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Lst>
  <p:notesMasterIdLst>
    <p:notesMasterId r:id="rId74"/>
  </p:notesMasterIdLst>
  <p:sldIdLst>
    <p:sldId id="432" r:id="rId4"/>
    <p:sldId id="273" r:id="rId5"/>
    <p:sldId id="433" r:id="rId6"/>
    <p:sldId id="274" r:id="rId7"/>
    <p:sldId id="579" r:id="rId8"/>
    <p:sldId id="580" r:id="rId9"/>
    <p:sldId id="581" r:id="rId10"/>
    <p:sldId id="582" r:id="rId11"/>
    <p:sldId id="263" r:id="rId12"/>
    <p:sldId id="264" r:id="rId13"/>
    <p:sldId id="584" r:id="rId14"/>
    <p:sldId id="266" r:id="rId15"/>
    <p:sldId id="267" r:id="rId16"/>
    <p:sldId id="268" r:id="rId17"/>
    <p:sldId id="585" r:id="rId18"/>
    <p:sldId id="271" r:id="rId19"/>
    <p:sldId id="272" r:id="rId20"/>
    <p:sldId id="608" r:id="rId21"/>
    <p:sldId id="609" r:id="rId22"/>
    <p:sldId id="602" r:id="rId23"/>
    <p:sldId id="257" r:id="rId24"/>
    <p:sldId id="603" r:id="rId25"/>
    <p:sldId id="604" r:id="rId26"/>
    <p:sldId id="605" r:id="rId27"/>
    <p:sldId id="606" r:id="rId28"/>
    <p:sldId id="607" r:id="rId29"/>
    <p:sldId id="596" r:id="rId30"/>
    <p:sldId id="577" r:id="rId31"/>
    <p:sldId id="262" r:id="rId32"/>
    <p:sldId id="278" r:id="rId33"/>
    <p:sldId id="279" r:id="rId34"/>
    <p:sldId id="280" r:id="rId35"/>
    <p:sldId id="281" r:id="rId36"/>
    <p:sldId id="282" r:id="rId37"/>
    <p:sldId id="309" r:id="rId38"/>
    <p:sldId id="283" r:id="rId39"/>
    <p:sldId id="284" r:id="rId40"/>
    <p:sldId id="285" r:id="rId41"/>
    <p:sldId id="304" r:id="rId42"/>
    <p:sldId id="305" r:id="rId43"/>
    <p:sldId id="306" r:id="rId44"/>
    <p:sldId id="286" r:id="rId45"/>
    <p:sldId id="287" r:id="rId46"/>
    <p:sldId id="308" r:id="rId47"/>
    <p:sldId id="576" r:id="rId48"/>
    <p:sldId id="259" r:id="rId49"/>
    <p:sldId id="383" r:id="rId50"/>
    <p:sldId id="260" r:id="rId51"/>
    <p:sldId id="261" r:id="rId52"/>
    <p:sldId id="384" r:id="rId53"/>
    <p:sldId id="385" r:id="rId54"/>
    <p:sldId id="386" r:id="rId55"/>
    <p:sldId id="590" r:id="rId56"/>
    <p:sldId id="591" r:id="rId57"/>
    <p:sldId id="592" r:id="rId58"/>
    <p:sldId id="593" r:id="rId59"/>
    <p:sldId id="594" r:id="rId60"/>
    <p:sldId id="597" r:id="rId61"/>
    <p:sldId id="269" r:id="rId62"/>
    <p:sldId id="256" r:id="rId63"/>
    <p:sldId id="258" r:id="rId64"/>
    <p:sldId id="587" r:id="rId65"/>
    <p:sldId id="588" r:id="rId66"/>
    <p:sldId id="589" r:id="rId67"/>
    <p:sldId id="612" r:id="rId68"/>
    <p:sldId id="613" r:id="rId69"/>
    <p:sldId id="598" r:id="rId70"/>
    <p:sldId id="599" r:id="rId71"/>
    <p:sldId id="600" r:id="rId72"/>
    <p:sldId id="601"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27B"/>
    <a:srgbClr val="5D258F"/>
    <a:srgbClr val="F9B232"/>
    <a:srgbClr val="2F98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28" autoAdjust="0"/>
  </p:normalViewPr>
  <p:slideViewPr>
    <p:cSldViewPr snapToGrid="0" showGuides="1">
      <p:cViewPr varScale="1">
        <p:scale>
          <a:sx n="65" d="100"/>
          <a:sy n="65" d="100"/>
        </p:scale>
        <p:origin x="1330"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shadb\Desktop\data%2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shadb\Desktop\data%20(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000" b="1" dirty="0"/>
              <a:t>Rates of permanent exclusion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Sheet1!$A$2</c:f>
              <c:strCache>
                <c:ptCount val="1"/>
                <c:pt idx="0">
                  <c:v>Primary</c:v>
                </c:pt>
              </c:strCache>
            </c:strRef>
          </c:tx>
          <c:spPr>
            <a:solidFill>
              <a:schemeClr val="accent1"/>
            </a:solidFill>
            <a:ln>
              <a:noFill/>
            </a:ln>
            <a:effectLst/>
          </c:spPr>
          <c:invertIfNegative val="0"/>
          <c:cat>
            <c:strRef>
              <c:f>Sheet1!$B$1:$F$1</c:f>
              <c:strCache>
                <c:ptCount val="5"/>
                <c:pt idx="0">
                  <c:v>2018/19</c:v>
                </c:pt>
                <c:pt idx="1">
                  <c:v>2019/20</c:v>
                </c:pt>
                <c:pt idx="2">
                  <c:v>2020/21</c:v>
                </c:pt>
                <c:pt idx="3">
                  <c:v>2021/22</c:v>
                </c:pt>
                <c:pt idx="4">
                  <c:v>2022/23 (to Date)</c:v>
                </c:pt>
              </c:strCache>
            </c:strRef>
          </c:cat>
          <c:val>
            <c:numRef>
              <c:f>Sheet1!$B$2:$F$2</c:f>
              <c:numCache>
                <c:formatCode>General</c:formatCode>
                <c:ptCount val="5"/>
                <c:pt idx="0">
                  <c:v>13</c:v>
                </c:pt>
                <c:pt idx="1">
                  <c:v>5</c:v>
                </c:pt>
                <c:pt idx="2">
                  <c:v>6</c:v>
                </c:pt>
                <c:pt idx="3">
                  <c:v>11</c:v>
                </c:pt>
                <c:pt idx="4">
                  <c:v>16</c:v>
                </c:pt>
              </c:numCache>
            </c:numRef>
          </c:val>
          <c:extLst>
            <c:ext xmlns:c16="http://schemas.microsoft.com/office/drawing/2014/chart" uri="{C3380CC4-5D6E-409C-BE32-E72D297353CC}">
              <c16:uniqueId val="{00000000-4368-4273-9488-D56CBA4B6F12}"/>
            </c:ext>
          </c:extLst>
        </c:ser>
        <c:ser>
          <c:idx val="1"/>
          <c:order val="1"/>
          <c:tx>
            <c:strRef>
              <c:f>Sheet1!$A$3</c:f>
              <c:strCache>
                <c:ptCount val="1"/>
                <c:pt idx="0">
                  <c:v>Secondary</c:v>
                </c:pt>
              </c:strCache>
            </c:strRef>
          </c:tx>
          <c:spPr>
            <a:solidFill>
              <a:schemeClr val="accent2"/>
            </a:solidFill>
            <a:ln>
              <a:noFill/>
            </a:ln>
            <a:effectLst/>
          </c:spPr>
          <c:invertIfNegative val="0"/>
          <c:cat>
            <c:strRef>
              <c:f>Sheet1!$B$1:$F$1</c:f>
              <c:strCache>
                <c:ptCount val="5"/>
                <c:pt idx="0">
                  <c:v>2018/19</c:v>
                </c:pt>
                <c:pt idx="1">
                  <c:v>2019/20</c:v>
                </c:pt>
                <c:pt idx="2">
                  <c:v>2020/21</c:v>
                </c:pt>
                <c:pt idx="3">
                  <c:v>2021/22</c:v>
                </c:pt>
                <c:pt idx="4">
                  <c:v>2022/23 (to Date)</c:v>
                </c:pt>
              </c:strCache>
            </c:strRef>
          </c:cat>
          <c:val>
            <c:numRef>
              <c:f>Sheet1!$B$3:$F$3</c:f>
              <c:numCache>
                <c:formatCode>General</c:formatCode>
                <c:ptCount val="5"/>
                <c:pt idx="0">
                  <c:v>83</c:v>
                </c:pt>
                <c:pt idx="1">
                  <c:v>74</c:v>
                </c:pt>
                <c:pt idx="2">
                  <c:v>87</c:v>
                </c:pt>
                <c:pt idx="3">
                  <c:v>101</c:v>
                </c:pt>
                <c:pt idx="4">
                  <c:v>86</c:v>
                </c:pt>
              </c:numCache>
            </c:numRef>
          </c:val>
          <c:extLst>
            <c:ext xmlns:c16="http://schemas.microsoft.com/office/drawing/2014/chart" uri="{C3380CC4-5D6E-409C-BE32-E72D297353CC}">
              <c16:uniqueId val="{00000001-4368-4273-9488-D56CBA4B6F12}"/>
            </c:ext>
          </c:extLst>
        </c:ser>
        <c:dLbls>
          <c:showLegendKey val="0"/>
          <c:showVal val="0"/>
          <c:showCatName val="0"/>
          <c:showSerName val="0"/>
          <c:showPercent val="0"/>
          <c:showBubbleSize val="0"/>
        </c:dLbls>
        <c:gapWidth val="150"/>
        <c:overlap val="100"/>
        <c:axId val="931256704"/>
        <c:axId val="931257360"/>
      </c:barChart>
      <c:catAx>
        <c:axId val="93125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257360"/>
        <c:crosses val="autoZero"/>
        <c:auto val="1"/>
        <c:lblAlgn val="ctr"/>
        <c:lblOffset val="100"/>
        <c:noMultiLvlLbl val="0"/>
      </c:catAx>
      <c:valAx>
        <c:axId val="931257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256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Reason for PEX 2023</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Sheet2!$A$1:$A$8</c:f>
              <c:strCache>
                <c:ptCount val="8"/>
                <c:pt idx="0">
                  <c:v>Damage </c:v>
                </c:pt>
                <c:pt idx="1">
                  <c:v>Drug and alcohol related </c:v>
                </c:pt>
                <c:pt idx="2">
                  <c:v>Offensive weapon use or threat </c:v>
                </c:pt>
                <c:pt idx="3">
                  <c:v>Persistant disruptive behaviour </c:v>
                </c:pt>
                <c:pt idx="4">
                  <c:v>Physical assualt PUPIL </c:v>
                </c:pt>
                <c:pt idx="5">
                  <c:v>Physical assault ADULT </c:v>
                </c:pt>
                <c:pt idx="6">
                  <c:v>Verbal abuse PUPIL</c:v>
                </c:pt>
                <c:pt idx="7">
                  <c:v>Verbal abuse ADULT </c:v>
                </c:pt>
              </c:strCache>
            </c:strRef>
          </c:cat>
          <c:val>
            <c:numRef>
              <c:f>Sheet2!$B$1:$B$8</c:f>
              <c:numCache>
                <c:formatCode>General</c:formatCode>
                <c:ptCount val="8"/>
                <c:pt idx="0">
                  <c:v>3</c:v>
                </c:pt>
                <c:pt idx="1">
                  <c:v>3</c:v>
                </c:pt>
                <c:pt idx="2">
                  <c:v>8</c:v>
                </c:pt>
                <c:pt idx="3">
                  <c:v>47</c:v>
                </c:pt>
                <c:pt idx="4">
                  <c:v>15</c:v>
                </c:pt>
                <c:pt idx="5">
                  <c:v>16</c:v>
                </c:pt>
                <c:pt idx="6">
                  <c:v>1</c:v>
                </c:pt>
                <c:pt idx="7">
                  <c:v>9</c:v>
                </c:pt>
              </c:numCache>
            </c:numRef>
          </c:val>
          <c:extLst>
            <c:ext xmlns:c16="http://schemas.microsoft.com/office/drawing/2014/chart" uri="{C3380CC4-5D6E-409C-BE32-E72D297353CC}">
              <c16:uniqueId val="{00000000-3790-40D0-9B6B-6DB3A3EC7166}"/>
            </c:ext>
          </c:extLst>
        </c:ser>
        <c:dLbls>
          <c:showLegendKey val="0"/>
          <c:showVal val="0"/>
          <c:showCatName val="0"/>
          <c:showSerName val="0"/>
          <c:showPercent val="0"/>
          <c:showBubbleSize val="0"/>
        </c:dLbls>
        <c:gapWidth val="115"/>
        <c:overlap val="-20"/>
        <c:axId val="940943664"/>
        <c:axId val="940942024"/>
      </c:barChart>
      <c:catAx>
        <c:axId val="94094366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40942024"/>
        <c:crosses val="autoZero"/>
        <c:auto val="1"/>
        <c:lblAlgn val="ctr"/>
        <c:lblOffset val="100"/>
        <c:noMultiLvlLbl val="0"/>
      </c:catAx>
      <c:valAx>
        <c:axId val="940942024"/>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4094366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GB"/>
              <a:t>2023 reintegrations</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Sheet2!$A$18:$A$19</c:f>
              <c:strCache>
                <c:ptCount val="2"/>
                <c:pt idx="0">
                  <c:v>Successful</c:v>
                </c:pt>
                <c:pt idx="1">
                  <c:v>Pending</c:v>
                </c:pt>
              </c:strCache>
            </c:strRef>
          </c:cat>
          <c:val>
            <c:numRef>
              <c:f>Sheet2!$B$18:$B$19</c:f>
              <c:numCache>
                <c:formatCode>General</c:formatCode>
                <c:ptCount val="2"/>
                <c:pt idx="0">
                  <c:v>2</c:v>
                </c:pt>
                <c:pt idx="1">
                  <c:v>5</c:v>
                </c:pt>
              </c:numCache>
            </c:numRef>
          </c:val>
          <c:extLst>
            <c:ext xmlns:c16="http://schemas.microsoft.com/office/drawing/2014/chart" uri="{C3380CC4-5D6E-409C-BE32-E72D297353CC}">
              <c16:uniqueId val="{00000000-6B58-476B-B12F-A823CCC88E51}"/>
            </c:ext>
          </c:extLst>
        </c:ser>
        <c:dLbls>
          <c:dLblPos val="outEnd"/>
          <c:showLegendKey val="0"/>
          <c:showVal val="1"/>
          <c:showCatName val="0"/>
          <c:showSerName val="0"/>
          <c:showPercent val="0"/>
          <c:showBubbleSize val="0"/>
        </c:dLbls>
        <c:gapWidth val="444"/>
        <c:overlap val="-90"/>
        <c:axId val="955876856"/>
        <c:axId val="940556416"/>
      </c:barChart>
      <c:catAx>
        <c:axId val="9558768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940556416"/>
        <c:crosses val="autoZero"/>
        <c:auto val="1"/>
        <c:lblAlgn val="ctr"/>
        <c:lblOffset val="100"/>
        <c:noMultiLvlLbl val="0"/>
      </c:catAx>
      <c:valAx>
        <c:axId val="940556416"/>
        <c:scaling>
          <c:orientation val="minMax"/>
        </c:scaling>
        <c:delete val="1"/>
        <c:axPos val="l"/>
        <c:numFmt formatCode="General" sourceLinked="1"/>
        <c:majorTickMark val="none"/>
        <c:minorTickMark val="none"/>
        <c:tickLblPos val="nextTo"/>
        <c:crossAx val="955876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55ECF-6C2F-4B5F-9AE5-47072A39EC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167232C-81EE-41D5-A607-1DDD912DFF23}">
      <dgm:prSet/>
      <dgm:spPr/>
      <dgm:t>
        <a:bodyPr/>
        <a:lstStyle/>
        <a:p>
          <a:r>
            <a:rPr lang="en-GB" dirty="0"/>
            <a:t>Social Workers, Partners and agencies are aware of the toolkits and they are being used regularly. But they vary in consistency and consent is an issue.</a:t>
          </a:r>
          <a:endParaRPr lang="en-US" dirty="0"/>
        </a:p>
      </dgm:t>
    </dgm:pt>
    <dgm:pt modelId="{09F5708D-6AC9-474D-86F7-45B79D76A24B}" type="parTrans" cxnId="{B04E8B4E-77EC-4EDE-91E2-0DFF1D4E4C8D}">
      <dgm:prSet/>
      <dgm:spPr/>
      <dgm:t>
        <a:bodyPr/>
        <a:lstStyle/>
        <a:p>
          <a:endParaRPr lang="en-US"/>
        </a:p>
      </dgm:t>
    </dgm:pt>
    <dgm:pt modelId="{D68E23DB-7AF5-42A2-9A57-2799CB3D937E}" type="sibTrans" cxnId="{B04E8B4E-77EC-4EDE-91E2-0DFF1D4E4C8D}">
      <dgm:prSet/>
      <dgm:spPr/>
      <dgm:t>
        <a:bodyPr/>
        <a:lstStyle/>
        <a:p>
          <a:endParaRPr lang="en-US"/>
        </a:p>
      </dgm:t>
    </dgm:pt>
    <dgm:pt modelId="{8B811FC4-1E9B-43F8-AFBF-93BC09CDA3F4}">
      <dgm:prSet/>
      <dgm:spPr/>
      <dgm:t>
        <a:bodyPr/>
        <a:lstStyle/>
        <a:p>
          <a:r>
            <a:rPr lang="en-GB" dirty="0"/>
            <a:t>There is a clear pathway for exploitation to be heard at an ERMM (Exploitation Risk Management Meeting)</a:t>
          </a:r>
          <a:endParaRPr lang="en-US" dirty="0"/>
        </a:p>
      </dgm:t>
    </dgm:pt>
    <dgm:pt modelId="{910AF173-4521-4F83-8E35-4B0C71FF55E7}" type="parTrans" cxnId="{72980E44-B6D6-4BFD-A93D-DE5E3ECBC150}">
      <dgm:prSet/>
      <dgm:spPr/>
      <dgm:t>
        <a:bodyPr/>
        <a:lstStyle/>
        <a:p>
          <a:endParaRPr lang="en-US"/>
        </a:p>
      </dgm:t>
    </dgm:pt>
    <dgm:pt modelId="{B64A3C9B-E39A-4E01-B4BA-9A24B1D0A9A7}" type="sibTrans" cxnId="{72980E44-B6D6-4BFD-A93D-DE5E3ECBC150}">
      <dgm:prSet/>
      <dgm:spPr/>
      <dgm:t>
        <a:bodyPr/>
        <a:lstStyle/>
        <a:p>
          <a:endParaRPr lang="en-US"/>
        </a:p>
      </dgm:t>
    </dgm:pt>
    <dgm:pt modelId="{7CF54915-B96F-4489-A147-CBC53362E194}">
      <dgm:prSet/>
      <dgm:spPr/>
      <dgm:t>
        <a:bodyPr/>
        <a:lstStyle/>
        <a:p>
          <a:r>
            <a:rPr lang="en-GB" dirty="0"/>
            <a:t>There is a big focus on exploitation, and this means there are external resources for Children/Young People, funded by the Violence Reduction Partnership.</a:t>
          </a:r>
          <a:endParaRPr lang="en-US" dirty="0"/>
        </a:p>
      </dgm:t>
    </dgm:pt>
    <dgm:pt modelId="{A330D406-4FFF-4E1E-B94E-7ABE1F1E5A0B}" type="parTrans" cxnId="{5D7EF6B3-4145-45F6-BF7F-38C370D629B2}">
      <dgm:prSet/>
      <dgm:spPr/>
      <dgm:t>
        <a:bodyPr/>
        <a:lstStyle/>
        <a:p>
          <a:endParaRPr lang="en-US"/>
        </a:p>
      </dgm:t>
    </dgm:pt>
    <dgm:pt modelId="{370E0046-8A5C-4D0B-BC89-27A0BB1952AF}" type="sibTrans" cxnId="{5D7EF6B3-4145-45F6-BF7F-38C370D629B2}">
      <dgm:prSet/>
      <dgm:spPr/>
      <dgm:t>
        <a:bodyPr/>
        <a:lstStyle/>
        <a:p>
          <a:endParaRPr lang="en-US"/>
        </a:p>
      </dgm:t>
    </dgm:pt>
    <dgm:pt modelId="{AFB170E8-D81D-4E09-A662-896B4D32A277}">
      <dgm:prSet/>
      <dgm:spPr/>
      <dgm:t>
        <a:bodyPr/>
        <a:lstStyle/>
        <a:p>
          <a:r>
            <a:rPr lang="en-GB"/>
            <a:t>Toolkits are reviewed weekly with advice to workers and managers about what services are best to support  the child/young person </a:t>
          </a:r>
          <a:endParaRPr lang="en-US"/>
        </a:p>
      </dgm:t>
    </dgm:pt>
    <dgm:pt modelId="{84539A09-A7AC-41EB-B4A6-A1F62F4B54CA}" type="parTrans" cxnId="{2AF74C98-84B7-4E5D-A5ED-1C872A2635B3}">
      <dgm:prSet/>
      <dgm:spPr/>
      <dgm:t>
        <a:bodyPr/>
        <a:lstStyle/>
        <a:p>
          <a:endParaRPr lang="en-US"/>
        </a:p>
      </dgm:t>
    </dgm:pt>
    <dgm:pt modelId="{4CEB3351-7CEF-4719-9A45-F78B3651D28F}" type="sibTrans" cxnId="{2AF74C98-84B7-4E5D-A5ED-1C872A2635B3}">
      <dgm:prSet/>
      <dgm:spPr/>
      <dgm:t>
        <a:bodyPr/>
        <a:lstStyle/>
        <a:p>
          <a:endParaRPr lang="en-US"/>
        </a:p>
      </dgm:t>
    </dgm:pt>
    <dgm:pt modelId="{EF123D4F-FF0C-434A-AD0E-45583DDBC843}" type="pres">
      <dgm:prSet presAssocID="{2AA55ECF-6C2F-4B5F-9AE5-47072A39ECD2}" presName="linear" presStyleCnt="0">
        <dgm:presLayoutVars>
          <dgm:animLvl val="lvl"/>
          <dgm:resizeHandles val="exact"/>
        </dgm:presLayoutVars>
      </dgm:prSet>
      <dgm:spPr/>
    </dgm:pt>
    <dgm:pt modelId="{53618DBB-EFC5-40A4-B055-89F5533A708D}" type="pres">
      <dgm:prSet presAssocID="{E167232C-81EE-41D5-A607-1DDD912DFF23}" presName="parentText" presStyleLbl="node1" presStyleIdx="0" presStyleCnt="4">
        <dgm:presLayoutVars>
          <dgm:chMax val="0"/>
          <dgm:bulletEnabled val="1"/>
        </dgm:presLayoutVars>
      </dgm:prSet>
      <dgm:spPr/>
    </dgm:pt>
    <dgm:pt modelId="{C3466189-295A-4E60-946E-1601159F33B6}" type="pres">
      <dgm:prSet presAssocID="{D68E23DB-7AF5-42A2-9A57-2799CB3D937E}" presName="spacer" presStyleCnt="0"/>
      <dgm:spPr/>
    </dgm:pt>
    <dgm:pt modelId="{82F13169-A27A-44D8-ABF9-C82974FC3C04}" type="pres">
      <dgm:prSet presAssocID="{8B811FC4-1E9B-43F8-AFBF-93BC09CDA3F4}" presName="parentText" presStyleLbl="node1" presStyleIdx="1" presStyleCnt="4">
        <dgm:presLayoutVars>
          <dgm:chMax val="0"/>
          <dgm:bulletEnabled val="1"/>
        </dgm:presLayoutVars>
      </dgm:prSet>
      <dgm:spPr/>
    </dgm:pt>
    <dgm:pt modelId="{1243141A-807D-49A0-83ED-97007EB08660}" type="pres">
      <dgm:prSet presAssocID="{B64A3C9B-E39A-4E01-B4BA-9A24B1D0A9A7}" presName="spacer" presStyleCnt="0"/>
      <dgm:spPr/>
    </dgm:pt>
    <dgm:pt modelId="{88C7057F-3115-4E19-B4E2-6366127424C4}" type="pres">
      <dgm:prSet presAssocID="{7CF54915-B96F-4489-A147-CBC53362E194}" presName="parentText" presStyleLbl="node1" presStyleIdx="2" presStyleCnt="4">
        <dgm:presLayoutVars>
          <dgm:chMax val="0"/>
          <dgm:bulletEnabled val="1"/>
        </dgm:presLayoutVars>
      </dgm:prSet>
      <dgm:spPr/>
    </dgm:pt>
    <dgm:pt modelId="{058E4C11-018D-428C-82A6-E03FE252ECD4}" type="pres">
      <dgm:prSet presAssocID="{370E0046-8A5C-4D0B-BC89-27A0BB1952AF}" presName="spacer" presStyleCnt="0"/>
      <dgm:spPr/>
    </dgm:pt>
    <dgm:pt modelId="{A1111607-A512-4510-BB87-8800EFB4808E}" type="pres">
      <dgm:prSet presAssocID="{AFB170E8-D81D-4E09-A662-896B4D32A277}" presName="parentText" presStyleLbl="node1" presStyleIdx="3" presStyleCnt="4">
        <dgm:presLayoutVars>
          <dgm:chMax val="0"/>
          <dgm:bulletEnabled val="1"/>
        </dgm:presLayoutVars>
      </dgm:prSet>
      <dgm:spPr/>
    </dgm:pt>
  </dgm:ptLst>
  <dgm:cxnLst>
    <dgm:cxn modelId="{B2B40A17-633A-40FC-AD27-48A9C1EFC14D}" type="presOf" srcId="{8B811FC4-1E9B-43F8-AFBF-93BC09CDA3F4}" destId="{82F13169-A27A-44D8-ABF9-C82974FC3C04}" srcOrd="0" destOrd="0" presId="urn:microsoft.com/office/officeart/2005/8/layout/vList2"/>
    <dgm:cxn modelId="{FED87F43-DF1D-495F-AC1A-79B992FD2E99}" type="presOf" srcId="{7CF54915-B96F-4489-A147-CBC53362E194}" destId="{88C7057F-3115-4E19-B4E2-6366127424C4}" srcOrd="0" destOrd="0" presId="urn:microsoft.com/office/officeart/2005/8/layout/vList2"/>
    <dgm:cxn modelId="{72980E44-B6D6-4BFD-A93D-DE5E3ECBC150}" srcId="{2AA55ECF-6C2F-4B5F-9AE5-47072A39ECD2}" destId="{8B811FC4-1E9B-43F8-AFBF-93BC09CDA3F4}" srcOrd="1" destOrd="0" parTransId="{910AF173-4521-4F83-8E35-4B0C71FF55E7}" sibTransId="{B64A3C9B-E39A-4E01-B4BA-9A24B1D0A9A7}"/>
    <dgm:cxn modelId="{B04E8B4E-77EC-4EDE-91E2-0DFF1D4E4C8D}" srcId="{2AA55ECF-6C2F-4B5F-9AE5-47072A39ECD2}" destId="{E167232C-81EE-41D5-A607-1DDD912DFF23}" srcOrd="0" destOrd="0" parTransId="{09F5708D-6AC9-474D-86F7-45B79D76A24B}" sibTransId="{D68E23DB-7AF5-42A2-9A57-2799CB3D937E}"/>
    <dgm:cxn modelId="{576B8372-9B52-4D91-8497-0B0174C7E25B}" type="presOf" srcId="{E167232C-81EE-41D5-A607-1DDD912DFF23}" destId="{53618DBB-EFC5-40A4-B055-89F5533A708D}" srcOrd="0" destOrd="0" presId="urn:microsoft.com/office/officeart/2005/8/layout/vList2"/>
    <dgm:cxn modelId="{A880FB59-A8C8-4E83-BE24-6AC5B7B1B884}" type="presOf" srcId="{2AA55ECF-6C2F-4B5F-9AE5-47072A39ECD2}" destId="{EF123D4F-FF0C-434A-AD0E-45583DDBC843}" srcOrd="0" destOrd="0" presId="urn:microsoft.com/office/officeart/2005/8/layout/vList2"/>
    <dgm:cxn modelId="{2AF74C98-84B7-4E5D-A5ED-1C872A2635B3}" srcId="{2AA55ECF-6C2F-4B5F-9AE5-47072A39ECD2}" destId="{AFB170E8-D81D-4E09-A662-896B4D32A277}" srcOrd="3" destOrd="0" parTransId="{84539A09-A7AC-41EB-B4A6-A1F62F4B54CA}" sibTransId="{4CEB3351-7CEF-4719-9A45-F78B3651D28F}"/>
    <dgm:cxn modelId="{5D7EF6B3-4145-45F6-BF7F-38C370D629B2}" srcId="{2AA55ECF-6C2F-4B5F-9AE5-47072A39ECD2}" destId="{7CF54915-B96F-4489-A147-CBC53362E194}" srcOrd="2" destOrd="0" parTransId="{A330D406-4FFF-4E1E-B94E-7ABE1F1E5A0B}" sibTransId="{370E0046-8A5C-4D0B-BC89-27A0BB1952AF}"/>
    <dgm:cxn modelId="{E4BD26BC-B095-4F6A-AF03-EDB72716E6E3}" type="presOf" srcId="{AFB170E8-D81D-4E09-A662-896B4D32A277}" destId="{A1111607-A512-4510-BB87-8800EFB4808E}" srcOrd="0" destOrd="0" presId="urn:microsoft.com/office/officeart/2005/8/layout/vList2"/>
    <dgm:cxn modelId="{91A49842-41C1-4FAC-9952-5141FDC02D82}" type="presParOf" srcId="{EF123D4F-FF0C-434A-AD0E-45583DDBC843}" destId="{53618DBB-EFC5-40A4-B055-89F5533A708D}" srcOrd="0" destOrd="0" presId="urn:microsoft.com/office/officeart/2005/8/layout/vList2"/>
    <dgm:cxn modelId="{3AAE0925-8FEA-46AD-A320-067232508EDB}" type="presParOf" srcId="{EF123D4F-FF0C-434A-AD0E-45583DDBC843}" destId="{C3466189-295A-4E60-946E-1601159F33B6}" srcOrd="1" destOrd="0" presId="urn:microsoft.com/office/officeart/2005/8/layout/vList2"/>
    <dgm:cxn modelId="{9A10BAA6-A18B-473A-BE0F-F8C383305A76}" type="presParOf" srcId="{EF123D4F-FF0C-434A-AD0E-45583DDBC843}" destId="{82F13169-A27A-44D8-ABF9-C82974FC3C04}" srcOrd="2" destOrd="0" presId="urn:microsoft.com/office/officeart/2005/8/layout/vList2"/>
    <dgm:cxn modelId="{EEFD3E23-9B07-4A1A-9865-73614734E3BE}" type="presParOf" srcId="{EF123D4F-FF0C-434A-AD0E-45583DDBC843}" destId="{1243141A-807D-49A0-83ED-97007EB08660}" srcOrd="3" destOrd="0" presId="urn:microsoft.com/office/officeart/2005/8/layout/vList2"/>
    <dgm:cxn modelId="{17829238-E090-48A9-8C60-EE00E5A0779F}" type="presParOf" srcId="{EF123D4F-FF0C-434A-AD0E-45583DDBC843}" destId="{88C7057F-3115-4E19-B4E2-6366127424C4}" srcOrd="4" destOrd="0" presId="urn:microsoft.com/office/officeart/2005/8/layout/vList2"/>
    <dgm:cxn modelId="{96998D99-AEA7-4C77-9902-BF6165AFB6A2}" type="presParOf" srcId="{EF123D4F-FF0C-434A-AD0E-45583DDBC843}" destId="{058E4C11-018D-428C-82A6-E03FE252ECD4}" srcOrd="5" destOrd="0" presId="urn:microsoft.com/office/officeart/2005/8/layout/vList2"/>
    <dgm:cxn modelId="{76717A07-9947-40C3-B37B-C970D04B7D3A}" type="presParOf" srcId="{EF123D4F-FF0C-434A-AD0E-45583DDBC843}" destId="{A1111607-A512-4510-BB87-8800EFB4808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89355E-3EF0-4F9E-9874-571E6228CE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490F714-A2B2-4A2D-A95D-6FACFB9EC2C1}">
      <dgm:prSet/>
      <dgm:spPr/>
      <dgm:t>
        <a:bodyPr/>
        <a:lstStyle/>
        <a:p>
          <a:r>
            <a:rPr lang="en-GB"/>
            <a:t>There is currently a lack of analysis in the toolkits which are being received. </a:t>
          </a:r>
          <a:endParaRPr lang="en-US"/>
        </a:p>
      </dgm:t>
    </dgm:pt>
    <dgm:pt modelId="{3D38E260-7959-4975-BA25-83B2C9BBEE0F}" type="parTrans" cxnId="{E8337C7A-B055-4B31-98F2-526EC5A04ABD}">
      <dgm:prSet/>
      <dgm:spPr/>
      <dgm:t>
        <a:bodyPr/>
        <a:lstStyle/>
        <a:p>
          <a:endParaRPr lang="en-US"/>
        </a:p>
      </dgm:t>
    </dgm:pt>
    <dgm:pt modelId="{87394B45-2D92-4952-A293-A3B5580E1AAF}" type="sibTrans" cxnId="{E8337C7A-B055-4B31-98F2-526EC5A04ABD}">
      <dgm:prSet/>
      <dgm:spPr/>
      <dgm:t>
        <a:bodyPr/>
        <a:lstStyle/>
        <a:p>
          <a:endParaRPr lang="en-US"/>
        </a:p>
      </dgm:t>
    </dgm:pt>
    <dgm:pt modelId="{9D0CE124-1DA8-45D4-A5E8-A9A6DA218F8E}">
      <dgm:prSet/>
      <dgm:spPr/>
      <dgm:t>
        <a:bodyPr/>
        <a:lstStyle/>
        <a:p>
          <a:r>
            <a:rPr lang="en-GB" dirty="0"/>
            <a:t>The current toolkits do not allow the child to move away from the past harm.</a:t>
          </a:r>
          <a:endParaRPr lang="en-US" dirty="0"/>
        </a:p>
      </dgm:t>
    </dgm:pt>
    <dgm:pt modelId="{C4244263-AE56-4AFD-A2C4-64EDA8120C98}" type="parTrans" cxnId="{520F7BDF-8D3A-4627-A6B8-32A365DEB4D4}">
      <dgm:prSet/>
      <dgm:spPr/>
      <dgm:t>
        <a:bodyPr/>
        <a:lstStyle/>
        <a:p>
          <a:endParaRPr lang="en-US"/>
        </a:p>
      </dgm:t>
    </dgm:pt>
    <dgm:pt modelId="{6727A50B-7F25-46F3-8C82-D4D328BD31A6}" type="sibTrans" cxnId="{520F7BDF-8D3A-4627-A6B8-32A365DEB4D4}">
      <dgm:prSet/>
      <dgm:spPr/>
      <dgm:t>
        <a:bodyPr/>
        <a:lstStyle/>
        <a:p>
          <a:endParaRPr lang="en-US"/>
        </a:p>
      </dgm:t>
    </dgm:pt>
    <dgm:pt modelId="{B287A87C-AC05-407E-B4A8-BDF42DCB88A6}">
      <dgm:prSet/>
      <dgm:spPr/>
      <dgm:t>
        <a:bodyPr/>
        <a:lstStyle/>
        <a:p>
          <a:r>
            <a:rPr lang="en-GB" dirty="0"/>
            <a:t>Professionals often score high on the toolkits with little evidence for the decision and therefore the thresholds are not consistence.</a:t>
          </a:r>
          <a:endParaRPr lang="en-US" dirty="0"/>
        </a:p>
      </dgm:t>
    </dgm:pt>
    <dgm:pt modelId="{D5AEE38A-7C0D-40F4-B923-1542588E4526}" type="parTrans" cxnId="{28347189-3D4B-4835-9055-ECA4E8947553}">
      <dgm:prSet/>
      <dgm:spPr/>
      <dgm:t>
        <a:bodyPr/>
        <a:lstStyle/>
        <a:p>
          <a:endParaRPr lang="en-US"/>
        </a:p>
      </dgm:t>
    </dgm:pt>
    <dgm:pt modelId="{639C38CF-B2D6-4354-8E1D-CAABBF42A95B}" type="sibTrans" cxnId="{28347189-3D4B-4835-9055-ECA4E8947553}">
      <dgm:prSet/>
      <dgm:spPr/>
      <dgm:t>
        <a:bodyPr/>
        <a:lstStyle/>
        <a:p>
          <a:endParaRPr lang="en-US"/>
        </a:p>
      </dgm:t>
    </dgm:pt>
    <dgm:pt modelId="{403444EF-664B-48CC-9F37-4B9699506828}">
      <dgm:prSet/>
      <dgm:spPr/>
      <dgm:t>
        <a:bodyPr/>
        <a:lstStyle/>
        <a:p>
          <a:r>
            <a:rPr lang="en-GB" dirty="0"/>
            <a:t>There is a lack of acknowledgement from professionals that children can move through different forms of exploitation. </a:t>
          </a:r>
          <a:endParaRPr lang="en-US" dirty="0"/>
        </a:p>
      </dgm:t>
    </dgm:pt>
    <dgm:pt modelId="{4C1616A0-8D8E-4808-B67D-EFAF7E86193E}" type="parTrans" cxnId="{7970A388-9C44-47EC-9D4A-60475CDC0593}">
      <dgm:prSet/>
      <dgm:spPr/>
      <dgm:t>
        <a:bodyPr/>
        <a:lstStyle/>
        <a:p>
          <a:endParaRPr lang="en-US"/>
        </a:p>
      </dgm:t>
    </dgm:pt>
    <dgm:pt modelId="{00B019F1-30F6-41F9-A236-7A26FFCA66D4}" type="sibTrans" cxnId="{7970A388-9C44-47EC-9D4A-60475CDC0593}">
      <dgm:prSet/>
      <dgm:spPr/>
      <dgm:t>
        <a:bodyPr/>
        <a:lstStyle/>
        <a:p>
          <a:endParaRPr lang="en-US"/>
        </a:p>
      </dgm:t>
    </dgm:pt>
    <dgm:pt modelId="{08B68EDA-2624-4D13-8F89-C93322C30652}">
      <dgm:prSet/>
      <dgm:spPr/>
      <dgm:t>
        <a:bodyPr/>
        <a:lstStyle/>
        <a:p>
          <a:r>
            <a:rPr lang="en-GB"/>
            <a:t>Partners who attend the ERMM’s are often not in a position to take on the recommendations made and this is especially is relevant in respect of the police where disruption is required or CAWN’s need to be considered.</a:t>
          </a:r>
          <a:endParaRPr lang="en-US"/>
        </a:p>
      </dgm:t>
    </dgm:pt>
    <dgm:pt modelId="{A588B6BC-EA3F-4D4E-A4FE-4C95BEF013AC}" type="parTrans" cxnId="{96B03B49-004A-4402-8D4C-F4E14C68749C}">
      <dgm:prSet/>
      <dgm:spPr/>
      <dgm:t>
        <a:bodyPr/>
        <a:lstStyle/>
        <a:p>
          <a:endParaRPr lang="en-US"/>
        </a:p>
      </dgm:t>
    </dgm:pt>
    <dgm:pt modelId="{43265072-FE00-47C1-9E10-2789B578549C}" type="sibTrans" cxnId="{96B03B49-004A-4402-8D4C-F4E14C68749C}">
      <dgm:prSet/>
      <dgm:spPr/>
      <dgm:t>
        <a:bodyPr/>
        <a:lstStyle/>
        <a:p>
          <a:endParaRPr lang="en-US"/>
        </a:p>
      </dgm:t>
    </dgm:pt>
    <dgm:pt modelId="{C0BF67D6-C090-4493-87E4-582B6E27DBF0}" type="pres">
      <dgm:prSet presAssocID="{A789355E-3EF0-4F9E-9874-571E6228CE52}" presName="linear" presStyleCnt="0">
        <dgm:presLayoutVars>
          <dgm:animLvl val="lvl"/>
          <dgm:resizeHandles val="exact"/>
        </dgm:presLayoutVars>
      </dgm:prSet>
      <dgm:spPr/>
    </dgm:pt>
    <dgm:pt modelId="{37D13F43-36D9-478C-9445-110F26BB56DA}" type="pres">
      <dgm:prSet presAssocID="{8490F714-A2B2-4A2D-A95D-6FACFB9EC2C1}" presName="parentText" presStyleLbl="node1" presStyleIdx="0" presStyleCnt="5">
        <dgm:presLayoutVars>
          <dgm:chMax val="0"/>
          <dgm:bulletEnabled val="1"/>
        </dgm:presLayoutVars>
      </dgm:prSet>
      <dgm:spPr/>
    </dgm:pt>
    <dgm:pt modelId="{D6CD1302-A05C-4951-A879-BC33D33214E8}" type="pres">
      <dgm:prSet presAssocID="{87394B45-2D92-4952-A293-A3B5580E1AAF}" presName="spacer" presStyleCnt="0"/>
      <dgm:spPr/>
    </dgm:pt>
    <dgm:pt modelId="{9B4FD2A4-8599-4C11-8F35-7973DEAA276D}" type="pres">
      <dgm:prSet presAssocID="{9D0CE124-1DA8-45D4-A5E8-A9A6DA218F8E}" presName="parentText" presStyleLbl="node1" presStyleIdx="1" presStyleCnt="5">
        <dgm:presLayoutVars>
          <dgm:chMax val="0"/>
          <dgm:bulletEnabled val="1"/>
        </dgm:presLayoutVars>
      </dgm:prSet>
      <dgm:spPr/>
    </dgm:pt>
    <dgm:pt modelId="{06D1A877-A180-4C8B-8FD7-BDE900F2EEEF}" type="pres">
      <dgm:prSet presAssocID="{6727A50B-7F25-46F3-8C82-D4D328BD31A6}" presName="spacer" presStyleCnt="0"/>
      <dgm:spPr/>
    </dgm:pt>
    <dgm:pt modelId="{831F1292-530E-4317-8096-4FFACEE47367}" type="pres">
      <dgm:prSet presAssocID="{B287A87C-AC05-407E-B4A8-BDF42DCB88A6}" presName="parentText" presStyleLbl="node1" presStyleIdx="2" presStyleCnt="5">
        <dgm:presLayoutVars>
          <dgm:chMax val="0"/>
          <dgm:bulletEnabled val="1"/>
        </dgm:presLayoutVars>
      </dgm:prSet>
      <dgm:spPr/>
    </dgm:pt>
    <dgm:pt modelId="{0262FC8B-AF33-4682-83B9-802787C673DD}" type="pres">
      <dgm:prSet presAssocID="{639C38CF-B2D6-4354-8E1D-CAABBF42A95B}" presName="spacer" presStyleCnt="0"/>
      <dgm:spPr/>
    </dgm:pt>
    <dgm:pt modelId="{3243DE6F-25DD-455F-953B-CBD2874432BC}" type="pres">
      <dgm:prSet presAssocID="{403444EF-664B-48CC-9F37-4B9699506828}" presName="parentText" presStyleLbl="node1" presStyleIdx="3" presStyleCnt="5">
        <dgm:presLayoutVars>
          <dgm:chMax val="0"/>
          <dgm:bulletEnabled val="1"/>
        </dgm:presLayoutVars>
      </dgm:prSet>
      <dgm:spPr/>
    </dgm:pt>
    <dgm:pt modelId="{3EC38E01-AAE3-42B3-8D8C-781975E800BD}" type="pres">
      <dgm:prSet presAssocID="{00B019F1-30F6-41F9-A236-7A26FFCA66D4}" presName="spacer" presStyleCnt="0"/>
      <dgm:spPr/>
    </dgm:pt>
    <dgm:pt modelId="{AF5E2151-6F94-419F-83DE-0D170842838A}" type="pres">
      <dgm:prSet presAssocID="{08B68EDA-2624-4D13-8F89-C93322C30652}" presName="parentText" presStyleLbl="node1" presStyleIdx="4" presStyleCnt="5">
        <dgm:presLayoutVars>
          <dgm:chMax val="0"/>
          <dgm:bulletEnabled val="1"/>
        </dgm:presLayoutVars>
      </dgm:prSet>
      <dgm:spPr/>
    </dgm:pt>
  </dgm:ptLst>
  <dgm:cxnLst>
    <dgm:cxn modelId="{96B03B49-004A-4402-8D4C-F4E14C68749C}" srcId="{A789355E-3EF0-4F9E-9874-571E6228CE52}" destId="{08B68EDA-2624-4D13-8F89-C93322C30652}" srcOrd="4" destOrd="0" parTransId="{A588B6BC-EA3F-4D4E-A4FE-4C95BEF013AC}" sibTransId="{43265072-FE00-47C1-9E10-2789B578549C}"/>
    <dgm:cxn modelId="{2487C14D-C206-4FA8-B31B-3B8BB64B4933}" type="presOf" srcId="{9D0CE124-1DA8-45D4-A5E8-A9A6DA218F8E}" destId="{9B4FD2A4-8599-4C11-8F35-7973DEAA276D}" srcOrd="0" destOrd="0" presId="urn:microsoft.com/office/officeart/2005/8/layout/vList2"/>
    <dgm:cxn modelId="{E8337C7A-B055-4B31-98F2-526EC5A04ABD}" srcId="{A789355E-3EF0-4F9E-9874-571E6228CE52}" destId="{8490F714-A2B2-4A2D-A95D-6FACFB9EC2C1}" srcOrd="0" destOrd="0" parTransId="{3D38E260-7959-4975-BA25-83B2C9BBEE0F}" sibTransId="{87394B45-2D92-4952-A293-A3B5580E1AAF}"/>
    <dgm:cxn modelId="{7970A388-9C44-47EC-9D4A-60475CDC0593}" srcId="{A789355E-3EF0-4F9E-9874-571E6228CE52}" destId="{403444EF-664B-48CC-9F37-4B9699506828}" srcOrd="3" destOrd="0" parTransId="{4C1616A0-8D8E-4808-B67D-EFAF7E86193E}" sibTransId="{00B019F1-30F6-41F9-A236-7A26FFCA66D4}"/>
    <dgm:cxn modelId="{28347189-3D4B-4835-9055-ECA4E8947553}" srcId="{A789355E-3EF0-4F9E-9874-571E6228CE52}" destId="{B287A87C-AC05-407E-B4A8-BDF42DCB88A6}" srcOrd="2" destOrd="0" parTransId="{D5AEE38A-7C0D-40F4-B923-1542588E4526}" sibTransId="{639C38CF-B2D6-4354-8E1D-CAABBF42A95B}"/>
    <dgm:cxn modelId="{08B7B192-13C4-4FF0-BC78-EA55E4860FB0}" type="presOf" srcId="{08B68EDA-2624-4D13-8F89-C93322C30652}" destId="{AF5E2151-6F94-419F-83DE-0D170842838A}" srcOrd="0" destOrd="0" presId="urn:microsoft.com/office/officeart/2005/8/layout/vList2"/>
    <dgm:cxn modelId="{06910FA2-7EEA-450B-86AE-E7AD8BAD543E}" type="presOf" srcId="{B287A87C-AC05-407E-B4A8-BDF42DCB88A6}" destId="{831F1292-530E-4317-8096-4FFACEE47367}" srcOrd="0" destOrd="0" presId="urn:microsoft.com/office/officeart/2005/8/layout/vList2"/>
    <dgm:cxn modelId="{520F7BDF-8D3A-4627-A6B8-32A365DEB4D4}" srcId="{A789355E-3EF0-4F9E-9874-571E6228CE52}" destId="{9D0CE124-1DA8-45D4-A5E8-A9A6DA218F8E}" srcOrd="1" destOrd="0" parTransId="{C4244263-AE56-4AFD-A2C4-64EDA8120C98}" sibTransId="{6727A50B-7F25-46F3-8C82-D4D328BD31A6}"/>
    <dgm:cxn modelId="{9DB874E0-DF58-4E00-9684-8F791DCDF905}" type="presOf" srcId="{403444EF-664B-48CC-9F37-4B9699506828}" destId="{3243DE6F-25DD-455F-953B-CBD2874432BC}" srcOrd="0" destOrd="0" presId="urn:microsoft.com/office/officeart/2005/8/layout/vList2"/>
    <dgm:cxn modelId="{0D0228ED-4CC5-453A-B049-95AE36BEED93}" type="presOf" srcId="{A789355E-3EF0-4F9E-9874-571E6228CE52}" destId="{C0BF67D6-C090-4493-87E4-582B6E27DBF0}" srcOrd="0" destOrd="0" presId="urn:microsoft.com/office/officeart/2005/8/layout/vList2"/>
    <dgm:cxn modelId="{E62D7CF2-34F4-4C27-B28E-99F331D68C70}" type="presOf" srcId="{8490F714-A2B2-4A2D-A95D-6FACFB9EC2C1}" destId="{37D13F43-36D9-478C-9445-110F26BB56DA}" srcOrd="0" destOrd="0" presId="urn:microsoft.com/office/officeart/2005/8/layout/vList2"/>
    <dgm:cxn modelId="{F9566FA9-26D8-4579-B488-D89DF2CFB9FA}" type="presParOf" srcId="{C0BF67D6-C090-4493-87E4-582B6E27DBF0}" destId="{37D13F43-36D9-478C-9445-110F26BB56DA}" srcOrd="0" destOrd="0" presId="urn:microsoft.com/office/officeart/2005/8/layout/vList2"/>
    <dgm:cxn modelId="{6223BF10-8938-4476-BEE2-D1303D06A5F6}" type="presParOf" srcId="{C0BF67D6-C090-4493-87E4-582B6E27DBF0}" destId="{D6CD1302-A05C-4951-A879-BC33D33214E8}" srcOrd="1" destOrd="0" presId="urn:microsoft.com/office/officeart/2005/8/layout/vList2"/>
    <dgm:cxn modelId="{736B093C-B6AE-4033-96DC-795D562E30A8}" type="presParOf" srcId="{C0BF67D6-C090-4493-87E4-582B6E27DBF0}" destId="{9B4FD2A4-8599-4C11-8F35-7973DEAA276D}" srcOrd="2" destOrd="0" presId="urn:microsoft.com/office/officeart/2005/8/layout/vList2"/>
    <dgm:cxn modelId="{658DCB04-4DA8-46C7-98C1-4B7A04BE9943}" type="presParOf" srcId="{C0BF67D6-C090-4493-87E4-582B6E27DBF0}" destId="{06D1A877-A180-4C8B-8FD7-BDE900F2EEEF}" srcOrd="3" destOrd="0" presId="urn:microsoft.com/office/officeart/2005/8/layout/vList2"/>
    <dgm:cxn modelId="{B97A54CF-B36D-465B-92FD-4D670B4D07B1}" type="presParOf" srcId="{C0BF67D6-C090-4493-87E4-582B6E27DBF0}" destId="{831F1292-530E-4317-8096-4FFACEE47367}" srcOrd="4" destOrd="0" presId="urn:microsoft.com/office/officeart/2005/8/layout/vList2"/>
    <dgm:cxn modelId="{27F00926-B80A-4F96-928D-A55DA18091DB}" type="presParOf" srcId="{C0BF67D6-C090-4493-87E4-582B6E27DBF0}" destId="{0262FC8B-AF33-4682-83B9-802787C673DD}" srcOrd="5" destOrd="0" presId="urn:microsoft.com/office/officeart/2005/8/layout/vList2"/>
    <dgm:cxn modelId="{4347637B-EC1C-4CB8-970F-448E95D908FA}" type="presParOf" srcId="{C0BF67D6-C090-4493-87E4-582B6E27DBF0}" destId="{3243DE6F-25DD-455F-953B-CBD2874432BC}" srcOrd="6" destOrd="0" presId="urn:microsoft.com/office/officeart/2005/8/layout/vList2"/>
    <dgm:cxn modelId="{377F9F8F-C49A-4ABF-B563-28DFC4473479}" type="presParOf" srcId="{C0BF67D6-C090-4493-87E4-582B6E27DBF0}" destId="{3EC38E01-AAE3-42B3-8D8C-781975E800BD}" srcOrd="7" destOrd="0" presId="urn:microsoft.com/office/officeart/2005/8/layout/vList2"/>
    <dgm:cxn modelId="{CF5F88B1-D0F8-4B9C-A599-00AE0983C331}" type="presParOf" srcId="{C0BF67D6-C090-4493-87E4-582B6E27DBF0}" destId="{AF5E2151-6F94-419F-83DE-0D170842838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65CC35-7664-4E1B-ADB2-2BA64EC7FF5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F2EE87B-3B69-4D18-B313-A762F23840C9}">
      <dgm:prSet/>
      <dgm:spPr/>
      <dgm:t>
        <a:bodyPr/>
        <a:lstStyle/>
        <a:p>
          <a:r>
            <a:rPr lang="en-GB" dirty="0"/>
            <a:t>The CSE and CCE toolkits have been combined into one resource and we will propose they are called a ‘Risk Assessment’, there will be space to allow practitioners to provide an analysis and evidence the risk of exploitation for the Child/Young person. In having a Risk Assessment this will bring Nottingham City Council in line with our partner agencies.</a:t>
          </a:r>
          <a:endParaRPr lang="en-US" dirty="0"/>
        </a:p>
      </dgm:t>
    </dgm:pt>
    <dgm:pt modelId="{917E0035-49EF-4471-AFDB-5B66FB3B0ACA}" type="parTrans" cxnId="{5A80AFA6-A3AC-42D2-B81A-9C3B3C446F08}">
      <dgm:prSet/>
      <dgm:spPr/>
      <dgm:t>
        <a:bodyPr/>
        <a:lstStyle/>
        <a:p>
          <a:endParaRPr lang="en-US"/>
        </a:p>
      </dgm:t>
    </dgm:pt>
    <dgm:pt modelId="{D687D9EB-B911-4C64-9BF9-F29B304D3105}" type="sibTrans" cxnId="{5A80AFA6-A3AC-42D2-B81A-9C3B3C446F08}">
      <dgm:prSet/>
      <dgm:spPr/>
      <dgm:t>
        <a:bodyPr/>
        <a:lstStyle/>
        <a:p>
          <a:endParaRPr lang="en-US"/>
        </a:p>
      </dgm:t>
    </dgm:pt>
    <dgm:pt modelId="{FD47430F-CBC0-4764-9D1B-57056474483E}">
      <dgm:prSet/>
      <dgm:spPr/>
      <dgm:t>
        <a:bodyPr/>
        <a:lstStyle/>
        <a:p>
          <a:r>
            <a:rPr lang="en-GB" dirty="0"/>
            <a:t>Radicalisation has been incorporated into the exploitation risk assessment, which means for the first time we have a recording facility for radicalisation when considering exploitation on Liquid Logic.</a:t>
          </a:r>
          <a:endParaRPr lang="en-US" dirty="0"/>
        </a:p>
      </dgm:t>
    </dgm:pt>
    <dgm:pt modelId="{B526DC7C-7ED8-42BB-8E99-77509677FDC4}" type="parTrans" cxnId="{43A300EE-66CA-4F22-85E7-7C578614B7CA}">
      <dgm:prSet/>
      <dgm:spPr/>
      <dgm:t>
        <a:bodyPr/>
        <a:lstStyle/>
        <a:p>
          <a:endParaRPr lang="en-US"/>
        </a:p>
      </dgm:t>
    </dgm:pt>
    <dgm:pt modelId="{0BF75DDC-94B3-467F-822B-0C7648AB8D7E}" type="sibTrans" cxnId="{43A300EE-66CA-4F22-85E7-7C578614B7CA}">
      <dgm:prSet/>
      <dgm:spPr/>
      <dgm:t>
        <a:bodyPr/>
        <a:lstStyle/>
        <a:p>
          <a:endParaRPr lang="en-US"/>
        </a:p>
      </dgm:t>
    </dgm:pt>
    <dgm:pt modelId="{4629240D-F332-4BBA-A30C-6E279A4E964E}">
      <dgm:prSet/>
      <dgm:spPr/>
      <dgm:t>
        <a:bodyPr/>
        <a:lstStyle/>
        <a:p>
          <a:r>
            <a:rPr lang="en-GB"/>
            <a:t>The policy and procedures for Exploitation has been reviewed and provides clear direction of processes and timing’s for the review of ERMM’s.</a:t>
          </a:r>
          <a:endParaRPr lang="en-US"/>
        </a:p>
      </dgm:t>
    </dgm:pt>
    <dgm:pt modelId="{4914CFC3-FA5E-4100-AC2E-5080F431BAB5}" type="parTrans" cxnId="{24822021-52CC-4F55-A178-44B6444BF8CA}">
      <dgm:prSet/>
      <dgm:spPr/>
      <dgm:t>
        <a:bodyPr/>
        <a:lstStyle/>
        <a:p>
          <a:endParaRPr lang="en-US"/>
        </a:p>
      </dgm:t>
    </dgm:pt>
    <dgm:pt modelId="{987C900E-3BE3-4E7D-87AB-1C5EBB584C13}" type="sibTrans" cxnId="{24822021-52CC-4F55-A178-44B6444BF8CA}">
      <dgm:prSet/>
      <dgm:spPr/>
      <dgm:t>
        <a:bodyPr/>
        <a:lstStyle/>
        <a:p>
          <a:endParaRPr lang="en-US"/>
        </a:p>
      </dgm:t>
    </dgm:pt>
    <dgm:pt modelId="{20653338-3B8D-4B38-8CDA-B1FB45C92329}">
      <dgm:prSet/>
      <dgm:spPr/>
      <dgm:t>
        <a:bodyPr/>
        <a:lstStyle/>
        <a:p>
          <a:r>
            <a:rPr lang="en-GB"/>
            <a:t>The Terms of Reference for Mase have been reviewed and the expectation of partner agencies who attend. </a:t>
          </a:r>
          <a:endParaRPr lang="en-US"/>
        </a:p>
      </dgm:t>
    </dgm:pt>
    <dgm:pt modelId="{F945B9B2-7654-4C4D-9795-FCAF302D45A6}" type="parTrans" cxnId="{8464FDBC-D1A0-423B-BC1A-84F813CF89D8}">
      <dgm:prSet/>
      <dgm:spPr/>
      <dgm:t>
        <a:bodyPr/>
        <a:lstStyle/>
        <a:p>
          <a:endParaRPr lang="en-US"/>
        </a:p>
      </dgm:t>
    </dgm:pt>
    <dgm:pt modelId="{2F88121A-37D2-4985-81EB-058BE1FC735D}" type="sibTrans" cxnId="{8464FDBC-D1A0-423B-BC1A-84F813CF89D8}">
      <dgm:prSet/>
      <dgm:spPr/>
      <dgm:t>
        <a:bodyPr/>
        <a:lstStyle/>
        <a:p>
          <a:endParaRPr lang="en-US"/>
        </a:p>
      </dgm:t>
    </dgm:pt>
    <dgm:pt modelId="{247F3FFF-51F6-414E-BF66-85F08702E07C}">
      <dgm:prSet/>
      <dgm:spPr/>
      <dgm:t>
        <a:bodyPr/>
        <a:lstStyle/>
        <a:p>
          <a:r>
            <a:rPr lang="en-GB" dirty="0"/>
            <a:t>The Risk Assessment has been built on Liquid Logic and a pathway for exploitation is being created, this will also provide data reporting on exploitation which will be in real time.</a:t>
          </a:r>
          <a:endParaRPr lang="en-US" dirty="0"/>
        </a:p>
      </dgm:t>
    </dgm:pt>
    <dgm:pt modelId="{7EC42073-612D-4F1F-B658-63C9A6318EBD}" type="parTrans" cxnId="{4E5ECEEF-BA9F-4011-8963-AA4F2877F227}">
      <dgm:prSet/>
      <dgm:spPr/>
      <dgm:t>
        <a:bodyPr/>
        <a:lstStyle/>
        <a:p>
          <a:endParaRPr lang="en-US"/>
        </a:p>
      </dgm:t>
    </dgm:pt>
    <dgm:pt modelId="{23D0BE3D-EE5D-4322-9C34-BDBE3A267588}" type="sibTrans" cxnId="{4E5ECEEF-BA9F-4011-8963-AA4F2877F227}">
      <dgm:prSet/>
      <dgm:spPr/>
      <dgm:t>
        <a:bodyPr/>
        <a:lstStyle/>
        <a:p>
          <a:endParaRPr lang="en-US"/>
        </a:p>
      </dgm:t>
    </dgm:pt>
    <dgm:pt modelId="{1111A9E1-E24E-4EC5-92E0-B36DD9F9911E}" type="pres">
      <dgm:prSet presAssocID="{5465CC35-7664-4E1B-ADB2-2BA64EC7FF57}" presName="diagram" presStyleCnt="0">
        <dgm:presLayoutVars>
          <dgm:dir/>
          <dgm:resizeHandles val="exact"/>
        </dgm:presLayoutVars>
      </dgm:prSet>
      <dgm:spPr/>
    </dgm:pt>
    <dgm:pt modelId="{BB852CE3-038A-4E98-9CAC-1F980791BA47}" type="pres">
      <dgm:prSet presAssocID="{7F2EE87B-3B69-4D18-B313-A762F23840C9}" presName="node" presStyleLbl="node1" presStyleIdx="0" presStyleCnt="5">
        <dgm:presLayoutVars>
          <dgm:bulletEnabled val="1"/>
        </dgm:presLayoutVars>
      </dgm:prSet>
      <dgm:spPr/>
    </dgm:pt>
    <dgm:pt modelId="{79F0F522-1807-4C82-9CF7-2CBBBBF70ED9}" type="pres">
      <dgm:prSet presAssocID="{D687D9EB-B911-4C64-9BF9-F29B304D3105}" presName="sibTrans" presStyleCnt="0"/>
      <dgm:spPr/>
    </dgm:pt>
    <dgm:pt modelId="{F18114B6-90B1-4768-BFA0-3739DFD1095B}" type="pres">
      <dgm:prSet presAssocID="{FD47430F-CBC0-4764-9D1B-57056474483E}" presName="node" presStyleLbl="node1" presStyleIdx="1" presStyleCnt="5">
        <dgm:presLayoutVars>
          <dgm:bulletEnabled val="1"/>
        </dgm:presLayoutVars>
      </dgm:prSet>
      <dgm:spPr/>
    </dgm:pt>
    <dgm:pt modelId="{FFFD4CB1-AED0-4A43-A447-B1170CA613BB}" type="pres">
      <dgm:prSet presAssocID="{0BF75DDC-94B3-467F-822B-0C7648AB8D7E}" presName="sibTrans" presStyleCnt="0"/>
      <dgm:spPr/>
    </dgm:pt>
    <dgm:pt modelId="{EED7AEF0-2DE8-4086-893C-D773442A66D7}" type="pres">
      <dgm:prSet presAssocID="{4629240D-F332-4BBA-A30C-6E279A4E964E}" presName="node" presStyleLbl="node1" presStyleIdx="2" presStyleCnt="5">
        <dgm:presLayoutVars>
          <dgm:bulletEnabled val="1"/>
        </dgm:presLayoutVars>
      </dgm:prSet>
      <dgm:spPr/>
    </dgm:pt>
    <dgm:pt modelId="{0337B4F7-1B63-494F-80B0-8A4E0602E5DF}" type="pres">
      <dgm:prSet presAssocID="{987C900E-3BE3-4E7D-87AB-1C5EBB584C13}" presName="sibTrans" presStyleCnt="0"/>
      <dgm:spPr/>
    </dgm:pt>
    <dgm:pt modelId="{30ABEEC2-A947-47DC-B114-8A23510CFAD8}" type="pres">
      <dgm:prSet presAssocID="{20653338-3B8D-4B38-8CDA-B1FB45C92329}" presName="node" presStyleLbl="node1" presStyleIdx="3" presStyleCnt="5">
        <dgm:presLayoutVars>
          <dgm:bulletEnabled val="1"/>
        </dgm:presLayoutVars>
      </dgm:prSet>
      <dgm:spPr/>
    </dgm:pt>
    <dgm:pt modelId="{59A376A2-FBA1-4BFB-9653-9E603ED20924}" type="pres">
      <dgm:prSet presAssocID="{2F88121A-37D2-4985-81EB-058BE1FC735D}" presName="sibTrans" presStyleCnt="0"/>
      <dgm:spPr/>
    </dgm:pt>
    <dgm:pt modelId="{25A72E5D-7173-4039-8837-9E523BCE51DA}" type="pres">
      <dgm:prSet presAssocID="{247F3FFF-51F6-414E-BF66-85F08702E07C}" presName="node" presStyleLbl="node1" presStyleIdx="4" presStyleCnt="5">
        <dgm:presLayoutVars>
          <dgm:bulletEnabled val="1"/>
        </dgm:presLayoutVars>
      </dgm:prSet>
      <dgm:spPr/>
    </dgm:pt>
  </dgm:ptLst>
  <dgm:cxnLst>
    <dgm:cxn modelId="{E8D52C05-BB26-45CD-B283-6D11F635CC5E}" type="presOf" srcId="{247F3FFF-51F6-414E-BF66-85F08702E07C}" destId="{25A72E5D-7173-4039-8837-9E523BCE51DA}" srcOrd="0" destOrd="0" presId="urn:microsoft.com/office/officeart/2005/8/layout/default"/>
    <dgm:cxn modelId="{24822021-52CC-4F55-A178-44B6444BF8CA}" srcId="{5465CC35-7664-4E1B-ADB2-2BA64EC7FF57}" destId="{4629240D-F332-4BBA-A30C-6E279A4E964E}" srcOrd="2" destOrd="0" parTransId="{4914CFC3-FA5E-4100-AC2E-5080F431BAB5}" sibTransId="{987C900E-3BE3-4E7D-87AB-1C5EBB584C13}"/>
    <dgm:cxn modelId="{EFF01B5D-2141-4EBC-9126-0BEAC20F757E}" type="presOf" srcId="{5465CC35-7664-4E1B-ADB2-2BA64EC7FF57}" destId="{1111A9E1-E24E-4EC5-92E0-B36DD9F9911E}" srcOrd="0" destOrd="0" presId="urn:microsoft.com/office/officeart/2005/8/layout/default"/>
    <dgm:cxn modelId="{401C2862-E591-4F9D-84BE-C4D60B737511}" type="presOf" srcId="{4629240D-F332-4BBA-A30C-6E279A4E964E}" destId="{EED7AEF0-2DE8-4086-893C-D773442A66D7}" srcOrd="0" destOrd="0" presId="urn:microsoft.com/office/officeart/2005/8/layout/default"/>
    <dgm:cxn modelId="{8184E570-AF50-4ED3-AB2D-F6402C123946}" type="presOf" srcId="{20653338-3B8D-4B38-8CDA-B1FB45C92329}" destId="{30ABEEC2-A947-47DC-B114-8A23510CFAD8}" srcOrd="0" destOrd="0" presId="urn:microsoft.com/office/officeart/2005/8/layout/default"/>
    <dgm:cxn modelId="{5A80AFA6-A3AC-42D2-B81A-9C3B3C446F08}" srcId="{5465CC35-7664-4E1B-ADB2-2BA64EC7FF57}" destId="{7F2EE87B-3B69-4D18-B313-A762F23840C9}" srcOrd="0" destOrd="0" parTransId="{917E0035-49EF-4471-AFDB-5B66FB3B0ACA}" sibTransId="{D687D9EB-B911-4C64-9BF9-F29B304D3105}"/>
    <dgm:cxn modelId="{E1E9E5BB-CBC6-47A7-86C0-BB45693FF97F}" type="presOf" srcId="{FD47430F-CBC0-4764-9D1B-57056474483E}" destId="{F18114B6-90B1-4768-BFA0-3739DFD1095B}" srcOrd="0" destOrd="0" presId="urn:microsoft.com/office/officeart/2005/8/layout/default"/>
    <dgm:cxn modelId="{8464FDBC-D1A0-423B-BC1A-84F813CF89D8}" srcId="{5465CC35-7664-4E1B-ADB2-2BA64EC7FF57}" destId="{20653338-3B8D-4B38-8CDA-B1FB45C92329}" srcOrd="3" destOrd="0" parTransId="{F945B9B2-7654-4C4D-9795-FCAF302D45A6}" sibTransId="{2F88121A-37D2-4985-81EB-058BE1FC735D}"/>
    <dgm:cxn modelId="{EFAEFEE6-66A8-441E-ACFF-F04794A68995}" type="presOf" srcId="{7F2EE87B-3B69-4D18-B313-A762F23840C9}" destId="{BB852CE3-038A-4E98-9CAC-1F980791BA47}" srcOrd="0" destOrd="0" presId="urn:microsoft.com/office/officeart/2005/8/layout/default"/>
    <dgm:cxn modelId="{43A300EE-66CA-4F22-85E7-7C578614B7CA}" srcId="{5465CC35-7664-4E1B-ADB2-2BA64EC7FF57}" destId="{FD47430F-CBC0-4764-9D1B-57056474483E}" srcOrd="1" destOrd="0" parTransId="{B526DC7C-7ED8-42BB-8E99-77509677FDC4}" sibTransId="{0BF75DDC-94B3-467F-822B-0C7648AB8D7E}"/>
    <dgm:cxn modelId="{4E5ECEEF-BA9F-4011-8963-AA4F2877F227}" srcId="{5465CC35-7664-4E1B-ADB2-2BA64EC7FF57}" destId="{247F3FFF-51F6-414E-BF66-85F08702E07C}" srcOrd="4" destOrd="0" parTransId="{7EC42073-612D-4F1F-B658-63C9A6318EBD}" sibTransId="{23D0BE3D-EE5D-4322-9C34-BDBE3A267588}"/>
    <dgm:cxn modelId="{2FA2246D-FC6B-4661-B52D-0C1EF5CF2850}" type="presParOf" srcId="{1111A9E1-E24E-4EC5-92E0-B36DD9F9911E}" destId="{BB852CE3-038A-4E98-9CAC-1F980791BA47}" srcOrd="0" destOrd="0" presId="urn:microsoft.com/office/officeart/2005/8/layout/default"/>
    <dgm:cxn modelId="{3DE55223-2154-4ACB-92CE-CBD5B99A82C1}" type="presParOf" srcId="{1111A9E1-E24E-4EC5-92E0-B36DD9F9911E}" destId="{79F0F522-1807-4C82-9CF7-2CBBBBF70ED9}" srcOrd="1" destOrd="0" presId="urn:microsoft.com/office/officeart/2005/8/layout/default"/>
    <dgm:cxn modelId="{C5C22141-F991-4F7F-98ED-96BB7E318FD8}" type="presParOf" srcId="{1111A9E1-E24E-4EC5-92E0-B36DD9F9911E}" destId="{F18114B6-90B1-4768-BFA0-3739DFD1095B}" srcOrd="2" destOrd="0" presId="urn:microsoft.com/office/officeart/2005/8/layout/default"/>
    <dgm:cxn modelId="{840A3D89-6A88-4414-B763-055FCE1FA2C1}" type="presParOf" srcId="{1111A9E1-E24E-4EC5-92E0-B36DD9F9911E}" destId="{FFFD4CB1-AED0-4A43-A447-B1170CA613BB}" srcOrd="3" destOrd="0" presId="urn:microsoft.com/office/officeart/2005/8/layout/default"/>
    <dgm:cxn modelId="{FD72DAA3-8E2E-4FE2-BEAF-F048414C170F}" type="presParOf" srcId="{1111A9E1-E24E-4EC5-92E0-B36DD9F9911E}" destId="{EED7AEF0-2DE8-4086-893C-D773442A66D7}" srcOrd="4" destOrd="0" presId="urn:microsoft.com/office/officeart/2005/8/layout/default"/>
    <dgm:cxn modelId="{16EF0BA5-04EB-4785-B0AA-D67EC46F0130}" type="presParOf" srcId="{1111A9E1-E24E-4EC5-92E0-B36DD9F9911E}" destId="{0337B4F7-1B63-494F-80B0-8A4E0602E5DF}" srcOrd="5" destOrd="0" presId="urn:microsoft.com/office/officeart/2005/8/layout/default"/>
    <dgm:cxn modelId="{2B1710F9-9887-41C1-B193-EC1FC8859FE9}" type="presParOf" srcId="{1111A9E1-E24E-4EC5-92E0-B36DD9F9911E}" destId="{30ABEEC2-A947-47DC-B114-8A23510CFAD8}" srcOrd="6" destOrd="0" presId="urn:microsoft.com/office/officeart/2005/8/layout/default"/>
    <dgm:cxn modelId="{A758DA0D-31C8-4083-AA28-285C9BE14276}" type="presParOf" srcId="{1111A9E1-E24E-4EC5-92E0-B36DD9F9911E}" destId="{59A376A2-FBA1-4BFB-9653-9E603ED20924}" srcOrd="7" destOrd="0" presId="urn:microsoft.com/office/officeart/2005/8/layout/default"/>
    <dgm:cxn modelId="{3EB294B3-FD53-453C-990A-486D5D324BD4}" type="presParOf" srcId="{1111A9E1-E24E-4EC5-92E0-B36DD9F9911E}" destId="{25A72E5D-7173-4039-8837-9E523BCE51D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E4564F-A886-4185-95AD-D6387378C70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135149-6281-40C8-876C-4F28FFF6EF88}">
      <dgm:prSet/>
      <dgm:spPr/>
      <dgm:t>
        <a:bodyPr/>
        <a:lstStyle/>
        <a:p>
          <a:r>
            <a:rPr lang="en-GB" dirty="0"/>
            <a:t>Learning and development needs to be offered to all staff around the new Risk Assessment, what the signs of exploitation are and how to support Child/Young people who are risk of exploitation.</a:t>
          </a:r>
          <a:endParaRPr lang="en-US" dirty="0"/>
        </a:p>
      </dgm:t>
    </dgm:pt>
    <dgm:pt modelId="{0FCDC206-E0A2-4F86-881C-55B0C7CC8BB7}" type="parTrans" cxnId="{EA0F7870-E1BB-449D-88DE-B692281A4BCC}">
      <dgm:prSet/>
      <dgm:spPr/>
      <dgm:t>
        <a:bodyPr/>
        <a:lstStyle/>
        <a:p>
          <a:endParaRPr lang="en-US"/>
        </a:p>
      </dgm:t>
    </dgm:pt>
    <dgm:pt modelId="{8D138C71-44EA-41A8-9DEF-10CD58E60E59}" type="sibTrans" cxnId="{EA0F7870-E1BB-449D-88DE-B692281A4BCC}">
      <dgm:prSet/>
      <dgm:spPr/>
      <dgm:t>
        <a:bodyPr/>
        <a:lstStyle/>
        <a:p>
          <a:endParaRPr lang="en-US"/>
        </a:p>
      </dgm:t>
    </dgm:pt>
    <dgm:pt modelId="{7C7D790F-E0CF-41D2-9D05-F6C4F507A62F}">
      <dgm:prSet/>
      <dgm:spPr/>
      <dgm:t>
        <a:bodyPr/>
        <a:lstStyle/>
        <a:p>
          <a:r>
            <a:rPr lang="en-GB" dirty="0"/>
            <a:t>A learning offer also needs to extend  to partners.  </a:t>
          </a:r>
          <a:endParaRPr lang="en-US" dirty="0"/>
        </a:p>
      </dgm:t>
    </dgm:pt>
    <dgm:pt modelId="{E19C4D18-3C82-4FF4-813D-41710C1C7690}" type="parTrans" cxnId="{08546B99-A34D-4F6F-A92E-9A70F28A2B79}">
      <dgm:prSet/>
      <dgm:spPr/>
      <dgm:t>
        <a:bodyPr/>
        <a:lstStyle/>
        <a:p>
          <a:endParaRPr lang="en-US"/>
        </a:p>
      </dgm:t>
    </dgm:pt>
    <dgm:pt modelId="{7DB7C2AA-3D45-407C-9075-CCAAF43D0A96}" type="sibTrans" cxnId="{08546B99-A34D-4F6F-A92E-9A70F28A2B79}">
      <dgm:prSet/>
      <dgm:spPr/>
      <dgm:t>
        <a:bodyPr/>
        <a:lstStyle/>
        <a:p>
          <a:endParaRPr lang="en-US"/>
        </a:p>
      </dgm:t>
    </dgm:pt>
    <dgm:pt modelId="{1D072100-CC62-4A21-ABB3-BB0AEE810AFF}">
      <dgm:prSet/>
      <dgm:spPr/>
      <dgm:t>
        <a:bodyPr/>
        <a:lstStyle/>
        <a:p>
          <a:r>
            <a:rPr lang="en-GB" dirty="0"/>
            <a:t>As part of the  learning offer appropriate language when discussing exploitation needs to be reinforced to ensure there is no victim blaming. The word ‘child’ rather than ‘young person’ needs to be used to promote the rights that children have as a victim. </a:t>
          </a:r>
          <a:endParaRPr lang="en-US" dirty="0"/>
        </a:p>
      </dgm:t>
    </dgm:pt>
    <dgm:pt modelId="{DED501FA-D706-435D-B7CB-99A1466786DD}" type="parTrans" cxnId="{864FA1F8-86B8-4C30-BC34-AD04D63E1A8C}">
      <dgm:prSet/>
      <dgm:spPr/>
      <dgm:t>
        <a:bodyPr/>
        <a:lstStyle/>
        <a:p>
          <a:endParaRPr lang="en-US"/>
        </a:p>
      </dgm:t>
    </dgm:pt>
    <dgm:pt modelId="{F8710858-1984-4C80-B268-5F5AFC6B000E}" type="sibTrans" cxnId="{864FA1F8-86B8-4C30-BC34-AD04D63E1A8C}">
      <dgm:prSet/>
      <dgm:spPr/>
      <dgm:t>
        <a:bodyPr/>
        <a:lstStyle/>
        <a:p>
          <a:endParaRPr lang="en-US"/>
        </a:p>
      </dgm:t>
    </dgm:pt>
    <dgm:pt modelId="{F104B460-C19F-45EC-B42F-8D1486B0BB76}">
      <dgm:prSet/>
      <dgm:spPr/>
      <dgm:t>
        <a:bodyPr/>
        <a:lstStyle/>
        <a:p>
          <a:r>
            <a:rPr lang="en-GB" dirty="0"/>
            <a:t>A directory of resources available to Children  who are at risk of Exploitation in Nottingham City to be put together to assist professionals.</a:t>
          </a:r>
          <a:endParaRPr lang="en-US" dirty="0"/>
        </a:p>
      </dgm:t>
    </dgm:pt>
    <dgm:pt modelId="{29256B03-382D-4EC6-9D09-57E56FE911AA}" type="parTrans" cxnId="{4430D4E8-72DE-4146-BC10-B95FEC7BFBC0}">
      <dgm:prSet/>
      <dgm:spPr/>
      <dgm:t>
        <a:bodyPr/>
        <a:lstStyle/>
        <a:p>
          <a:endParaRPr lang="en-US"/>
        </a:p>
      </dgm:t>
    </dgm:pt>
    <dgm:pt modelId="{8FE42433-4C9D-4C78-8E7E-4EC1D9546932}" type="sibTrans" cxnId="{4430D4E8-72DE-4146-BC10-B95FEC7BFBC0}">
      <dgm:prSet/>
      <dgm:spPr/>
      <dgm:t>
        <a:bodyPr/>
        <a:lstStyle/>
        <a:p>
          <a:endParaRPr lang="en-US"/>
        </a:p>
      </dgm:t>
    </dgm:pt>
    <dgm:pt modelId="{048E6A5A-0DD5-49F6-B83D-15CFC38E53CE}">
      <dgm:prSet/>
      <dgm:spPr/>
      <dgm:t>
        <a:bodyPr/>
        <a:lstStyle/>
        <a:p>
          <a:r>
            <a:rPr lang="en-GB" dirty="0"/>
            <a:t>Terms of reference for ERMM’s will be formed and will  include the expectations of professionals attending exploitation meetings </a:t>
          </a:r>
          <a:endParaRPr lang="en-US" dirty="0"/>
        </a:p>
      </dgm:t>
    </dgm:pt>
    <dgm:pt modelId="{C500FD4E-53A2-40C4-9F5A-AC7996A8FD8D}" type="parTrans" cxnId="{AF8763DD-016B-4DD8-8A68-7D3053793055}">
      <dgm:prSet/>
      <dgm:spPr/>
      <dgm:t>
        <a:bodyPr/>
        <a:lstStyle/>
        <a:p>
          <a:endParaRPr lang="en-US"/>
        </a:p>
      </dgm:t>
    </dgm:pt>
    <dgm:pt modelId="{97EE5BA2-BE49-4604-AD35-ABE0CC1422DF}" type="sibTrans" cxnId="{AF8763DD-016B-4DD8-8A68-7D3053793055}">
      <dgm:prSet/>
      <dgm:spPr/>
      <dgm:t>
        <a:bodyPr/>
        <a:lstStyle/>
        <a:p>
          <a:endParaRPr lang="en-US"/>
        </a:p>
      </dgm:t>
    </dgm:pt>
    <dgm:pt modelId="{C97F21E6-70E9-43BD-9754-576D3192F49D}" type="pres">
      <dgm:prSet presAssocID="{C1E4564F-A886-4185-95AD-D6387378C704}" presName="diagram" presStyleCnt="0">
        <dgm:presLayoutVars>
          <dgm:dir/>
          <dgm:resizeHandles val="exact"/>
        </dgm:presLayoutVars>
      </dgm:prSet>
      <dgm:spPr/>
    </dgm:pt>
    <dgm:pt modelId="{24A6563A-D7E0-4ADD-B790-F508F8357D0A}" type="pres">
      <dgm:prSet presAssocID="{8B135149-6281-40C8-876C-4F28FFF6EF88}" presName="node" presStyleLbl="node1" presStyleIdx="0" presStyleCnt="5">
        <dgm:presLayoutVars>
          <dgm:bulletEnabled val="1"/>
        </dgm:presLayoutVars>
      </dgm:prSet>
      <dgm:spPr/>
    </dgm:pt>
    <dgm:pt modelId="{45D6CDA2-CB67-4E63-87B4-26A870E1A257}" type="pres">
      <dgm:prSet presAssocID="{8D138C71-44EA-41A8-9DEF-10CD58E60E59}" presName="sibTrans" presStyleCnt="0"/>
      <dgm:spPr/>
    </dgm:pt>
    <dgm:pt modelId="{20DD62C8-10A1-4B35-9BE2-79B5788CAC0C}" type="pres">
      <dgm:prSet presAssocID="{7C7D790F-E0CF-41D2-9D05-F6C4F507A62F}" presName="node" presStyleLbl="node1" presStyleIdx="1" presStyleCnt="5">
        <dgm:presLayoutVars>
          <dgm:bulletEnabled val="1"/>
        </dgm:presLayoutVars>
      </dgm:prSet>
      <dgm:spPr/>
    </dgm:pt>
    <dgm:pt modelId="{2F8CD26F-6535-4149-A1DA-9793C530E2F4}" type="pres">
      <dgm:prSet presAssocID="{7DB7C2AA-3D45-407C-9075-CCAAF43D0A96}" presName="sibTrans" presStyleCnt="0"/>
      <dgm:spPr/>
    </dgm:pt>
    <dgm:pt modelId="{E6D1CEA1-C0F0-41AB-87B7-319E2A66F58B}" type="pres">
      <dgm:prSet presAssocID="{1D072100-CC62-4A21-ABB3-BB0AEE810AFF}" presName="node" presStyleLbl="node1" presStyleIdx="2" presStyleCnt="5">
        <dgm:presLayoutVars>
          <dgm:bulletEnabled val="1"/>
        </dgm:presLayoutVars>
      </dgm:prSet>
      <dgm:spPr/>
    </dgm:pt>
    <dgm:pt modelId="{14BD221E-0234-47F9-8DDB-707459D5FF90}" type="pres">
      <dgm:prSet presAssocID="{F8710858-1984-4C80-B268-5F5AFC6B000E}" presName="sibTrans" presStyleCnt="0"/>
      <dgm:spPr/>
    </dgm:pt>
    <dgm:pt modelId="{06463AE0-1453-429F-AC3E-A9A34A46350F}" type="pres">
      <dgm:prSet presAssocID="{F104B460-C19F-45EC-B42F-8D1486B0BB76}" presName="node" presStyleLbl="node1" presStyleIdx="3" presStyleCnt="5">
        <dgm:presLayoutVars>
          <dgm:bulletEnabled val="1"/>
        </dgm:presLayoutVars>
      </dgm:prSet>
      <dgm:spPr/>
    </dgm:pt>
    <dgm:pt modelId="{C5B1316A-E91E-40A3-9520-30D073955DD2}" type="pres">
      <dgm:prSet presAssocID="{8FE42433-4C9D-4C78-8E7E-4EC1D9546932}" presName="sibTrans" presStyleCnt="0"/>
      <dgm:spPr/>
    </dgm:pt>
    <dgm:pt modelId="{83C64D73-2428-439F-AD6A-346E7DECEAF6}" type="pres">
      <dgm:prSet presAssocID="{048E6A5A-0DD5-49F6-B83D-15CFC38E53CE}" presName="node" presStyleLbl="node1" presStyleIdx="4" presStyleCnt="5">
        <dgm:presLayoutVars>
          <dgm:bulletEnabled val="1"/>
        </dgm:presLayoutVars>
      </dgm:prSet>
      <dgm:spPr/>
    </dgm:pt>
  </dgm:ptLst>
  <dgm:cxnLst>
    <dgm:cxn modelId="{7D241813-57E0-4368-9B82-9B811927107D}" type="presOf" srcId="{F104B460-C19F-45EC-B42F-8D1486B0BB76}" destId="{06463AE0-1453-429F-AC3E-A9A34A46350F}" srcOrd="0" destOrd="0" presId="urn:microsoft.com/office/officeart/2005/8/layout/default"/>
    <dgm:cxn modelId="{F29C1E6D-6BFC-40A0-81C5-A2B4E1EFE16E}" type="presOf" srcId="{8B135149-6281-40C8-876C-4F28FFF6EF88}" destId="{24A6563A-D7E0-4ADD-B790-F508F8357D0A}" srcOrd="0" destOrd="0" presId="urn:microsoft.com/office/officeart/2005/8/layout/default"/>
    <dgm:cxn modelId="{EA0F7870-E1BB-449D-88DE-B692281A4BCC}" srcId="{C1E4564F-A886-4185-95AD-D6387378C704}" destId="{8B135149-6281-40C8-876C-4F28FFF6EF88}" srcOrd="0" destOrd="0" parTransId="{0FCDC206-E0A2-4F86-881C-55B0C7CC8BB7}" sibTransId="{8D138C71-44EA-41A8-9DEF-10CD58E60E59}"/>
    <dgm:cxn modelId="{244B3F81-DEDD-4544-9F4B-D24EEF723D1A}" type="presOf" srcId="{C1E4564F-A886-4185-95AD-D6387378C704}" destId="{C97F21E6-70E9-43BD-9754-576D3192F49D}" srcOrd="0" destOrd="0" presId="urn:microsoft.com/office/officeart/2005/8/layout/default"/>
    <dgm:cxn modelId="{08546B99-A34D-4F6F-A92E-9A70F28A2B79}" srcId="{C1E4564F-A886-4185-95AD-D6387378C704}" destId="{7C7D790F-E0CF-41D2-9D05-F6C4F507A62F}" srcOrd="1" destOrd="0" parTransId="{E19C4D18-3C82-4FF4-813D-41710C1C7690}" sibTransId="{7DB7C2AA-3D45-407C-9075-CCAAF43D0A96}"/>
    <dgm:cxn modelId="{B784E9B2-843E-4D34-9FD6-FDBD3DC45418}" type="presOf" srcId="{7C7D790F-E0CF-41D2-9D05-F6C4F507A62F}" destId="{20DD62C8-10A1-4B35-9BE2-79B5788CAC0C}" srcOrd="0" destOrd="0" presId="urn:microsoft.com/office/officeart/2005/8/layout/default"/>
    <dgm:cxn modelId="{A0FF8FC8-1848-4442-BEEE-E14D3836940C}" type="presOf" srcId="{048E6A5A-0DD5-49F6-B83D-15CFC38E53CE}" destId="{83C64D73-2428-439F-AD6A-346E7DECEAF6}" srcOrd="0" destOrd="0" presId="urn:microsoft.com/office/officeart/2005/8/layout/default"/>
    <dgm:cxn modelId="{C3B7D0D4-45B3-4942-8B15-156E8E73D477}" type="presOf" srcId="{1D072100-CC62-4A21-ABB3-BB0AEE810AFF}" destId="{E6D1CEA1-C0F0-41AB-87B7-319E2A66F58B}" srcOrd="0" destOrd="0" presId="urn:microsoft.com/office/officeart/2005/8/layout/default"/>
    <dgm:cxn modelId="{AF8763DD-016B-4DD8-8A68-7D3053793055}" srcId="{C1E4564F-A886-4185-95AD-D6387378C704}" destId="{048E6A5A-0DD5-49F6-B83D-15CFC38E53CE}" srcOrd="4" destOrd="0" parTransId="{C500FD4E-53A2-40C4-9F5A-AC7996A8FD8D}" sibTransId="{97EE5BA2-BE49-4604-AD35-ABE0CC1422DF}"/>
    <dgm:cxn modelId="{4430D4E8-72DE-4146-BC10-B95FEC7BFBC0}" srcId="{C1E4564F-A886-4185-95AD-D6387378C704}" destId="{F104B460-C19F-45EC-B42F-8D1486B0BB76}" srcOrd="3" destOrd="0" parTransId="{29256B03-382D-4EC6-9D09-57E56FE911AA}" sibTransId="{8FE42433-4C9D-4C78-8E7E-4EC1D9546932}"/>
    <dgm:cxn modelId="{864FA1F8-86B8-4C30-BC34-AD04D63E1A8C}" srcId="{C1E4564F-A886-4185-95AD-D6387378C704}" destId="{1D072100-CC62-4A21-ABB3-BB0AEE810AFF}" srcOrd="2" destOrd="0" parTransId="{DED501FA-D706-435D-B7CB-99A1466786DD}" sibTransId="{F8710858-1984-4C80-B268-5F5AFC6B000E}"/>
    <dgm:cxn modelId="{A64FE67D-1355-460C-8A6A-C224C04B00BC}" type="presParOf" srcId="{C97F21E6-70E9-43BD-9754-576D3192F49D}" destId="{24A6563A-D7E0-4ADD-B790-F508F8357D0A}" srcOrd="0" destOrd="0" presId="urn:microsoft.com/office/officeart/2005/8/layout/default"/>
    <dgm:cxn modelId="{8F130B17-4257-4DBE-9C10-8CF01973448D}" type="presParOf" srcId="{C97F21E6-70E9-43BD-9754-576D3192F49D}" destId="{45D6CDA2-CB67-4E63-87B4-26A870E1A257}" srcOrd="1" destOrd="0" presId="urn:microsoft.com/office/officeart/2005/8/layout/default"/>
    <dgm:cxn modelId="{AE7985C6-BF07-4405-AF5C-40FF0CD3DCDE}" type="presParOf" srcId="{C97F21E6-70E9-43BD-9754-576D3192F49D}" destId="{20DD62C8-10A1-4B35-9BE2-79B5788CAC0C}" srcOrd="2" destOrd="0" presId="urn:microsoft.com/office/officeart/2005/8/layout/default"/>
    <dgm:cxn modelId="{756BF019-4173-4177-ACC6-4EE3F4FA26E2}" type="presParOf" srcId="{C97F21E6-70E9-43BD-9754-576D3192F49D}" destId="{2F8CD26F-6535-4149-A1DA-9793C530E2F4}" srcOrd="3" destOrd="0" presId="urn:microsoft.com/office/officeart/2005/8/layout/default"/>
    <dgm:cxn modelId="{090401EC-326E-4337-B5DB-5CCC4EE80E5D}" type="presParOf" srcId="{C97F21E6-70E9-43BD-9754-576D3192F49D}" destId="{E6D1CEA1-C0F0-41AB-87B7-319E2A66F58B}" srcOrd="4" destOrd="0" presId="urn:microsoft.com/office/officeart/2005/8/layout/default"/>
    <dgm:cxn modelId="{18EA1D22-B1F6-46A0-A434-96A65C1370D7}" type="presParOf" srcId="{C97F21E6-70E9-43BD-9754-576D3192F49D}" destId="{14BD221E-0234-47F9-8DDB-707459D5FF90}" srcOrd="5" destOrd="0" presId="urn:microsoft.com/office/officeart/2005/8/layout/default"/>
    <dgm:cxn modelId="{86D16471-7200-406D-9E65-1AE0838AD51D}" type="presParOf" srcId="{C97F21E6-70E9-43BD-9754-576D3192F49D}" destId="{06463AE0-1453-429F-AC3E-A9A34A46350F}" srcOrd="6" destOrd="0" presId="urn:microsoft.com/office/officeart/2005/8/layout/default"/>
    <dgm:cxn modelId="{9BE14521-74FC-4252-A74B-77091FFE8888}" type="presParOf" srcId="{C97F21E6-70E9-43BD-9754-576D3192F49D}" destId="{C5B1316A-E91E-40A3-9520-30D073955DD2}" srcOrd="7" destOrd="0" presId="urn:microsoft.com/office/officeart/2005/8/layout/default"/>
    <dgm:cxn modelId="{C7975832-7AF6-4A15-AB34-3C070B9CA335}" type="presParOf" srcId="{C97F21E6-70E9-43BD-9754-576D3192F49D}" destId="{83C64D73-2428-439F-AD6A-346E7DECEAF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94ACAA-882C-4DF4-8586-4CF39AC804F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6B7130D-0F63-429A-9EF1-A64BB759ABC5}">
      <dgm:prSet phldrT="[Text]"/>
      <dgm:spPr/>
      <dgm:t>
        <a:bodyPr/>
        <a:lstStyle/>
        <a:p>
          <a:r>
            <a:rPr lang="en-US" dirty="0"/>
            <a:t>Education </a:t>
          </a:r>
        </a:p>
      </dgm:t>
    </dgm:pt>
    <dgm:pt modelId="{ED5736DC-6E35-41CA-8BB3-3BEF196906F2}" type="parTrans" cxnId="{523FF014-A306-43A1-82C4-BCA5A14AE958}">
      <dgm:prSet/>
      <dgm:spPr/>
      <dgm:t>
        <a:bodyPr/>
        <a:lstStyle/>
        <a:p>
          <a:endParaRPr lang="en-US"/>
        </a:p>
      </dgm:t>
    </dgm:pt>
    <dgm:pt modelId="{55663FC2-E691-4B47-BFFC-0F27D6B22603}" type="sibTrans" cxnId="{523FF014-A306-43A1-82C4-BCA5A14AE958}">
      <dgm:prSet/>
      <dgm:spPr/>
      <dgm:t>
        <a:bodyPr/>
        <a:lstStyle/>
        <a:p>
          <a:endParaRPr lang="en-US"/>
        </a:p>
      </dgm:t>
    </dgm:pt>
    <dgm:pt modelId="{52D3A688-1640-46F9-896F-DF1FD39DE365}">
      <dgm:prSet phldrT="[Text]"/>
      <dgm:spPr/>
      <dgm:t>
        <a:bodyPr/>
        <a:lstStyle/>
        <a:p>
          <a:r>
            <a:rPr lang="en-US" dirty="0"/>
            <a:t>Behaviour Support </a:t>
          </a:r>
        </a:p>
      </dgm:t>
    </dgm:pt>
    <dgm:pt modelId="{0ECEFBB5-048E-4999-BC28-30D790794240}" type="parTrans" cxnId="{F236CB17-CA26-4574-B1FE-C4A58584729B}">
      <dgm:prSet/>
      <dgm:spPr/>
      <dgm:t>
        <a:bodyPr/>
        <a:lstStyle/>
        <a:p>
          <a:endParaRPr lang="en-US"/>
        </a:p>
      </dgm:t>
    </dgm:pt>
    <dgm:pt modelId="{9B7F6DB7-27AC-4645-8D83-CE1DA759D351}" type="sibTrans" cxnId="{F236CB17-CA26-4574-B1FE-C4A58584729B}">
      <dgm:prSet/>
      <dgm:spPr/>
      <dgm:t>
        <a:bodyPr/>
        <a:lstStyle/>
        <a:p>
          <a:endParaRPr lang="en-US"/>
        </a:p>
      </dgm:t>
    </dgm:pt>
    <dgm:pt modelId="{E280369F-F35C-493B-A0DB-80718D1FC107}">
      <dgm:prSet phldrT="[Text]"/>
      <dgm:spPr/>
      <dgm:t>
        <a:bodyPr/>
        <a:lstStyle/>
        <a:p>
          <a:r>
            <a:rPr lang="en-US" dirty="0"/>
            <a:t>R2I </a:t>
          </a:r>
        </a:p>
      </dgm:t>
    </dgm:pt>
    <dgm:pt modelId="{D1B4F631-C174-4EA3-ADAD-E8E5D9AA575E}" type="parTrans" cxnId="{CF5ADA3B-FE10-48D8-BDE1-9C2528041B86}">
      <dgm:prSet/>
      <dgm:spPr/>
      <dgm:t>
        <a:bodyPr/>
        <a:lstStyle/>
        <a:p>
          <a:endParaRPr lang="en-US"/>
        </a:p>
      </dgm:t>
    </dgm:pt>
    <dgm:pt modelId="{4188FCCF-4F5B-445D-B25F-971AD3F1A3D5}" type="sibTrans" cxnId="{CF5ADA3B-FE10-48D8-BDE1-9C2528041B86}">
      <dgm:prSet/>
      <dgm:spPr/>
      <dgm:t>
        <a:bodyPr/>
        <a:lstStyle/>
        <a:p>
          <a:endParaRPr lang="en-US"/>
        </a:p>
      </dgm:t>
    </dgm:pt>
    <dgm:pt modelId="{C3763B72-49EB-4B24-AD7F-38CD2DA1C174}">
      <dgm:prSet phldrT="[Text]"/>
      <dgm:spPr/>
      <dgm:t>
        <a:bodyPr/>
        <a:lstStyle/>
        <a:p>
          <a:r>
            <a:rPr lang="en-US" dirty="0"/>
            <a:t>Education Psychology </a:t>
          </a:r>
        </a:p>
      </dgm:t>
    </dgm:pt>
    <dgm:pt modelId="{2DA1391A-1F6A-4237-8B15-6D2FD74CE4E5}" type="parTrans" cxnId="{29645669-F1E5-4589-AFF1-F8DB70ECE566}">
      <dgm:prSet/>
      <dgm:spPr/>
      <dgm:t>
        <a:bodyPr/>
        <a:lstStyle/>
        <a:p>
          <a:endParaRPr lang="en-US"/>
        </a:p>
      </dgm:t>
    </dgm:pt>
    <dgm:pt modelId="{5300771E-8F85-4222-9715-50B682FC1D26}" type="sibTrans" cxnId="{29645669-F1E5-4589-AFF1-F8DB70ECE566}">
      <dgm:prSet/>
      <dgm:spPr/>
      <dgm:t>
        <a:bodyPr/>
        <a:lstStyle/>
        <a:p>
          <a:endParaRPr lang="en-US"/>
        </a:p>
      </dgm:t>
    </dgm:pt>
    <dgm:pt modelId="{D18D0A05-C5A3-49FE-80D9-28D1009E06AE}">
      <dgm:prSet phldrT="[Text]"/>
      <dgm:spPr/>
      <dgm:t>
        <a:bodyPr/>
        <a:lstStyle/>
        <a:p>
          <a:r>
            <a:rPr lang="en-US" dirty="0"/>
            <a:t>Supporting Families </a:t>
          </a:r>
        </a:p>
      </dgm:t>
    </dgm:pt>
    <dgm:pt modelId="{7BCF503E-2C55-43FC-884F-0DC4E4C06C0F}" type="parTrans" cxnId="{F14049BC-7DE7-4126-AA43-C629A07A686D}">
      <dgm:prSet/>
      <dgm:spPr/>
      <dgm:t>
        <a:bodyPr/>
        <a:lstStyle/>
        <a:p>
          <a:endParaRPr lang="en-US"/>
        </a:p>
      </dgm:t>
    </dgm:pt>
    <dgm:pt modelId="{D09A0536-36C2-44C3-AF89-ECED24E62336}" type="sibTrans" cxnId="{F14049BC-7DE7-4126-AA43-C629A07A686D}">
      <dgm:prSet/>
      <dgm:spPr/>
      <dgm:t>
        <a:bodyPr/>
        <a:lstStyle/>
        <a:p>
          <a:endParaRPr lang="en-US"/>
        </a:p>
      </dgm:t>
    </dgm:pt>
    <dgm:pt modelId="{DD174A8F-38C1-4BD4-BA16-9F9624466A2E}">
      <dgm:prSet phldrT="[Text]"/>
      <dgm:spPr/>
      <dgm:t>
        <a:bodyPr/>
        <a:lstStyle/>
        <a:p>
          <a:r>
            <a:rPr lang="en-US" dirty="0"/>
            <a:t>VRP</a:t>
          </a:r>
        </a:p>
      </dgm:t>
    </dgm:pt>
    <dgm:pt modelId="{1E07451A-65A9-4F94-8B2E-38CCF37E01D3}" type="parTrans" cxnId="{722C4D4C-8FA6-4E61-97D0-D0AE958A806A}">
      <dgm:prSet/>
      <dgm:spPr/>
      <dgm:t>
        <a:bodyPr/>
        <a:lstStyle/>
        <a:p>
          <a:endParaRPr lang="en-US"/>
        </a:p>
      </dgm:t>
    </dgm:pt>
    <dgm:pt modelId="{6C422A34-0D1E-4D17-AA38-6B56D965C56A}" type="sibTrans" cxnId="{722C4D4C-8FA6-4E61-97D0-D0AE958A806A}">
      <dgm:prSet/>
      <dgm:spPr/>
      <dgm:t>
        <a:bodyPr/>
        <a:lstStyle/>
        <a:p>
          <a:endParaRPr lang="en-US"/>
        </a:p>
      </dgm:t>
    </dgm:pt>
    <dgm:pt modelId="{FAD5172B-986C-4C85-AB30-473BF96A94E7}">
      <dgm:prSet phldrT="[Text]"/>
      <dgm:spPr/>
      <dgm:t>
        <a:bodyPr/>
        <a:lstStyle/>
        <a:p>
          <a:r>
            <a:rPr lang="en-US" dirty="0"/>
            <a:t>YOT </a:t>
          </a:r>
        </a:p>
      </dgm:t>
    </dgm:pt>
    <dgm:pt modelId="{14D275D4-41FE-41A1-8782-848EC19A7F28}" type="parTrans" cxnId="{146D2A43-450F-4270-B065-C02AB42F293C}">
      <dgm:prSet/>
      <dgm:spPr/>
      <dgm:t>
        <a:bodyPr/>
        <a:lstStyle/>
        <a:p>
          <a:endParaRPr lang="en-US"/>
        </a:p>
      </dgm:t>
    </dgm:pt>
    <dgm:pt modelId="{D7397F3F-4666-41EB-BAB3-0F36BBEA0206}" type="sibTrans" cxnId="{146D2A43-450F-4270-B065-C02AB42F293C}">
      <dgm:prSet/>
      <dgm:spPr/>
      <dgm:t>
        <a:bodyPr/>
        <a:lstStyle/>
        <a:p>
          <a:endParaRPr lang="en-US"/>
        </a:p>
      </dgm:t>
    </dgm:pt>
    <dgm:pt modelId="{B938E9B9-F0F3-4ABA-A7D0-D540B9EA49FA}">
      <dgm:prSet phldrT="[Text]"/>
      <dgm:spPr/>
      <dgm:t>
        <a:bodyPr/>
        <a:lstStyle/>
        <a:p>
          <a:r>
            <a:rPr lang="en-US" dirty="0"/>
            <a:t>MHST </a:t>
          </a:r>
        </a:p>
      </dgm:t>
    </dgm:pt>
    <dgm:pt modelId="{8E7617B9-DD16-47EE-8140-929592B2466A}" type="parTrans" cxnId="{806A9A30-D9BD-4AD5-AFCA-F631058EDAFA}">
      <dgm:prSet/>
      <dgm:spPr/>
      <dgm:t>
        <a:bodyPr/>
        <a:lstStyle/>
        <a:p>
          <a:endParaRPr lang="en-US"/>
        </a:p>
      </dgm:t>
    </dgm:pt>
    <dgm:pt modelId="{6E8E708E-FF5B-4AB3-BCF4-D9EA9F98CE9C}" type="sibTrans" cxnId="{806A9A30-D9BD-4AD5-AFCA-F631058EDAFA}">
      <dgm:prSet/>
      <dgm:spPr/>
      <dgm:t>
        <a:bodyPr/>
        <a:lstStyle/>
        <a:p>
          <a:endParaRPr lang="en-US"/>
        </a:p>
      </dgm:t>
    </dgm:pt>
    <dgm:pt modelId="{66201C77-CFC2-40E4-AA22-5941AFFE4BC3}">
      <dgm:prSet phldrT="[Text]"/>
      <dgm:spPr/>
      <dgm:t>
        <a:bodyPr/>
        <a:lstStyle/>
        <a:p>
          <a:r>
            <a:rPr lang="en-US" dirty="0"/>
            <a:t>Raleigh Education Trust </a:t>
          </a:r>
        </a:p>
      </dgm:t>
    </dgm:pt>
    <dgm:pt modelId="{5732B3E5-1FD8-4FFF-A71F-46BC4F3EF968}" type="parTrans" cxnId="{1CE729FD-E110-44DB-B33F-DE364989CAF6}">
      <dgm:prSet/>
      <dgm:spPr/>
      <dgm:t>
        <a:bodyPr/>
        <a:lstStyle/>
        <a:p>
          <a:endParaRPr lang="en-US"/>
        </a:p>
      </dgm:t>
    </dgm:pt>
    <dgm:pt modelId="{FD4BBD71-4185-45F0-B968-4A4C5C57FAAB}" type="sibTrans" cxnId="{1CE729FD-E110-44DB-B33F-DE364989CAF6}">
      <dgm:prSet/>
      <dgm:spPr/>
      <dgm:t>
        <a:bodyPr/>
        <a:lstStyle/>
        <a:p>
          <a:endParaRPr lang="en-US"/>
        </a:p>
      </dgm:t>
    </dgm:pt>
    <dgm:pt modelId="{C2E3CA98-B71A-4670-8030-0688B1723DC6}" type="pres">
      <dgm:prSet presAssocID="{0894ACAA-882C-4DF4-8586-4CF39AC804F5}" presName="diagram" presStyleCnt="0">
        <dgm:presLayoutVars>
          <dgm:dir/>
          <dgm:resizeHandles val="exact"/>
        </dgm:presLayoutVars>
      </dgm:prSet>
      <dgm:spPr/>
    </dgm:pt>
    <dgm:pt modelId="{EAACE097-41B9-4485-9485-2CD1BF061C55}" type="pres">
      <dgm:prSet presAssocID="{76B7130D-0F63-429A-9EF1-A64BB759ABC5}" presName="node" presStyleLbl="node1" presStyleIdx="0" presStyleCnt="9">
        <dgm:presLayoutVars>
          <dgm:bulletEnabled val="1"/>
        </dgm:presLayoutVars>
      </dgm:prSet>
      <dgm:spPr/>
    </dgm:pt>
    <dgm:pt modelId="{8FAA58BC-1556-49D4-B0F4-CFF94267E2B0}" type="pres">
      <dgm:prSet presAssocID="{55663FC2-E691-4B47-BFFC-0F27D6B22603}" presName="sibTrans" presStyleCnt="0"/>
      <dgm:spPr/>
    </dgm:pt>
    <dgm:pt modelId="{EC795FCC-0359-4192-9CE4-3C8CB3F8828B}" type="pres">
      <dgm:prSet presAssocID="{52D3A688-1640-46F9-896F-DF1FD39DE365}" presName="node" presStyleLbl="node1" presStyleIdx="1" presStyleCnt="9">
        <dgm:presLayoutVars>
          <dgm:bulletEnabled val="1"/>
        </dgm:presLayoutVars>
      </dgm:prSet>
      <dgm:spPr/>
    </dgm:pt>
    <dgm:pt modelId="{1F7AB72E-EA70-46A8-A20F-39849142AE1B}" type="pres">
      <dgm:prSet presAssocID="{9B7F6DB7-27AC-4645-8D83-CE1DA759D351}" presName="sibTrans" presStyleCnt="0"/>
      <dgm:spPr/>
    </dgm:pt>
    <dgm:pt modelId="{5CFC351A-1E69-4B54-90AF-E213FF271CEC}" type="pres">
      <dgm:prSet presAssocID="{E280369F-F35C-493B-A0DB-80718D1FC107}" presName="node" presStyleLbl="node1" presStyleIdx="2" presStyleCnt="9">
        <dgm:presLayoutVars>
          <dgm:bulletEnabled val="1"/>
        </dgm:presLayoutVars>
      </dgm:prSet>
      <dgm:spPr/>
    </dgm:pt>
    <dgm:pt modelId="{74B4BBAA-36C1-4629-AD19-156EE5989E32}" type="pres">
      <dgm:prSet presAssocID="{4188FCCF-4F5B-445D-B25F-971AD3F1A3D5}" presName="sibTrans" presStyleCnt="0"/>
      <dgm:spPr/>
    </dgm:pt>
    <dgm:pt modelId="{5F365A69-DBEF-4544-AA5E-EF00FEDDAC07}" type="pres">
      <dgm:prSet presAssocID="{C3763B72-49EB-4B24-AD7F-38CD2DA1C174}" presName="node" presStyleLbl="node1" presStyleIdx="3" presStyleCnt="9" custLinFactNeighborX="562" custLinFactNeighborY="-2812">
        <dgm:presLayoutVars>
          <dgm:bulletEnabled val="1"/>
        </dgm:presLayoutVars>
      </dgm:prSet>
      <dgm:spPr/>
    </dgm:pt>
    <dgm:pt modelId="{46D1FD14-EBC1-4553-93F1-C901790D96C7}" type="pres">
      <dgm:prSet presAssocID="{5300771E-8F85-4222-9715-50B682FC1D26}" presName="sibTrans" presStyleCnt="0"/>
      <dgm:spPr/>
    </dgm:pt>
    <dgm:pt modelId="{BD913BC6-712F-4100-A181-5A41DE617458}" type="pres">
      <dgm:prSet presAssocID="{D18D0A05-C5A3-49FE-80D9-28D1009E06AE}" presName="node" presStyleLbl="node1" presStyleIdx="4" presStyleCnt="9">
        <dgm:presLayoutVars>
          <dgm:bulletEnabled val="1"/>
        </dgm:presLayoutVars>
      </dgm:prSet>
      <dgm:spPr/>
    </dgm:pt>
    <dgm:pt modelId="{DC791941-3B0C-4D49-B36B-108EEE67C901}" type="pres">
      <dgm:prSet presAssocID="{D09A0536-36C2-44C3-AF89-ECED24E62336}" presName="sibTrans" presStyleCnt="0"/>
      <dgm:spPr/>
    </dgm:pt>
    <dgm:pt modelId="{5436BF2A-7DA0-40CE-BEBD-D877FE5183F6}" type="pres">
      <dgm:prSet presAssocID="{DD174A8F-38C1-4BD4-BA16-9F9624466A2E}" presName="node" presStyleLbl="node1" presStyleIdx="5" presStyleCnt="9">
        <dgm:presLayoutVars>
          <dgm:bulletEnabled val="1"/>
        </dgm:presLayoutVars>
      </dgm:prSet>
      <dgm:spPr/>
    </dgm:pt>
    <dgm:pt modelId="{6770077B-07DA-4F07-9535-B576C92CF41D}" type="pres">
      <dgm:prSet presAssocID="{6C422A34-0D1E-4D17-AA38-6B56D965C56A}" presName="sibTrans" presStyleCnt="0"/>
      <dgm:spPr/>
    </dgm:pt>
    <dgm:pt modelId="{B03454A3-D456-416E-9E43-E1676233EBAC}" type="pres">
      <dgm:prSet presAssocID="{FAD5172B-986C-4C85-AB30-473BF96A94E7}" presName="node" presStyleLbl="node1" presStyleIdx="6" presStyleCnt="9">
        <dgm:presLayoutVars>
          <dgm:bulletEnabled val="1"/>
        </dgm:presLayoutVars>
      </dgm:prSet>
      <dgm:spPr/>
    </dgm:pt>
    <dgm:pt modelId="{3256A791-C665-4A0C-AEB9-6DCF55D1998F}" type="pres">
      <dgm:prSet presAssocID="{D7397F3F-4666-41EB-BAB3-0F36BBEA0206}" presName="sibTrans" presStyleCnt="0"/>
      <dgm:spPr/>
    </dgm:pt>
    <dgm:pt modelId="{B7BE4DD2-10FB-4643-988A-1FB3524B0918}" type="pres">
      <dgm:prSet presAssocID="{B938E9B9-F0F3-4ABA-A7D0-D540B9EA49FA}" presName="node" presStyleLbl="node1" presStyleIdx="7" presStyleCnt="9">
        <dgm:presLayoutVars>
          <dgm:bulletEnabled val="1"/>
        </dgm:presLayoutVars>
      </dgm:prSet>
      <dgm:spPr/>
    </dgm:pt>
    <dgm:pt modelId="{BA349FBC-3D85-482A-AF30-C576F0607A61}" type="pres">
      <dgm:prSet presAssocID="{6E8E708E-FF5B-4AB3-BCF4-D9EA9F98CE9C}" presName="sibTrans" presStyleCnt="0"/>
      <dgm:spPr/>
    </dgm:pt>
    <dgm:pt modelId="{7E2F0FF9-BA23-4513-BD1A-09E469F36F28}" type="pres">
      <dgm:prSet presAssocID="{66201C77-CFC2-40E4-AA22-5941AFFE4BC3}" presName="node" presStyleLbl="node1" presStyleIdx="8" presStyleCnt="9">
        <dgm:presLayoutVars>
          <dgm:bulletEnabled val="1"/>
        </dgm:presLayoutVars>
      </dgm:prSet>
      <dgm:spPr/>
    </dgm:pt>
  </dgm:ptLst>
  <dgm:cxnLst>
    <dgm:cxn modelId="{05B27410-AB0B-43A9-92A7-33608DF233C6}" type="presOf" srcId="{E280369F-F35C-493B-A0DB-80718D1FC107}" destId="{5CFC351A-1E69-4B54-90AF-E213FF271CEC}" srcOrd="0" destOrd="0" presId="urn:microsoft.com/office/officeart/2005/8/layout/default"/>
    <dgm:cxn modelId="{523FF014-A306-43A1-82C4-BCA5A14AE958}" srcId="{0894ACAA-882C-4DF4-8586-4CF39AC804F5}" destId="{76B7130D-0F63-429A-9EF1-A64BB759ABC5}" srcOrd="0" destOrd="0" parTransId="{ED5736DC-6E35-41CA-8BB3-3BEF196906F2}" sibTransId="{55663FC2-E691-4B47-BFFC-0F27D6B22603}"/>
    <dgm:cxn modelId="{F236CB17-CA26-4574-B1FE-C4A58584729B}" srcId="{0894ACAA-882C-4DF4-8586-4CF39AC804F5}" destId="{52D3A688-1640-46F9-896F-DF1FD39DE365}" srcOrd="1" destOrd="0" parTransId="{0ECEFBB5-048E-4999-BC28-30D790794240}" sibTransId="{9B7F6DB7-27AC-4645-8D83-CE1DA759D351}"/>
    <dgm:cxn modelId="{A3A73626-A07E-4F2A-8EFC-CF7D33FB6BEB}" type="presOf" srcId="{B938E9B9-F0F3-4ABA-A7D0-D540B9EA49FA}" destId="{B7BE4DD2-10FB-4643-988A-1FB3524B0918}" srcOrd="0" destOrd="0" presId="urn:microsoft.com/office/officeart/2005/8/layout/default"/>
    <dgm:cxn modelId="{806A9A30-D9BD-4AD5-AFCA-F631058EDAFA}" srcId="{0894ACAA-882C-4DF4-8586-4CF39AC804F5}" destId="{B938E9B9-F0F3-4ABA-A7D0-D540B9EA49FA}" srcOrd="7" destOrd="0" parTransId="{8E7617B9-DD16-47EE-8140-929592B2466A}" sibTransId="{6E8E708E-FF5B-4AB3-BCF4-D9EA9F98CE9C}"/>
    <dgm:cxn modelId="{745E6B33-A632-4C55-9797-7A0AEFFC7AA9}" type="presOf" srcId="{0894ACAA-882C-4DF4-8586-4CF39AC804F5}" destId="{C2E3CA98-B71A-4670-8030-0688B1723DC6}" srcOrd="0" destOrd="0" presId="urn:microsoft.com/office/officeart/2005/8/layout/default"/>
    <dgm:cxn modelId="{CF5ADA3B-FE10-48D8-BDE1-9C2528041B86}" srcId="{0894ACAA-882C-4DF4-8586-4CF39AC804F5}" destId="{E280369F-F35C-493B-A0DB-80718D1FC107}" srcOrd="2" destOrd="0" parTransId="{D1B4F631-C174-4EA3-ADAD-E8E5D9AA575E}" sibTransId="{4188FCCF-4F5B-445D-B25F-971AD3F1A3D5}"/>
    <dgm:cxn modelId="{D5EBC660-E280-442A-91F1-302C24260B20}" type="presOf" srcId="{C3763B72-49EB-4B24-AD7F-38CD2DA1C174}" destId="{5F365A69-DBEF-4544-AA5E-EF00FEDDAC07}" srcOrd="0" destOrd="0" presId="urn:microsoft.com/office/officeart/2005/8/layout/default"/>
    <dgm:cxn modelId="{146D2A43-450F-4270-B065-C02AB42F293C}" srcId="{0894ACAA-882C-4DF4-8586-4CF39AC804F5}" destId="{FAD5172B-986C-4C85-AB30-473BF96A94E7}" srcOrd="6" destOrd="0" parTransId="{14D275D4-41FE-41A1-8782-848EC19A7F28}" sibTransId="{D7397F3F-4666-41EB-BAB3-0F36BBEA0206}"/>
    <dgm:cxn modelId="{752F6444-799B-47CE-87BA-21799E1EC521}" type="presOf" srcId="{66201C77-CFC2-40E4-AA22-5941AFFE4BC3}" destId="{7E2F0FF9-BA23-4513-BD1A-09E469F36F28}" srcOrd="0" destOrd="0" presId="urn:microsoft.com/office/officeart/2005/8/layout/default"/>
    <dgm:cxn modelId="{29645669-F1E5-4589-AFF1-F8DB70ECE566}" srcId="{0894ACAA-882C-4DF4-8586-4CF39AC804F5}" destId="{C3763B72-49EB-4B24-AD7F-38CD2DA1C174}" srcOrd="3" destOrd="0" parTransId="{2DA1391A-1F6A-4237-8B15-6D2FD74CE4E5}" sibTransId="{5300771E-8F85-4222-9715-50B682FC1D26}"/>
    <dgm:cxn modelId="{722C4D4C-8FA6-4E61-97D0-D0AE958A806A}" srcId="{0894ACAA-882C-4DF4-8586-4CF39AC804F5}" destId="{DD174A8F-38C1-4BD4-BA16-9F9624466A2E}" srcOrd="5" destOrd="0" parTransId="{1E07451A-65A9-4F94-8B2E-38CCF37E01D3}" sibTransId="{6C422A34-0D1E-4D17-AA38-6B56D965C56A}"/>
    <dgm:cxn modelId="{E9834E53-23C8-41CE-8398-863A0AC5EA1D}" type="presOf" srcId="{76B7130D-0F63-429A-9EF1-A64BB759ABC5}" destId="{EAACE097-41B9-4485-9485-2CD1BF061C55}" srcOrd="0" destOrd="0" presId="urn:microsoft.com/office/officeart/2005/8/layout/default"/>
    <dgm:cxn modelId="{81970C9E-13B3-489D-A2AA-AE23392250DE}" type="presOf" srcId="{FAD5172B-986C-4C85-AB30-473BF96A94E7}" destId="{B03454A3-D456-416E-9E43-E1676233EBAC}" srcOrd="0" destOrd="0" presId="urn:microsoft.com/office/officeart/2005/8/layout/default"/>
    <dgm:cxn modelId="{043064B6-B134-4E85-89AE-B3FFE487B466}" type="presOf" srcId="{DD174A8F-38C1-4BD4-BA16-9F9624466A2E}" destId="{5436BF2A-7DA0-40CE-BEBD-D877FE5183F6}" srcOrd="0" destOrd="0" presId="urn:microsoft.com/office/officeart/2005/8/layout/default"/>
    <dgm:cxn modelId="{F14049BC-7DE7-4126-AA43-C629A07A686D}" srcId="{0894ACAA-882C-4DF4-8586-4CF39AC804F5}" destId="{D18D0A05-C5A3-49FE-80D9-28D1009E06AE}" srcOrd="4" destOrd="0" parTransId="{7BCF503E-2C55-43FC-884F-0DC4E4C06C0F}" sibTransId="{D09A0536-36C2-44C3-AF89-ECED24E62336}"/>
    <dgm:cxn modelId="{B1229FC0-E302-4530-9428-FC212F0EB30F}" type="presOf" srcId="{D18D0A05-C5A3-49FE-80D9-28D1009E06AE}" destId="{BD913BC6-712F-4100-A181-5A41DE617458}" srcOrd="0" destOrd="0" presId="urn:microsoft.com/office/officeart/2005/8/layout/default"/>
    <dgm:cxn modelId="{F59E95EE-689D-47A2-B7D3-F3DEDBB9D082}" type="presOf" srcId="{52D3A688-1640-46F9-896F-DF1FD39DE365}" destId="{EC795FCC-0359-4192-9CE4-3C8CB3F8828B}" srcOrd="0" destOrd="0" presId="urn:microsoft.com/office/officeart/2005/8/layout/default"/>
    <dgm:cxn modelId="{1CE729FD-E110-44DB-B33F-DE364989CAF6}" srcId="{0894ACAA-882C-4DF4-8586-4CF39AC804F5}" destId="{66201C77-CFC2-40E4-AA22-5941AFFE4BC3}" srcOrd="8" destOrd="0" parTransId="{5732B3E5-1FD8-4FFF-A71F-46BC4F3EF968}" sibTransId="{FD4BBD71-4185-45F0-B968-4A4C5C57FAAB}"/>
    <dgm:cxn modelId="{5B759212-B079-420D-885E-1ADDACE8FC68}" type="presParOf" srcId="{C2E3CA98-B71A-4670-8030-0688B1723DC6}" destId="{EAACE097-41B9-4485-9485-2CD1BF061C55}" srcOrd="0" destOrd="0" presId="urn:microsoft.com/office/officeart/2005/8/layout/default"/>
    <dgm:cxn modelId="{FB8D87FC-BC0F-41E4-9EFA-4EB9211C2860}" type="presParOf" srcId="{C2E3CA98-B71A-4670-8030-0688B1723DC6}" destId="{8FAA58BC-1556-49D4-B0F4-CFF94267E2B0}" srcOrd="1" destOrd="0" presId="urn:microsoft.com/office/officeart/2005/8/layout/default"/>
    <dgm:cxn modelId="{AB5E82DB-F65A-499C-8EF7-129185410189}" type="presParOf" srcId="{C2E3CA98-B71A-4670-8030-0688B1723DC6}" destId="{EC795FCC-0359-4192-9CE4-3C8CB3F8828B}" srcOrd="2" destOrd="0" presId="urn:microsoft.com/office/officeart/2005/8/layout/default"/>
    <dgm:cxn modelId="{9CB48268-DB57-49C1-8328-AEBC9850B1F3}" type="presParOf" srcId="{C2E3CA98-B71A-4670-8030-0688B1723DC6}" destId="{1F7AB72E-EA70-46A8-A20F-39849142AE1B}" srcOrd="3" destOrd="0" presId="urn:microsoft.com/office/officeart/2005/8/layout/default"/>
    <dgm:cxn modelId="{B2E9B2F9-C94C-459D-A4DE-8A6D6D79E949}" type="presParOf" srcId="{C2E3CA98-B71A-4670-8030-0688B1723DC6}" destId="{5CFC351A-1E69-4B54-90AF-E213FF271CEC}" srcOrd="4" destOrd="0" presId="urn:microsoft.com/office/officeart/2005/8/layout/default"/>
    <dgm:cxn modelId="{6FC1A472-0394-4DC1-9DB5-C0FA4E95A0A2}" type="presParOf" srcId="{C2E3CA98-B71A-4670-8030-0688B1723DC6}" destId="{74B4BBAA-36C1-4629-AD19-156EE5989E32}" srcOrd="5" destOrd="0" presId="urn:microsoft.com/office/officeart/2005/8/layout/default"/>
    <dgm:cxn modelId="{E731C15F-81B6-4E0A-B4DF-4BCDC2522367}" type="presParOf" srcId="{C2E3CA98-B71A-4670-8030-0688B1723DC6}" destId="{5F365A69-DBEF-4544-AA5E-EF00FEDDAC07}" srcOrd="6" destOrd="0" presId="urn:microsoft.com/office/officeart/2005/8/layout/default"/>
    <dgm:cxn modelId="{25D0AD1F-8884-478D-B704-F941A79DAF2F}" type="presParOf" srcId="{C2E3CA98-B71A-4670-8030-0688B1723DC6}" destId="{46D1FD14-EBC1-4553-93F1-C901790D96C7}" srcOrd="7" destOrd="0" presId="urn:microsoft.com/office/officeart/2005/8/layout/default"/>
    <dgm:cxn modelId="{B0F85944-56D5-449E-8193-1F32B4C8D143}" type="presParOf" srcId="{C2E3CA98-B71A-4670-8030-0688B1723DC6}" destId="{BD913BC6-712F-4100-A181-5A41DE617458}" srcOrd="8" destOrd="0" presId="urn:microsoft.com/office/officeart/2005/8/layout/default"/>
    <dgm:cxn modelId="{BCC7397B-6F8B-497F-A2E7-CD9B2E5D3E6E}" type="presParOf" srcId="{C2E3CA98-B71A-4670-8030-0688B1723DC6}" destId="{DC791941-3B0C-4D49-B36B-108EEE67C901}" srcOrd="9" destOrd="0" presId="urn:microsoft.com/office/officeart/2005/8/layout/default"/>
    <dgm:cxn modelId="{75721DF4-BDF1-4F83-A776-9054E4329B28}" type="presParOf" srcId="{C2E3CA98-B71A-4670-8030-0688B1723DC6}" destId="{5436BF2A-7DA0-40CE-BEBD-D877FE5183F6}" srcOrd="10" destOrd="0" presId="urn:microsoft.com/office/officeart/2005/8/layout/default"/>
    <dgm:cxn modelId="{BC3749C1-17BA-4CD6-8530-301F02D314A1}" type="presParOf" srcId="{C2E3CA98-B71A-4670-8030-0688B1723DC6}" destId="{6770077B-07DA-4F07-9535-B576C92CF41D}" srcOrd="11" destOrd="0" presId="urn:microsoft.com/office/officeart/2005/8/layout/default"/>
    <dgm:cxn modelId="{9B79B657-482A-459A-AEA0-B7357B1DB309}" type="presParOf" srcId="{C2E3CA98-B71A-4670-8030-0688B1723DC6}" destId="{B03454A3-D456-416E-9E43-E1676233EBAC}" srcOrd="12" destOrd="0" presId="urn:microsoft.com/office/officeart/2005/8/layout/default"/>
    <dgm:cxn modelId="{3EC82759-233E-4B0A-8835-325953A38649}" type="presParOf" srcId="{C2E3CA98-B71A-4670-8030-0688B1723DC6}" destId="{3256A791-C665-4A0C-AEB9-6DCF55D1998F}" srcOrd="13" destOrd="0" presId="urn:microsoft.com/office/officeart/2005/8/layout/default"/>
    <dgm:cxn modelId="{8A95C182-3131-422E-AE3C-85EA282A7E00}" type="presParOf" srcId="{C2E3CA98-B71A-4670-8030-0688B1723DC6}" destId="{B7BE4DD2-10FB-4643-988A-1FB3524B0918}" srcOrd="14" destOrd="0" presId="urn:microsoft.com/office/officeart/2005/8/layout/default"/>
    <dgm:cxn modelId="{ECFB8D6E-6E3F-4340-9A09-B350C4E2A26C}" type="presParOf" srcId="{C2E3CA98-B71A-4670-8030-0688B1723DC6}" destId="{BA349FBC-3D85-482A-AF30-C576F0607A61}" srcOrd="15" destOrd="0" presId="urn:microsoft.com/office/officeart/2005/8/layout/default"/>
    <dgm:cxn modelId="{3D38AEFD-318E-49AE-B3F0-B245F888338D}" type="presParOf" srcId="{C2E3CA98-B71A-4670-8030-0688B1723DC6}" destId="{7E2F0FF9-BA23-4513-BD1A-09E469F36F2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350C82-E3BD-413B-8CD5-DFC8FF731B7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E255859-BBD6-4F33-95C0-9A2DF87C9321}">
      <dgm:prSet phldrT="[Text]"/>
      <dgm:spPr/>
      <dgm:t>
        <a:bodyPr/>
        <a:lstStyle/>
        <a:p>
          <a:r>
            <a:rPr lang="en-US" dirty="0"/>
            <a:t>Behaviour Support </a:t>
          </a:r>
        </a:p>
      </dgm:t>
    </dgm:pt>
    <dgm:pt modelId="{4CD139D4-A3DB-4F20-913D-CF9DAF60C2B4}" type="parTrans" cxnId="{86363C26-867C-4469-945D-422C0A2EADEF}">
      <dgm:prSet/>
      <dgm:spPr/>
      <dgm:t>
        <a:bodyPr/>
        <a:lstStyle/>
        <a:p>
          <a:endParaRPr lang="en-US"/>
        </a:p>
      </dgm:t>
    </dgm:pt>
    <dgm:pt modelId="{41552DEE-2D39-43BB-AA2D-374D500EEAF2}" type="sibTrans" cxnId="{86363C26-867C-4469-945D-422C0A2EADEF}">
      <dgm:prSet/>
      <dgm:spPr/>
      <dgm:t>
        <a:bodyPr/>
        <a:lstStyle/>
        <a:p>
          <a:endParaRPr lang="en-US"/>
        </a:p>
      </dgm:t>
    </dgm:pt>
    <dgm:pt modelId="{8A240D78-693C-4E23-83A6-7ED278F2DAD3}">
      <dgm:prSet phldrT="[Text]"/>
      <dgm:spPr/>
      <dgm:t>
        <a:bodyPr/>
        <a:lstStyle/>
        <a:p>
          <a:r>
            <a:rPr lang="en-US" dirty="0"/>
            <a:t>Learning Support </a:t>
          </a:r>
        </a:p>
      </dgm:t>
    </dgm:pt>
    <dgm:pt modelId="{6EA0BD21-AB91-4F55-B2BC-0BBCD51E47D5}" type="parTrans" cxnId="{1D5CA96C-7668-451F-A7BF-99F2E4DA997F}">
      <dgm:prSet/>
      <dgm:spPr/>
      <dgm:t>
        <a:bodyPr/>
        <a:lstStyle/>
        <a:p>
          <a:endParaRPr lang="en-US"/>
        </a:p>
      </dgm:t>
    </dgm:pt>
    <dgm:pt modelId="{FA21D5D7-3320-4F9F-BF0C-E15EA56EAC08}" type="sibTrans" cxnId="{1D5CA96C-7668-451F-A7BF-99F2E4DA997F}">
      <dgm:prSet/>
      <dgm:spPr/>
      <dgm:t>
        <a:bodyPr/>
        <a:lstStyle/>
        <a:p>
          <a:endParaRPr lang="en-US"/>
        </a:p>
      </dgm:t>
    </dgm:pt>
    <dgm:pt modelId="{AD6E6E8E-AD38-4B03-885E-6B3A40F5250B}">
      <dgm:prSet phldrT="[Text]"/>
      <dgm:spPr/>
      <dgm:t>
        <a:bodyPr/>
        <a:lstStyle/>
        <a:p>
          <a:r>
            <a:rPr lang="en-US" dirty="0"/>
            <a:t>Educational Psychologists </a:t>
          </a:r>
        </a:p>
      </dgm:t>
    </dgm:pt>
    <dgm:pt modelId="{D50AF1B4-DDB9-4457-B734-1F73FBAECED7}" type="parTrans" cxnId="{7A3CC9C8-32A7-4A71-B3FC-7C4DAB67618A}">
      <dgm:prSet/>
      <dgm:spPr/>
      <dgm:t>
        <a:bodyPr/>
        <a:lstStyle/>
        <a:p>
          <a:endParaRPr lang="en-US"/>
        </a:p>
      </dgm:t>
    </dgm:pt>
    <dgm:pt modelId="{C72AD694-A745-4733-8E02-8EF7ED86E646}" type="sibTrans" cxnId="{7A3CC9C8-32A7-4A71-B3FC-7C4DAB67618A}">
      <dgm:prSet/>
      <dgm:spPr/>
      <dgm:t>
        <a:bodyPr/>
        <a:lstStyle/>
        <a:p>
          <a:endParaRPr lang="en-US"/>
        </a:p>
      </dgm:t>
    </dgm:pt>
    <dgm:pt modelId="{D6A20E05-A7C1-4756-B295-E91BFF59835B}" type="pres">
      <dgm:prSet presAssocID="{0F350C82-E3BD-413B-8CD5-DFC8FF731B72}" presName="diagram" presStyleCnt="0">
        <dgm:presLayoutVars>
          <dgm:dir/>
          <dgm:resizeHandles val="exact"/>
        </dgm:presLayoutVars>
      </dgm:prSet>
      <dgm:spPr/>
    </dgm:pt>
    <dgm:pt modelId="{8E76130F-1392-4C80-AEBC-A178ABD5DB69}" type="pres">
      <dgm:prSet presAssocID="{3E255859-BBD6-4F33-95C0-9A2DF87C9321}" presName="node" presStyleLbl="node1" presStyleIdx="0" presStyleCnt="3">
        <dgm:presLayoutVars>
          <dgm:bulletEnabled val="1"/>
        </dgm:presLayoutVars>
      </dgm:prSet>
      <dgm:spPr/>
    </dgm:pt>
    <dgm:pt modelId="{2A548A9F-9EEF-491B-AFE1-1D041C356F71}" type="pres">
      <dgm:prSet presAssocID="{41552DEE-2D39-43BB-AA2D-374D500EEAF2}" presName="sibTrans" presStyleCnt="0"/>
      <dgm:spPr/>
    </dgm:pt>
    <dgm:pt modelId="{8EAF6715-BD6C-482C-B271-288CDFD5216E}" type="pres">
      <dgm:prSet presAssocID="{8A240D78-693C-4E23-83A6-7ED278F2DAD3}" presName="node" presStyleLbl="node1" presStyleIdx="1" presStyleCnt="3">
        <dgm:presLayoutVars>
          <dgm:bulletEnabled val="1"/>
        </dgm:presLayoutVars>
      </dgm:prSet>
      <dgm:spPr/>
    </dgm:pt>
    <dgm:pt modelId="{0B07D7BC-EC9B-4079-8CAE-F3DF2473D7FC}" type="pres">
      <dgm:prSet presAssocID="{FA21D5D7-3320-4F9F-BF0C-E15EA56EAC08}" presName="sibTrans" presStyleCnt="0"/>
      <dgm:spPr/>
    </dgm:pt>
    <dgm:pt modelId="{90019CF2-01AB-48A2-B7B0-87F3831232BB}" type="pres">
      <dgm:prSet presAssocID="{AD6E6E8E-AD38-4B03-885E-6B3A40F5250B}" presName="node" presStyleLbl="node1" presStyleIdx="2" presStyleCnt="3">
        <dgm:presLayoutVars>
          <dgm:bulletEnabled val="1"/>
        </dgm:presLayoutVars>
      </dgm:prSet>
      <dgm:spPr/>
    </dgm:pt>
  </dgm:ptLst>
  <dgm:cxnLst>
    <dgm:cxn modelId="{86363C26-867C-4469-945D-422C0A2EADEF}" srcId="{0F350C82-E3BD-413B-8CD5-DFC8FF731B72}" destId="{3E255859-BBD6-4F33-95C0-9A2DF87C9321}" srcOrd="0" destOrd="0" parTransId="{4CD139D4-A3DB-4F20-913D-CF9DAF60C2B4}" sibTransId="{41552DEE-2D39-43BB-AA2D-374D500EEAF2}"/>
    <dgm:cxn modelId="{B70FFC29-378D-47C0-9F57-15BFEC5A2003}" type="presOf" srcId="{3E255859-BBD6-4F33-95C0-9A2DF87C9321}" destId="{8E76130F-1392-4C80-AEBC-A178ABD5DB69}" srcOrd="0" destOrd="0" presId="urn:microsoft.com/office/officeart/2005/8/layout/default"/>
    <dgm:cxn modelId="{1D5CA96C-7668-451F-A7BF-99F2E4DA997F}" srcId="{0F350C82-E3BD-413B-8CD5-DFC8FF731B72}" destId="{8A240D78-693C-4E23-83A6-7ED278F2DAD3}" srcOrd="1" destOrd="0" parTransId="{6EA0BD21-AB91-4F55-B2BC-0BBCD51E47D5}" sibTransId="{FA21D5D7-3320-4F9F-BF0C-E15EA56EAC08}"/>
    <dgm:cxn modelId="{C88564C0-68F6-44CB-B05C-854292A42CB3}" type="presOf" srcId="{AD6E6E8E-AD38-4B03-885E-6B3A40F5250B}" destId="{90019CF2-01AB-48A2-B7B0-87F3831232BB}" srcOrd="0" destOrd="0" presId="urn:microsoft.com/office/officeart/2005/8/layout/default"/>
    <dgm:cxn modelId="{7A3CC9C8-32A7-4A71-B3FC-7C4DAB67618A}" srcId="{0F350C82-E3BD-413B-8CD5-DFC8FF731B72}" destId="{AD6E6E8E-AD38-4B03-885E-6B3A40F5250B}" srcOrd="2" destOrd="0" parTransId="{D50AF1B4-DDB9-4457-B734-1F73FBAECED7}" sibTransId="{C72AD694-A745-4733-8E02-8EF7ED86E646}"/>
    <dgm:cxn modelId="{61A21DD0-C0ED-4E3E-B36F-23EC0ECC7382}" type="presOf" srcId="{0F350C82-E3BD-413B-8CD5-DFC8FF731B72}" destId="{D6A20E05-A7C1-4756-B295-E91BFF59835B}" srcOrd="0" destOrd="0" presId="urn:microsoft.com/office/officeart/2005/8/layout/default"/>
    <dgm:cxn modelId="{32B951DD-C548-44DA-9A0D-3F20A270D92A}" type="presOf" srcId="{8A240D78-693C-4E23-83A6-7ED278F2DAD3}" destId="{8EAF6715-BD6C-482C-B271-288CDFD5216E}" srcOrd="0" destOrd="0" presId="urn:microsoft.com/office/officeart/2005/8/layout/default"/>
    <dgm:cxn modelId="{5035EC02-85DF-4301-A734-2F26EF744916}" type="presParOf" srcId="{D6A20E05-A7C1-4756-B295-E91BFF59835B}" destId="{8E76130F-1392-4C80-AEBC-A178ABD5DB69}" srcOrd="0" destOrd="0" presId="urn:microsoft.com/office/officeart/2005/8/layout/default"/>
    <dgm:cxn modelId="{ABFDFC75-608D-45BD-BF4E-E77E980DE281}" type="presParOf" srcId="{D6A20E05-A7C1-4756-B295-E91BFF59835B}" destId="{2A548A9F-9EEF-491B-AFE1-1D041C356F71}" srcOrd="1" destOrd="0" presId="urn:microsoft.com/office/officeart/2005/8/layout/default"/>
    <dgm:cxn modelId="{62259B05-B2DF-4DB6-A07E-D382DEFBA25F}" type="presParOf" srcId="{D6A20E05-A7C1-4756-B295-E91BFF59835B}" destId="{8EAF6715-BD6C-482C-B271-288CDFD5216E}" srcOrd="2" destOrd="0" presId="urn:microsoft.com/office/officeart/2005/8/layout/default"/>
    <dgm:cxn modelId="{7B50A54D-0349-4B0B-91BF-456AA5056148}" type="presParOf" srcId="{D6A20E05-A7C1-4756-B295-E91BFF59835B}" destId="{0B07D7BC-EC9B-4079-8CAE-F3DF2473D7FC}" srcOrd="3" destOrd="0" presId="urn:microsoft.com/office/officeart/2005/8/layout/default"/>
    <dgm:cxn modelId="{E4CAB7AC-41EA-47DD-A212-230D5F7E80CE}" type="presParOf" srcId="{D6A20E05-A7C1-4756-B295-E91BFF59835B}" destId="{90019CF2-01AB-48A2-B7B0-87F3831232BB}"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18DBB-EFC5-40A4-B055-89F5533A708D}">
      <dsp:nvSpPr>
        <dsp:cNvPr id="0" name=""/>
        <dsp:cNvSpPr/>
      </dsp:nvSpPr>
      <dsp:spPr>
        <a:xfrm>
          <a:off x="0" y="33606"/>
          <a:ext cx="105156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Social Workers, Partners and agencies are aware of the toolkits and they are being used regularly. But they vary in consistency and consent is an issue.</a:t>
          </a:r>
          <a:endParaRPr lang="en-US" sz="2100" kern="1200" dirty="0"/>
        </a:p>
      </dsp:txBody>
      <dsp:txXfrm>
        <a:off x="40780" y="74386"/>
        <a:ext cx="10434040" cy="753819"/>
      </dsp:txXfrm>
    </dsp:sp>
    <dsp:sp modelId="{82F13169-A27A-44D8-ABF9-C82974FC3C04}">
      <dsp:nvSpPr>
        <dsp:cNvPr id="0" name=""/>
        <dsp:cNvSpPr/>
      </dsp:nvSpPr>
      <dsp:spPr>
        <a:xfrm>
          <a:off x="0" y="929466"/>
          <a:ext cx="105156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There is a clear pathway for exploitation to be heard at an ERMM (Exploitation Risk Management Meeting)</a:t>
          </a:r>
          <a:endParaRPr lang="en-US" sz="2100" kern="1200" dirty="0"/>
        </a:p>
      </dsp:txBody>
      <dsp:txXfrm>
        <a:off x="40780" y="970246"/>
        <a:ext cx="10434040" cy="753819"/>
      </dsp:txXfrm>
    </dsp:sp>
    <dsp:sp modelId="{88C7057F-3115-4E19-B4E2-6366127424C4}">
      <dsp:nvSpPr>
        <dsp:cNvPr id="0" name=""/>
        <dsp:cNvSpPr/>
      </dsp:nvSpPr>
      <dsp:spPr>
        <a:xfrm>
          <a:off x="0" y="1825326"/>
          <a:ext cx="105156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There is a big focus on exploitation, and this means there are external resources for Children/Young People, funded by the Violence Reduction Partnership.</a:t>
          </a:r>
          <a:endParaRPr lang="en-US" sz="2100" kern="1200" dirty="0"/>
        </a:p>
      </dsp:txBody>
      <dsp:txXfrm>
        <a:off x="40780" y="1866106"/>
        <a:ext cx="10434040" cy="753819"/>
      </dsp:txXfrm>
    </dsp:sp>
    <dsp:sp modelId="{A1111607-A512-4510-BB87-8800EFB4808E}">
      <dsp:nvSpPr>
        <dsp:cNvPr id="0" name=""/>
        <dsp:cNvSpPr/>
      </dsp:nvSpPr>
      <dsp:spPr>
        <a:xfrm>
          <a:off x="0" y="2721187"/>
          <a:ext cx="10515600" cy="8353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Toolkits are reviewed weekly with advice to workers and managers about what services are best to support  the child/young person </a:t>
          </a:r>
          <a:endParaRPr lang="en-US" sz="2100" kern="1200"/>
        </a:p>
      </dsp:txBody>
      <dsp:txXfrm>
        <a:off x="40780" y="2761967"/>
        <a:ext cx="10434040"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13F43-36D9-478C-9445-110F26BB56DA}">
      <dsp:nvSpPr>
        <dsp:cNvPr id="0" name=""/>
        <dsp:cNvSpPr/>
      </dsp:nvSpPr>
      <dsp:spPr>
        <a:xfrm>
          <a:off x="0" y="8847"/>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There is currently a lack of analysis in the toolkits which are being received. </a:t>
          </a:r>
          <a:endParaRPr lang="en-US" sz="1700" kern="1200"/>
        </a:p>
      </dsp:txBody>
      <dsp:txXfrm>
        <a:off x="32967" y="41814"/>
        <a:ext cx="10449666" cy="609393"/>
      </dsp:txXfrm>
    </dsp:sp>
    <dsp:sp modelId="{9B4FD2A4-8599-4C11-8F35-7973DEAA276D}">
      <dsp:nvSpPr>
        <dsp:cNvPr id="0" name=""/>
        <dsp:cNvSpPr/>
      </dsp:nvSpPr>
      <dsp:spPr>
        <a:xfrm>
          <a:off x="0" y="733135"/>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The current toolkits do not allow the child to move away from the past harm.</a:t>
          </a:r>
          <a:endParaRPr lang="en-US" sz="1700" kern="1200" dirty="0"/>
        </a:p>
      </dsp:txBody>
      <dsp:txXfrm>
        <a:off x="32967" y="766102"/>
        <a:ext cx="10449666" cy="609393"/>
      </dsp:txXfrm>
    </dsp:sp>
    <dsp:sp modelId="{831F1292-530E-4317-8096-4FFACEE47367}">
      <dsp:nvSpPr>
        <dsp:cNvPr id="0" name=""/>
        <dsp:cNvSpPr/>
      </dsp:nvSpPr>
      <dsp:spPr>
        <a:xfrm>
          <a:off x="0" y="1457423"/>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Professionals often score high on the toolkits with little evidence for the decision and therefore the thresholds are not consistence.</a:t>
          </a:r>
          <a:endParaRPr lang="en-US" sz="1700" kern="1200" dirty="0"/>
        </a:p>
      </dsp:txBody>
      <dsp:txXfrm>
        <a:off x="32967" y="1490390"/>
        <a:ext cx="10449666" cy="609393"/>
      </dsp:txXfrm>
    </dsp:sp>
    <dsp:sp modelId="{3243DE6F-25DD-455F-953B-CBD2874432BC}">
      <dsp:nvSpPr>
        <dsp:cNvPr id="0" name=""/>
        <dsp:cNvSpPr/>
      </dsp:nvSpPr>
      <dsp:spPr>
        <a:xfrm>
          <a:off x="0" y="2181710"/>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There is a lack of acknowledgement from professionals that children can move through different forms of exploitation. </a:t>
          </a:r>
          <a:endParaRPr lang="en-US" sz="1700" kern="1200" dirty="0"/>
        </a:p>
      </dsp:txBody>
      <dsp:txXfrm>
        <a:off x="32967" y="2214677"/>
        <a:ext cx="10449666" cy="609393"/>
      </dsp:txXfrm>
    </dsp:sp>
    <dsp:sp modelId="{AF5E2151-6F94-419F-83DE-0D170842838A}">
      <dsp:nvSpPr>
        <dsp:cNvPr id="0" name=""/>
        <dsp:cNvSpPr/>
      </dsp:nvSpPr>
      <dsp:spPr>
        <a:xfrm>
          <a:off x="0" y="2905998"/>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a:t>Partners who attend the ERMM’s are often not in a position to take on the recommendations made and this is especially is relevant in respect of the police where disruption is required or CAWN’s need to be considered.</a:t>
          </a:r>
          <a:endParaRPr lang="en-US" sz="1700" kern="1200"/>
        </a:p>
      </dsp:txBody>
      <dsp:txXfrm>
        <a:off x="32967" y="2938965"/>
        <a:ext cx="10449666" cy="60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52CE3-038A-4E98-9CAC-1F980791BA47}">
      <dsp:nvSpPr>
        <dsp:cNvPr id="0" name=""/>
        <dsp:cNvSpPr/>
      </dsp:nvSpPr>
      <dsp:spPr>
        <a:xfrm>
          <a:off x="24645" y="11"/>
          <a:ext cx="3270721" cy="1962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The CSE and CCE toolkits have been combined into one resource and we will propose they are called a ‘Risk Assessment’, there will be space to allow practitioners to provide an analysis and evidence the risk of exploitation for the Child/Young person. In having a Risk Assessment this will bring Nottingham City Council in line with our partner agencies.</a:t>
          </a:r>
          <a:endParaRPr lang="en-US" sz="1400" kern="1200" dirty="0"/>
        </a:p>
      </dsp:txBody>
      <dsp:txXfrm>
        <a:off x="24645" y="11"/>
        <a:ext cx="3270721" cy="1962432"/>
      </dsp:txXfrm>
    </dsp:sp>
    <dsp:sp modelId="{F18114B6-90B1-4768-BFA0-3739DFD1095B}">
      <dsp:nvSpPr>
        <dsp:cNvPr id="0" name=""/>
        <dsp:cNvSpPr/>
      </dsp:nvSpPr>
      <dsp:spPr>
        <a:xfrm>
          <a:off x="3622439" y="11"/>
          <a:ext cx="3270721" cy="1962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Radicalisation has been incorporated into the exploitation risk assessment, which means for the first time we have a recording facility for radicalisation when considering exploitation on Liquid Logic.</a:t>
          </a:r>
          <a:endParaRPr lang="en-US" sz="1400" kern="1200" dirty="0"/>
        </a:p>
      </dsp:txBody>
      <dsp:txXfrm>
        <a:off x="3622439" y="11"/>
        <a:ext cx="3270721" cy="1962432"/>
      </dsp:txXfrm>
    </dsp:sp>
    <dsp:sp modelId="{EED7AEF0-2DE8-4086-893C-D773442A66D7}">
      <dsp:nvSpPr>
        <dsp:cNvPr id="0" name=""/>
        <dsp:cNvSpPr/>
      </dsp:nvSpPr>
      <dsp:spPr>
        <a:xfrm>
          <a:off x="7220232" y="11"/>
          <a:ext cx="3270721" cy="1962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The policy and procedures for Exploitation has been reviewed and provides clear direction of processes and timing’s for the review of ERMM’s.</a:t>
          </a:r>
          <a:endParaRPr lang="en-US" sz="1400" kern="1200"/>
        </a:p>
      </dsp:txBody>
      <dsp:txXfrm>
        <a:off x="7220232" y="11"/>
        <a:ext cx="3270721" cy="1962432"/>
      </dsp:txXfrm>
    </dsp:sp>
    <dsp:sp modelId="{30ABEEC2-A947-47DC-B114-8A23510CFAD8}">
      <dsp:nvSpPr>
        <dsp:cNvPr id="0" name=""/>
        <dsp:cNvSpPr/>
      </dsp:nvSpPr>
      <dsp:spPr>
        <a:xfrm>
          <a:off x="1823542" y="2289516"/>
          <a:ext cx="3270721" cy="1962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The Terms of Reference for Mase have been reviewed and the expectation of partner agencies who attend. </a:t>
          </a:r>
          <a:endParaRPr lang="en-US" sz="1400" kern="1200"/>
        </a:p>
      </dsp:txBody>
      <dsp:txXfrm>
        <a:off x="1823542" y="2289516"/>
        <a:ext cx="3270721" cy="1962432"/>
      </dsp:txXfrm>
    </dsp:sp>
    <dsp:sp modelId="{25A72E5D-7173-4039-8837-9E523BCE51DA}">
      <dsp:nvSpPr>
        <dsp:cNvPr id="0" name=""/>
        <dsp:cNvSpPr/>
      </dsp:nvSpPr>
      <dsp:spPr>
        <a:xfrm>
          <a:off x="5421336" y="2289516"/>
          <a:ext cx="3270721" cy="19624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The Risk Assessment has been built on Liquid Logic and a pathway for exploitation is being created, this will also provide data reporting on exploitation which will be in real time.</a:t>
          </a:r>
          <a:endParaRPr lang="en-US" sz="1400" kern="1200" dirty="0"/>
        </a:p>
      </dsp:txBody>
      <dsp:txXfrm>
        <a:off x="5421336" y="2289516"/>
        <a:ext cx="3270721" cy="1962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6563A-D7E0-4ADD-B790-F508F8357D0A}">
      <dsp:nvSpPr>
        <dsp:cNvPr id="0" name=""/>
        <dsp:cNvSpPr/>
      </dsp:nvSpPr>
      <dsp:spPr>
        <a:xfrm>
          <a:off x="402550" y="1992"/>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Learning and development needs to be offered to all staff around the new Risk Assessment, what the signs of exploitation are and how to support Child/Young people who are risk of exploitation.</a:t>
          </a:r>
          <a:endParaRPr lang="en-US" sz="1500" kern="1200" dirty="0"/>
        </a:p>
      </dsp:txBody>
      <dsp:txXfrm>
        <a:off x="402550" y="1992"/>
        <a:ext cx="3034531" cy="1820718"/>
      </dsp:txXfrm>
    </dsp:sp>
    <dsp:sp modelId="{20DD62C8-10A1-4B35-9BE2-79B5788CAC0C}">
      <dsp:nvSpPr>
        <dsp:cNvPr id="0" name=""/>
        <dsp:cNvSpPr/>
      </dsp:nvSpPr>
      <dsp:spPr>
        <a:xfrm>
          <a:off x="3740534" y="1992"/>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 learning offer also needs to extend  to partners.  </a:t>
          </a:r>
          <a:endParaRPr lang="en-US" sz="1500" kern="1200" dirty="0"/>
        </a:p>
      </dsp:txBody>
      <dsp:txXfrm>
        <a:off x="3740534" y="1992"/>
        <a:ext cx="3034531" cy="1820718"/>
      </dsp:txXfrm>
    </dsp:sp>
    <dsp:sp modelId="{E6D1CEA1-C0F0-41AB-87B7-319E2A66F58B}">
      <dsp:nvSpPr>
        <dsp:cNvPr id="0" name=""/>
        <dsp:cNvSpPr/>
      </dsp:nvSpPr>
      <dsp:spPr>
        <a:xfrm>
          <a:off x="7078518" y="1992"/>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As part of the  learning offer appropriate language when discussing exploitation needs to be reinforced to ensure there is no victim blaming. The word ‘child’ rather than ‘young person’ needs to be used to promote the rights that children have as a victim. </a:t>
          </a:r>
          <a:endParaRPr lang="en-US" sz="1500" kern="1200" dirty="0"/>
        </a:p>
      </dsp:txBody>
      <dsp:txXfrm>
        <a:off x="7078518" y="1992"/>
        <a:ext cx="3034531" cy="1820718"/>
      </dsp:txXfrm>
    </dsp:sp>
    <dsp:sp modelId="{06463AE0-1453-429F-AC3E-A9A34A46350F}">
      <dsp:nvSpPr>
        <dsp:cNvPr id="0" name=""/>
        <dsp:cNvSpPr/>
      </dsp:nvSpPr>
      <dsp:spPr>
        <a:xfrm>
          <a:off x="2071542" y="2126164"/>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 directory of resources available to Children  who are at risk of Exploitation in Nottingham City to be put together to assist professionals.</a:t>
          </a:r>
          <a:endParaRPr lang="en-US" sz="1500" kern="1200" dirty="0"/>
        </a:p>
      </dsp:txBody>
      <dsp:txXfrm>
        <a:off x="2071542" y="2126164"/>
        <a:ext cx="3034531" cy="1820718"/>
      </dsp:txXfrm>
    </dsp:sp>
    <dsp:sp modelId="{83C64D73-2428-439F-AD6A-346E7DECEAF6}">
      <dsp:nvSpPr>
        <dsp:cNvPr id="0" name=""/>
        <dsp:cNvSpPr/>
      </dsp:nvSpPr>
      <dsp:spPr>
        <a:xfrm>
          <a:off x="5409526" y="2126164"/>
          <a:ext cx="3034531" cy="18207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Terms of reference for ERMM’s will be formed and will  include the expectations of professionals attending exploitation meetings </a:t>
          </a:r>
          <a:endParaRPr lang="en-US" sz="1500" kern="1200" dirty="0"/>
        </a:p>
      </dsp:txBody>
      <dsp:txXfrm>
        <a:off x="5409526" y="2126164"/>
        <a:ext cx="3034531" cy="182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CE097-41B9-4485-9485-2CD1BF061C55}">
      <dsp:nvSpPr>
        <dsp:cNvPr id="0" name=""/>
        <dsp:cNvSpPr/>
      </dsp:nvSpPr>
      <dsp:spPr>
        <a:xfrm>
          <a:off x="0" y="169333"/>
          <a:ext cx="2539999" cy="15240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Education </a:t>
          </a:r>
        </a:p>
      </dsp:txBody>
      <dsp:txXfrm>
        <a:off x="0" y="169333"/>
        <a:ext cx="2539999" cy="1524000"/>
      </dsp:txXfrm>
    </dsp:sp>
    <dsp:sp modelId="{EC795FCC-0359-4192-9CE4-3C8CB3F8828B}">
      <dsp:nvSpPr>
        <dsp:cNvPr id="0" name=""/>
        <dsp:cNvSpPr/>
      </dsp:nvSpPr>
      <dsp:spPr>
        <a:xfrm>
          <a:off x="2794000" y="169333"/>
          <a:ext cx="2539999" cy="1524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Behaviour Support </a:t>
          </a:r>
        </a:p>
      </dsp:txBody>
      <dsp:txXfrm>
        <a:off x="2794000" y="169333"/>
        <a:ext cx="2539999" cy="1524000"/>
      </dsp:txXfrm>
    </dsp:sp>
    <dsp:sp modelId="{5CFC351A-1E69-4B54-90AF-E213FF271CEC}">
      <dsp:nvSpPr>
        <dsp:cNvPr id="0" name=""/>
        <dsp:cNvSpPr/>
      </dsp:nvSpPr>
      <dsp:spPr>
        <a:xfrm>
          <a:off x="5587999" y="169333"/>
          <a:ext cx="2539999" cy="15240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R2I </a:t>
          </a:r>
        </a:p>
      </dsp:txBody>
      <dsp:txXfrm>
        <a:off x="5587999" y="169333"/>
        <a:ext cx="2539999" cy="1524000"/>
      </dsp:txXfrm>
    </dsp:sp>
    <dsp:sp modelId="{5F365A69-DBEF-4544-AA5E-EF00FEDDAC07}">
      <dsp:nvSpPr>
        <dsp:cNvPr id="0" name=""/>
        <dsp:cNvSpPr/>
      </dsp:nvSpPr>
      <dsp:spPr>
        <a:xfrm>
          <a:off x="14274" y="1904478"/>
          <a:ext cx="2539999" cy="15240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Education Psychology </a:t>
          </a:r>
        </a:p>
      </dsp:txBody>
      <dsp:txXfrm>
        <a:off x="14274" y="1904478"/>
        <a:ext cx="2539999" cy="1524000"/>
      </dsp:txXfrm>
    </dsp:sp>
    <dsp:sp modelId="{BD913BC6-712F-4100-A181-5A41DE617458}">
      <dsp:nvSpPr>
        <dsp:cNvPr id="0" name=""/>
        <dsp:cNvSpPr/>
      </dsp:nvSpPr>
      <dsp:spPr>
        <a:xfrm>
          <a:off x="2794000" y="1947333"/>
          <a:ext cx="2539999" cy="15240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Supporting Families </a:t>
          </a:r>
        </a:p>
      </dsp:txBody>
      <dsp:txXfrm>
        <a:off x="2794000" y="1947333"/>
        <a:ext cx="2539999" cy="1524000"/>
      </dsp:txXfrm>
    </dsp:sp>
    <dsp:sp modelId="{5436BF2A-7DA0-40CE-BEBD-D877FE5183F6}">
      <dsp:nvSpPr>
        <dsp:cNvPr id="0" name=""/>
        <dsp:cNvSpPr/>
      </dsp:nvSpPr>
      <dsp:spPr>
        <a:xfrm>
          <a:off x="5587999" y="1947333"/>
          <a:ext cx="2539999" cy="15240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VRP</a:t>
          </a:r>
        </a:p>
      </dsp:txBody>
      <dsp:txXfrm>
        <a:off x="5587999" y="1947333"/>
        <a:ext cx="2539999" cy="1524000"/>
      </dsp:txXfrm>
    </dsp:sp>
    <dsp:sp modelId="{B03454A3-D456-416E-9E43-E1676233EBAC}">
      <dsp:nvSpPr>
        <dsp:cNvPr id="0" name=""/>
        <dsp:cNvSpPr/>
      </dsp:nvSpPr>
      <dsp:spPr>
        <a:xfrm>
          <a:off x="0" y="3725333"/>
          <a:ext cx="2539999" cy="1524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YOT </a:t>
          </a:r>
        </a:p>
      </dsp:txBody>
      <dsp:txXfrm>
        <a:off x="0" y="3725333"/>
        <a:ext cx="2539999" cy="1524000"/>
      </dsp:txXfrm>
    </dsp:sp>
    <dsp:sp modelId="{B7BE4DD2-10FB-4643-988A-1FB3524B0918}">
      <dsp:nvSpPr>
        <dsp:cNvPr id="0" name=""/>
        <dsp:cNvSpPr/>
      </dsp:nvSpPr>
      <dsp:spPr>
        <a:xfrm>
          <a:off x="2794000" y="3725333"/>
          <a:ext cx="2539999" cy="15240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MHST </a:t>
          </a:r>
        </a:p>
      </dsp:txBody>
      <dsp:txXfrm>
        <a:off x="2794000" y="3725333"/>
        <a:ext cx="2539999" cy="1524000"/>
      </dsp:txXfrm>
    </dsp:sp>
    <dsp:sp modelId="{7E2F0FF9-BA23-4513-BD1A-09E469F36F28}">
      <dsp:nvSpPr>
        <dsp:cNvPr id="0" name=""/>
        <dsp:cNvSpPr/>
      </dsp:nvSpPr>
      <dsp:spPr>
        <a:xfrm>
          <a:off x="5587999" y="3725333"/>
          <a:ext cx="2539999" cy="15240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Raleigh Education Trust </a:t>
          </a:r>
        </a:p>
      </dsp:txBody>
      <dsp:txXfrm>
        <a:off x="5587999" y="3725333"/>
        <a:ext cx="2539999" cy="1524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6130F-1392-4C80-AEBC-A178ABD5DB69}">
      <dsp:nvSpPr>
        <dsp:cNvPr id="0" name=""/>
        <dsp:cNvSpPr/>
      </dsp:nvSpPr>
      <dsp:spPr>
        <a:xfrm>
          <a:off x="703785" y="3163"/>
          <a:ext cx="2223040" cy="1333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Behaviour Support </a:t>
          </a:r>
        </a:p>
      </dsp:txBody>
      <dsp:txXfrm>
        <a:off x="703785" y="3163"/>
        <a:ext cx="2223040" cy="1333824"/>
      </dsp:txXfrm>
    </dsp:sp>
    <dsp:sp modelId="{8EAF6715-BD6C-482C-B271-288CDFD5216E}">
      <dsp:nvSpPr>
        <dsp:cNvPr id="0" name=""/>
        <dsp:cNvSpPr/>
      </dsp:nvSpPr>
      <dsp:spPr>
        <a:xfrm>
          <a:off x="703785" y="1559292"/>
          <a:ext cx="2223040" cy="1333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Learning Support </a:t>
          </a:r>
        </a:p>
      </dsp:txBody>
      <dsp:txXfrm>
        <a:off x="703785" y="1559292"/>
        <a:ext cx="2223040" cy="1333824"/>
      </dsp:txXfrm>
    </dsp:sp>
    <dsp:sp modelId="{90019CF2-01AB-48A2-B7B0-87F3831232BB}">
      <dsp:nvSpPr>
        <dsp:cNvPr id="0" name=""/>
        <dsp:cNvSpPr/>
      </dsp:nvSpPr>
      <dsp:spPr>
        <a:xfrm>
          <a:off x="703785" y="3115420"/>
          <a:ext cx="2223040" cy="13338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Educational Psychologists </a:t>
          </a:r>
        </a:p>
      </dsp:txBody>
      <dsp:txXfrm>
        <a:off x="703785" y="3115420"/>
        <a:ext cx="2223040" cy="13338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DC1F6-736F-4249-8A36-61442441BBD2}" type="datetimeFigureOut">
              <a:rPr lang="en-GB" smtClean="0"/>
              <a:t>23/05/2023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2319E-44F4-4749-B257-B87001BCAF9E}" type="slidenum">
              <a:rPr lang="en-GB" smtClean="0"/>
              <a:t>‹#›</a:t>
            </a:fld>
            <a:endParaRPr lang="en-GB"/>
          </a:p>
        </p:txBody>
      </p:sp>
    </p:spTree>
    <p:extLst>
      <p:ext uri="{BB962C8B-B14F-4D97-AF65-F5344CB8AC3E}">
        <p14:creationId xmlns:p14="http://schemas.microsoft.com/office/powerpoint/2010/main" val="2547627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ottinghamcity.gov.uk/ncsc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ottinghamcity.gov.uk/ncsc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3</a:t>
            </a:fld>
            <a:endParaRPr lang="en-GB"/>
          </a:p>
        </p:txBody>
      </p:sp>
    </p:spTree>
    <p:extLst>
      <p:ext uri="{BB962C8B-B14F-4D97-AF65-F5344CB8AC3E}">
        <p14:creationId xmlns:p14="http://schemas.microsoft.com/office/powerpoint/2010/main" val="1337459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12</a:t>
            </a:fld>
            <a:endParaRPr lang="en-GB"/>
          </a:p>
        </p:txBody>
      </p:sp>
    </p:spTree>
    <p:extLst>
      <p:ext uri="{BB962C8B-B14F-4D97-AF65-F5344CB8AC3E}">
        <p14:creationId xmlns:p14="http://schemas.microsoft.com/office/powerpoint/2010/main" val="105002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0" lvl="0" indent="0">
              <a:buFont typeface="Symbol" panose="05050102010706020507" pitchFamily="18" charset="2"/>
              <a:buNone/>
            </a:pPr>
            <a:endParaRPr lang="en-GB" sz="1800" dirty="0">
              <a:solidFill>
                <a:srgbClr val="4472C4"/>
              </a:solidFill>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13</a:t>
            </a:fld>
            <a:endParaRPr lang="en-GB"/>
          </a:p>
        </p:txBody>
      </p:sp>
    </p:spTree>
    <p:extLst>
      <p:ext uri="{BB962C8B-B14F-4D97-AF65-F5344CB8AC3E}">
        <p14:creationId xmlns:p14="http://schemas.microsoft.com/office/powerpoint/2010/main" val="257859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14</a:t>
            </a:fld>
            <a:endParaRPr lang="en-GB"/>
          </a:p>
        </p:txBody>
      </p:sp>
    </p:spTree>
    <p:extLst>
      <p:ext uri="{BB962C8B-B14F-4D97-AF65-F5344CB8AC3E}">
        <p14:creationId xmlns:p14="http://schemas.microsoft.com/office/powerpoint/2010/main" val="1146296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15</a:t>
            </a:fld>
            <a:endParaRPr lang="en-GB"/>
          </a:p>
        </p:txBody>
      </p:sp>
    </p:spTree>
    <p:extLst>
      <p:ext uri="{BB962C8B-B14F-4D97-AF65-F5344CB8AC3E}">
        <p14:creationId xmlns:p14="http://schemas.microsoft.com/office/powerpoint/2010/main" val="14462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16</a:t>
            </a:fld>
            <a:endParaRPr lang="en-GB"/>
          </a:p>
        </p:txBody>
      </p:sp>
    </p:spTree>
    <p:extLst>
      <p:ext uri="{BB962C8B-B14F-4D97-AF65-F5344CB8AC3E}">
        <p14:creationId xmlns:p14="http://schemas.microsoft.com/office/powerpoint/2010/main" val="2930152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 details for Kerry Hall (oversees SEIO’s)</a:t>
            </a:r>
          </a:p>
          <a:p>
            <a:endParaRPr lang="en-GB" dirty="0"/>
          </a:p>
          <a:p>
            <a:r>
              <a:rPr lang="en-GB" sz="1200" kern="1200" dirty="0">
                <a:solidFill>
                  <a:schemeClr val="tx1"/>
                </a:solidFill>
                <a:effectLst/>
                <a:latin typeface="+mn-lt"/>
                <a:ea typeface="+mn-ea"/>
                <a:cs typeface="+mn-cs"/>
              </a:rPr>
              <a:t>PS 3125 Kerry Hall</a:t>
            </a:r>
          </a:p>
          <a:p>
            <a:r>
              <a:rPr lang="en-GB" sz="1200" kern="1200" dirty="0">
                <a:solidFill>
                  <a:schemeClr val="tx1"/>
                </a:solidFill>
                <a:effectLst/>
                <a:latin typeface="+mn-lt"/>
                <a:ea typeface="+mn-ea"/>
                <a:cs typeface="+mn-cs"/>
              </a:rPr>
              <a:t>CIPD Sergeant</a:t>
            </a:r>
          </a:p>
          <a:p>
            <a:r>
              <a:rPr lang="en-GB" sz="1200" kern="1200" dirty="0">
                <a:solidFill>
                  <a:schemeClr val="tx1"/>
                </a:solidFill>
                <a:effectLst/>
                <a:latin typeface="+mn-lt"/>
                <a:ea typeface="+mn-ea"/>
                <a:cs typeface="+mn-cs"/>
              </a:rPr>
              <a:t>Nottinghamshire Police</a:t>
            </a:r>
          </a:p>
          <a:p>
            <a:r>
              <a:rPr lang="en-GB" sz="1200" kern="1200" dirty="0">
                <a:solidFill>
                  <a:schemeClr val="tx1"/>
                </a:solidFill>
                <a:effectLst/>
                <a:latin typeface="+mn-lt"/>
                <a:ea typeface="+mn-ea"/>
                <a:cs typeface="+mn-cs"/>
              </a:rPr>
              <a:t>Force Headquarters</a:t>
            </a:r>
          </a:p>
          <a:p>
            <a:r>
              <a:rPr lang="en-GB" sz="1200" kern="1200" dirty="0">
                <a:solidFill>
                  <a:schemeClr val="tx1"/>
                </a:solidFill>
                <a:effectLst/>
                <a:latin typeface="+mn-lt"/>
                <a:ea typeface="+mn-ea"/>
                <a:cs typeface="+mn-cs"/>
              </a:rPr>
              <a:t>Sherwood Lodge</a:t>
            </a:r>
          </a:p>
          <a:p>
            <a:r>
              <a:rPr lang="en-GB" sz="1200" kern="1200" dirty="0">
                <a:solidFill>
                  <a:schemeClr val="tx1"/>
                </a:solidFill>
                <a:effectLst/>
                <a:latin typeface="+mn-lt"/>
                <a:ea typeface="+mn-ea"/>
                <a:cs typeface="+mn-cs"/>
              </a:rPr>
              <a:t>Arnold </a:t>
            </a:r>
          </a:p>
          <a:p>
            <a:r>
              <a:rPr lang="en-GB" sz="1200" kern="1200" dirty="0">
                <a:solidFill>
                  <a:schemeClr val="tx1"/>
                </a:solidFill>
                <a:effectLst/>
                <a:latin typeface="+mn-lt"/>
                <a:ea typeface="+mn-ea"/>
                <a:cs typeface="+mn-cs"/>
              </a:rPr>
              <a:t>NG5 8PP</a:t>
            </a:r>
          </a:p>
          <a:p>
            <a:r>
              <a:rPr lang="en-GB" sz="1200" kern="1200" dirty="0">
                <a:solidFill>
                  <a:schemeClr val="tx1"/>
                </a:solidFill>
                <a:effectLst/>
                <a:latin typeface="+mn-lt"/>
                <a:ea typeface="+mn-ea"/>
                <a:cs typeface="+mn-cs"/>
              </a:rPr>
              <a:t>T 3103125 </a:t>
            </a:r>
          </a:p>
          <a:p>
            <a:r>
              <a:rPr lang="en-GB" sz="1200" kern="1200" dirty="0">
                <a:solidFill>
                  <a:schemeClr val="tx1"/>
                </a:solidFill>
                <a:effectLst/>
                <a:latin typeface="+mn-lt"/>
                <a:ea typeface="+mn-ea"/>
                <a:cs typeface="+mn-cs"/>
              </a:rPr>
              <a:t>M 07595073957</a:t>
            </a:r>
          </a:p>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17</a:t>
            </a:fld>
            <a:endParaRPr lang="en-GB"/>
          </a:p>
        </p:txBody>
      </p:sp>
    </p:spTree>
    <p:extLst>
      <p:ext uri="{BB962C8B-B14F-4D97-AF65-F5344CB8AC3E}">
        <p14:creationId xmlns:p14="http://schemas.microsoft.com/office/powerpoint/2010/main" val="905080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 details for Kerry Hall (oversees SEIO’s)</a:t>
            </a:r>
          </a:p>
          <a:p>
            <a:endParaRPr lang="en-GB" dirty="0"/>
          </a:p>
          <a:p>
            <a:r>
              <a:rPr lang="en-GB" sz="1200" kern="1200" dirty="0">
                <a:solidFill>
                  <a:schemeClr val="tx1"/>
                </a:solidFill>
                <a:effectLst/>
                <a:latin typeface="+mn-lt"/>
                <a:ea typeface="+mn-ea"/>
                <a:cs typeface="+mn-cs"/>
              </a:rPr>
              <a:t>PS 3125 Kerry Hall</a:t>
            </a:r>
          </a:p>
          <a:p>
            <a:r>
              <a:rPr lang="en-GB" sz="1200" kern="1200" dirty="0">
                <a:solidFill>
                  <a:schemeClr val="tx1"/>
                </a:solidFill>
                <a:effectLst/>
                <a:latin typeface="+mn-lt"/>
                <a:ea typeface="+mn-ea"/>
                <a:cs typeface="+mn-cs"/>
              </a:rPr>
              <a:t>CIPD Sergeant</a:t>
            </a:r>
          </a:p>
          <a:p>
            <a:r>
              <a:rPr lang="en-GB" sz="1200" kern="1200" dirty="0">
                <a:solidFill>
                  <a:schemeClr val="tx1"/>
                </a:solidFill>
                <a:effectLst/>
                <a:latin typeface="+mn-lt"/>
                <a:ea typeface="+mn-ea"/>
                <a:cs typeface="+mn-cs"/>
              </a:rPr>
              <a:t>Nottinghamshire Police</a:t>
            </a:r>
          </a:p>
          <a:p>
            <a:r>
              <a:rPr lang="en-GB" sz="1200" kern="1200" dirty="0">
                <a:solidFill>
                  <a:schemeClr val="tx1"/>
                </a:solidFill>
                <a:effectLst/>
                <a:latin typeface="+mn-lt"/>
                <a:ea typeface="+mn-ea"/>
                <a:cs typeface="+mn-cs"/>
              </a:rPr>
              <a:t>Force Headquarters</a:t>
            </a:r>
          </a:p>
          <a:p>
            <a:r>
              <a:rPr lang="en-GB" sz="1200" kern="1200" dirty="0">
                <a:solidFill>
                  <a:schemeClr val="tx1"/>
                </a:solidFill>
                <a:effectLst/>
                <a:latin typeface="+mn-lt"/>
                <a:ea typeface="+mn-ea"/>
                <a:cs typeface="+mn-cs"/>
              </a:rPr>
              <a:t>Sherwood Lodge</a:t>
            </a:r>
          </a:p>
          <a:p>
            <a:r>
              <a:rPr lang="en-GB" sz="1200" kern="1200" dirty="0">
                <a:solidFill>
                  <a:schemeClr val="tx1"/>
                </a:solidFill>
                <a:effectLst/>
                <a:latin typeface="+mn-lt"/>
                <a:ea typeface="+mn-ea"/>
                <a:cs typeface="+mn-cs"/>
              </a:rPr>
              <a:t>Arnold </a:t>
            </a:r>
          </a:p>
          <a:p>
            <a:r>
              <a:rPr lang="en-GB" sz="1200" kern="1200" dirty="0">
                <a:solidFill>
                  <a:schemeClr val="tx1"/>
                </a:solidFill>
                <a:effectLst/>
                <a:latin typeface="+mn-lt"/>
                <a:ea typeface="+mn-ea"/>
                <a:cs typeface="+mn-cs"/>
              </a:rPr>
              <a:t>NG5 8PP</a:t>
            </a:r>
          </a:p>
          <a:p>
            <a:r>
              <a:rPr lang="en-GB" sz="1200" kern="1200" dirty="0">
                <a:solidFill>
                  <a:schemeClr val="tx1"/>
                </a:solidFill>
                <a:effectLst/>
                <a:latin typeface="+mn-lt"/>
                <a:ea typeface="+mn-ea"/>
                <a:cs typeface="+mn-cs"/>
              </a:rPr>
              <a:t>T 3103125 </a:t>
            </a:r>
          </a:p>
          <a:p>
            <a:r>
              <a:rPr lang="en-GB" sz="1200" kern="1200" dirty="0">
                <a:solidFill>
                  <a:schemeClr val="tx1"/>
                </a:solidFill>
                <a:effectLst/>
                <a:latin typeface="+mn-lt"/>
                <a:ea typeface="+mn-ea"/>
                <a:cs typeface="+mn-cs"/>
              </a:rPr>
              <a:t>M 07595073957</a:t>
            </a:r>
          </a:p>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18</a:t>
            </a:fld>
            <a:endParaRPr lang="en-GB"/>
          </a:p>
        </p:txBody>
      </p:sp>
    </p:spTree>
    <p:extLst>
      <p:ext uri="{BB962C8B-B14F-4D97-AF65-F5344CB8AC3E}">
        <p14:creationId xmlns:p14="http://schemas.microsoft.com/office/powerpoint/2010/main" val="2663743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 details for Kerry Hall (oversees SEIO’s)</a:t>
            </a:r>
          </a:p>
          <a:p>
            <a:endParaRPr lang="en-GB" dirty="0"/>
          </a:p>
          <a:p>
            <a:r>
              <a:rPr lang="en-GB" sz="1200" kern="1200" dirty="0">
                <a:solidFill>
                  <a:schemeClr val="tx1"/>
                </a:solidFill>
                <a:effectLst/>
                <a:latin typeface="+mn-lt"/>
                <a:ea typeface="+mn-ea"/>
                <a:cs typeface="+mn-cs"/>
              </a:rPr>
              <a:t>PS 3125 Kerry Hall</a:t>
            </a:r>
          </a:p>
          <a:p>
            <a:r>
              <a:rPr lang="en-GB" sz="1200" kern="1200" dirty="0">
                <a:solidFill>
                  <a:schemeClr val="tx1"/>
                </a:solidFill>
                <a:effectLst/>
                <a:latin typeface="+mn-lt"/>
                <a:ea typeface="+mn-ea"/>
                <a:cs typeface="+mn-cs"/>
              </a:rPr>
              <a:t>CIPD Sergeant</a:t>
            </a:r>
          </a:p>
          <a:p>
            <a:r>
              <a:rPr lang="en-GB" sz="1200" kern="1200" dirty="0">
                <a:solidFill>
                  <a:schemeClr val="tx1"/>
                </a:solidFill>
                <a:effectLst/>
                <a:latin typeface="+mn-lt"/>
                <a:ea typeface="+mn-ea"/>
                <a:cs typeface="+mn-cs"/>
              </a:rPr>
              <a:t>Nottinghamshire Police</a:t>
            </a:r>
          </a:p>
          <a:p>
            <a:r>
              <a:rPr lang="en-GB" sz="1200" kern="1200" dirty="0">
                <a:solidFill>
                  <a:schemeClr val="tx1"/>
                </a:solidFill>
                <a:effectLst/>
                <a:latin typeface="+mn-lt"/>
                <a:ea typeface="+mn-ea"/>
                <a:cs typeface="+mn-cs"/>
              </a:rPr>
              <a:t>Force Headquarters</a:t>
            </a:r>
          </a:p>
          <a:p>
            <a:r>
              <a:rPr lang="en-GB" sz="1200" kern="1200" dirty="0">
                <a:solidFill>
                  <a:schemeClr val="tx1"/>
                </a:solidFill>
                <a:effectLst/>
                <a:latin typeface="+mn-lt"/>
                <a:ea typeface="+mn-ea"/>
                <a:cs typeface="+mn-cs"/>
              </a:rPr>
              <a:t>Sherwood Lodge</a:t>
            </a:r>
          </a:p>
          <a:p>
            <a:r>
              <a:rPr lang="en-GB" sz="1200" kern="1200" dirty="0">
                <a:solidFill>
                  <a:schemeClr val="tx1"/>
                </a:solidFill>
                <a:effectLst/>
                <a:latin typeface="+mn-lt"/>
                <a:ea typeface="+mn-ea"/>
                <a:cs typeface="+mn-cs"/>
              </a:rPr>
              <a:t>Arnold </a:t>
            </a:r>
          </a:p>
          <a:p>
            <a:r>
              <a:rPr lang="en-GB" sz="1200" kern="1200" dirty="0">
                <a:solidFill>
                  <a:schemeClr val="tx1"/>
                </a:solidFill>
                <a:effectLst/>
                <a:latin typeface="+mn-lt"/>
                <a:ea typeface="+mn-ea"/>
                <a:cs typeface="+mn-cs"/>
              </a:rPr>
              <a:t>NG5 8PP</a:t>
            </a:r>
          </a:p>
          <a:p>
            <a:r>
              <a:rPr lang="en-GB" sz="1200" kern="1200" dirty="0">
                <a:solidFill>
                  <a:schemeClr val="tx1"/>
                </a:solidFill>
                <a:effectLst/>
                <a:latin typeface="+mn-lt"/>
                <a:ea typeface="+mn-ea"/>
                <a:cs typeface="+mn-cs"/>
              </a:rPr>
              <a:t>T 3103125 </a:t>
            </a:r>
          </a:p>
          <a:p>
            <a:r>
              <a:rPr lang="en-GB" sz="1200" kern="1200" dirty="0">
                <a:solidFill>
                  <a:schemeClr val="tx1"/>
                </a:solidFill>
                <a:effectLst/>
                <a:latin typeface="+mn-lt"/>
                <a:ea typeface="+mn-ea"/>
                <a:cs typeface="+mn-cs"/>
              </a:rPr>
              <a:t>M 07595073957</a:t>
            </a:r>
          </a:p>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19</a:t>
            </a:fld>
            <a:endParaRPr lang="en-GB"/>
          </a:p>
        </p:txBody>
      </p:sp>
    </p:spTree>
    <p:extLst>
      <p:ext uri="{BB962C8B-B14F-4D97-AF65-F5344CB8AC3E}">
        <p14:creationId xmlns:p14="http://schemas.microsoft.com/office/powerpoint/2010/main" val="2952728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both the Child Criminal Exploitation (CCE) toolkit and Child Sexual Exploitation (CSE) toolkit are available in full on the partnership website section titled ‘resources for professionals’-</a:t>
            </a:r>
          </a:p>
          <a:p>
            <a:endParaRPr lang="en-GB" dirty="0"/>
          </a:p>
          <a:p>
            <a:r>
              <a:rPr lang="en-US" dirty="0">
                <a:hlinkClick r:id="rId3"/>
              </a:rPr>
              <a:t>Safeguarding Children Partnership - Nottingham City Council</a:t>
            </a:r>
            <a:endParaRPr lang="en-GB" dirty="0"/>
          </a:p>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20</a:t>
            </a:fld>
            <a:endParaRPr lang="en-GB"/>
          </a:p>
        </p:txBody>
      </p:sp>
    </p:spTree>
    <p:extLst>
      <p:ext uri="{BB962C8B-B14F-4D97-AF65-F5344CB8AC3E}">
        <p14:creationId xmlns:p14="http://schemas.microsoft.com/office/powerpoint/2010/main" val="3969547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both the Child Criminal Exploitation (CCE) toolkit and Child Sexual Exploitation (CSE) toolkit are available in full on the partnership website section titled ‘resources for professionals’-</a:t>
            </a:r>
          </a:p>
          <a:p>
            <a:endParaRPr lang="en-GB" dirty="0"/>
          </a:p>
          <a:p>
            <a:r>
              <a:rPr lang="en-US" dirty="0">
                <a:hlinkClick r:id="rId3"/>
              </a:rPr>
              <a:t>Safeguarding Children Partnership - Nottingham City Council</a:t>
            </a:r>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26</a:t>
            </a:fld>
            <a:endParaRPr lang="en-GB"/>
          </a:p>
        </p:txBody>
      </p:sp>
    </p:spTree>
    <p:extLst>
      <p:ext uri="{BB962C8B-B14F-4D97-AF65-F5344CB8AC3E}">
        <p14:creationId xmlns:p14="http://schemas.microsoft.com/office/powerpoint/2010/main" val="277126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Appreciate the work that all DSL’s do is very demanding and impacting on own self and wellbeing. Additionally, topics and information shared within the network could be sensitive/distressing so please take a moment if needed. </a:t>
            </a:r>
          </a:p>
        </p:txBody>
      </p:sp>
      <p:sp>
        <p:nvSpPr>
          <p:cNvPr id="4" name="Slide Number Placeholder 3"/>
          <p:cNvSpPr>
            <a:spLocks noGrp="1"/>
          </p:cNvSpPr>
          <p:nvPr>
            <p:ph type="sldNum" sz="quarter" idx="10"/>
          </p:nvPr>
        </p:nvSpPr>
        <p:spPr/>
        <p:txBody>
          <a:bodyPr/>
          <a:lstStyle/>
          <a:p>
            <a:fld id="{5EA2319E-44F4-4749-B257-B87001BCAF9E}" type="slidenum">
              <a:rPr lang="en-GB" smtClean="0"/>
              <a:t>4</a:t>
            </a:fld>
            <a:endParaRPr lang="en-GB"/>
          </a:p>
        </p:txBody>
      </p:sp>
    </p:spTree>
    <p:extLst>
      <p:ext uri="{BB962C8B-B14F-4D97-AF65-F5344CB8AC3E}">
        <p14:creationId xmlns:p14="http://schemas.microsoft.com/office/powerpoint/2010/main" val="2043193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29</a:t>
            </a:fld>
            <a:endParaRPr lang="en-GB"/>
          </a:p>
        </p:txBody>
      </p:sp>
    </p:spTree>
    <p:extLst>
      <p:ext uri="{BB962C8B-B14F-4D97-AF65-F5344CB8AC3E}">
        <p14:creationId xmlns:p14="http://schemas.microsoft.com/office/powerpoint/2010/main" val="577979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charset="0"/>
                <a:ea typeface="+mn-ea"/>
                <a:cs typeface="+mn-cs"/>
              </a:rPr>
              <a:t>Nottingham City takes a child first holistic approach to all the work with the children under our care. We use individually tailored plans at all levels, whether prevention, Out of Court pre- or post-sentence that are responsive to a child’s need. The appropriate identification of risk and need through </a:t>
            </a:r>
            <a:r>
              <a:rPr lang="en-GB" sz="1200" kern="1200" dirty="0" err="1">
                <a:solidFill>
                  <a:schemeClr val="tx1"/>
                </a:solidFill>
                <a:effectLst/>
                <a:latin typeface="Arial" charset="0"/>
                <a:ea typeface="+mn-ea"/>
                <a:cs typeface="+mn-cs"/>
              </a:rPr>
              <a:t>Assetplus</a:t>
            </a:r>
            <a:r>
              <a:rPr lang="en-GB" sz="1200" kern="1200" dirty="0">
                <a:solidFill>
                  <a:schemeClr val="tx1"/>
                </a:solidFill>
                <a:effectLst/>
                <a:latin typeface="Arial" charset="0"/>
                <a:ea typeface="+mn-ea"/>
                <a:cs typeface="+mn-cs"/>
              </a:rPr>
              <a:t> is supported by ongoing assessment through our health provision, both physical and mental health, and substance use provision, Change Grow Live. We support a relational model where staff are recognised as the expert of the child and are given the space to build a relationship with the child that will facilitate long-term, sustainable change. </a:t>
            </a:r>
          </a:p>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30</a:t>
            </a:fld>
            <a:endParaRPr lang="en-GB"/>
          </a:p>
        </p:txBody>
      </p:sp>
    </p:spTree>
    <p:extLst>
      <p:ext uri="{BB962C8B-B14F-4D97-AF65-F5344CB8AC3E}">
        <p14:creationId xmlns:p14="http://schemas.microsoft.com/office/powerpoint/2010/main" val="2134816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31</a:t>
            </a:fld>
            <a:endParaRPr lang="en-GB"/>
          </a:p>
        </p:txBody>
      </p:sp>
    </p:spTree>
    <p:extLst>
      <p:ext uri="{BB962C8B-B14F-4D97-AF65-F5344CB8AC3E}">
        <p14:creationId xmlns:p14="http://schemas.microsoft.com/office/powerpoint/2010/main" val="3042396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CGL referral </a:t>
            </a:r>
            <a:r>
              <a:rPr lang="en-GB" dirty="0"/>
              <a:t>via other services including school, but we have a designated </a:t>
            </a:r>
            <a:r>
              <a:rPr lang="en-GB"/>
              <a:t>service as </a:t>
            </a:r>
            <a:r>
              <a:rPr lang="en-GB" dirty="0"/>
              <a:t>with CAMHS and health.</a:t>
            </a:r>
          </a:p>
        </p:txBody>
      </p:sp>
      <p:sp>
        <p:nvSpPr>
          <p:cNvPr id="4" name="Slide Number Placeholder 3"/>
          <p:cNvSpPr>
            <a:spLocks noGrp="1"/>
          </p:cNvSpPr>
          <p:nvPr>
            <p:ph type="sldNum" sz="quarter" idx="5"/>
          </p:nvPr>
        </p:nvSpPr>
        <p:spPr/>
        <p:txBody>
          <a:bodyPr/>
          <a:lstStyle/>
          <a:p>
            <a:fld id="{5EA2319E-44F4-4749-B257-B87001BCAF9E}" type="slidenum">
              <a:rPr lang="en-GB" smtClean="0"/>
              <a:t>32</a:t>
            </a:fld>
            <a:endParaRPr lang="en-GB"/>
          </a:p>
        </p:txBody>
      </p:sp>
    </p:spTree>
    <p:extLst>
      <p:ext uri="{BB962C8B-B14F-4D97-AF65-F5344CB8AC3E}">
        <p14:creationId xmlns:p14="http://schemas.microsoft.com/office/powerpoint/2010/main" val="2161779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33</a:t>
            </a:fld>
            <a:endParaRPr lang="en-GB"/>
          </a:p>
        </p:txBody>
      </p:sp>
    </p:spTree>
    <p:extLst>
      <p:ext uri="{BB962C8B-B14F-4D97-AF65-F5344CB8AC3E}">
        <p14:creationId xmlns:p14="http://schemas.microsoft.com/office/powerpoint/2010/main" val="1469453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34</a:t>
            </a:fld>
            <a:endParaRPr lang="en-GB"/>
          </a:p>
        </p:txBody>
      </p:sp>
    </p:spTree>
    <p:extLst>
      <p:ext uri="{BB962C8B-B14F-4D97-AF65-F5344CB8AC3E}">
        <p14:creationId xmlns:p14="http://schemas.microsoft.com/office/powerpoint/2010/main" val="1640374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35</a:t>
            </a:fld>
            <a:endParaRPr lang="en-GB"/>
          </a:p>
        </p:txBody>
      </p:sp>
    </p:spTree>
    <p:extLst>
      <p:ext uri="{BB962C8B-B14F-4D97-AF65-F5344CB8AC3E}">
        <p14:creationId xmlns:p14="http://schemas.microsoft.com/office/powerpoint/2010/main" val="679758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Turnaround:</a:t>
            </a:r>
          </a:p>
          <a:p>
            <a:r>
              <a:rPr lang="en-US" dirty="0"/>
              <a:t>Referrals are made from Nottinghamshire Police for children aged 10-17 who fit the following criteria in the last 3 months and have not been previously referred, including: </a:t>
            </a:r>
          </a:p>
          <a:p>
            <a:r>
              <a:rPr lang="en-US" dirty="0"/>
              <a:t>• Children interviewed under caution following arrest or subject to a criminal investigation attending a voluntary interview; </a:t>
            </a:r>
          </a:p>
          <a:p>
            <a:r>
              <a:rPr lang="en-US" dirty="0"/>
              <a:t>• those released under investigation (RUI) or those subject to pre-charge bail (PCB); </a:t>
            </a:r>
          </a:p>
          <a:p>
            <a:r>
              <a:rPr lang="en-US" dirty="0"/>
              <a:t>• those who are subject to No Further Action (NFA) decision</a:t>
            </a:r>
          </a:p>
          <a:p>
            <a:endParaRPr lang="en-US" dirty="0"/>
          </a:p>
          <a:p>
            <a:r>
              <a:rPr lang="en-US" dirty="0"/>
              <a:t>The TYS offer includes: Consultation for staff/professionals: Where there are existing staff working with children deemed at risk of child criminal exploitation and or serious youth violence, consultation and resource to support addressing these concerns is available. </a:t>
            </a:r>
          </a:p>
          <a:p>
            <a:endParaRPr lang="en-US" dirty="0"/>
          </a:p>
          <a:p>
            <a:r>
              <a:rPr lang="en-US" dirty="0"/>
              <a:t>One to one support: Referred cases are screened and if the referral is accepted then the allocated TYS worker will met with the child and family and complete an assessment to identify work which needs to be completed to support the child. The aim is to develop a plan with the child to prevent them from entering the criminal justice system. They will see them each week over a six-week period, which is then reviewed. This may then result in additional sessions on the basis of assessed need. </a:t>
            </a:r>
          </a:p>
          <a:p>
            <a:endParaRPr lang="en-US" dirty="0"/>
          </a:p>
          <a:p>
            <a:r>
              <a:rPr lang="en-US" dirty="0"/>
              <a:t>Bespoke and tailored group interventions in schools</a:t>
            </a:r>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36</a:t>
            </a:fld>
            <a:endParaRPr lang="en-GB"/>
          </a:p>
        </p:txBody>
      </p:sp>
    </p:spTree>
    <p:extLst>
      <p:ext uri="{BB962C8B-B14F-4D97-AF65-F5344CB8AC3E}">
        <p14:creationId xmlns:p14="http://schemas.microsoft.com/office/powerpoint/2010/main" val="2046250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37</a:t>
            </a:fld>
            <a:endParaRPr lang="en-GB"/>
          </a:p>
        </p:txBody>
      </p:sp>
    </p:spTree>
    <p:extLst>
      <p:ext uri="{BB962C8B-B14F-4D97-AF65-F5344CB8AC3E}">
        <p14:creationId xmlns:p14="http://schemas.microsoft.com/office/powerpoint/2010/main" val="1975420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38</a:t>
            </a:fld>
            <a:endParaRPr lang="en-GB"/>
          </a:p>
        </p:txBody>
      </p:sp>
    </p:spTree>
    <p:extLst>
      <p:ext uri="{BB962C8B-B14F-4D97-AF65-F5344CB8AC3E}">
        <p14:creationId xmlns:p14="http://schemas.microsoft.com/office/powerpoint/2010/main" val="140428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5</a:t>
            </a:fld>
            <a:endParaRPr lang="en-GB"/>
          </a:p>
        </p:txBody>
      </p:sp>
    </p:spTree>
    <p:extLst>
      <p:ext uri="{BB962C8B-B14F-4D97-AF65-F5344CB8AC3E}">
        <p14:creationId xmlns:p14="http://schemas.microsoft.com/office/powerpoint/2010/main" val="27497468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5EA2319E-44F4-4749-B257-B87001BCAF9E}" type="slidenum">
              <a:rPr lang="en-GB" smtClean="0"/>
              <a:t>39</a:t>
            </a:fld>
            <a:endParaRPr lang="en-GB"/>
          </a:p>
        </p:txBody>
      </p:sp>
    </p:spTree>
    <p:extLst>
      <p:ext uri="{BB962C8B-B14F-4D97-AF65-F5344CB8AC3E}">
        <p14:creationId xmlns:p14="http://schemas.microsoft.com/office/powerpoint/2010/main" val="1451816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would ‘we’ want to talk to?</a:t>
            </a:r>
          </a:p>
          <a:p>
            <a:r>
              <a:rPr lang="en-GB" dirty="0"/>
              <a:t>What information do ‘we’ want?</a:t>
            </a:r>
          </a:p>
          <a:p>
            <a:r>
              <a:rPr lang="en-GB" dirty="0"/>
              <a:t>What decision might ‘we’ reach and why?</a:t>
            </a:r>
          </a:p>
          <a:p>
            <a:r>
              <a:rPr lang="en-GB" dirty="0"/>
              <a:t>Who do ‘we’ communicate this to?</a:t>
            </a:r>
          </a:p>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5EA2319E-44F4-4749-B257-B87001BCAF9E}" type="slidenum">
              <a:rPr lang="en-GB" smtClean="0"/>
              <a:t>40</a:t>
            </a:fld>
            <a:endParaRPr lang="en-GB"/>
          </a:p>
        </p:txBody>
      </p:sp>
    </p:spTree>
    <p:extLst>
      <p:ext uri="{BB962C8B-B14F-4D97-AF65-F5344CB8AC3E}">
        <p14:creationId xmlns:p14="http://schemas.microsoft.com/office/powerpoint/2010/main" val="140920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would ‘we’ want to talk to?</a:t>
            </a:r>
          </a:p>
          <a:p>
            <a:r>
              <a:rPr lang="en-GB" dirty="0"/>
              <a:t>What information do ‘we’ want?</a:t>
            </a:r>
          </a:p>
          <a:p>
            <a:r>
              <a:rPr lang="en-GB" dirty="0"/>
              <a:t>What decision might ‘we’ reach and why?</a:t>
            </a:r>
          </a:p>
          <a:p>
            <a:r>
              <a:rPr lang="en-GB" dirty="0"/>
              <a:t>Who do ‘we’ communicate this to?</a:t>
            </a:r>
          </a:p>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5EA2319E-44F4-4749-B257-B87001BCAF9E}" type="slidenum">
              <a:rPr lang="en-GB" smtClean="0"/>
              <a:t>41</a:t>
            </a:fld>
            <a:endParaRPr lang="en-GB"/>
          </a:p>
        </p:txBody>
      </p:sp>
    </p:spTree>
    <p:extLst>
      <p:ext uri="{BB962C8B-B14F-4D97-AF65-F5344CB8AC3E}">
        <p14:creationId xmlns:p14="http://schemas.microsoft.com/office/powerpoint/2010/main" val="4119457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1200"/>
              </a:spcAft>
              <a:buClrTx/>
              <a:buSzTx/>
              <a:buFontTx/>
              <a:buNone/>
              <a:tabLst/>
              <a:defRPr/>
            </a:pPr>
            <a:r>
              <a:rPr lang="en-GB" sz="1200" kern="1200" dirty="0">
                <a:solidFill>
                  <a:schemeClr val="tx1"/>
                </a:solidFill>
                <a:latin typeface="Arial" charset="0"/>
                <a:ea typeface="+mn-ea"/>
                <a:cs typeface="+mn-cs"/>
              </a:rPr>
              <a:t>The seriousness of the offence committed by the young person determines the Court which they appear at. Youth Court is Wednesdays at Nottingham Magistrates Court.  If the Court decide that the offence is too serious, they will remit the case to the Crown Court. If a child is co-accused with an adult, they will appear with them at the Magistrates Court.</a:t>
            </a:r>
          </a:p>
          <a:p>
            <a:pPr marL="0" indent="0">
              <a:lnSpc>
                <a:spcPct val="90000"/>
              </a:lnSpc>
              <a:spcAft>
                <a:spcPts val="1200"/>
              </a:spcAft>
              <a:buFontTx/>
              <a:buNone/>
              <a:defRPr/>
            </a:pPr>
            <a:endParaRPr lang="en-GB" sz="1200" kern="1200" dirty="0">
              <a:solidFill>
                <a:schemeClr val="tx1"/>
              </a:solidFill>
              <a:latin typeface="Arial" charset="0"/>
              <a:ea typeface="+mn-ea"/>
              <a:cs typeface="+mn-cs"/>
            </a:endParaRPr>
          </a:p>
          <a:p>
            <a:pPr marL="0" indent="0">
              <a:lnSpc>
                <a:spcPct val="90000"/>
              </a:lnSpc>
              <a:spcAft>
                <a:spcPts val="1200"/>
              </a:spcAft>
              <a:buFontTx/>
              <a:buNone/>
              <a:defRPr/>
            </a:pPr>
            <a:r>
              <a:rPr lang="en-GB" sz="1200" kern="1200" dirty="0">
                <a:solidFill>
                  <a:schemeClr val="tx1"/>
                </a:solidFill>
                <a:latin typeface="Arial" charset="0"/>
                <a:ea typeface="+mn-ea"/>
                <a:cs typeface="+mn-cs"/>
              </a:rPr>
              <a:t>The maximum custodial sentence that a Youth Court can give is 2 years. Courts follow sentencing guidelines to determine the length of a sentence.</a:t>
            </a:r>
            <a:r>
              <a:rPr lang="en-GB" dirty="0"/>
              <a:t> The Court sometimes request a Presentence Report to provide them with additional information and available options for sentencing.</a:t>
            </a:r>
          </a:p>
          <a:p>
            <a:pPr marL="0" indent="0">
              <a:lnSpc>
                <a:spcPct val="90000"/>
              </a:lnSpc>
              <a:spcAft>
                <a:spcPts val="1200"/>
              </a:spcAft>
              <a:buFontTx/>
              <a:buNone/>
              <a:defRPr/>
            </a:pPr>
            <a:endParaRPr lang="en-GB" sz="1200" kern="1200" dirty="0">
              <a:solidFill>
                <a:schemeClr val="tx1"/>
              </a:solidFill>
              <a:latin typeface="Arial" charset="0"/>
              <a:ea typeface="+mn-ea"/>
              <a:cs typeface="+mn-cs"/>
            </a:endParaRPr>
          </a:p>
          <a:p>
            <a:pPr marL="0" marR="0" lvl="0" indent="0" algn="l" defTabSz="914400" rtl="0" eaLnBrk="1" fontAlgn="auto" latinLnBrk="0" hangingPunct="1">
              <a:lnSpc>
                <a:spcPct val="90000"/>
              </a:lnSpc>
              <a:spcBef>
                <a:spcPts val="0"/>
              </a:spcBef>
              <a:spcAft>
                <a:spcPts val="1200"/>
              </a:spcAft>
              <a:buClrTx/>
              <a:buSzTx/>
              <a:buFontTx/>
              <a:buNone/>
              <a:tabLst/>
              <a:defRPr/>
            </a:pPr>
            <a:r>
              <a:rPr lang="en-GB" sz="1200" kern="1200" dirty="0">
                <a:solidFill>
                  <a:schemeClr val="tx1"/>
                </a:solidFill>
                <a:latin typeface="+mn-lt"/>
                <a:ea typeface="+mn-ea"/>
                <a:cs typeface="+mn-cs"/>
              </a:rPr>
              <a:t>A Referral Order is an order that is between 3 – 12 months. An initial panel is held in the first 4 weeks which is chaired by volunteer Community Panel Members. A contract of offence focussed work and restorative activity is included in this. Review panels are held every 3 months.</a:t>
            </a:r>
          </a:p>
          <a:p>
            <a:pPr marL="0" indent="0">
              <a:lnSpc>
                <a:spcPct val="90000"/>
              </a:lnSpc>
              <a:spcAft>
                <a:spcPts val="1200"/>
              </a:spcAft>
              <a:buFont typeface="Arial" panose="020B0604020202020204" pitchFamily="34" charset="0"/>
              <a:buNone/>
              <a:defRPr/>
            </a:pPr>
            <a:endParaRPr lang="en-GB" sz="1200" kern="1200" dirty="0">
              <a:solidFill>
                <a:schemeClr val="tx1"/>
              </a:solidFill>
              <a:latin typeface="Arial" charset="0"/>
              <a:ea typeface="+mn-ea"/>
              <a:cs typeface="+mn-cs"/>
            </a:endParaRPr>
          </a:p>
        </p:txBody>
      </p:sp>
      <p:sp>
        <p:nvSpPr>
          <p:cNvPr id="4" name="Slide Number Placeholder 3"/>
          <p:cNvSpPr>
            <a:spLocks noGrp="1"/>
          </p:cNvSpPr>
          <p:nvPr>
            <p:ph type="sldNum" sz="quarter" idx="5"/>
          </p:nvPr>
        </p:nvSpPr>
        <p:spPr/>
        <p:txBody>
          <a:bodyPr/>
          <a:lstStyle/>
          <a:p>
            <a:fld id="{5EA2319E-44F4-4749-B257-B87001BCAF9E}" type="slidenum">
              <a:rPr lang="en-GB" smtClean="0"/>
              <a:t>42</a:t>
            </a:fld>
            <a:endParaRPr lang="en-GB"/>
          </a:p>
        </p:txBody>
      </p:sp>
    </p:spTree>
    <p:extLst>
      <p:ext uri="{BB962C8B-B14F-4D97-AF65-F5344CB8AC3E}">
        <p14:creationId xmlns:p14="http://schemas.microsoft.com/office/powerpoint/2010/main" val="3622875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YJS has adopted a trauma informed approach which involves having a recognition of trauma that children may have experienced, or be experiencing. This can often mean that offence focussed work can be delayed while trauma is tried to be addressed. </a:t>
            </a:r>
          </a:p>
          <a:p>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We support a relational model where staff are recognised as the expert of the child and are given the space to build a relationship with the child that will facilitate long-term, sustainable change. Staff recognise that to be best placed to model pro-social norms and behaviours, a relationship of trust and respect must first be established. All staff develop functional relationships with the children, taking account of their need be that neurodiversity, age, trauma, and identity. </a:t>
            </a:r>
          </a:p>
        </p:txBody>
      </p:sp>
      <p:sp>
        <p:nvSpPr>
          <p:cNvPr id="4" name="Slide Number Placeholder 3"/>
          <p:cNvSpPr>
            <a:spLocks noGrp="1"/>
          </p:cNvSpPr>
          <p:nvPr>
            <p:ph type="sldNum" sz="quarter" idx="5"/>
          </p:nvPr>
        </p:nvSpPr>
        <p:spPr/>
        <p:txBody>
          <a:bodyPr/>
          <a:lstStyle/>
          <a:p>
            <a:fld id="{5EA2319E-44F4-4749-B257-B87001BCAF9E}" type="slidenum">
              <a:rPr lang="en-GB" smtClean="0"/>
              <a:t>43</a:t>
            </a:fld>
            <a:endParaRPr lang="en-GB"/>
          </a:p>
        </p:txBody>
      </p:sp>
    </p:spTree>
    <p:extLst>
      <p:ext uri="{BB962C8B-B14F-4D97-AF65-F5344CB8AC3E}">
        <p14:creationId xmlns:p14="http://schemas.microsoft.com/office/powerpoint/2010/main" val="1495711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5EA2319E-44F4-4749-B257-B87001BCAF9E}" type="slidenum">
              <a:rPr lang="en-GB" smtClean="0"/>
              <a:t>44</a:t>
            </a:fld>
            <a:endParaRPr lang="en-GB"/>
          </a:p>
        </p:txBody>
      </p:sp>
    </p:spTree>
    <p:extLst>
      <p:ext uri="{BB962C8B-B14F-4D97-AF65-F5344CB8AC3E}">
        <p14:creationId xmlns:p14="http://schemas.microsoft.com/office/powerpoint/2010/main" val="2577367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sorts of behaviour might you see from a child who has experienced developmental trauma? Type into the chat box.</a:t>
            </a:r>
          </a:p>
        </p:txBody>
      </p:sp>
      <p:sp>
        <p:nvSpPr>
          <p:cNvPr id="4" name="Slide Number Placeholder 3"/>
          <p:cNvSpPr>
            <a:spLocks noGrp="1"/>
          </p:cNvSpPr>
          <p:nvPr>
            <p:ph type="sldNum" sz="quarter" idx="5"/>
          </p:nvPr>
        </p:nvSpPr>
        <p:spPr/>
        <p:txBody>
          <a:bodyPr/>
          <a:lstStyle/>
          <a:p>
            <a:fld id="{5EA2319E-44F4-4749-B257-B87001BCAF9E}" type="slidenum">
              <a:rPr lang="en-GB" smtClean="0"/>
              <a:t>49</a:t>
            </a:fld>
            <a:endParaRPr lang="en-GB"/>
          </a:p>
        </p:txBody>
      </p:sp>
    </p:spTree>
    <p:extLst>
      <p:ext uri="{BB962C8B-B14F-4D97-AF65-F5344CB8AC3E}">
        <p14:creationId xmlns:p14="http://schemas.microsoft.com/office/powerpoint/2010/main" val="2210505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Recent research backs up the</a:t>
            </a:r>
            <a:r>
              <a:rPr lang="en-GB" baseline="0" dirty="0"/>
              <a:t> theories explored in the now defunct Timpson report – highlighting the connection between permanent exclusion from school and entrance in to the criminal justice system. </a:t>
            </a:r>
          </a:p>
          <a:p>
            <a:endParaRPr lang="en-GB" baseline="0" dirty="0"/>
          </a:p>
          <a:p>
            <a:r>
              <a:rPr lang="en-GB" dirty="0"/>
              <a:t>These two recent studies show an undeniable</a:t>
            </a:r>
            <a:r>
              <a:rPr lang="en-GB" baseline="0" dirty="0"/>
              <a:t> link between the two – read Nuffield and then Ofsted. </a:t>
            </a:r>
            <a:endParaRPr lang="en-GB" dirty="0"/>
          </a:p>
        </p:txBody>
      </p:sp>
      <p:sp>
        <p:nvSpPr>
          <p:cNvPr id="4" name="Slide Number Placeholder 3"/>
          <p:cNvSpPr>
            <a:spLocks noGrp="1"/>
          </p:cNvSpPr>
          <p:nvPr>
            <p:ph type="sldNum" sz="quarter" idx="10"/>
          </p:nvPr>
        </p:nvSpPr>
        <p:spPr/>
        <p:txBody>
          <a:bodyPr/>
          <a:lstStyle/>
          <a:p>
            <a:fld id="{5EA2319E-44F4-4749-B257-B87001BCAF9E}" type="slidenum">
              <a:rPr lang="en-GB" smtClean="0"/>
              <a:t>54</a:t>
            </a:fld>
            <a:endParaRPr lang="en-GB"/>
          </a:p>
        </p:txBody>
      </p:sp>
    </p:spTree>
    <p:extLst>
      <p:ext uri="{BB962C8B-B14F-4D97-AF65-F5344CB8AC3E}">
        <p14:creationId xmlns:p14="http://schemas.microsoft.com/office/powerpoint/2010/main" val="2176309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dirty="0">
                <a:solidFill>
                  <a:srgbClr val="000000"/>
                </a:solidFill>
                <a:effectLst/>
                <a:latin typeface="Calibri" panose="020F0502020204030204" pitchFamily="34" charset="0"/>
              </a:rPr>
              <a:t>As</a:t>
            </a:r>
            <a:r>
              <a:rPr lang="en-GB" sz="1200" b="1" i="0" u="none" strike="noStrike" baseline="0" dirty="0">
                <a:solidFill>
                  <a:srgbClr val="000000"/>
                </a:solidFill>
                <a:effectLst/>
                <a:latin typeface="Calibri" panose="020F0502020204030204" pitchFamily="34" charset="0"/>
              </a:rPr>
              <a:t> evident, rates of permanent exclusion in the city have not been declining, despite the Inclusion Model in place for secondary schools. Pre-</a:t>
            </a:r>
            <a:r>
              <a:rPr lang="en-GB" sz="1200" b="1" i="0" u="none" strike="noStrike" baseline="0" dirty="0" err="1">
                <a:solidFill>
                  <a:srgbClr val="000000"/>
                </a:solidFill>
                <a:effectLst/>
                <a:latin typeface="Calibri" panose="020F0502020204030204" pitchFamily="34" charset="0"/>
              </a:rPr>
              <a:t>covid</a:t>
            </a:r>
            <a:r>
              <a:rPr lang="en-GB" sz="1200" b="1" i="0" u="none" strike="noStrike" baseline="0" dirty="0">
                <a:solidFill>
                  <a:srgbClr val="000000"/>
                </a:solidFill>
                <a:effectLst/>
                <a:latin typeface="Calibri" panose="020F0502020204030204" pitchFamily="34" charset="0"/>
              </a:rPr>
              <a:t> we were seeing a decline in exclusions and 2018/19 the annual figure was below 100 for the first time in some time. However, you will know more than most that things are very different in a post </a:t>
            </a:r>
            <a:r>
              <a:rPr lang="en-GB" sz="1200" b="1" i="0" u="none" strike="noStrike" baseline="0" dirty="0" err="1">
                <a:solidFill>
                  <a:srgbClr val="000000"/>
                </a:solidFill>
                <a:effectLst/>
                <a:latin typeface="Calibri" panose="020F0502020204030204" pitchFamily="34" charset="0"/>
              </a:rPr>
              <a:t>covid</a:t>
            </a:r>
            <a:r>
              <a:rPr lang="en-GB" sz="1200" b="1" i="0" u="none" strike="noStrike" baseline="0" dirty="0">
                <a:solidFill>
                  <a:srgbClr val="000000"/>
                </a:solidFill>
                <a:effectLst/>
                <a:latin typeface="Calibri" panose="020F0502020204030204" pitchFamily="34" charset="0"/>
              </a:rPr>
              <a:t>, cost of living era. Permanent exclusions rates were 112 in 2021/2 with 11 primary and 101 secondary exclusions. This year, we have had 16 primary exclusions and 86 secondary exclusions – as of 18th May 2023. </a:t>
            </a:r>
          </a:p>
          <a:p>
            <a:endParaRPr lang="en-GB" sz="1200" b="1" i="0" u="none" strike="noStrike" baseline="0" dirty="0">
              <a:solidFill>
                <a:srgbClr val="000000"/>
              </a:solidFill>
              <a:effectLst/>
              <a:latin typeface="Calibri" panose="020F0502020204030204" pitchFamily="34" charset="0"/>
            </a:endParaRPr>
          </a:p>
          <a:p>
            <a:r>
              <a:rPr lang="en-GB" sz="1200" b="1" i="0" u="none" strike="noStrike" baseline="0" dirty="0">
                <a:solidFill>
                  <a:srgbClr val="000000"/>
                </a:solidFill>
                <a:effectLst/>
                <a:latin typeface="Calibri" panose="020F0502020204030204" pitchFamily="34" charset="0"/>
              </a:rPr>
              <a:t>The reason codes we’re required to use do not always give us the best overview and Persistent Disruptive Behaviour ‘PDB’ is consistently used as the reason for a PEX. We are seeing an increase in this year on young people excluded for physical assault against a pupil or adult compared to last year. </a:t>
            </a:r>
          </a:p>
          <a:p>
            <a:endParaRPr lang="en-GB" sz="1200" b="1" i="0" u="none" strike="noStrike" baseline="0" dirty="0">
              <a:solidFill>
                <a:srgbClr val="000000"/>
              </a:solidFill>
              <a:effectLst/>
              <a:latin typeface="Calibri" panose="020F0502020204030204" pitchFamily="34" charset="0"/>
            </a:endParaRPr>
          </a:p>
          <a:p>
            <a:r>
              <a:rPr lang="en-GB" sz="1200" b="1" i="0" u="none" strike="noStrike" baseline="0" dirty="0">
                <a:solidFill>
                  <a:srgbClr val="000000"/>
                </a:solidFill>
                <a:effectLst/>
                <a:latin typeface="Calibri" panose="020F0502020204030204" pitchFamily="34" charset="0"/>
              </a:rPr>
              <a:t>Children who are permanently excluded from school become the responsibility of the LA and we use the </a:t>
            </a:r>
            <a:r>
              <a:rPr lang="en-GB" sz="1200" b="1" i="0" u="none" strike="noStrike" baseline="0" dirty="0" err="1">
                <a:solidFill>
                  <a:srgbClr val="000000"/>
                </a:solidFill>
                <a:effectLst/>
                <a:latin typeface="Calibri" panose="020F0502020204030204" pitchFamily="34" charset="0"/>
              </a:rPr>
              <a:t>Denewood</a:t>
            </a:r>
            <a:r>
              <a:rPr lang="en-GB" sz="1200" b="1" i="0" u="none" strike="noStrike" baseline="0" dirty="0">
                <a:solidFill>
                  <a:srgbClr val="000000"/>
                </a:solidFill>
                <a:effectLst/>
                <a:latin typeface="Calibri" panose="020F0502020204030204" pitchFamily="34" charset="0"/>
              </a:rPr>
              <a:t> and Unity PRU to place young people either onsite with </a:t>
            </a:r>
            <a:r>
              <a:rPr lang="en-GB" sz="1200" b="1" i="0" u="none" strike="noStrike" baseline="0" dirty="0" err="1">
                <a:solidFill>
                  <a:srgbClr val="000000"/>
                </a:solidFill>
                <a:effectLst/>
                <a:latin typeface="Calibri" panose="020F0502020204030204" pitchFamily="34" charset="0"/>
              </a:rPr>
              <a:t>Denewood</a:t>
            </a:r>
            <a:r>
              <a:rPr lang="en-GB" sz="1200" b="1" i="0" u="none" strike="noStrike" baseline="0" dirty="0">
                <a:solidFill>
                  <a:srgbClr val="000000"/>
                </a:solidFill>
                <a:effectLst/>
                <a:latin typeface="Calibri" panose="020F0502020204030204" pitchFamily="34" charset="0"/>
              </a:rPr>
              <a:t> or within external AP. There is no KS4 onsite facilities at Unity so all KS4 permanently excluded children are taught in AP settings. </a:t>
            </a:r>
          </a:p>
          <a:p>
            <a:endParaRPr lang="en-GB" sz="1200" b="1" i="0" u="none" strike="noStrike" baseline="0" dirty="0">
              <a:solidFill>
                <a:srgbClr val="000000"/>
              </a:solidFill>
              <a:effectLst/>
              <a:latin typeface="Calibri" panose="020F0502020204030204" pitchFamily="34" charset="0"/>
            </a:endParaRPr>
          </a:p>
          <a:p>
            <a:r>
              <a:rPr lang="en-GB" sz="1200" b="1" i="0" u="none" strike="noStrike" baseline="0" dirty="0">
                <a:solidFill>
                  <a:srgbClr val="000000"/>
                </a:solidFill>
                <a:effectLst/>
                <a:latin typeface="Calibri" panose="020F0502020204030204" pitchFamily="34" charset="0"/>
              </a:rPr>
              <a:t>The Local Authority funds school places for young people through the High Needs Fund – which is also used to allocate HLN and play for special school places. The Inclusion Model was developed for secondary schools and schools are allocated funding to support inclusion and reduce permanent exclusion. For a KS4 PEX – full cost recovery. But KS2 and KS3 still cost the LA hundreds of thousands. </a:t>
            </a:r>
          </a:p>
          <a:p>
            <a:endParaRPr lang="en-GB" sz="1200" b="1" i="0" u="none" strike="noStrike" baseline="0" dirty="0">
              <a:solidFill>
                <a:srgbClr val="000000"/>
              </a:solidFill>
              <a:effectLst/>
              <a:latin typeface="Calibri" panose="020F0502020204030204" pitchFamily="34" charset="0"/>
            </a:endParaRPr>
          </a:p>
          <a:p>
            <a:r>
              <a:rPr lang="en-GB" sz="1200" b="1" i="0" u="none" strike="noStrike" baseline="0" dirty="0">
                <a:solidFill>
                  <a:srgbClr val="000000"/>
                </a:solidFill>
                <a:effectLst/>
                <a:latin typeface="Calibri" panose="020F0502020204030204" pitchFamily="34" charset="0"/>
              </a:rPr>
              <a:t>We are working closely with Raleigh to increase </a:t>
            </a:r>
            <a:r>
              <a:rPr lang="en-GB" sz="1200" b="1" i="0" u="none" strike="noStrike" baseline="0" dirty="0" err="1">
                <a:solidFill>
                  <a:srgbClr val="000000"/>
                </a:solidFill>
                <a:effectLst/>
                <a:latin typeface="Calibri" panose="020F0502020204030204" pitchFamily="34" charset="0"/>
              </a:rPr>
              <a:t>reintegrations</a:t>
            </a:r>
            <a:r>
              <a:rPr lang="en-GB" sz="1200" b="1" i="0" u="none" strike="noStrike" baseline="0" dirty="0">
                <a:solidFill>
                  <a:srgbClr val="000000"/>
                </a:solidFill>
                <a:effectLst/>
                <a:latin typeface="Calibri" panose="020F0502020204030204" pitchFamily="34" charset="0"/>
              </a:rPr>
              <a:t> in to mainstream school – 7 currently underway in this academic year. Low rates of reintegration happen due to the high numbers of young people in the system and high numbers in external AP. Until the rates of exclusion reduce, the amount of High Needs funding available to introduce in to early intervention and greater support for schools and settings will be limited. </a:t>
            </a:r>
            <a:endParaRPr lang="en-GB" sz="1200" b="1" i="0" u="none" strike="noStrike" dirty="0">
              <a:solidFill>
                <a:srgbClr val="000000"/>
              </a:solidFill>
              <a:effectLst/>
              <a:latin typeface="Calibri" panose="020F0502020204030204" pitchFamily="34" charset="0"/>
            </a:endParaRPr>
          </a:p>
          <a:p>
            <a:endParaRPr lang="en-GB" sz="1200" b="1" i="0" u="none" strike="noStrike" dirty="0">
              <a:solidFill>
                <a:srgbClr val="000000"/>
              </a:solidFill>
              <a:effectLst/>
              <a:latin typeface="Calibri" panose="020F0502020204030204" pitchFamily="34" charset="0"/>
            </a:endParaRPr>
          </a:p>
          <a:p>
            <a:r>
              <a:rPr lang="en-GB" dirty="0">
                <a:effectLst/>
              </a:rPr>
              <a:t> </a:t>
            </a:r>
            <a:endParaRPr lang="en-GB" dirty="0"/>
          </a:p>
        </p:txBody>
      </p:sp>
      <p:sp>
        <p:nvSpPr>
          <p:cNvPr id="4" name="Slide Number Placeholder 3"/>
          <p:cNvSpPr>
            <a:spLocks noGrp="1"/>
          </p:cNvSpPr>
          <p:nvPr>
            <p:ph type="sldNum" sz="quarter" idx="10"/>
          </p:nvPr>
        </p:nvSpPr>
        <p:spPr/>
        <p:txBody>
          <a:bodyPr/>
          <a:lstStyle/>
          <a:p>
            <a:fld id="{5EA2319E-44F4-4749-B257-B87001BCAF9E}" type="slidenum">
              <a:rPr lang="en-GB" smtClean="0"/>
              <a:t>55</a:t>
            </a:fld>
            <a:endParaRPr lang="en-GB"/>
          </a:p>
        </p:txBody>
      </p:sp>
    </p:spTree>
    <p:extLst>
      <p:ext uri="{BB962C8B-B14F-4D97-AF65-F5344CB8AC3E}">
        <p14:creationId xmlns:p14="http://schemas.microsoft.com/office/powerpoint/2010/main" val="12003005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try to reduce levels of PEX</a:t>
            </a:r>
            <a:r>
              <a:rPr lang="en-GB" baseline="0" dirty="0"/>
              <a:t> in the city, we have been trialling CAR panels. </a:t>
            </a:r>
          </a:p>
          <a:p>
            <a:endParaRPr lang="en-GB" baseline="0" dirty="0"/>
          </a:p>
          <a:p>
            <a:r>
              <a:rPr lang="en-GB" baseline="0" dirty="0"/>
              <a:t>Multi agency panels with reps from the above agencies</a:t>
            </a:r>
          </a:p>
          <a:p>
            <a:endParaRPr lang="en-GB" baseline="0" dirty="0"/>
          </a:p>
          <a:p>
            <a:r>
              <a:rPr lang="en-GB" baseline="0" dirty="0"/>
              <a:t>Monthly panels are held- Feedback has been positive – benefit from a broad range of advice and support but support can sometimes take a while. </a:t>
            </a:r>
          </a:p>
          <a:p>
            <a:endParaRPr lang="en-GB" baseline="0" dirty="0"/>
          </a:p>
          <a:p>
            <a:r>
              <a:rPr lang="en-GB" baseline="0" dirty="0"/>
              <a:t>This is something we are going to evaluate at the end of this year and look at how it can be replicated for primary schools. </a:t>
            </a:r>
            <a:endParaRPr lang="en-GB" dirty="0"/>
          </a:p>
        </p:txBody>
      </p:sp>
      <p:sp>
        <p:nvSpPr>
          <p:cNvPr id="4" name="Slide Number Placeholder 3"/>
          <p:cNvSpPr>
            <a:spLocks noGrp="1"/>
          </p:cNvSpPr>
          <p:nvPr>
            <p:ph type="sldNum" sz="quarter" idx="10"/>
          </p:nvPr>
        </p:nvSpPr>
        <p:spPr/>
        <p:txBody>
          <a:bodyPr/>
          <a:lstStyle/>
          <a:p>
            <a:fld id="{5EA2319E-44F4-4749-B257-B87001BCAF9E}" type="slidenum">
              <a:rPr lang="en-GB" smtClean="0"/>
              <a:t>56</a:t>
            </a:fld>
            <a:endParaRPr lang="en-GB"/>
          </a:p>
        </p:txBody>
      </p:sp>
    </p:spTree>
    <p:extLst>
      <p:ext uri="{BB962C8B-B14F-4D97-AF65-F5344CB8AC3E}">
        <p14:creationId xmlns:p14="http://schemas.microsoft.com/office/powerpoint/2010/main" val="368900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6</a:t>
            </a:fld>
            <a:endParaRPr lang="en-GB"/>
          </a:p>
        </p:txBody>
      </p:sp>
    </p:spTree>
    <p:extLst>
      <p:ext uri="{BB962C8B-B14F-4D97-AF65-F5344CB8AC3E}">
        <p14:creationId xmlns:p14="http://schemas.microsoft.com/office/powerpoint/2010/main" val="4544587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SEND SUPPORT IS BROADER THAN DISABILITIES - SO EPS, BST AND LEARNING SUPPORT CAN BE USED TO SUPPORT YOUNG PEOPLE WHO ARE DISENGAGING.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SILOS IN SCHOOLS WHERE PASTORAL LEADS AND BEHAVIOUR LEADS AND INCLUSION LEADS AND SENCOS ARE SEPARATE.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NEED TO BE THINKING ABOUT HOW SCHOOLS CAN USE THE</a:t>
            </a:r>
            <a:r>
              <a:rPr lang="en-GB" sz="1200" kern="1200" baseline="0" dirty="0">
                <a:solidFill>
                  <a:schemeClr val="tx1"/>
                </a:solidFill>
                <a:effectLst/>
                <a:latin typeface="+mn-lt"/>
                <a:ea typeface="+mn-ea"/>
                <a:cs typeface="+mn-cs"/>
              </a:rPr>
              <a:t> support </a:t>
            </a:r>
            <a:r>
              <a:rPr lang="en-GB" sz="1200" kern="1200" dirty="0">
                <a:solidFill>
                  <a:schemeClr val="tx1"/>
                </a:solidFill>
                <a:effectLst/>
                <a:latin typeface="+mn-lt"/>
                <a:ea typeface="+mn-ea"/>
                <a:cs typeface="+mn-cs"/>
              </a:rPr>
              <a:t>PACKAGES they buy from LA teams  ACROSS ALL OF THE NEEDS.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AND DO THEIR MECHANISMS WHEN AUTISM, HLN SUPPORT STAFF COME IN ALLOW FOR THESE CHILDREN TO BE DISCUSSED WHEN LA TEAMS COME IN TO DISCUSS SUPPORT.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IS THERE AN INTERNAL SYSTEM IN PLACE TO LOOK AT THE WHOLE CHILD WHEN LOOKING AT THOSE AT RISK OF PEX - LEARNING AND COMMUNICATION PROFILES AS WELL AS ATTENDANCE ETC.</a:t>
            </a:r>
            <a:endParaRPr lang="en-GB" dirty="0"/>
          </a:p>
        </p:txBody>
      </p:sp>
      <p:sp>
        <p:nvSpPr>
          <p:cNvPr id="4" name="Slide Number Placeholder 3"/>
          <p:cNvSpPr>
            <a:spLocks noGrp="1"/>
          </p:cNvSpPr>
          <p:nvPr>
            <p:ph type="sldNum" sz="quarter" idx="10"/>
          </p:nvPr>
        </p:nvSpPr>
        <p:spPr/>
        <p:txBody>
          <a:bodyPr/>
          <a:lstStyle/>
          <a:p>
            <a:fld id="{5EA2319E-44F4-4749-B257-B87001BCAF9E}" type="slidenum">
              <a:rPr lang="en-GB" smtClean="0"/>
              <a:t>57</a:t>
            </a:fld>
            <a:endParaRPr lang="en-GB"/>
          </a:p>
        </p:txBody>
      </p:sp>
    </p:spTree>
    <p:extLst>
      <p:ext uri="{BB962C8B-B14F-4D97-AF65-F5344CB8AC3E}">
        <p14:creationId xmlns:p14="http://schemas.microsoft.com/office/powerpoint/2010/main" val="258706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7</a:t>
            </a:fld>
            <a:endParaRPr lang="en-GB"/>
          </a:p>
        </p:txBody>
      </p:sp>
    </p:spTree>
    <p:extLst>
      <p:ext uri="{BB962C8B-B14F-4D97-AF65-F5344CB8AC3E}">
        <p14:creationId xmlns:p14="http://schemas.microsoft.com/office/powerpoint/2010/main" val="370137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8</a:t>
            </a:fld>
            <a:endParaRPr lang="en-GB"/>
          </a:p>
        </p:txBody>
      </p:sp>
    </p:spTree>
    <p:extLst>
      <p:ext uri="{BB962C8B-B14F-4D97-AF65-F5344CB8AC3E}">
        <p14:creationId xmlns:p14="http://schemas.microsoft.com/office/powerpoint/2010/main" val="257038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9</a:t>
            </a:fld>
            <a:endParaRPr lang="en-GB"/>
          </a:p>
        </p:txBody>
      </p:sp>
    </p:spTree>
    <p:extLst>
      <p:ext uri="{BB962C8B-B14F-4D97-AF65-F5344CB8AC3E}">
        <p14:creationId xmlns:p14="http://schemas.microsoft.com/office/powerpoint/2010/main" val="320263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10</a:t>
            </a:fld>
            <a:endParaRPr lang="en-GB"/>
          </a:p>
        </p:txBody>
      </p:sp>
    </p:spTree>
    <p:extLst>
      <p:ext uri="{BB962C8B-B14F-4D97-AF65-F5344CB8AC3E}">
        <p14:creationId xmlns:p14="http://schemas.microsoft.com/office/powerpoint/2010/main" val="346062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5EA2319E-44F4-4749-B257-B87001BCAF9E}" type="slidenum">
              <a:rPr lang="en-GB" smtClean="0"/>
              <a:t>11</a:t>
            </a:fld>
            <a:endParaRPr lang="en-GB"/>
          </a:p>
        </p:txBody>
      </p:sp>
    </p:spTree>
    <p:extLst>
      <p:ext uri="{BB962C8B-B14F-4D97-AF65-F5344CB8AC3E}">
        <p14:creationId xmlns:p14="http://schemas.microsoft.com/office/powerpoint/2010/main" val="2391634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295" name="Group 294">
            <a:extLst>
              <a:ext uri="{FF2B5EF4-FFF2-40B4-BE49-F238E27FC236}">
                <a16:creationId xmlns:a16="http://schemas.microsoft.com/office/drawing/2014/main" id="{8ADAE399-79A6-420F-84F4-05D3786D911E}"/>
              </a:ext>
            </a:extLst>
          </p:cNvPr>
          <p:cNvGrpSpPr/>
          <p:nvPr userDrawn="1"/>
        </p:nvGrpSpPr>
        <p:grpSpPr>
          <a:xfrm>
            <a:off x="271603" y="5661816"/>
            <a:ext cx="736578" cy="875829"/>
            <a:chOff x="258270" y="5212128"/>
            <a:chExt cx="1114770" cy="1325518"/>
          </a:xfrm>
        </p:grpSpPr>
        <p:grpSp>
          <p:nvGrpSpPr>
            <p:cNvPr id="296" name="Google Shape;428;p34">
              <a:extLst>
                <a:ext uri="{FF2B5EF4-FFF2-40B4-BE49-F238E27FC236}">
                  <a16:creationId xmlns:a16="http://schemas.microsoft.com/office/drawing/2014/main" id="{F4994928-FAFD-48B6-8747-F90B81F96045}"/>
                </a:ext>
              </a:extLst>
            </p:cNvPr>
            <p:cNvGrpSpPr/>
            <p:nvPr userDrawn="1"/>
          </p:nvGrpSpPr>
          <p:grpSpPr>
            <a:xfrm>
              <a:off x="866609" y="5948450"/>
              <a:ext cx="370620" cy="570901"/>
              <a:chOff x="5283050" y="4042750"/>
              <a:chExt cx="399000" cy="595950"/>
            </a:xfrm>
          </p:grpSpPr>
          <p:sp>
            <p:nvSpPr>
              <p:cNvPr id="336" name="Google Shape;429;p34">
                <a:extLst>
                  <a:ext uri="{FF2B5EF4-FFF2-40B4-BE49-F238E27FC236}">
                    <a16:creationId xmlns:a16="http://schemas.microsoft.com/office/drawing/2014/main" id="{09E05D6A-782A-4BDD-B9B0-5AA29943D73B}"/>
                  </a:ext>
                </a:extLst>
              </p:cNvPr>
              <p:cNvSpPr/>
              <p:nvPr/>
            </p:nvSpPr>
            <p:spPr>
              <a:xfrm>
                <a:off x="5283050" y="4042750"/>
                <a:ext cx="399000" cy="344900"/>
              </a:xfrm>
              <a:custGeom>
                <a:avLst/>
                <a:gdLst/>
                <a:ahLst/>
                <a:cxnLst/>
                <a:rect l="l" t="t" r="r" b="b"/>
                <a:pathLst>
                  <a:path w="15960" h="13796" extrusionOk="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rgbClr val="F9B23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337" name="Google Shape;430;p34">
                <a:extLst>
                  <a:ext uri="{FF2B5EF4-FFF2-40B4-BE49-F238E27FC236}">
                    <a16:creationId xmlns:a16="http://schemas.microsoft.com/office/drawing/2014/main" id="{7E39A15E-C3E3-4922-933A-A06F199F5B18}"/>
                  </a:ext>
                </a:extLst>
              </p:cNvPr>
              <p:cNvSpPr/>
              <p:nvPr/>
            </p:nvSpPr>
            <p:spPr>
              <a:xfrm>
                <a:off x="5478275" y="4137575"/>
                <a:ext cx="15450" cy="501125"/>
              </a:xfrm>
              <a:custGeom>
                <a:avLst/>
                <a:gdLst/>
                <a:ahLst/>
                <a:cxnLst/>
                <a:rect l="l" t="t" r="r" b="b"/>
                <a:pathLst>
                  <a:path w="618" h="20045" extrusionOk="0">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431;p34">
                <a:extLst>
                  <a:ext uri="{FF2B5EF4-FFF2-40B4-BE49-F238E27FC236}">
                    <a16:creationId xmlns:a16="http://schemas.microsoft.com/office/drawing/2014/main" id="{801DDB1E-D90A-414E-97D2-896F62FE7701}"/>
                  </a:ext>
                </a:extLst>
              </p:cNvPr>
              <p:cNvSpPr/>
              <p:nvPr/>
            </p:nvSpPr>
            <p:spPr>
              <a:xfrm>
                <a:off x="5390175" y="4217750"/>
                <a:ext cx="220175" cy="141200"/>
              </a:xfrm>
              <a:custGeom>
                <a:avLst/>
                <a:gdLst/>
                <a:ahLst/>
                <a:cxnLst/>
                <a:rect l="l" t="t" r="r" b="b"/>
                <a:pathLst>
                  <a:path w="8807" h="5648" extrusionOk="0">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432;p34">
                <a:extLst>
                  <a:ext uri="{FF2B5EF4-FFF2-40B4-BE49-F238E27FC236}">
                    <a16:creationId xmlns:a16="http://schemas.microsoft.com/office/drawing/2014/main" id="{89B29032-D864-40DD-A2B4-B433A7389737}"/>
                  </a:ext>
                </a:extLst>
              </p:cNvPr>
              <p:cNvSpPr/>
              <p:nvPr/>
            </p:nvSpPr>
            <p:spPr>
              <a:xfrm>
                <a:off x="5430325" y="4165850"/>
                <a:ext cx="85525" cy="68950"/>
              </a:xfrm>
              <a:custGeom>
                <a:avLst/>
                <a:gdLst/>
                <a:ahLst/>
                <a:cxnLst/>
                <a:rect l="l" t="t" r="r" b="b"/>
                <a:pathLst>
                  <a:path w="3421" h="2758" extrusionOk="0">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433;p34">
                <a:extLst>
                  <a:ext uri="{FF2B5EF4-FFF2-40B4-BE49-F238E27FC236}">
                    <a16:creationId xmlns:a16="http://schemas.microsoft.com/office/drawing/2014/main" id="{C545E634-89FD-40A6-9D8B-F7EC962BD0A3}"/>
                  </a:ext>
                </a:extLst>
              </p:cNvPr>
              <p:cNvSpPr/>
              <p:nvPr/>
            </p:nvSpPr>
            <p:spPr>
              <a:xfrm>
                <a:off x="5373400" y="4126775"/>
                <a:ext cx="7775" cy="6000"/>
              </a:xfrm>
              <a:custGeom>
                <a:avLst/>
                <a:gdLst/>
                <a:ahLst/>
                <a:cxnLst/>
                <a:rect l="l" t="t" r="r" b="b"/>
                <a:pathLst>
                  <a:path w="311" h="240" extrusionOk="0">
                    <a:moveTo>
                      <a:pt x="157" y="0"/>
                    </a:moveTo>
                    <a:cubicBezTo>
                      <a:pt x="1" y="0"/>
                      <a:pt x="1" y="240"/>
                      <a:pt x="157" y="240"/>
                    </a:cubicBezTo>
                    <a:cubicBezTo>
                      <a:pt x="311" y="240"/>
                      <a:pt x="311" y="0"/>
                      <a:pt x="157"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1" name="Google Shape;434;p34">
                <a:extLst>
                  <a:ext uri="{FF2B5EF4-FFF2-40B4-BE49-F238E27FC236}">
                    <a16:creationId xmlns:a16="http://schemas.microsoft.com/office/drawing/2014/main" id="{B82449A3-F2A1-4887-ADDB-182A9C2CCCEF}"/>
                  </a:ext>
                </a:extLst>
              </p:cNvPr>
              <p:cNvSpPr/>
              <p:nvPr/>
            </p:nvSpPr>
            <p:spPr>
              <a:xfrm>
                <a:off x="5396525" y="4104525"/>
                <a:ext cx="9025" cy="9000"/>
              </a:xfrm>
              <a:custGeom>
                <a:avLst/>
                <a:gdLst/>
                <a:ahLst/>
                <a:cxnLst/>
                <a:rect l="l" t="t" r="r" b="b"/>
                <a:pathLst>
                  <a:path w="361" h="360" extrusionOk="0">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435;p34">
                <a:extLst>
                  <a:ext uri="{FF2B5EF4-FFF2-40B4-BE49-F238E27FC236}">
                    <a16:creationId xmlns:a16="http://schemas.microsoft.com/office/drawing/2014/main" id="{160D82EE-26CF-4F15-BA4D-C05389507643}"/>
                  </a:ext>
                </a:extLst>
              </p:cNvPr>
              <p:cNvSpPr/>
              <p:nvPr/>
            </p:nvSpPr>
            <p:spPr>
              <a:xfrm>
                <a:off x="5400650" y="4150700"/>
                <a:ext cx="10225" cy="7950"/>
              </a:xfrm>
              <a:custGeom>
                <a:avLst/>
                <a:gdLst/>
                <a:ahLst/>
                <a:cxnLst/>
                <a:rect l="l" t="t" r="r" b="b"/>
                <a:pathLst>
                  <a:path w="409" h="318" extrusionOk="0">
                    <a:moveTo>
                      <a:pt x="205" y="1"/>
                    </a:moveTo>
                    <a:cubicBezTo>
                      <a:pt x="0" y="1"/>
                      <a:pt x="0" y="317"/>
                      <a:pt x="205" y="317"/>
                    </a:cubicBezTo>
                    <a:cubicBezTo>
                      <a:pt x="409" y="317"/>
                      <a:pt x="409" y="1"/>
                      <a:pt x="205"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3" name="Google Shape;436;p34">
                <a:extLst>
                  <a:ext uri="{FF2B5EF4-FFF2-40B4-BE49-F238E27FC236}">
                    <a16:creationId xmlns:a16="http://schemas.microsoft.com/office/drawing/2014/main" id="{9DBE913E-FB7B-40B1-9B0A-2510CDFCBF62}"/>
                  </a:ext>
                </a:extLst>
              </p:cNvPr>
              <p:cNvSpPr/>
              <p:nvPr/>
            </p:nvSpPr>
            <p:spPr>
              <a:xfrm>
                <a:off x="5600500" y="4299225"/>
                <a:ext cx="12375" cy="9625"/>
              </a:xfrm>
              <a:custGeom>
                <a:avLst/>
                <a:gdLst/>
                <a:ahLst/>
                <a:cxnLst/>
                <a:rect l="l" t="t" r="r" b="b"/>
                <a:pathLst>
                  <a:path w="495" h="385" extrusionOk="0">
                    <a:moveTo>
                      <a:pt x="246" y="1"/>
                    </a:moveTo>
                    <a:cubicBezTo>
                      <a:pt x="0" y="1"/>
                      <a:pt x="0" y="385"/>
                      <a:pt x="246" y="385"/>
                    </a:cubicBezTo>
                    <a:cubicBezTo>
                      <a:pt x="494" y="385"/>
                      <a:pt x="494" y="1"/>
                      <a:pt x="246"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445;p34">
              <a:extLst>
                <a:ext uri="{FF2B5EF4-FFF2-40B4-BE49-F238E27FC236}">
                  <a16:creationId xmlns:a16="http://schemas.microsoft.com/office/drawing/2014/main" id="{18CA86CD-64A0-447E-9D62-106D2C5D794F}"/>
                </a:ext>
              </a:extLst>
            </p:cNvPr>
            <p:cNvGrpSpPr/>
            <p:nvPr userDrawn="1"/>
          </p:nvGrpSpPr>
          <p:grpSpPr>
            <a:xfrm>
              <a:off x="343099" y="5279188"/>
              <a:ext cx="771248" cy="1254357"/>
              <a:chOff x="6362575" y="3991175"/>
              <a:chExt cx="336425" cy="510075"/>
            </a:xfrm>
          </p:grpSpPr>
          <p:sp>
            <p:nvSpPr>
              <p:cNvPr id="317" name="Google Shape;446;p34">
                <a:extLst>
                  <a:ext uri="{FF2B5EF4-FFF2-40B4-BE49-F238E27FC236}">
                    <a16:creationId xmlns:a16="http://schemas.microsoft.com/office/drawing/2014/main" id="{D281CB8A-7DDD-4255-9B9C-ADA5C1D46277}"/>
                  </a:ext>
                </a:extLst>
              </p:cNvPr>
              <p:cNvSpPr/>
              <p:nvPr/>
            </p:nvSpPr>
            <p:spPr>
              <a:xfrm>
                <a:off x="6545950" y="4311575"/>
                <a:ext cx="22250" cy="185825"/>
              </a:xfrm>
              <a:custGeom>
                <a:avLst/>
                <a:gdLst/>
                <a:ahLst/>
                <a:cxnLst/>
                <a:rect l="l" t="t" r="r" b="b"/>
                <a:pathLst>
                  <a:path w="890" h="7433" extrusionOk="0">
                    <a:moveTo>
                      <a:pt x="729" y="1"/>
                    </a:moveTo>
                    <a:lnTo>
                      <a:pt x="729" y="1"/>
                    </a:lnTo>
                    <a:cubicBezTo>
                      <a:pt x="180" y="2414"/>
                      <a:pt x="0" y="4898"/>
                      <a:pt x="198" y="7364"/>
                    </a:cubicBezTo>
                    <a:lnTo>
                      <a:pt x="459" y="7432"/>
                    </a:lnTo>
                    <a:cubicBezTo>
                      <a:pt x="800" y="4971"/>
                      <a:pt x="890" y="2480"/>
                      <a:pt x="7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447;p34">
                <a:extLst>
                  <a:ext uri="{FF2B5EF4-FFF2-40B4-BE49-F238E27FC236}">
                    <a16:creationId xmlns:a16="http://schemas.microsoft.com/office/drawing/2014/main" id="{D017CFF2-ABE7-400F-AAE6-F11A737C9FDE}"/>
                  </a:ext>
                </a:extLst>
              </p:cNvPr>
              <p:cNvSpPr/>
              <p:nvPr/>
            </p:nvSpPr>
            <p:spPr>
              <a:xfrm>
                <a:off x="6461950" y="4313175"/>
                <a:ext cx="50100" cy="186200"/>
              </a:xfrm>
              <a:custGeom>
                <a:avLst/>
                <a:gdLst/>
                <a:ahLst/>
                <a:cxnLst/>
                <a:rect l="l" t="t" r="r" b="b"/>
                <a:pathLst>
                  <a:path w="2004" h="7448" extrusionOk="0">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448;p34">
                <a:extLst>
                  <a:ext uri="{FF2B5EF4-FFF2-40B4-BE49-F238E27FC236}">
                    <a16:creationId xmlns:a16="http://schemas.microsoft.com/office/drawing/2014/main" id="{E7F05ED8-D8F1-415E-A3AF-43C02CBEF9B9}"/>
                  </a:ext>
                </a:extLst>
              </p:cNvPr>
              <p:cNvSpPr/>
              <p:nvPr/>
            </p:nvSpPr>
            <p:spPr>
              <a:xfrm>
                <a:off x="6576425" y="4372250"/>
                <a:ext cx="40800" cy="129000"/>
              </a:xfrm>
              <a:custGeom>
                <a:avLst/>
                <a:gdLst/>
                <a:ahLst/>
                <a:cxnLst/>
                <a:rect l="l" t="t" r="r" b="b"/>
                <a:pathLst>
                  <a:path w="1632" h="5160" extrusionOk="0">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449;p34">
                <a:extLst>
                  <a:ext uri="{FF2B5EF4-FFF2-40B4-BE49-F238E27FC236}">
                    <a16:creationId xmlns:a16="http://schemas.microsoft.com/office/drawing/2014/main" id="{6EECBBD7-0A86-4E8B-A7CD-DA2B895A0A87}"/>
                  </a:ext>
                </a:extLst>
              </p:cNvPr>
              <p:cNvSpPr/>
              <p:nvPr/>
            </p:nvSpPr>
            <p:spPr>
              <a:xfrm>
                <a:off x="6566800" y="4320550"/>
                <a:ext cx="36350" cy="180650"/>
              </a:xfrm>
              <a:custGeom>
                <a:avLst/>
                <a:gdLst/>
                <a:ahLst/>
                <a:cxnLst/>
                <a:rect l="l" t="t" r="r" b="b"/>
                <a:pathLst>
                  <a:path w="1454" h="7226" extrusionOk="0">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450;p34">
                <a:extLst>
                  <a:ext uri="{FF2B5EF4-FFF2-40B4-BE49-F238E27FC236}">
                    <a16:creationId xmlns:a16="http://schemas.microsoft.com/office/drawing/2014/main" id="{C890157F-7F0A-4094-B657-1F287A0E5414}"/>
                  </a:ext>
                </a:extLst>
              </p:cNvPr>
              <p:cNvSpPr/>
              <p:nvPr/>
            </p:nvSpPr>
            <p:spPr>
              <a:xfrm>
                <a:off x="6578850" y="4324375"/>
                <a:ext cx="38150" cy="27425"/>
              </a:xfrm>
              <a:custGeom>
                <a:avLst/>
                <a:gdLst/>
                <a:ahLst/>
                <a:cxnLst/>
                <a:rect l="l" t="t" r="r" b="b"/>
                <a:pathLst>
                  <a:path w="1526" h="1097" extrusionOk="0">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451;p34">
                <a:extLst>
                  <a:ext uri="{FF2B5EF4-FFF2-40B4-BE49-F238E27FC236}">
                    <a16:creationId xmlns:a16="http://schemas.microsoft.com/office/drawing/2014/main" id="{8FC6BB3B-4F74-40AB-A6F4-26C2FA72CF71}"/>
                  </a:ext>
                </a:extLst>
              </p:cNvPr>
              <p:cNvSpPr/>
              <p:nvPr/>
            </p:nvSpPr>
            <p:spPr>
              <a:xfrm>
                <a:off x="6587625" y="4317325"/>
                <a:ext cx="7650" cy="33550"/>
              </a:xfrm>
              <a:custGeom>
                <a:avLst/>
                <a:gdLst/>
                <a:ahLst/>
                <a:cxnLst/>
                <a:rect l="l" t="t" r="r" b="b"/>
                <a:pathLst>
                  <a:path w="306" h="1342" extrusionOk="0">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452;p34">
                <a:extLst>
                  <a:ext uri="{FF2B5EF4-FFF2-40B4-BE49-F238E27FC236}">
                    <a16:creationId xmlns:a16="http://schemas.microsoft.com/office/drawing/2014/main" id="{1E248CFB-4918-4DBF-9AB9-9F20DA2841B8}"/>
                  </a:ext>
                </a:extLst>
              </p:cNvPr>
              <p:cNvSpPr/>
              <p:nvPr/>
            </p:nvSpPr>
            <p:spPr>
              <a:xfrm>
                <a:off x="6573450" y="4321200"/>
                <a:ext cx="9025" cy="7600"/>
              </a:xfrm>
              <a:custGeom>
                <a:avLst/>
                <a:gdLst/>
                <a:ahLst/>
                <a:cxnLst/>
                <a:rect l="l" t="t" r="r" b="b"/>
                <a:pathLst>
                  <a:path w="361" h="304" extrusionOk="0">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453;p34">
                <a:extLst>
                  <a:ext uri="{FF2B5EF4-FFF2-40B4-BE49-F238E27FC236}">
                    <a16:creationId xmlns:a16="http://schemas.microsoft.com/office/drawing/2014/main" id="{AB0AB0DF-2349-4C42-BAD0-9F89399617E0}"/>
                  </a:ext>
                </a:extLst>
              </p:cNvPr>
              <p:cNvSpPr/>
              <p:nvPr/>
            </p:nvSpPr>
            <p:spPr>
              <a:xfrm>
                <a:off x="6586425" y="4313675"/>
                <a:ext cx="8200" cy="7425"/>
              </a:xfrm>
              <a:custGeom>
                <a:avLst/>
                <a:gdLst/>
                <a:ahLst/>
                <a:cxnLst/>
                <a:rect l="l" t="t" r="r" b="b"/>
                <a:pathLst>
                  <a:path w="328" h="297" extrusionOk="0">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454;p34">
                <a:extLst>
                  <a:ext uri="{FF2B5EF4-FFF2-40B4-BE49-F238E27FC236}">
                    <a16:creationId xmlns:a16="http://schemas.microsoft.com/office/drawing/2014/main" id="{4411371E-7EF5-4547-94E8-979482FAACE8}"/>
                  </a:ext>
                </a:extLst>
              </p:cNvPr>
              <p:cNvSpPr/>
              <p:nvPr/>
            </p:nvSpPr>
            <p:spPr>
              <a:xfrm>
                <a:off x="6597275" y="4315250"/>
                <a:ext cx="10525" cy="8775"/>
              </a:xfrm>
              <a:custGeom>
                <a:avLst/>
                <a:gdLst/>
                <a:ahLst/>
                <a:cxnLst/>
                <a:rect l="l" t="t" r="r" b="b"/>
                <a:pathLst>
                  <a:path w="421" h="351" extrusionOk="0">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455;p34">
                <a:extLst>
                  <a:ext uri="{FF2B5EF4-FFF2-40B4-BE49-F238E27FC236}">
                    <a16:creationId xmlns:a16="http://schemas.microsoft.com/office/drawing/2014/main" id="{588EC667-DC7D-4888-BFA4-C3A426DBA839}"/>
                  </a:ext>
                </a:extLst>
              </p:cNvPr>
              <p:cNvSpPr/>
              <p:nvPr/>
            </p:nvSpPr>
            <p:spPr>
              <a:xfrm>
                <a:off x="6611175" y="4323175"/>
                <a:ext cx="9750" cy="9125"/>
              </a:xfrm>
              <a:custGeom>
                <a:avLst/>
                <a:gdLst/>
                <a:ahLst/>
                <a:cxnLst/>
                <a:rect l="l" t="t" r="r" b="b"/>
                <a:pathLst>
                  <a:path w="390" h="365" extrusionOk="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456;p34">
                <a:extLst>
                  <a:ext uri="{FF2B5EF4-FFF2-40B4-BE49-F238E27FC236}">
                    <a16:creationId xmlns:a16="http://schemas.microsoft.com/office/drawing/2014/main" id="{60B68B47-5ED7-4DB1-9278-5DB80F9918DD}"/>
                  </a:ext>
                </a:extLst>
              </p:cNvPr>
              <p:cNvSpPr/>
              <p:nvPr/>
            </p:nvSpPr>
            <p:spPr>
              <a:xfrm>
                <a:off x="6590800" y="4338275"/>
                <a:ext cx="45075" cy="14200"/>
              </a:xfrm>
              <a:custGeom>
                <a:avLst/>
                <a:gdLst/>
                <a:ahLst/>
                <a:cxnLst/>
                <a:rect l="l" t="t" r="r" b="b"/>
                <a:pathLst>
                  <a:path w="1803" h="568" extrusionOk="0">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457;p34">
                <a:extLst>
                  <a:ext uri="{FF2B5EF4-FFF2-40B4-BE49-F238E27FC236}">
                    <a16:creationId xmlns:a16="http://schemas.microsoft.com/office/drawing/2014/main" id="{39079EDA-7C6D-48B3-AC3A-588FF8F84C6B}"/>
                  </a:ext>
                </a:extLst>
              </p:cNvPr>
              <p:cNvSpPr/>
              <p:nvPr/>
            </p:nvSpPr>
            <p:spPr>
              <a:xfrm>
                <a:off x="6628600" y="4334775"/>
                <a:ext cx="12650" cy="9300"/>
              </a:xfrm>
              <a:custGeom>
                <a:avLst/>
                <a:gdLst/>
                <a:ahLst/>
                <a:cxnLst/>
                <a:rect l="l" t="t" r="r" b="b"/>
                <a:pathLst>
                  <a:path w="506" h="372" extrusionOk="0">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458;p34">
                <a:extLst>
                  <a:ext uri="{FF2B5EF4-FFF2-40B4-BE49-F238E27FC236}">
                    <a16:creationId xmlns:a16="http://schemas.microsoft.com/office/drawing/2014/main" id="{6936C9DB-9B86-4D41-B63B-B0E2B4BC1282}"/>
                  </a:ext>
                </a:extLst>
              </p:cNvPr>
              <p:cNvSpPr/>
              <p:nvPr/>
            </p:nvSpPr>
            <p:spPr>
              <a:xfrm>
                <a:off x="6362575" y="3991175"/>
                <a:ext cx="336425" cy="290775"/>
              </a:xfrm>
              <a:custGeom>
                <a:avLst/>
                <a:gdLst/>
                <a:ahLst/>
                <a:cxnLst/>
                <a:rect l="l" t="t" r="r" b="b"/>
                <a:pathLst>
                  <a:path w="13457" h="11631" extrusionOk="0">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459;p34">
                <a:extLst>
                  <a:ext uri="{FF2B5EF4-FFF2-40B4-BE49-F238E27FC236}">
                    <a16:creationId xmlns:a16="http://schemas.microsoft.com/office/drawing/2014/main" id="{18D5691B-DEEB-4A48-9322-8132F02E2FD8}"/>
                  </a:ext>
                </a:extLst>
              </p:cNvPr>
              <p:cNvSpPr/>
              <p:nvPr/>
            </p:nvSpPr>
            <p:spPr>
              <a:xfrm>
                <a:off x="6526450" y="4070700"/>
                <a:ext cx="15350" cy="423675"/>
              </a:xfrm>
              <a:custGeom>
                <a:avLst/>
                <a:gdLst/>
                <a:ahLst/>
                <a:cxnLst/>
                <a:rect l="l" t="t" r="r" b="b"/>
                <a:pathLst>
                  <a:path w="614" h="16947" extrusionOk="0">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460;p34">
                <a:extLst>
                  <a:ext uri="{FF2B5EF4-FFF2-40B4-BE49-F238E27FC236}">
                    <a16:creationId xmlns:a16="http://schemas.microsoft.com/office/drawing/2014/main" id="{DF6C8F3A-F3A2-461C-B54B-54B3918CD66A}"/>
                  </a:ext>
                </a:extLst>
              </p:cNvPr>
              <p:cNvSpPr/>
              <p:nvPr/>
            </p:nvSpPr>
            <p:spPr>
              <a:xfrm>
                <a:off x="6452575" y="4137750"/>
                <a:ext cx="187125" cy="120825"/>
              </a:xfrm>
              <a:custGeom>
                <a:avLst/>
                <a:gdLst/>
                <a:ahLst/>
                <a:cxnLst/>
                <a:rect l="l" t="t" r="r" b="b"/>
                <a:pathLst>
                  <a:path w="7485" h="4833" extrusionOk="0">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461;p34">
                <a:extLst>
                  <a:ext uri="{FF2B5EF4-FFF2-40B4-BE49-F238E27FC236}">
                    <a16:creationId xmlns:a16="http://schemas.microsoft.com/office/drawing/2014/main" id="{1BE70671-5EBF-4646-A55A-8D2AC674EF56}"/>
                  </a:ext>
                </a:extLst>
              </p:cNvPr>
              <p:cNvSpPr/>
              <p:nvPr/>
            </p:nvSpPr>
            <p:spPr>
              <a:xfrm>
                <a:off x="6486275" y="4094825"/>
                <a:ext cx="72825" cy="59100"/>
              </a:xfrm>
              <a:custGeom>
                <a:avLst/>
                <a:gdLst/>
                <a:ahLst/>
                <a:cxnLst/>
                <a:rect l="l" t="t" r="r" b="b"/>
                <a:pathLst>
                  <a:path w="2913" h="2364" extrusionOk="0">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462;p34">
                <a:extLst>
                  <a:ext uri="{FF2B5EF4-FFF2-40B4-BE49-F238E27FC236}">
                    <a16:creationId xmlns:a16="http://schemas.microsoft.com/office/drawing/2014/main" id="{E7B8D83F-5050-4AE3-BC0F-2904759305C8}"/>
                  </a:ext>
                </a:extLst>
              </p:cNvPr>
              <p:cNvSpPr/>
              <p:nvPr/>
            </p:nvSpPr>
            <p:spPr>
              <a:xfrm>
                <a:off x="6405000" y="4072900"/>
                <a:ext cx="11450" cy="8925"/>
              </a:xfrm>
              <a:custGeom>
                <a:avLst/>
                <a:gdLst/>
                <a:ahLst/>
                <a:cxnLst/>
                <a:rect l="l" t="t" r="r" b="b"/>
                <a:pathLst>
                  <a:path w="458" h="357" extrusionOk="0">
                    <a:moveTo>
                      <a:pt x="229" y="1"/>
                    </a:moveTo>
                    <a:cubicBezTo>
                      <a:pt x="1" y="1"/>
                      <a:pt x="1" y="357"/>
                      <a:pt x="229" y="357"/>
                    </a:cubicBezTo>
                    <a:cubicBezTo>
                      <a:pt x="458" y="357"/>
                      <a:pt x="458" y="1"/>
                      <a:pt x="229"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463;p34">
                <a:extLst>
                  <a:ext uri="{FF2B5EF4-FFF2-40B4-BE49-F238E27FC236}">
                    <a16:creationId xmlns:a16="http://schemas.microsoft.com/office/drawing/2014/main" id="{BE11C9C4-C65D-436F-A0DA-921B63C9FF64}"/>
                  </a:ext>
                </a:extLst>
              </p:cNvPr>
              <p:cNvSpPr/>
              <p:nvPr/>
            </p:nvSpPr>
            <p:spPr>
              <a:xfrm>
                <a:off x="6430475" y="4054800"/>
                <a:ext cx="10850" cy="8375"/>
              </a:xfrm>
              <a:custGeom>
                <a:avLst/>
                <a:gdLst/>
                <a:ahLst/>
                <a:cxnLst/>
                <a:rect l="l" t="t" r="r" b="b"/>
                <a:pathLst>
                  <a:path w="434" h="335" extrusionOk="0">
                    <a:moveTo>
                      <a:pt x="218" y="0"/>
                    </a:moveTo>
                    <a:cubicBezTo>
                      <a:pt x="1" y="0"/>
                      <a:pt x="1" y="334"/>
                      <a:pt x="218" y="334"/>
                    </a:cubicBezTo>
                    <a:cubicBezTo>
                      <a:pt x="433" y="334"/>
                      <a:pt x="433" y="0"/>
                      <a:pt x="218"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464;p34">
                <a:extLst>
                  <a:ext uri="{FF2B5EF4-FFF2-40B4-BE49-F238E27FC236}">
                    <a16:creationId xmlns:a16="http://schemas.microsoft.com/office/drawing/2014/main" id="{8F3F3A5C-B408-4917-9275-4CED2A1525C5}"/>
                  </a:ext>
                </a:extLst>
              </p:cNvPr>
              <p:cNvSpPr/>
              <p:nvPr/>
            </p:nvSpPr>
            <p:spPr>
              <a:xfrm>
                <a:off x="6434225" y="4081575"/>
                <a:ext cx="10500" cy="8150"/>
              </a:xfrm>
              <a:custGeom>
                <a:avLst/>
                <a:gdLst/>
                <a:ahLst/>
                <a:cxnLst/>
                <a:rect l="l" t="t" r="r" b="b"/>
                <a:pathLst>
                  <a:path w="420" h="326" extrusionOk="0">
                    <a:moveTo>
                      <a:pt x="211" y="1"/>
                    </a:moveTo>
                    <a:cubicBezTo>
                      <a:pt x="0" y="1"/>
                      <a:pt x="0" y="326"/>
                      <a:pt x="211" y="326"/>
                    </a:cubicBezTo>
                    <a:cubicBezTo>
                      <a:pt x="420" y="326"/>
                      <a:pt x="420" y="1"/>
                      <a:pt x="211"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8" name="Google Shape;422;p34">
              <a:extLst>
                <a:ext uri="{FF2B5EF4-FFF2-40B4-BE49-F238E27FC236}">
                  <a16:creationId xmlns:a16="http://schemas.microsoft.com/office/drawing/2014/main" id="{F27EB921-8B0D-448F-ADDB-96501FE58656}"/>
                </a:ext>
              </a:extLst>
            </p:cNvPr>
            <p:cNvGrpSpPr/>
            <p:nvPr userDrawn="1"/>
          </p:nvGrpSpPr>
          <p:grpSpPr>
            <a:xfrm>
              <a:off x="1170629" y="6329064"/>
              <a:ext cx="202411" cy="202080"/>
              <a:chOff x="5721625" y="4984150"/>
              <a:chExt cx="196950" cy="196650"/>
            </a:xfrm>
          </p:grpSpPr>
          <p:sp>
            <p:nvSpPr>
              <p:cNvPr id="312" name="Google Shape;423;p34">
                <a:extLst>
                  <a:ext uri="{FF2B5EF4-FFF2-40B4-BE49-F238E27FC236}">
                    <a16:creationId xmlns:a16="http://schemas.microsoft.com/office/drawing/2014/main" id="{99B37C02-65F4-4B2C-804B-1B769BF9D5E6}"/>
                  </a:ext>
                </a:extLst>
              </p:cNvPr>
              <p:cNvSpPr/>
              <p:nvPr/>
            </p:nvSpPr>
            <p:spPr>
              <a:xfrm>
                <a:off x="5847225" y="4984150"/>
                <a:ext cx="22325" cy="185825"/>
              </a:xfrm>
              <a:custGeom>
                <a:avLst/>
                <a:gdLst/>
                <a:ahLst/>
                <a:cxnLst/>
                <a:rect l="l" t="t" r="r" b="b"/>
                <a:pathLst>
                  <a:path w="893" h="7433" extrusionOk="0">
                    <a:moveTo>
                      <a:pt x="732" y="1"/>
                    </a:moveTo>
                    <a:lnTo>
                      <a:pt x="732" y="1"/>
                    </a:lnTo>
                    <a:cubicBezTo>
                      <a:pt x="181" y="2414"/>
                      <a:pt x="1" y="4898"/>
                      <a:pt x="199" y="7364"/>
                    </a:cubicBezTo>
                    <a:lnTo>
                      <a:pt x="462" y="7432"/>
                    </a:lnTo>
                    <a:cubicBezTo>
                      <a:pt x="803" y="4971"/>
                      <a:pt x="893" y="2480"/>
                      <a:pt x="732"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424;p34">
                <a:extLst>
                  <a:ext uri="{FF2B5EF4-FFF2-40B4-BE49-F238E27FC236}">
                    <a16:creationId xmlns:a16="http://schemas.microsoft.com/office/drawing/2014/main" id="{BE017949-2865-45B7-9A8C-D9EF14F90120}"/>
                  </a:ext>
                </a:extLst>
              </p:cNvPr>
              <p:cNvSpPr/>
              <p:nvPr/>
            </p:nvSpPr>
            <p:spPr>
              <a:xfrm>
                <a:off x="5787275" y="4985750"/>
                <a:ext cx="50100" cy="186200"/>
              </a:xfrm>
              <a:custGeom>
                <a:avLst/>
                <a:gdLst/>
                <a:ahLst/>
                <a:cxnLst/>
                <a:rect l="l" t="t" r="r" b="b"/>
                <a:pathLst>
                  <a:path w="2004" h="7448" extrusionOk="0">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425;p34">
                <a:extLst>
                  <a:ext uri="{FF2B5EF4-FFF2-40B4-BE49-F238E27FC236}">
                    <a16:creationId xmlns:a16="http://schemas.microsoft.com/office/drawing/2014/main" id="{F0D799C9-27B7-46C1-9F21-1F36F7A733D4}"/>
                  </a:ext>
                </a:extLst>
              </p:cNvPr>
              <p:cNvSpPr/>
              <p:nvPr/>
            </p:nvSpPr>
            <p:spPr>
              <a:xfrm>
                <a:off x="5777075" y="5069900"/>
                <a:ext cx="24950" cy="110900"/>
              </a:xfrm>
              <a:custGeom>
                <a:avLst/>
                <a:gdLst/>
                <a:ahLst/>
                <a:cxnLst/>
                <a:rect l="l" t="t" r="r" b="b"/>
                <a:pathLst>
                  <a:path w="998" h="4436" extrusionOk="0">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426;p34">
                <a:extLst>
                  <a:ext uri="{FF2B5EF4-FFF2-40B4-BE49-F238E27FC236}">
                    <a16:creationId xmlns:a16="http://schemas.microsoft.com/office/drawing/2014/main" id="{96478C7A-FDC5-4223-BA43-61E966CD004B}"/>
                  </a:ext>
                </a:extLst>
              </p:cNvPr>
              <p:cNvSpPr/>
              <p:nvPr/>
            </p:nvSpPr>
            <p:spPr>
              <a:xfrm>
                <a:off x="5721625" y="5011325"/>
                <a:ext cx="47775" cy="157175"/>
              </a:xfrm>
              <a:custGeom>
                <a:avLst/>
                <a:gdLst/>
                <a:ahLst/>
                <a:cxnLst/>
                <a:rect l="l" t="t" r="r" b="b"/>
                <a:pathLst>
                  <a:path w="1911" h="6287" extrusionOk="0">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427;p34">
                <a:extLst>
                  <a:ext uri="{FF2B5EF4-FFF2-40B4-BE49-F238E27FC236}">
                    <a16:creationId xmlns:a16="http://schemas.microsoft.com/office/drawing/2014/main" id="{509D9FD2-2053-40B3-B399-5E35DABCA3CB}"/>
                  </a:ext>
                </a:extLst>
              </p:cNvPr>
              <p:cNvSpPr/>
              <p:nvPr/>
            </p:nvSpPr>
            <p:spPr>
              <a:xfrm>
                <a:off x="5877750" y="5044825"/>
                <a:ext cx="40825" cy="129000"/>
              </a:xfrm>
              <a:custGeom>
                <a:avLst/>
                <a:gdLst/>
                <a:ahLst/>
                <a:cxnLst/>
                <a:rect l="l" t="t" r="r" b="b"/>
                <a:pathLst>
                  <a:path w="1633" h="5160" extrusionOk="0">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rgbClr val="2434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9" name="Google Shape;465;p34">
              <a:extLst>
                <a:ext uri="{FF2B5EF4-FFF2-40B4-BE49-F238E27FC236}">
                  <a16:creationId xmlns:a16="http://schemas.microsoft.com/office/drawing/2014/main" id="{3DEFAB76-D15E-4225-A85A-A34C1D256A5A}"/>
                </a:ext>
              </a:extLst>
            </p:cNvPr>
            <p:cNvGrpSpPr/>
            <p:nvPr userDrawn="1"/>
          </p:nvGrpSpPr>
          <p:grpSpPr>
            <a:xfrm>
              <a:off x="258270" y="6275791"/>
              <a:ext cx="324496" cy="261855"/>
              <a:chOff x="7514750" y="4210883"/>
              <a:chExt cx="953999" cy="769839"/>
            </a:xfrm>
          </p:grpSpPr>
          <p:sp>
            <p:nvSpPr>
              <p:cNvPr id="305" name="Google Shape;466;p34">
                <a:extLst>
                  <a:ext uri="{FF2B5EF4-FFF2-40B4-BE49-F238E27FC236}">
                    <a16:creationId xmlns:a16="http://schemas.microsoft.com/office/drawing/2014/main" id="{F1DD5DC5-523E-4B20-ADAC-42FC84B3D82B}"/>
                  </a:ext>
                </a:extLst>
              </p:cNvPr>
              <p:cNvSpPr/>
              <p:nvPr/>
            </p:nvSpPr>
            <p:spPr>
              <a:xfrm>
                <a:off x="8024561" y="4469182"/>
                <a:ext cx="243136" cy="460933"/>
              </a:xfrm>
              <a:custGeom>
                <a:avLst/>
                <a:gdLst/>
                <a:ahLst/>
                <a:cxnLst/>
                <a:rect l="l" t="t" r="r" b="b"/>
                <a:pathLst>
                  <a:path w="3368" h="6385" extrusionOk="0">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rgbClr val="1520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467;p34">
                <a:extLst>
                  <a:ext uri="{FF2B5EF4-FFF2-40B4-BE49-F238E27FC236}">
                    <a16:creationId xmlns:a16="http://schemas.microsoft.com/office/drawing/2014/main" id="{BA42561C-0D55-45F7-9D79-EC3B651042CD}"/>
                  </a:ext>
                </a:extLst>
              </p:cNvPr>
              <p:cNvSpPr/>
              <p:nvPr/>
            </p:nvSpPr>
            <p:spPr>
              <a:xfrm>
                <a:off x="7780773" y="4269286"/>
                <a:ext cx="284790" cy="657651"/>
              </a:xfrm>
              <a:custGeom>
                <a:avLst/>
                <a:gdLst/>
                <a:ahLst/>
                <a:cxnLst/>
                <a:rect l="l" t="t" r="r" b="b"/>
                <a:pathLst>
                  <a:path w="3945" h="9110" extrusionOk="0">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468;p34">
                <a:extLst>
                  <a:ext uri="{FF2B5EF4-FFF2-40B4-BE49-F238E27FC236}">
                    <a16:creationId xmlns:a16="http://schemas.microsoft.com/office/drawing/2014/main" id="{794E2716-2CBA-40EF-B815-A71610F4EE79}"/>
                  </a:ext>
                </a:extLst>
              </p:cNvPr>
              <p:cNvSpPr/>
              <p:nvPr/>
            </p:nvSpPr>
            <p:spPr>
              <a:xfrm>
                <a:off x="8049283" y="4210883"/>
                <a:ext cx="185889" cy="717641"/>
              </a:xfrm>
              <a:custGeom>
                <a:avLst/>
                <a:gdLst/>
                <a:ahLst/>
                <a:cxnLst/>
                <a:rect l="l" t="t" r="r" b="b"/>
                <a:pathLst>
                  <a:path w="2575" h="9941" extrusionOk="0">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469;p34">
                <a:extLst>
                  <a:ext uri="{FF2B5EF4-FFF2-40B4-BE49-F238E27FC236}">
                    <a16:creationId xmlns:a16="http://schemas.microsoft.com/office/drawing/2014/main" id="{04AA56D8-2AB0-40E2-8901-377EEFE746B4}"/>
                  </a:ext>
                </a:extLst>
              </p:cNvPr>
              <p:cNvSpPr/>
              <p:nvPr/>
            </p:nvSpPr>
            <p:spPr>
              <a:xfrm>
                <a:off x="7731322" y="4624175"/>
                <a:ext cx="309839" cy="312799"/>
              </a:xfrm>
              <a:custGeom>
                <a:avLst/>
                <a:gdLst/>
                <a:ahLst/>
                <a:cxnLst/>
                <a:rect l="l" t="t" r="r" b="b"/>
                <a:pathLst>
                  <a:path w="4292" h="4333" extrusionOk="0">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470;p34">
                <a:extLst>
                  <a:ext uri="{FF2B5EF4-FFF2-40B4-BE49-F238E27FC236}">
                    <a16:creationId xmlns:a16="http://schemas.microsoft.com/office/drawing/2014/main" id="{9E25693E-A57E-4233-BACA-5FF55EF9A824}"/>
                  </a:ext>
                </a:extLst>
              </p:cNvPr>
              <p:cNvSpPr/>
              <p:nvPr/>
            </p:nvSpPr>
            <p:spPr>
              <a:xfrm>
                <a:off x="7514750" y="4638613"/>
                <a:ext cx="106264" cy="330053"/>
              </a:xfrm>
              <a:custGeom>
                <a:avLst/>
                <a:gdLst/>
                <a:ahLst/>
                <a:cxnLst/>
                <a:rect l="l" t="t" r="r" b="b"/>
                <a:pathLst>
                  <a:path w="1472" h="4572" extrusionOk="0">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471;p34">
                <a:extLst>
                  <a:ext uri="{FF2B5EF4-FFF2-40B4-BE49-F238E27FC236}">
                    <a16:creationId xmlns:a16="http://schemas.microsoft.com/office/drawing/2014/main" id="{764F9FEC-CF4A-459D-AA2C-CAA1D11FDB18}"/>
                  </a:ext>
                </a:extLst>
              </p:cNvPr>
              <p:cNvSpPr/>
              <p:nvPr/>
            </p:nvSpPr>
            <p:spPr>
              <a:xfrm>
                <a:off x="8176666" y="4630600"/>
                <a:ext cx="145607" cy="350122"/>
              </a:xfrm>
              <a:custGeom>
                <a:avLst/>
                <a:gdLst/>
                <a:ahLst/>
                <a:cxnLst/>
                <a:rect l="l" t="t" r="r" b="b"/>
                <a:pathLst>
                  <a:path w="2017" h="4850" extrusionOk="0">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rgbClr val="5D25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472;p34">
                <a:extLst>
                  <a:ext uri="{FF2B5EF4-FFF2-40B4-BE49-F238E27FC236}">
                    <a16:creationId xmlns:a16="http://schemas.microsoft.com/office/drawing/2014/main" id="{B812C4C0-CCFA-4943-AA56-AF18E9C1D5FA}"/>
                  </a:ext>
                </a:extLst>
              </p:cNvPr>
              <p:cNvSpPr/>
              <p:nvPr/>
            </p:nvSpPr>
            <p:spPr>
              <a:xfrm>
                <a:off x="8367683" y="4462179"/>
                <a:ext cx="101066" cy="466203"/>
              </a:xfrm>
              <a:custGeom>
                <a:avLst/>
                <a:gdLst/>
                <a:ahLst/>
                <a:cxnLst/>
                <a:rect l="l" t="t" r="r" b="b"/>
                <a:pathLst>
                  <a:path w="1400" h="6458" extrusionOk="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rgbClr val="69A1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0" name="Google Shape;10;p2">
              <a:extLst>
                <a:ext uri="{FF2B5EF4-FFF2-40B4-BE49-F238E27FC236}">
                  <a16:creationId xmlns:a16="http://schemas.microsoft.com/office/drawing/2014/main" id="{2E5064FF-B9C6-40E0-A766-25D2D9F76EFC}"/>
                </a:ext>
              </a:extLst>
            </p:cNvPr>
            <p:cNvGrpSpPr/>
            <p:nvPr userDrawn="1"/>
          </p:nvGrpSpPr>
          <p:grpSpPr>
            <a:xfrm>
              <a:off x="554783" y="5212128"/>
              <a:ext cx="734806" cy="374027"/>
              <a:chOff x="1513025" y="1911650"/>
              <a:chExt cx="1688850" cy="859650"/>
            </a:xfrm>
          </p:grpSpPr>
          <p:sp>
            <p:nvSpPr>
              <p:cNvPr id="301" name="Google Shape;12;p2">
                <a:extLst>
                  <a:ext uri="{FF2B5EF4-FFF2-40B4-BE49-F238E27FC236}">
                    <a16:creationId xmlns:a16="http://schemas.microsoft.com/office/drawing/2014/main" id="{4BF36408-E0EB-4BCC-96B7-A9EC1066E8C5}"/>
                  </a:ext>
                </a:extLst>
              </p:cNvPr>
              <p:cNvSpPr/>
              <p:nvPr/>
            </p:nvSpPr>
            <p:spPr>
              <a:xfrm>
                <a:off x="1688500" y="1911650"/>
                <a:ext cx="93700" cy="27125"/>
              </a:xfrm>
              <a:custGeom>
                <a:avLst/>
                <a:gdLst/>
                <a:ahLst/>
                <a:cxnLst/>
                <a:rect l="l" t="t" r="r" b="b"/>
                <a:pathLst>
                  <a:path w="3748" h="1085" extrusionOk="0">
                    <a:moveTo>
                      <a:pt x="3314" y="1"/>
                    </a:moveTo>
                    <a:cubicBezTo>
                      <a:pt x="3298" y="1"/>
                      <a:pt x="3282" y="2"/>
                      <a:pt x="3265" y="4"/>
                    </a:cubicBezTo>
                    <a:cubicBezTo>
                      <a:pt x="2683" y="81"/>
                      <a:pt x="2099" y="120"/>
                      <a:pt x="1513" y="120"/>
                    </a:cubicBezTo>
                    <a:cubicBezTo>
                      <a:pt x="1174" y="120"/>
                      <a:pt x="834" y="107"/>
                      <a:pt x="495" y="81"/>
                    </a:cubicBezTo>
                    <a:cubicBezTo>
                      <a:pt x="489" y="81"/>
                      <a:pt x="483" y="81"/>
                      <a:pt x="477" y="81"/>
                    </a:cubicBezTo>
                    <a:cubicBezTo>
                      <a:pt x="232" y="81"/>
                      <a:pt x="0" y="325"/>
                      <a:pt x="13" y="563"/>
                    </a:cubicBezTo>
                    <a:cubicBezTo>
                      <a:pt x="19" y="827"/>
                      <a:pt x="232" y="1039"/>
                      <a:pt x="495" y="1045"/>
                    </a:cubicBezTo>
                    <a:cubicBezTo>
                      <a:pt x="834" y="1071"/>
                      <a:pt x="1174" y="1084"/>
                      <a:pt x="1513" y="1084"/>
                    </a:cubicBezTo>
                    <a:cubicBezTo>
                      <a:pt x="2099" y="1084"/>
                      <a:pt x="2683" y="1046"/>
                      <a:pt x="3265" y="968"/>
                    </a:cubicBezTo>
                    <a:cubicBezTo>
                      <a:pt x="3394" y="962"/>
                      <a:pt x="3516" y="910"/>
                      <a:pt x="3606" y="827"/>
                    </a:cubicBezTo>
                    <a:cubicBezTo>
                      <a:pt x="3696" y="737"/>
                      <a:pt x="3747" y="615"/>
                      <a:pt x="3747" y="486"/>
                    </a:cubicBezTo>
                    <a:cubicBezTo>
                      <a:pt x="3741" y="269"/>
                      <a:pt x="3560" y="1"/>
                      <a:pt x="3314"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13;p2">
                <a:extLst>
                  <a:ext uri="{FF2B5EF4-FFF2-40B4-BE49-F238E27FC236}">
                    <a16:creationId xmlns:a16="http://schemas.microsoft.com/office/drawing/2014/main" id="{51757970-C90D-4934-B46D-53231CA63939}"/>
                  </a:ext>
                </a:extLst>
              </p:cNvPr>
              <p:cNvSpPr/>
              <p:nvPr/>
            </p:nvSpPr>
            <p:spPr>
              <a:xfrm>
                <a:off x="1513025" y="1985975"/>
                <a:ext cx="100125" cy="27350"/>
              </a:xfrm>
              <a:custGeom>
                <a:avLst/>
                <a:gdLst/>
                <a:ahLst/>
                <a:cxnLst/>
                <a:rect l="l" t="t" r="r" b="b"/>
                <a:pathLst>
                  <a:path w="4005" h="1094" extrusionOk="0">
                    <a:moveTo>
                      <a:pt x="3531" y="0"/>
                    </a:moveTo>
                    <a:cubicBezTo>
                      <a:pt x="3524" y="0"/>
                      <a:pt x="3517" y="0"/>
                      <a:pt x="3510" y="1"/>
                    </a:cubicBezTo>
                    <a:lnTo>
                      <a:pt x="495" y="129"/>
                    </a:lnTo>
                    <a:cubicBezTo>
                      <a:pt x="245" y="142"/>
                      <a:pt x="0" y="348"/>
                      <a:pt x="13" y="611"/>
                    </a:cubicBezTo>
                    <a:cubicBezTo>
                      <a:pt x="26" y="862"/>
                      <a:pt x="215" y="1094"/>
                      <a:pt x="474" y="1094"/>
                    </a:cubicBezTo>
                    <a:cubicBezTo>
                      <a:pt x="481" y="1094"/>
                      <a:pt x="488" y="1094"/>
                      <a:pt x="495" y="1093"/>
                    </a:cubicBezTo>
                    <a:lnTo>
                      <a:pt x="3510" y="965"/>
                    </a:lnTo>
                    <a:cubicBezTo>
                      <a:pt x="3767" y="952"/>
                      <a:pt x="4005" y="746"/>
                      <a:pt x="3992" y="483"/>
                    </a:cubicBezTo>
                    <a:cubicBezTo>
                      <a:pt x="3986" y="232"/>
                      <a:pt x="3790" y="0"/>
                      <a:pt x="3531" y="0"/>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14;p2">
                <a:extLst>
                  <a:ext uri="{FF2B5EF4-FFF2-40B4-BE49-F238E27FC236}">
                    <a16:creationId xmlns:a16="http://schemas.microsoft.com/office/drawing/2014/main" id="{8096A263-B2A3-4654-BA3D-AD565FE2B33A}"/>
                  </a:ext>
                </a:extLst>
              </p:cNvPr>
              <p:cNvSpPr/>
              <p:nvPr/>
            </p:nvSpPr>
            <p:spPr>
              <a:xfrm>
                <a:off x="2806725" y="2659650"/>
                <a:ext cx="74275" cy="27175"/>
              </a:xfrm>
              <a:custGeom>
                <a:avLst/>
                <a:gdLst/>
                <a:ahLst/>
                <a:cxnLst/>
                <a:rect l="l" t="t" r="r" b="b"/>
                <a:pathLst>
                  <a:path w="2971" h="1087" extrusionOk="0">
                    <a:moveTo>
                      <a:pt x="483" y="0"/>
                    </a:moveTo>
                    <a:cubicBezTo>
                      <a:pt x="213" y="0"/>
                      <a:pt x="1" y="212"/>
                      <a:pt x="1" y="482"/>
                    </a:cubicBezTo>
                    <a:cubicBezTo>
                      <a:pt x="7" y="746"/>
                      <a:pt x="219" y="958"/>
                      <a:pt x="483" y="965"/>
                    </a:cubicBezTo>
                    <a:lnTo>
                      <a:pt x="2488" y="1087"/>
                    </a:lnTo>
                    <a:cubicBezTo>
                      <a:pt x="2752" y="1087"/>
                      <a:pt x="2970" y="868"/>
                      <a:pt x="2970" y="605"/>
                    </a:cubicBezTo>
                    <a:cubicBezTo>
                      <a:pt x="2964" y="341"/>
                      <a:pt x="2752" y="129"/>
                      <a:pt x="2488" y="123"/>
                    </a:cubicBezTo>
                    <a:lnTo>
                      <a:pt x="483" y="0"/>
                    </a:ln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15;p2">
                <a:extLst>
                  <a:ext uri="{FF2B5EF4-FFF2-40B4-BE49-F238E27FC236}">
                    <a16:creationId xmlns:a16="http://schemas.microsoft.com/office/drawing/2014/main" id="{C5B22BBE-31CB-41DF-9C15-4131146B05BA}"/>
                  </a:ext>
                </a:extLst>
              </p:cNvPr>
              <p:cNvSpPr/>
              <p:nvPr/>
            </p:nvSpPr>
            <p:spPr>
              <a:xfrm>
                <a:off x="3140000" y="2747150"/>
                <a:ext cx="61875" cy="24150"/>
              </a:xfrm>
              <a:custGeom>
                <a:avLst/>
                <a:gdLst/>
                <a:ahLst/>
                <a:cxnLst/>
                <a:rect l="l" t="t" r="r" b="b"/>
                <a:pathLst>
                  <a:path w="2475" h="966" extrusionOk="0">
                    <a:moveTo>
                      <a:pt x="482" y="1"/>
                    </a:moveTo>
                    <a:cubicBezTo>
                      <a:pt x="219" y="1"/>
                      <a:pt x="0" y="220"/>
                      <a:pt x="0" y="483"/>
                    </a:cubicBezTo>
                    <a:cubicBezTo>
                      <a:pt x="0" y="753"/>
                      <a:pt x="219" y="965"/>
                      <a:pt x="482" y="965"/>
                    </a:cubicBezTo>
                    <a:lnTo>
                      <a:pt x="1993" y="965"/>
                    </a:lnTo>
                    <a:cubicBezTo>
                      <a:pt x="2256" y="965"/>
                      <a:pt x="2475" y="753"/>
                      <a:pt x="2475" y="483"/>
                    </a:cubicBezTo>
                    <a:cubicBezTo>
                      <a:pt x="2475" y="220"/>
                      <a:pt x="2256" y="1"/>
                      <a:pt x="1993" y="1"/>
                    </a:cubicBezTo>
                    <a:close/>
                  </a:path>
                </a:pathLst>
              </a:custGeom>
              <a:solidFill>
                <a:srgbClr val="FFE7D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344" name="Picture 343"/>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324888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B9E6-66AC-4DED-93E0-61CC282F08B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FC9487-8F40-4A61-AA71-2DBA23FDAC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C716B5-8D38-420C-8B7A-F525B674A2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DF39D7-E6C1-434A-95F5-5EC019A5D4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253F30-2762-4F10-9D2C-EBBE66781B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B681C2-5360-414F-BA07-15D1F8F4146E}"/>
              </a:ext>
            </a:extLst>
          </p:cNvPr>
          <p:cNvSpPr>
            <a:spLocks noGrp="1"/>
          </p:cNvSpPr>
          <p:nvPr>
            <p:ph type="dt" sz="half" idx="10"/>
          </p:nvPr>
        </p:nvSpPr>
        <p:spPr/>
        <p:txBody>
          <a:bodyPr/>
          <a:lstStyle/>
          <a:p>
            <a:fld id="{CF0F5669-06C5-4FCC-BCCE-D6CD63BCE995}" type="datetimeFigureOut">
              <a:rPr lang="en-GB" smtClean="0"/>
              <a:t>23/05/2023</a:t>
            </a:fld>
            <a:endParaRPr lang="en-GB"/>
          </a:p>
        </p:txBody>
      </p:sp>
      <p:sp>
        <p:nvSpPr>
          <p:cNvPr id="8" name="Footer Placeholder 7">
            <a:extLst>
              <a:ext uri="{FF2B5EF4-FFF2-40B4-BE49-F238E27FC236}">
                <a16:creationId xmlns:a16="http://schemas.microsoft.com/office/drawing/2014/main" id="{F6C489F5-07C8-4123-9417-5198D96B9A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B1CD7E-4B18-43C9-801F-5D796DED9E5E}"/>
              </a:ext>
            </a:extLst>
          </p:cNvPr>
          <p:cNvSpPr>
            <a:spLocks noGrp="1"/>
          </p:cNvSpPr>
          <p:nvPr>
            <p:ph type="sldNum" sz="quarter" idx="12"/>
          </p:nvPr>
        </p:nvSpPr>
        <p:spPr/>
        <p:txBody>
          <a:bodyPr/>
          <a:lstStyle/>
          <a:p>
            <a:fld id="{40689F7B-0547-46AB-B68B-32D3BE4550D8}" type="slidenum">
              <a:rPr lang="en-GB" smtClean="0"/>
              <a:t>‹#›</a:t>
            </a:fld>
            <a:endParaRPr lang="en-GB"/>
          </a:p>
        </p:txBody>
      </p:sp>
    </p:spTree>
    <p:extLst>
      <p:ext uri="{BB962C8B-B14F-4D97-AF65-F5344CB8AC3E}">
        <p14:creationId xmlns:p14="http://schemas.microsoft.com/office/powerpoint/2010/main" val="3312437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E0BCF-C101-4AE9-A448-0EE06B315A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6A307F-93B2-4F47-94B3-B9B7F12A2DCF}"/>
              </a:ext>
            </a:extLst>
          </p:cNvPr>
          <p:cNvSpPr>
            <a:spLocks noGrp="1"/>
          </p:cNvSpPr>
          <p:nvPr>
            <p:ph type="dt" sz="half" idx="10"/>
          </p:nvPr>
        </p:nvSpPr>
        <p:spPr/>
        <p:txBody>
          <a:bodyPr/>
          <a:lstStyle/>
          <a:p>
            <a:fld id="{CF0F5669-06C5-4FCC-BCCE-D6CD63BCE995}" type="datetimeFigureOut">
              <a:rPr lang="en-GB" smtClean="0"/>
              <a:t>23/05/2023</a:t>
            </a:fld>
            <a:endParaRPr lang="en-GB"/>
          </a:p>
        </p:txBody>
      </p:sp>
      <p:sp>
        <p:nvSpPr>
          <p:cNvPr id="4" name="Footer Placeholder 3">
            <a:extLst>
              <a:ext uri="{FF2B5EF4-FFF2-40B4-BE49-F238E27FC236}">
                <a16:creationId xmlns:a16="http://schemas.microsoft.com/office/drawing/2014/main" id="{5145BAA8-0D86-4297-BAA0-3133325CDF5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EE0DC1-FBD7-48B7-AF77-EFCD0DA60C6D}"/>
              </a:ext>
            </a:extLst>
          </p:cNvPr>
          <p:cNvSpPr>
            <a:spLocks noGrp="1"/>
          </p:cNvSpPr>
          <p:nvPr>
            <p:ph type="sldNum" sz="quarter" idx="12"/>
          </p:nvPr>
        </p:nvSpPr>
        <p:spPr/>
        <p:txBody>
          <a:bodyPr/>
          <a:lstStyle/>
          <a:p>
            <a:fld id="{40689F7B-0547-46AB-B68B-32D3BE4550D8}" type="slidenum">
              <a:rPr lang="en-GB" smtClean="0"/>
              <a:t>‹#›</a:t>
            </a:fld>
            <a:endParaRPr lang="en-GB"/>
          </a:p>
        </p:txBody>
      </p:sp>
    </p:spTree>
    <p:extLst>
      <p:ext uri="{BB962C8B-B14F-4D97-AF65-F5344CB8AC3E}">
        <p14:creationId xmlns:p14="http://schemas.microsoft.com/office/powerpoint/2010/main" val="657970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2E2CAA-93B0-4E5F-8090-C58CAC83C4CD}"/>
              </a:ext>
            </a:extLst>
          </p:cNvPr>
          <p:cNvSpPr>
            <a:spLocks noGrp="1"/>
          </p:cNvSpPr>
          <p:nvPr>
            <p:ph type="dt" sz="half" idx="10"/>
          </p:nvPr>
        </p:nvSpPr>
        <p:spPr/>
        <p:txBody>
          <a:bodyPr/>
          <a:lstStyle/>
          <a:p>
            <a:fld id="{CF0F5669-06C5-4FCC-BCCE-D6CD63BCE995}" type="datetimeFigureOut">
              <a:rPr lang="en-GB" smtClean="0"/>
              <a:t>23/05/2023</a:t>
            </a:fld>
            <a:endParaRPr lang="en-GB"/>
          </a:p>
        </p:txBody>
      </p:sp>
      <p:sp>
        <p:nvSpPr>
          <p:cNvPr id="3" name="Footer Placeholder 2">
            <a:extLst>
              <a:ext uri="{FF2B5EF4-FFF2-40B4-BE49-F238E27FC236}">
                <a16:creationId xmlns:a16="http://schemas.microsoft.com/office/drawing/2014/main" id="{F9B97157-581B-4E07-844E-121FFC3DEA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3D8620-B2DE-48FF-B420-FDF729728C7F}"/>
              </a:ext>
            </a:extLst>
          </p:cNvPr>
          <p:cNvSpPr>
            <a:spLocks noGrp="1"/>
          </p:cNvSpPr>
          <p:nvPr>
            <p:ph type="sldNum" sz="quarter" idx="12"/>
          </p:nvPr>
        </p:nvSpPr>
        <p:spPr/>
        <p:txBody>
          <a:bodyPr/>
          <a:lstStyle/>
          <a:p>
            <a:fld id="{40689F7B-0547-46AB-B68B-32D3BE4550D8}" type="slidenum">
              <a:rPr lang="en-GB" smtClean="0"/>
              <a:t>‹#›</a:t>
            </a:fld>
            <a:endParaRPr lang="en-GB"/>
          </a:p>
        </p:txBody>
      </p:sp>
    </p:spTree>
    <p:extLst>
      <p:ext uri="{BB962C8B-B14F-4D97-AF65-F5344CB8AC3E}">
        <p14:creationId xmlns:p14="http://schemas.microsoft.com/office/powerpoint/2010/main" val="113096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2C4D1-D92E-492C-9DCC-D6CD78E768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77D2C6-5E71-45AE-9010-C66FFC28EF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036714-F782-4293-B8CF-A85102249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44C7E-ABC9-4389-89E6-F8790EE4E91B}"/>
              </a:ext>
            </a:extLst>
          </p:cNvPr>
          <p:cNvSpPr>
            <a:spLocks noGrp="1"/>
          </p:cNvSpPr>
          <p:nvPr>
            <p:ph type="dt" sz="half" idx="10"/>
          </p:nvPr>
        </p:nvSpPr>
        <p:spPr/>
        <p:txBody>
          <a:bodyPr/>
          <a:lstStyle/>
          <a:p>
            <a:fld id="{CF0F5669-06C5-4FCC-BCCE-D6CD63BCE995}" type="datetimeFigureOut">
              <a:rPr lang="en-GB" smtClean="0"/>
              <a:t>23/05/2023</a:t>
            </a:fld>
            <a:endParaRPr lang="en-GB"/>
          </a:p>
        </p:txBody>
      </p:sp>
      <p:sp>
        <p:nvSpPr>
          <p:cNvPr id="6" name="Footer Placeholder 5">
            <a:extLst>
              <a:ext uri="{FF2B5EF4-FFF2-40B4-BE49-F238E27FC236}">
                <a16:creationId xmlns:a16="http://schemas.microsoft.com/office/drawing/2014/main" id="{B4FD561A-1D2C-47B0-BAF8-D3B0F596DA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AE82BF-DC27-4C67-B0C7-C234A32C07ED}"/>
              </a:ext>
            </a:extLst>
          </p:cNvPr>
          <p:cNvSpPr>
            <a:spLocks noGrp="1"/>
          </p:cNvSpPr>
          <p:nvPr>
            <p:ph type="sldNum" sz="quarter" idx="12"/>
          </p:nvPr>
        </p:nvSpPr>
        <p:spPr/>
        <p:txBody>
          <a:bodyPr/>
          <a:lstStyle/>
          <a:p>
            <a:fld id="{40689F7B-0547-46AB-B68B-32D3BE4550D8}" type="slidenum">
              <a:rPr lang="en-GB" smtClean="0"/>
              <a:t>‹#›</a:t>
            </a:fld>
            <a:endParaRPr lang="en-GB"/>
          </a:p>
        </p:txBody>
      </p:sp>
    </p:spTree>
    <p:extLst>
      <p:ext uri="{BB962C8B-B14F-4D97-AF65-F5344CB8AC3E}">
        <p14:creationId xmlns:p14="http://schemas.microsoft.com/office/powerpoint/2010/main" val="1424992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9B601-A146-46F3-A8AB-0CF10F6B7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E7AFF4-F789-4785-B115-3DCCB89C60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5F824A7-D254-4B6D-BF5F-93FAB56D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9B7F6F-A7C0-4D08-8E7E-2D907E8BB3FC}"/>
              </a:ext>
            </a:extLst>
          </p:cNvPr>
          <p:cNvSpPr>
            <a:spLocks noGrp="1"/>
          </p:cNvSpPr>
          <p:nvPr>
            <p:ph type="dt" sz="half" idx="10"/>
          </p:nvPr>
        </p:nvSpPr>
        <p:spPr/>
        <p:txBody>
          <a:bodyPr/>
          <a:lstStyle/>
          <a:p>
            <a:fld id="{CF0F5669-06C5-4FCC-BCCE-D6CD63BCE995}" type="datetimeFigureOut">
              <a:rPr lang="en-GB" smtClean="0"/>
              <a:t>23/05/2023</a:t>
            </a:fld>
            <a:endParaRPr lang="en-GB"/>
          </a:p>
        </p:txBody>
      </p:sp>
      <p:sp>
        <p:nvSpPr>
          <p:cNvPr id="6" name="Footer Placeholder 5">
            <a:extLst>
              <a:ext uri="{FF2B5EF4-FFF2-40B4-BE49-F238E27FC236}">
                <a16:creationId xmlns:a16="http://schemas.microsoft.com/office/drawing/2014/main" id="{B4D2F4A9-143C-432E-BB0F-4B9BC36A42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BF8D39-B72C-4237-9A65-8B9FCAE33B34}"/>
              </a:ext>
            </a:extLst>
          </p:cNvPr>
          <p:cNvSpPr>
            <a:spLocks noGrp="1"/>
          </p:cNvSpPr>
          <p:nvPr>
            <p:ph type="sldNum" sz="quarter" idx="12"/>
          </p:nvPr>
        </p:nvSpPr>
        <p:spPr/>
        <p:txBody>
          <a:bodyPr/>
          <a:lstStyle/>
          <a:p>
            <a:fld id="{40689F7B-0547-46AB-B68B-32D3BE4550D8}" type="slidenum">
              <a:rPr lang="en-GB" smtClean="0"/>
              <a:t>‹#›</a:t>
            </a:fld>
            <a:endParaRPr lang="en-GB"/>
          </a:p>
        </p:txBody>
      </p:sp>
    </p:spTree>
    <p:extLst>
      <p:ext uri="{BB962C8B-B14F-4D97-AF65-F5344CB8AC3E}">
        <p14:creationId xmlns:p14="http://schemas.microsoft.com/office/powerpoint/2010/main" val="80403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2A5F-282C-4C28-87F3-CF52C05497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CB360C-30B1-4102-B726-194F1FEE82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76A775-AC50-472E-AE8A-7425E40A03C5}"/>
              </a:ext>
            </a:extLst>
          </p:cNvPr>
          <p:cNvSpPr>
            <a:spLocks noGrp="1"/>
          </p:cNvSpPr>
          <p:nvPr>
            <p:ph type="dt" sz="half" idx="10"/>
          </p:nvPr>
        </p:nvSpPr>
        <p:spPr/>
        <p:txBody>
          <a:bodyPr/>
          <a:lstStyle/>
          <a:p>
            <a:fld id="{CF0F5669-06C5-4FCC-BCCE-D6CD63BCE995}" type="datetimeFigureOut">
              <a:rPr lang="en-GB" smtClean="0"/>
              <a:t>23/05/2023</a:t>
            </a:fld>
            <a:endParaRPr lang="en-GB"/>
          </a:p>
        </p:txBody>
      </p:sp>
      <p:sp>
        <p:nvSpPr>
          <p:cNvPr id="5" name="Footer Placeholder 4">
            <a:extLst>
              <a:ext uri="{FF2B5EF4-FFF2-40B4-BE49-F238E27FC236}">
                <a16:creationId xmlns:a16="http://schemas.microsoft.com/office/drawing/2014/main" id="{1A7A0971-EC9F-4082-9DDE-54B4C5A7F3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867DC4-2E4C-40A6-A1A6-CA34B6683F44}"/>
              </a:ext>
            </a:extLst>
          </p:cNvPr>
          <p:cNvSpPr>
            <a:spLocks noGrp="1"/>
          </p:cNvSpPr>
          <p:nvPr>
            <p:ph type="sldNum" sz="quarter" idx="12"/>
          </p:nvPr>
        </p:nvSpPr>
        <p:spPr/>
        <p:txBody>
          <a:bodyPr/>
          <a:lstStyle/>
          <a:p>
            <a:fld id="{40689F7B-0547-46AB-B68B-32D3BE4550D8}" type="slidenum">
              <a:rPr lang="en-GB" smtClean="0"/>
              <a:t>‹#›</a:t>
            </a:fld>
            <a:endParaRPr lang="en-GB"/>
          </a:p>
        </p:txBody>
      </p:sp>
    </p:spTree>
    <p:extLst>
      <p:ext uri="{BB962C8B-B14F-4D97-AF65-F5344CB8AC3E}">
        <p14:creationId xmlns:p14="http://schemas.microsoft.com/office/powerpoint/2010/main" val="3188523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F2FEB3-93A6-430D-B9CF-20B0AC7284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99221F-0D9A-40F8-8E34-E9073C72A9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A7654D-7D26-4B71-99AD-613C5D46FC01}"/>
              </a:ext>
            </a:extLst>
          </p:cNvPr>
          <p:cNvSpPr>
            <a:spLocks noGrp="1"/>
          </p:cNvSpPr>
          <p:nvPr>
            <p:ph type="dt" sz="half" idx="10"/>
          </p:nvPr>
        </p:nvSpPr>
        <p:spPr/>
        <p:txBody>
          <a:bodyPr/>
          <a:lstStyle/>
          <a:p>
            <a:fld id="{CF0F5669-06C5-4FCC-BCCE-D6CD63BCE995}" type="datetimeFigureOut">
              <a:rPr lang="en-GB" smtClean="0"/>
              <a:t>23/05/2023</a:t>
            </a:fld>
            <a:endParaRPr lang="en-GB"/>
          </a:p>
        </p:txBody>
      </p:sp>
      <p:sp>
        <p:nvSpPr>
          <p:cNvPr id="5" name="Footer Placeholder 4">
            <a:extLst>
              <a:ext uri="{FF2B5EF4-FFF2-40B4-BE49-F238E27FC236}">
                <a16:creationId xmlns:a16="http://schemas.microsoft.com/office/drawing/2014/main" id="{8E3642E4-9845-4F29-9C93-2F378F2020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B46268-551F-4ABC-88A4-121B2D218638}"/>
              </a:ext>
            </a:extLst>
          </p:cNvPr>
          <p:cNvSpPr>
            <a:spLocks noGrp="1"/>
          </p:cNvSpPr>
          <p:nvPr>
            <p:ph type="sldNum" sz="quarter" idx="12"/>
          </p:nvPr>
        </p:nvSpPr>
        <p:spPr/>
        <p:txBody>
          <a:bodyPr/>
          <a:lstStyle/>
          <a:p>
            <a:fld id="{40689F7B-0547-46AB-B68B-32D3BE4550D8}" type="slidenum">
              <a:rPr lang="en-GB" smtClean="0"/>
              <a:t>‹#›</a:t>
            </a:fld>
            <a:endParaRPr lang="en-GB"/>
          </a:p>
        </p:txBody>
      </p:sp>
    </p:spTree>
    <p:extLst>
      <p:ext uri="{BB962C8B-B14F-4D97-AF65-F5344CB8AC3E}">
        <p14:creationId xmlns:p14="http://schemas.microsoft.com/office/powerpoint/2010/main" val="1464351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A668A8-4772-4A1B-B460-CEFD6426A474}"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A76198-F7FB-40F3-ACF8-1C7005B03235}" type="slidenum">
              <a:rPr lang="en-GB" smtClean="0"/>
              <a:t>‹#›</a:t>
            </a:fld>
            <a:endParaRPr lang="en-GB"/>
          </a:p>
        </p:txBody>
      </p:sp>
    </p:spTree>
    <p:extLst>
      <p:ext uri="{BB962C8B-B14F-4D97-AF65-F5344CB8AC3E}">
        <p14:creationId xmlns:p14="http://schemas.microsoft.com/office/powerpoint/2010/main" val="3511267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668A8-4772-4A1B-B460-CEFD6426A474}"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A76198-F7FB-40F3-ACF8-1C7005B03235}" type="slidenum">
              <a:rPr lang="en-GB" smtClean="0"/>
              <a:t>‹#›</a:t>
            </a:fld>
            <a:endParaRPr lang="en-GB"/>
          </a:p>
        </p:txBody>
      </p:sp>
    </p:spTree>
    <p:extLst>
      <p:ext uri="{BB962C8B-B14F-4D97-AF65-F5344CB8AC3E}">
        <p14:creationId xmlns:p14="http://schemas.microsoft.com/office/powerpoint/2010/main" val="3700743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A668A8-4772-4A1B-B460-CEFD6426A474}"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A76198-F7FB-40F3-ACF8-1C7005B03235}" type="slidenum">
              <a:rPr lang="en-GB" smtClean="0"/>
              <a:t>‹#›</a:t>
            </a:fld>
            <a:endParaRPr lang="en-GB"/>
          </a:p>
        </p:txBody>
      </p:sp>
    </p:spTree>
    <p:extLst>
      <p:ext uri="{BB962C8B-B14F-4D97-AF65-F5344CB8AC3E}">
        <p14:creationId xmlns:p14="http://schemas.microsoft.com/office/powerpoint/2010/main" val="372633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107149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A668A8-4772-4A1B-B460-CEFD6426A474}"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A76198-F7FB-40F3-ACF8-1C7005B03235}" type="slidenum">
              <a:rPr lang="en-GB" smtClean="0"/>
              <a:t>‹#›</a:t>
            </a:fld>
            <a:endParaRPr lang="en-GB"/>
          </a:p>
        </p:txBody>
      </p:sp>
    </p:spTree>
    <p:extLst>
      <p:ext uri="{BB962C8B-B14F-4D97-AF65-F5344CB8AC3E}">
        <p14:creationId xmlns:p14="http://schemas.microsoft.com/office/powerpoint/2010/main" val="2997552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A668A8-4772-4A1B-B460-CEFD6426A474}" type="datetimeFigureOut">
              <a:rPr lang="en-GB" smtClean="0"/>
              <a:t>23/05/2023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A76198-F7FB-40F3-ACF8-1C7005B03235}" type="slidenum">
              <a:rPr lang="en-GB" smtClean="0"/>
              <a:t>‹#›</a:t>
            </a:fld>
            <a:endParaRPr lang="en-GB"/>
          </a:p>
        </p:txBody>
      </p:sp>
    </p:spTree>
    <p:extLst>
      <p:ext uri="{BB962C8B-B14F-4D97-AF65-F5344CB8AC3E}">
        <p14:creationId xmlns:p14="http://schemas.microsoft.com/office/powerpoint/2010/main" val="1083033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A668A8-4772-4A1B-B460-CEFD6426A474}" type="datetimeFigureOut">
              <a:rPr lang="en-GB" smtClean="0"/>
              <a:t>23/05/2023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A76198-F7FB-40F3-ACF8-1C7005B03235}" type="slidenum">
              <a:rPr lang="en-GB" smtClean="0"/>
              <a:t>‹#›</a:t>
            </a:fld>
            <a:endParaRPr lang="en-GB"/>
          </a:p>
        </p:txBody>
      </p:sp>
    </p:spTree>
    <p:extLst>
      <p:ext uri="{BB962C8B-B14F-4D97-AF65-F5344CB8AC3E}">
        <p14:creationId xmlns:p14="http://schemas.microsoft.com/office/powerpoint/2010/main" val="3294146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668A8-4772-4A1B-B460-CEFD6426A474}" type="datetimeFigureOut">
              <a:rPr lang="en-GB" smtClean="0"/>
              <a:t>23/05/2023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A76198-F7FB-40F3-ACF8-1C7005B03235}" type="slidenum">
              <a:rPr lang="en-GB" smtClean="0"/>
              <a:t>‹#›</a:t>
            </a:fld>
            <a:endParaRPr lang="en-GB"/>
          </a:p>
        </p:txBody>
      </p:sp>
    </p:spTree>
    <p:extLst>
      <p:ext uri="{BB962C8B-B14F-4D97-AF65-F5344CB8AC3E}">
        <p14:creationId xmlns:p14="http://schemas.microsoft.com/office/powerpoint/2010/main" val="3219151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A668A8-4772-4A1B-B460-CEFD6426A474}"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A76198-F7FB-40F3-ACF8-1C7005B03235}" type="slidenum">
              <a:rPr lang="en-GB" smtClean="0"/>
              <a:t>‹#›</a:t>
            </a:fld>
            <a:endParaRPr lang="en-GB"/>
          </a:p>
        </p:txBody>
      </p:sp>
    </p:spTree>
    <p:extLst>
      <p:ext uri="{BB962C8B-B14F-4D97-AF65-F5344CB8AC3E}">
        <p14:creationId xmlns:p14="http://schemas.microsoft.com/office/powerpoint/2010/main" val="1826718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A668A8-4772-4A1B-B460-CEFD6426A474}"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A76198-F7FB-40F3-ACF8-1C7005B03235}" type="slidenum">
              <a:rPr lang="en-GB" smtClean="0"/>
              <a:t>‹#›</a:t>
            </a:fld>
            <a:endParaRPr lang="en-GB"/>
          </a:p>
        </p:txBody>
      </p:sp>
    </p:spTree>
    <p:extLst>
      <p:ext uri="{BB962C8B-B14F-4D97-AF65-F5344CB8AC3E}">
        <p14:creationId xmlns:p14="http://schemas.microsoft.com/office/powerpoint/2010/main" val="1595533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668A8-4772-4A1B-B460-CEFD6426A474}"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A76198-F7FB-40F3-ACF8-1C7005B03235}" type="slidenum">
              <a:rPr lang="en-GB" smtClean="0"/>
              <a:t>‹#›</a:t>
            </a:fld>
            <a:endParaRPr lang="en-GB"/>
          </a:p>
        </p:txBody>
      </p:sp>
    </p:spTree>
    <p:extLst>
      <p:ext uri="{BB962C8B-B14F-4D97-AF65-F5344CB8AC3E}">
        <p14:creationId xmlns:p14="http://schemas.microsoft.com/office/powerpoint/2010/main" val="32865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A668A8-4772-4A1B-B460-CEFD6426A474}"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A76198-F7FB-40F3-ACF8-1C7005B03235}" type="slidenum">
              <a:rPr lang="en-GB" smtClean="0"/>
              <a:t>‹#›</a:t>
            </a:fld>
            <a:endParaRPr lang="en-GB"/>
          </a:p>
        </p:txBody>
      </p:sp>
    </p:spTree>
    <p:extLst>
      <p:ext uri="{BB962C8B-B14F-4D97-AF65-F5344CB8AC3E}">
        <p14:creationId xmlns:p14="http://schemas.microsoft.com/office/powerpoint/2010/main" val="3396902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426733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C78D86-5797-420E-A8A4-C7199E24AE72}"/>
              </a:ext>
            </a:extLst>
          </p:cNvPr>
          <p:cNvSpPr/>
          <p:nvPr userDrawn="1"/>
        </p:nvSpPr>
        <p:spPr>
          <a:xfrm>
            <a:off x="0" y="6515101"/>
            <a:ext cx="2453688" cy="342900"/>
          </a:xfrm>
          <a:prstGeom prst="rect">
            <a:avLst/>
          </a:prstGeom>
          <a:solidFill>
            <a:srgbClr val="EA12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A71D81B-D466-433B-AF3B-C4EBD7D34B93}"/>
              </a:ext>
            </a:extLst>
          </p:cNvPr>
          <p:cNvSpPr/>
          <p:nvPr userDrawn="1"/>
        </p:nvSpPr>
        <p:spPr>
          <a:xfrm>
            <a:off x="2450306" y="6515101"/>
            <a:ext cx="2428875"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5B9E0F7-1C33-4B32-A7CD-46280595A471}"/>
              </a:ext>
            </a:extLst>
          </p:cNvPr>
          <p:cNvSpPr/>
          <p:nvPr userDrawn="1"/>
        </p:nvSpPr>
        <p:spPr>
          <a:xfrm>
            <a:off x="4869156" y="6515101"/>
            <a:ext cx="2453688" cy="3429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BF011F7-7586-44C7-B2D1-01F3C880D505}"/>
              </a:ext>
            </a:extLst>
          </p:cNvPr>
          <p:cNvSpPr/>
          <p:nvPr userDrawn="1"/>
        </p:nvSpPr>
        <p:spPr>
          <a:xfrm>
            <a:off x="7322344" y="6515101"/>
            <a:ext cx="2438400" cy="342900"/>
          </a:xfrm>
          <a:prstGeom prst="rect">
            <a:avLst/>
          </a:prstGeom>
          <a:solidFill>
            <a:srgbClr val="F9B23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07124CF-6A73-40AA-A901-15C02C977C13}"/>
              </a:ext>
            </a:extLst>
          </p:cNvPr>
          <p:cNvSpPr/>
          <p:nvPr userDrawn="1"/>
        </p:nvSpPr>
        <p:spPr>
          <a:xfrm>
            <a:off x="9753600" y="6515101"/>
            <a:ext cx="2438400" cy="342900"/>
          </a:xfrm>
          <a:prstGeom prst="rect">
            <a:avLst/>
          </a:prstGeom>
          <a:solidFill>
            <a:srgbClr val="5D25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Slide Number">
            <a:extLst>
              <a:ext uri="{FF2B5EF4-FFF2-40B4-BE49-F238E27FC236}">
                <a16:creationId xmlns:a16="http://schemas.microsoft.com/office/drawing/2014/main" id="{345232C4-781B-4AFC-84D5-5888B84E378D}"/>
              </a:ext>
            </a:extLst>
          </p:cNvPr>
          <p:cNvSpPr txBox="1">
            <a:spLocks/>
          </p:cNvSpPr>
          <p:nvPr userDrawn="1"/>
        </p:nvSpPr>
        <p:spPr>
          <a:xfrm>
            <a:off x="11530691" y="6566337"/>
            <a:ext cx="553359" cy="256480"/>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chemeClr val="bg1"/>
                </a:solidFill>
                <a:effectLst/>
                <a:uFillTx/>
                <a:latin typeface="Helvetica" panose="020B0604020202020204" pitchFamily="34" charset="0"/>
                <a:ea typeface="Helvetica" panose="020B0604020202020204" pitchFamily="34" charset="0"/>
                <a:cs typeface="Helvetica" panose="020B0604020202020204" pitchFamily="34" charset="0"/>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a:lstStyle>
          <a:p>
            <a:pPr marL="0" marR="0" lvl="0" indent="0" algn="ctr"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000" b="0" i="0" u="none" strike="noStrike" kern="0" cap="none" spc="0" normalizeH="0" baseline="0" noProof="0" smtClean="0">
                <a:ln>
                  <a:noFill/>
                </a:ln>
                <a:solidFill>
                  <a:prstClr val="white"/>
                </a:solidFill>
                <a:effectLst/>
                <a:uLnTx/>
                <a:uFillTx/>
                <a:latin typeface="Helvetica" panose="020B0604020202020204" pitchFamily="34" charset="0"/>
                <a:cs typeface="Helvetica" panose="020B0604020202020204" pitchFamily="34" charset="0"/>
                <a:sym typeface="Helvetica Neue Light"/>
              </a:rPr>
              <a:pPr marL="0" marR="0" lvl="0" indent="0" algn="ctr" defTabSz="584200" rtl="0" eaLnBrk="1" fontAlgn="auto" latinLnBrk="0" hangingPunct="0">
                <a:lnSpc>
                  <a:spcPct val="100000"/>
                </a:lnSpc>
                <a:spcBef>
                  <a:spcPts val="0"/>
                </a:spcBef>
                <a:spcAft>
                  <a:spcPts val="0"/>
                </a:spcAft>
                <a:buClrTx/>
                <a:buSzTx/>
                <a:buFontTx/>
                <a:buNone/>
                <a:tabLst/>
                <a:defRPr/>
              </a:pPr>
              <a:t>‹#›</a:t>
            </a:fld>
            <a:endParaRPr kumimoji="0" lang="en-US" sz="1000" b="0" i="0" u="none" strike="noStrike" kern="0" cap="none" spc="0" normalizeH="0" baseline="0" noProof="0" dirty="0">
              <a:ln>
                <a:noFill/>
              </a:ln>
              <a:solidFill>
                <a:prstClr val="white"/>
              </a:solidFill>
              <a:effectLst/>
              <a:uLnTx/>
              <a:uFillTx/>
              <a:latin typeface="Helvetica" panose="020B0604020202020204" pitchFamily="34" charset="0"/>
              <a:cs typeface="Helvetica" panose="020B0604020202020204" pitchFamily="34" charset="0"/>
              <a:sym typeface="Helvetica Neue Light"/>
            </a:endParaRPr>
          </a:p>
        </p:txBody>
      </p:sp>
      <p:grpSp>
        <p:nvGrpSpPr>
          <p:cNvPr id="22" name="Google Shape;3410;p61">
            <a:extLst>
              <a:ext uri="{FF2B5EF4-FFF2-40B4-BE49-F238E27FC236}">
                <a16:creationId xmlns:a16="http://schemas.microsoft.com/office/drawing/2014/main" id="{969B0358-367D-40FD-BC78-99FF100E3755}"/>
              </a:ext>
            </a:extLst>
          </p:cNvPr>
          <p:cNvGrpSpPr/>
          <p:nvPr userDrawn="1"/>
        </p:nvGrpSpPr>
        <p:grpSpPr>
          <a:xfrm>
            <a:off x="9365300" y="6520521"/>
            <a:ext cx="746023" cy="738808"/>
            <a:chOff x="468200" y="1667900"/>
            <a:chExt cx="1085575" cy="1075075"/>
          </a:xfrm>
          <a:solidFill>
            <a:schemeClr val="bg1"/>
          </a:solidFill>
        </p:grpSpPr>
        <p:sp>
          <p:nvSpPr>
            <p:cNvPr id="23" name="Google Shape;3411;p61">
              <a:extLst>
                <a:ext uri="{FF2B5EF4-FFF2-40B4-BE49-F238E27FC236}">
                  <a16:creationId xmlns:a16="http://schemas.microsoft.com/office/drawing/2014/main" id="{95C34CAF-42E9-4C7A-BA3D-0659738A270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 name="Google Shape;3412;p61">
              <a:extLst>
                <a:ext uri="{FF2B5EF4-FFF2-40B4-BE49-F238E27FC236}">
                  <a16:creationId xmlns:a16="http://schemas.microsoft.com/office/drawing/2014/main" id="{CBC37881-6FD7-4F14-AC80-1ED8EE571CA7}"/>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 name="Google Shape;3413;p61">
              <a:extLst>
                <a:ext uri="{FF2B5EF4-FFF2-40B4-BE49-F238E27FC236}">
                  <a16:creationId xmlns:a16="http://schemas.microsoft.com/office/drawing/2014/main" id="{60869ECA-06CB-4C1C-A1AB-5A6FE0BACC6B}"/>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 name="Google Shape;3414;p61">
              <a:extLst>
                <a:ext uri="{FF2B5EF4-FFF2-40B4-BE49-F238E27FC236}">
                  <a16:creationId xmlns:a16="http://schemas.microsoft.com/office/drawing/2014/main" id="{23A12441-5BBC-496D-920A-083C6F7400E4}"/>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 name="Google Shape;3415;p61">
              <a:extLst>
                <a:ext uri="{FF2B5EF4-FFF2-40B4-BE49-F238E27FC236}">
                  <a16:creationId xmlns:a16="http://schemas.microsoft.com/office/drawing/2014/main" id="{C670084C-A5A0-48D1-A9A5-A629FD8FEFF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 name="Google Shape;3416;p61">
              <a:extLst>
                <a:ext uri="{FF2B5EF4-FFF2-40B4-BE49-F238E27FC236}">
                  <a16:creationId xmlns:a16="http://schemas.microsoft.com/office/drawing/2014/main" id="{65D3D0CA-9F27-460D-B86B-D1BB67646AA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9" name="Google Shape;3417;p61">
              <a:extLst>
                <a:ext uri="{FF2B5EF4-FFF2-40B4-BE49-F238E27FC236}">
                  <a16:creationId xmlns:a16="http://schemas.microsoft.com/office/drawing/2014/main" id="{1015E4FD-18CB-4454-BE50-DDFC27E67567}"/>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0" name="Google Shape;3418;p61">
              <a:extLst>
                <a:ext uri="{FF2B5EF4-FFF2-40B4-BE49-F238E27FC236}">
                  <a16:creationId xmlns:a16="http://schemas.microsoft.com/office/drawing/2014/main" id="{13220583-31E3-45F5-AEC2-EF945D2976DF}"/>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1" name="Google Shape;3419;p61">
              <a:extLst>
                <a:ext uri="{FF2B5EF4-FFF2-40B4-BE49-F238E27FC236}">
                  <a16:creationId xmlns:a16="http://schemas.microsoft.com/office/drawing/2014/main" id="{7F651D6A-F2B1-4928-841B-223F90C0271F}"/>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2" name="Google Shape;3420;p61">
              <a:extLst>
                <a:ext uri="{FF2B5EF4-FFF2-40B4-BE49-F238E27FC236}">
                  <a16:creationId xmlns:a16="http://schemas.microsoft.com/office/drawing/2014/main" id="{6203AED1-85E1-4DB8-B700-0A8196C843C0}"/>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3" name="Google Shape;3421;p61">
              <a:extLst>
                <a:ext uri="{FF2B5EF4-FFF2-40B4-BE49-F238E27FC236}">
                  <a16:creationId xmlns:a16="http://schemas.microsoft.com/office/drawing/2014/main" id="{641BED8B-75CB-47B4-AE9B-92D5F04113DB}"/>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4" name="Google Shape;3422;p61">
              <a:extLst>
                <a:ext uri="{FF2B5EF4-FFF2-40B4-BE49-F238E27FC236}">
                  <a16:creationId xmlns:a16="http://schemas.microsoft.com/office/drawing/2014/main" id="{2024B0FF-537A-413D-A9B3-D8E530FF39CE}"/>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5" name="Google Shape;3423;p61">
              <a:extLst>
                <a:ext uri="{FF2B5EF4-FFF2-40B4-BE49-F238E27FC236}">
                  <a16:creationId xmlns:a16="http://schemas.microsoft.com/office/drawing/2014/main" id="{C2883141-5EF9-4572-9B5F-2EF8FD83F050}"/>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6" name="Google Shape;3424;p61">
              <a:extLst>
                <a:ext uri="{FF2B5EF4-FFF2-40B4-BE49-F238E27FC236}">
                  <a16:creationId xmlns:a16="http://schemas.microsoft.com/office/drawing/2014/main" id="{007C5572-CA66-47F9-BE19-FB051CBE245C}"/>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7" name="Google Shape;3425;p61">
              <a:extLst>
                <a:ext uri="{FF2B5EF4-FFF2-40B4-BE49-F238E27FC236}">
                  <a16:creationId xmlns:a16="http://schemas.microsoft.com/office/drawing/2014/main" id="{8665A890-45F4-4284-A9B0-D8340EFA2938}"/>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8" name="Google Shape;3426;p61">
              <a:extLst>
                <a:ext uri="{FF2B5EF4-FFF2-40B4-BE49-F238E27FC236}">
                  <a16:creationId xmlns:a16="http://schemas.microsoft.com/office/drawing/2014/main" id="{AE476E0C-3592-4ABA-9B32-6D26A75610EF}"/>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39" name="Google Shape;3427;p61">
              <a:extLst>
                <a:ext uri="{FF2B5EF4-FFF2-40B4-BE49-F238E27FC236}">
                  <a16:creationId xmlns:a16="http://schemas.microsoft.com/office/drawing/2014/main" id="{00BA2EA9-F53C-4465-B3CF-E1787FF4FC6E}"/>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0" name="Google Shape;3428;p61">
              <a:extLst>
                <a:ext uri="{FF2B5EF4-FFF2-40B4-BE49-F238E27FC236}">
                  <a16:creationId xmlns:a16="http://schemas.microsoft.com/office/drawing/2014/main" id="{7973178C-ADAA-4098-B062-1B176966CB4E}"/>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1" name="Google Shape;3429;p61">
              <a:extLst>
                <a:ext uri="{FF2B5EF4-FFF2-40B4-BE49-F238E27FC236}">
                  <a16:creationId xmlns:a16="http://schemas.microsoft.com/office/drawing/2014/main" id="{6F05A09A-2E53-49AF-B026-8DAE356E446C}"/>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2" name="Google Shape;3430;p61">
              <a:extLst>
                <a:ext uri="{FF2B5EF4-FFF2-40B4-BE49-F238E27FC236}">
                  <a16:creationId xmlns:a16="http://schemas.microsoft.com/office/drawing/2014/main" id="{F4F7E71E-D369-4A5D-B4DD-7FD2D2C3F48E}"/>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3" name="Google Shape;3431;p61">
              <a:extLst>
                <a:ext uri="{FF2B5EF4-FFF2-40B4-BE49-F238E27FC236}">
                  <a16:creationId xmlns:a16="http://schemas.microsoft.com/office/drawing/2014/main" id="{904170BA-41E5-451B-91DF-E75A8C5706F8}"/>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4" name="Google Shape;3432;p61">
              <a:extLst>
                <a:ext uri="{FF2B5EF4-FFF2-40B4-BE49-F238E27FC236}">
                  <a16:creationId xmlns:a16="http://schemas.microsoft.com/office/drawing/2014/main" id="{E409B938-A98B-40F1-9B4C-C92CC0A944E0}"/>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5" name="Google Shape;3433;p61">
              <a:extLst>
                <a:ext uri="{FF2B5EF4-FFF2-40B4-BE49-F238E27FC236}">
                  <a16:creationId xmlns:a16="http://schemas.microsoft.com/office/drawing/2014/main" id="{D6C19B4F-0F81-42FC-AAB4-9C45A04B4147}"/>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6" name="Google Shape;3434;p61">
              <a:extLst>
                <a:ext uri="{FF2B5EF4-FFF2-40B4-BE49-F238E27FC236}">
                  <a16:creationId xmlns:a16="http://schemas.microsoft.com/office/drawing/2014/main" id="{8505BD07-2B60-4179-A968-01055AFA77E9}"/>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7" name="Google Shape;3435;p61">
              <a:extLst>
                <a:ext uri="{FF2B5EF4-FFF2-40B4-BE49-F238E27FC236}">
                  <a16:creationId xmlns:a16="http://schemas.microsoft.com/office/drawing/2014/main" id="{777BD50F-BBBA-4FB4-A995-3D1AF0C7763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8" name="Google Shape;3436;p61">
              <a:extLst>
                <a:ext uri="{FF2B5EF4-FFF2-40B4-BE49-F238E27FC236}">
                  <a16:creationId xmlns:a16="http://schemas.microsoft.com/office/drawing/2014/main" id="{B720607F-AA26-49AF-979E-FCC7D21B19F6}"/>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49" name="Google Shape;3437;p61">
              <a:extLst>
                <a:ext uri="{FF2B5EF4-FFF2-40B4-BE49-F238E27FC236}">
                  <a16:creationId xmlns:a16="http://schemas.microsoft.com/office/drawing/2014/main" id="{3C86C9B1-5649-4AF2-B91B-D9D2B3F0F293}"/>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0" name="Google Shape;3438;p61">
              <a:extLst>
                <a:ext uri="{FF2B5EF4-FFF2-40B4-BE49-F238E27FC236}">
                  <a16:creationId xmlns:a16="http://schemas.microsoft.com/office/drawing/2014/main" id="{F7921187-28C5-4EA9-A7B1-C33464BFB627}"/>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1" name="Google Shape;3439;p61">
              <a:extLst>
                <a:ext uri="{FF2B5EF4-FFF2-40B4-BE49-F238E27FC236}">
                  <a16:creationId xmlns:a16="http://schemas.microsoft.com/office/drawing/2014/main" id="{10C6636D-43C4-4A9D-A710-E26B65EE11D7}"/>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2" name="Google Shape;3440;p61">
              <a:extLst>
                <a:ext uri="{FF2B5EF4-FFF2-40B4-BE49-F238E27FC236}">
                  <a16:creationId xmlns:a16="http://schemas.microsoft.com/office/drawing/2014/main" id="{FEA0B5D1-D21E-4176-B986-41B86CC34465}"/>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3" name="Google Shape;3441;p61">
              <a:extLst>
                <a:ext uri="{FF2B5EF4-FFF2-40B4-BE49-F238E27FC236}">
                  <a16:creationId xmlns:a16="http://schemas.microsoft.com/office/drawing/2014/main" id="{0AA4E0ED-12DA-4D2F-8548-A46DE09C31D3}"/>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4" name="Google Shape;3442;p61">
              <a:extLst>
                <a:ext uri="{FF2B5EF4-FFF2-40B4-BE49-F238E27FC236}">
                  <a16:creationId xmlns:a16="http://schemas.microsoft.com/office/drawing/2014/main" id="{5D97BD70-B6E8-409E-BEDC-546F38150BD4}"/>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5" name="Google Shape;3443;p61">
              <a:extLst>
                <a:ext uri="{FF2B5EF4-FFF2-40B4-BE49-F238E27FC236}">
                  <a16:creationId xmlns:a16="http://schemas.microsoft.com/office/drawing/2014/main" id="{6EBD44CA-F119-4FFC-8853-57B6A9F4A57C}"/>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6" name="Google Shape;3444;p61">
              <a:extLst>
                <a:ext uri="{FF2B5EF4-FFF2-40B4-BE49-F238E27FC236}">
                  <a16:creationId xmlns:a16="http://schemas.microsoft.com/office/drawing/2014/main" id="{D711E9F1-97F6-47B6-AB3A-C20EC1A28B4A}"/>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7" name="Google Shape;3445;p61">
              <a:extLst>
                <a:ext uri="{FF2B5EF4-FFF2-40B4-BE49-F238E27FC236}">
                  <a16:creationId xmlns:a16="http://schemas.microsoft.com/office/drawing/2014/main" id="{93112F55-3B2B-4F6A-863F-D8FF3216EBE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8" name="Google Shape;3446;p61">
              <a:extLst>
                <a:ext uri="{FF2B5EF4-FFF2-40B4-BE49-F238E27FC236}">
                  <a16:creationId xmlns:a16="http://schemas.microsoft.com/office/drawing/2014/main" id="{B3ABB5B6-D25D-463A-B330-F7EA69D8E4C0}"/>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9" name="Google Shape;3447;p61">
              <a:extLst>
                <a:ext uri="{FF2B5EF4-FFF2-40B4-BE49-F238E27FC236}">
                  <a16:creationId xmlns:a16="http://schemas.microsoft.com/office/drawing/2014/main" id="{1937102E-C816-49F6-98AF-2FC3CA3C1B42}"/>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0" name="Google Shape;3448;p61">
              <a:extLst>
                <a:ext uri="{FF2B5EF4-FFF2-40B4-BE49-F238E27FC236}">
                  <a16:creationId xmlns:a16="http://schemas.microsoft.com/office/drawing/2014/main" id="{2ADE852C-C99A-4617-A739-1C8D6B1B336B}"/>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1" name="Google Shape;3449;p61">
              <a:extLst>
                <a:ext uri="{FF2B5EF4-FFF2-40B4-BE49-F238E27FC236}">
                  <a16:creationId xmlns:a16="http://schemas.microsoft.com/office/drawing/2014/main" id="{B0A3CB0C-DE92-4C62-9CA9-9C09732911B0}"/>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2" name="Google Shape;3450;p61">
              <a:extLst>
                <a:ext uri="{FF2B5EF4-FFF2-40B4-BE49-F238E27FC236}">
                  <a16:creationId xmlns:a16="http://schemas.microsoft.com/office/drawing/2014/main" id="{49A83B73-419C-432A-9841-793BD9BDCE7D}"/>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3" name="Google Shape;3451;p61">
              <a:extLst>
                <a:ext uri="{FF2B5EF4-FFF2-40B4-BE49-F238E27FC236}">
                  <a16:creationId xmlns:a16="http://schemas.microsoft.com/office/drawing/2014/main" id="{CB5F0BB6-892C-46B0-9B65-2BF2FD9A8EDC}"/>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4" name="Google Shape;3452;p61">
              <a:extLst>
                <a:ext uri="{FF2B5EF4-FFF2-40B4-BE49-F238E27FC236}">
                  <a16:creationId xmlns:a16="http://schemas.microsoft.com/office/drawing/2014/main" id="{53FE9B50-1115-403F-8632-F522E4DDB86D}"/>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5" name="Google Shape;3453;p61">
              <a:extLst>
                <a:ext uri="{FF2B5EF4-FFF2-40B4-BE49-F238E27FC236}">
                  <a16:creationId xmlns:a16="http://schemas.microsoft.com/office/drawing/2014/main" id="{AB4C27E6-0B8B-47C7-84C8-2F22CDCFD978}"/>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6" name="Google Shape;3454;p61">
              <a:extLst>
                <a:ext uri="{FF2B5EF4-FFF2-40B4-BE49-F238E27FC236}">
                  <a16:creationId xmlns:a16="http://schemas.microsoft.com/office/drawing/2014/main" id="{895A5262-928F-4048-8AA7-83FE0A1EFC2A}"/>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7" name="Google Shape;3455;p61">
              <a:extLst>
                <a:ext uri="{FF2B5EF4-FFF2-40B4-BE49-F238E27FC236}">
                  <a16:creationId xmlns:a16="http://schemas.microsoft.com/office/drawing/2014/main" id="{7B54BAA4-CE4D-4AF0-B8C0-BD7CC4147A5A}"/>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8" name="Google Shape;3456;p61">
              <a:extLst>
                <a:ext uri="{FF2B5EF4-FFF2-40B4-BE49-F238E27FC236}">
                  <a16:creationId xmlns:a16="http://schemas.microsoft.com/office/drawing/2014/main" id="{C24535DD-C2E6-47C7-907B-72BBD83AD6C5}"/>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9" name="Google Shape;3457;p61">
              <a:extLst>
                <a:ext uri="{FF2B5EF4-FFF2-40B4-BE49-F238E27FC236}">
                  <a16:creationId xmlns:a16="http://schemas.microsoft.com/office/drawing/2014/main" id="{FE89D770-683E-4EC2-A5EB-04B521D920C6}"/>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0" name="Google Shape;3458;p61">
              <a:extLst>
                <a:ext uri="{FF2B5EF4-FFF2-40B4-BE49-F238E27FC236}">
                  <a16:creationId xmlns:a16="http://schemas.microsoft.com/office/drawing/2014/main" id="{2CB7D837-8C5F-4383-8A80-EE81003E56DD}"/>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1" name="Google Shape;3459;p61">
              <a:extLst>
                <a:ext uri="{FF2B5EF4-FFF2-40B4-BE49-F238E27FC236}">
                  <a16:creationId xmlns:a16="http://schemas.microsoft.com/office/drawing/2014/main" id="{64B266DC-3C0F-41EF-A8C0-5566F6E2DB04}"/>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2" name="Google Shape;3460;p61">
              <a:extLst>
                <a:ext uri="{FF2B5EF4-FFF2-40B4-BE49-F238E27FC236}">
                  <a16:creationId xmlns:a16="http://schemas.microsoft.com/office/drawing/2014/main" id="{B17C23B4-F62C-42E1-BDE4-46DE9DA4575E}"/>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3" name="Google Shape;3461;p61">
              <a:extLst>
                <a:ext uri="{FF2B5EF4-FFF2-40B4-BE49-F238E27FC236}">
                  <a16:creationId xmlns:a16="http://schemas.microsoft.com/office/drawing/2014/main" id="{D31C8BBA-C10C-4111-9CD7-ABF66378B60D}"/>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4" name="Google Shape;3462;p61">
              <a:extLst>
                <a:ext uri="{FF2B5EF4-FFF2-40B4-BE49-F238E27FC236}">
                  <a16:creationId xmlns:a16="http://schemas.microsoft.com/office/drawing/2014/main" id="{C56FECC0-6834-440A-9383-473E0D29FEB9}"/>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5" name="Google Shape;3463;p61">
              <a:extLst>
                <a:ext uri="{FF2B5EF4-FFF2-40B4-BE49-F238E27FC236}">
                  <a16:creationId xmlns:a16="http://schemas.microsoft.com/office/drawing/2014/main" id="{00BE02FA-A1F6-48EE-AB79-4BA21EA12F9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6" name="Google Shape;3464;p61">
              <a:extLst>
                <a:ext uri="{FF2B5EF4-FFF2-40B4-BE49-F238E27FC236}">
                  <a16:creationId xmlns:a16="http://schemas.microsoft.com/office/drawing/2014/main" id="{DFC15CBB-621D-4ECC-9ED1-D29220CD32A0}"/>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7" name="Google Shape;3465;p61">
              <a:extLst>
                <a:ext uri="{FF2B5EF4-FFF2-40B4-BE49-F238E27FC236}">
                  <a16:creationId xmlns:a16="http://schemas.microsoft.com/office/drawing/2014/main" id="{186F14D7-18D7-48C2-ABC9-B18D9F0AECD5}"/>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8" name="Google Shape;3466;p61">
              <a:extLst>
                <a:ext uri="{FF2B5EF4-FFF2-40B4-BE49-F238E27FC236}">
                  <a16:creationId xmlns:a16="http://schemas.microsoft.com/office/drawing/2014/main" id="{67F06F21-F7A6-4E8D-9383-5383D04DD41C}"/>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79" name="Google Shape;3467;p61">
              <a:extLst>
                <a:ext uri="{FF2B5EF4-FFF2-40B4-BE49-F238E27FC236}">
                  <a16:creationId xmlns:a16="http://schemas.microsoft.com/office/drawing/2014/main" id="{46CCC233-0F97-449C-8D7F-D13075C85C0E}"/>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0" name="Google Shape;3468;p61">
              <a:extLst>
                <a:ext uri="{FF2B5EF4-FFF2-40B4-BE49-F238E27FC236}">
                  <a16:creationId xmlns:a16="http://schemas.microsoft.com/office/drawing/2014/main" id="{2892D044-C768-4B6E-9FB0-3FA2B87EF238}"/>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1" name="Google Shape;3469;p61">
              <a:extLst>
                <a:ext uri="{FF2B5EF4-FFF2-40B4-BE49-F238E27FC236}">
                  <a16:creationId xmlns:a16="http://schemas.microsoft.com/office/drawing/2014/main" id="{1CDD0FB5-4CE7-4E66-A52A-B08F95AFF9E2}"/>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2" name="Google Shape;3470;p61">
              <a:extLst>
                <a:ext uri="{FF2B5EF4-FFF2-40B4-BE49-F238E27FC236}">
                  <a16:creationId xmlns:a16="http://schemas.microsoft.com/office/drawing/2014/main" id="{0AFFAEEE-3D44-4CD4-B676-473C4A73EABA}"/>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3" name="Google Shape;3471;p61">
              <a:extLst>
                <a:ext uri="{FF2B5EF4-FFF2-40B4-BE49-F238E27FC236}">
                  <a16:creationId xmlns:a16="http://schemas.microsoft.com/office/drawing/2014/main" id="{A836DC14-A052-4301-AC67-1FCF419D63C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4" name="Google Shape;3472;p61">
              <a:extLst>
                <a:ext uri="{FF2B5EF4-FFF2-40B4-BE49-F238E27FC236}">
                  <a16:creationId xmlns:a16="http://schemas.microsoft.com/office/drawing/2014/main" id="{FA757960-FA95-4E41-B4F6-D756FE489025}"/>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5" name="Google Shape;3473;p61">
              <a:extLst>
                <a:ext uri="{FF2B5EF4-FFF2-40B4-BE49-F238E27FC236}">
                  <a16:creationId xmlns:a16="http://schemas.microsoft.com/office/drawing/2014/main" id="{E819450E-DF2C-4A92-A0DF-16ED80C80F9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6" name="Google Shape;3474;p61">
              <a:extLst>
                <a:ext uri="{FF2B5EF4-FFF2-40B4-BE49-F238E27FC236}">
                  <a16:creationId xmlns:a16="http://schemas.microsoft.com/office/drawing/2014/main" id="{E00CDB9E-2C9D-409C-822A-423E4F802311}"/>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87" name="Google Shape;3410;p61">
            <a:extLst>
              <a:ext uri="{FF2B5EF4-FFF2-40B4-BE49-F238E27FC236}">
                <a16:creationId xmlns:a16="http://schemas.microsoft.com/office/drawing/2014/main" id="{1ABBF640-8738-44A5-9876-3569B9B66727}"/>
              </a:ext>
            </a:extLst>
          </p:cNvPr>
          <p:cNvGrpSpPr/>
          <p:nvPr userDrawn="1"/>
        </p:nvGrpSpPr>
        <p:grpSpPr>
          <a:xfrm>
            <a:off x="8208755" y="-457200"/>
            <a:ext cx="950617" cy="941423"/>
            <a:chOff x="468200" y="1667900"/>
            <a:chExt cx="1085575" cy="1075075"/>
          </a:xfrm>
        </p:grpSpPr>
        <p:sp>
          <p:nvSpPr>
            <p:cNvPr id="88" name="Google Shape;3411;p61">
              <a:extLst>
                <a:ext uri="{FF2B5EF4-FFF2-40B4-BE49-F238E27FC236}">
                  <a16:creationId xmlns:a16="http://schemas.microsoft.com/office/drawing/2014/main" id="{25FE99A0-0DF8-489E-B913-2393C2CA1A26}"/>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9" name="Google Shape;3412;p61">
              <a:extLst>
                <a:ext uri="{FF2B5EF4-FFF2-40B4-BE49-F238E27FC236}">
                  <a16:creationId xmlns:a16="http://schemas.microsoft.com/office/drawing/2014/main" id="{B1D5127B-6454-4DE2-8BD5-A9D20052ECFC}"/>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0" name="Google Shape;3413;p61">
              <a:extLst>
                <a:ext uri="{FF2B5EF4-FFF2-40B4-BE49-F238E27FC236}">
                  <a16:creationId xmlns:a16="http://schemas.microsoft.com/office/drawing/2014/main" id="{A24AFDEB-B479-4AA9-84BF-F1827B962ACF}"/>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1" name="Google Shape;3414;p61">
              <a:extLst>
                <a:ext uri="{FF2B5EF4-FFF2-40B4-BE49-F238E27FC236}">
                  <a16:creationId xmlns:a16="http://schemas.microsoft.com/office/drawing/2014/main" id="{944E212F-F301-4513-B9EF-50230C15C392}"/>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2" name="Google Shape;3415;p61">
              <a:extLst>
                <a:ext uri="{FF2B5EF4-FFF2-40B4-BE49-F238E27FC236}">
                  <a16:creationId xmlns:a16="http://schemas.microsoft.com/office/drawing/2014/main" id="{C8AE3CC4-3F9B-4151-A07F-C52888636731}"/>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3" name="Google Shape;3416;p61">
              <a:extLst>
                <a:ext uri="{FF2B5EF4-FFF2-40B4-BE49-F238E27FC236}">
                  <a16:creationId xmlns:a16="http://schemas.microsoft.com/office/drawing/2014/main" id="{13B45F41-72FE-418A-8EEA-DA27FAD23FE1}"/>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4" name="Google Shape;3417;p61">
              <a:extLst>
                <a:ext uri="{FF2B5EF4-FFF2-40B4-BE49-F238E27FC236}">
                  <a16:creationId xmlns:a16="http://schemas.microsoft.com/office/drawing/2014/main" id="{9C1C2B73-CBE9-4BBB-8E59-CE602B513F18}"/>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5" name="Google Shape;3418;p61">
              <a:extLst>
                <a:ext uri="{FF2B5EF4-FFF2-40B4-BE49-F238E27FC236}">
                  <a16:creationId xmlns:a16="http://schemas.microsoft.com/office/drawing/2014/main" id="{604E5F60-505D-4950-9153-CD7476EF5BC6}"/>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6" name="Google Shape;3419;p61">
              <a:extLst>
                <a:ext uri="{FF2B5EF4-FFF2-40B4-BE49-F238E27FC236}">
                  <a16:creationId xmlns:a16="http://schemas.microsoft.com/office/drawing/2014/main" id="{73DFDD2E-861F-438E-9338-F1A88553376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7" name="Google Shape;3420;p61">
              <a:extLst>
                <a:ext uri="{FF2B5EF4-FFF2-40B4-BE49-F238E27FC236}">
                  <a16:creationId xmlns:a16="http://schemas.microsoft.com/office/drawing/2014/main" id="{39FB0F72-EC35-4B33-94EA-0EF7BB5C0EDE}"/>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8" name="Google Shape;3421;p61">
              <a:extLst>
                <a:ext uri="{FF2B5EF4-FFF2-40B4-BE49-F238E27FC236}">
                  <a16:creationId xmlns:a16="http://schemas.microsoft.com/office/drawing/2014/main" id="{4EC98569-B2A0-4A53-B76D-76E8EB8C59B2}"/>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9" name="Google Shape;3422;p61">
              <a:extLst>
                <a:ext uri="{FF2B5EF4-FFF2-40B4-BE49-F238E27FC236}">
                  <a16:creationId xmlns:a16="http://schemas.microsoft.com/office/drawing/2014/main" id="{C12613A1-5A99-4689-B125-65EB190FD5D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0" name="Google Shape;3423;p61">
              <a:extLst>
                <a:ext uri="{FF2B5EF4-FFF2-40B4-BE49-F238E27FC236}">
                  <a16:creationId xmlns:a16="http://schemas.microsoft.com/office/drawing/2014/main" id="{34A82071-0885-4D26-A187-43EC95D4B89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1" name="Google Shape;3424;p61">
              <a:extLst>
                <a:ext uri="{FF2B5EF4-FFF2-40B4-BE49-F238E27FC236}">
                  <a16:creationId xmlns:a16="http://schemas.microsoft.com/office/drawing/2014/main" id="{206142B7-F3BE-4607-B57A-81C496A2A99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2" name="Google Shape;3425;p61">
              <a:extLst>
                <a:ext uri="{FF2B5EF4-FFF2-40B4-BE49-F238E27FC236}">
                  <a16:creationId xmlns:a16="http://schemas.microsoft.com/office/drawing/2014/main" id="{6DE2DFB2-9ADE-457B-9C06-3B08C43041EA}"/>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3" name="Google Shape;3426;p61">
              <a:extLst>
                <a:ext uri="{FF2B5EF4-FFF2-40B4-BE49-F238E27FC236}">
                  <a16:creationId xmlns:a16="http://schemas.microsoft.com/office/drawing/2014/main" id="{BA651B02-3101-46DF-9532-0E7E5B390254}"/>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4" name="Google Shape;3427;p61">
              <a:extLst>
                <a:ext uri="{FF2B5EF4-FFF2-40B4-BE49-F238E27FC236}">
                  <a16:creationId xmlns:a16="http://schemas.microsoft.com/office/drawing/2014/main" id="{4F59BA54-60B1-4DCD-88B8-D593CF2DBFCB}"/>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5" name="Google Shape;3428;p61">
              <a:extLst>
                <a:ext uri="{FF2B5EF4-FFF2-40B4-BE49-F238E27FC236}">
                  <a16:creationId xmlns:a16="http://schemas.microsoft.com/office/drawing/2014/main" id="{6A92806A-5D1E-4335-BF9E-A4FFD93A71D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6" name="Google Shape;3429;p61">
              <a:extLst>
                <a:ext uri="{FF2B5EF4-FFF2-40B4-BE49-F238E27FC236}">
                  <a16:creationId xmlns:a16="http://schemas.microsoft.com/office/drawing/2014/main" id="{5CFF6087-1D4E-4118-8E53-EED57D3E1127}"/>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7" name="Google Shape;3430;p61">
              <a:extLst>
                <a:ext uri="{FF2B5EF4-FFF2-40B4-BE49-F238E27FC236}">
                  <a16:creationId xmlns:a16="http://schemas.microsoft.com/office/drawing/2014/main" id="{07CCDC87-A6DE-4AF3-99F6-F9DBB68718BC}"/>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8" name="Google Shape;3431;p61">
              <a:extLst>
                <a:ext uri="{FF2B5EF4-FFF2-40B4-BE49-F238E27FC236}">
                  <a16:creationId xmlns:a16="http://schemas.microsoft.com/office/drawing/2014/main" id="{F20914EF-47C2-43E7-9786-C997065FCAC3}"/>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09" name="Google Shape;3432;p61">
              <a:extLst>
                <a:ext uri="{FF2B5EF4-FFF2-40B4-BE49-F238E27FC236}">
                  <a16:creationId xmlns:a16="http://schemas.microsoft.com/office/drawing/2014/main" id="{FC845C77-C25B-472E-AD59-AFC3673B31A3}"/>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0" name="Google Shape;3433;p61">
              <a:extLst>
                <a:ext uri="{FF2B5EF4-FFF2-40B4-BE49-F238E27FC236}">
                  <a16:creationId xmlns:a16="http://schemas.microsoft.com/office/drawing/2014/main" id="{DC65FE3B-51CD-4EC0-B6ED-B2CD243EC6FE}"/>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1" name="Google Shape;3434;p61">
              <a:extLst>
                <a:ext uri="{FF2B5EF4-FFF2-40B4-BE49-F238E27FC236}">
                  <a16:creationId xmlns:a16="http://schemas.microsoft.com/office/drawing/2014/main" id="{589FD86A-C337-4F6E-9AFB-242A2C3B3C25}"/>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2" name="Google Shape;3435;p61">
              <a:extLst>
                <a:ext uri="{FF2B5EF4-FFF2-40B4-BE49-F238E27FC236}">
                  <a16:creationId xmlns:a16="http://schemas.microsoft.com/office/drawing/2014/main" id="{E1179C00-F4A3-49B7-A815-6A09412EBE2E}"/>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3" name="Google Shape;3436;p61">
              <a:extLst>
                <a:ext uri="{FF2B5EF4-FFF2-40B4-BE49-F238E27FC236}">
                  <a16:creationId xmlns:a16="http://schemas.microsoft.com/office/drawing/2014/main" id="{E16C901D-8EE7-4AB3-9B00-646F3127A887}"/>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4" name="Google Shape;3437;p61">
              <a:extLst>
                <a:ext uri="{FF2B5EF4-FFF2-40B4-BE49-F238E27FC236}">
                  <a16:creationId xmlns:a16="http://schemas.microsoft.com/office/drawing/2014/main" id="{DF1B7D6E-7041-4483-B3D2-A15178F0EFC6}"/>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5" name="Google Shape;3438;p61">
              <a:extLst>
                <a:ext uri="{FF2B5EF4-FFF2-40B4-BE49-F238E27FC236}">
                  <a16:creationId xmlns:a16="http://schemas.microsoft.com/office/drawing/2014/main" id="{F0361843-DD5C-44BD-88CB-8427E95496DA}"/>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6" name="Google Shape;3439;p61">
              <a:extLst>
                <a:ext uri="{FF2B5EF4-FFF2-40B4-BE49-F238E27FC236}">
                  <a16:creationId xmlns:a16="http://schemas.microsoft.com/office/drawing/2014/main" id="{5119D5FD-ECC4-49D6-99C8-E7E5943799DB}"/>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7" name="Google Shape;3440;p61">
              <a:extLst>
                <a:ext uri="{FF2B5EF4-FFF2-40B4-BE49-F238E27FC236}">
                  <a16:creationId xmlns:a16="http://schemas.microsoft.com/office/drawing/2014/main" id="{ACB6D5BA-AF07-4525-BB1B-0F47813025F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8" name="Google Shape;3441;p61">
              <a:extLst>
                <a:ext uri="{FF2B5EF4-FFF2-40B4-BE49-F238E27FC236}">
                  <a16:creationId xmlns:a16="http://schemas.microsoft.com/office/drawing/2014/main" id="{0AC401BA-13CB-4747-A71A-3696C87CC838}"/>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19" name="Google Shape;3442;p61">
              <a:extLst>
                <a:ext uri="{FF2B5EF4-FFF2-40B4-BE49-F238E27FC236}">
                  <a16:creationId xmlns:a16="http://schemas.microsoft.com/office/drawing/2014/main" id="{E74556CE-D434-47FE-A6D5-BEE2544E2031}"/>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0" name="Google Shape;3443;p61">
              <a:extLst>
                <a:ext uri="{FF2B5EF4-FFF2-40B4-BE49-F238E27FC236}">
                  <a16:creationId xmlns:a16="http://schemas.microsoft.com/office/drawing/2014/main" id="{E4669D77-7D39-4E52-B326-07E1B2543F31}"/>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1" name="Google Shape;3444;p61">
              <a:extLst>
                <a:ext uri="{FF2B5EF4-FFF2-40B4-BE49-F238E27FC236}">
                  <a16:creationId xmlns:a16="http://schemas.microsoft.com/office/drawing/2014/main" id="{C552F536-044F-4BF8-B8FF-9D9E166BF1B8}"/>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2" name="Google Shape;3445;p61">
              <a:extLst>
                <a:ext uri="{FF2B5EF4-FFF2-40B4-BE49-F238E27FC236}">
                  <a16:creationId xmlns:a16="http://schemas.microsoft.com/office/drawing/2014/main" id="{C4BCABE5-5B27-4CCB-A911-5B67573F910C}"/>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3" name="Google Shape;3446;p61">
              <a:extLst>
                <a:ext uri="{FF2B5EF4-FFF2-40B4-BE49-F238E27FC236}">
                  <a16:creationId xmlns:a16="http://schemas.microsoft.com/office/drawing/2014/main" id="{940712A0-486C-4575-8A1F-26B57DD60C24}"/>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4" name="Google Shape;3447;p61">
              <a:extLst>
                <a:ext uri="{FF2B5EF4-FFF2-40B4-BE49-F238E27FC236}">
                  <a16:creationId xmlns:a16="http://schemas.microsoft.com/office/drawing/2014/main" id="{2B43CBC5-F670-4258-8F8B-39472ABF4E1E}"/>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5" name="Google Shape;3448;p61">
              <a:extLst>
                <a:ext uri="{FF2B5EF4-FFF2-40B4-BE49-F238E27FC236}">
                  <a16:creationId xmlns:a16="http://schemas.microsoft.com/office/drawing/2014/main" id="{47B1A71D-8D61-402E-8776-B57FAF4EC104}"/>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6" name="Google Shape;3449;p61">
              <a:extLst>
                <a:ext uri="{FF2B5EF4-FFF2-40B4-BE49-F238E27FC236}">
                  <a16:creationId xmlns:a16="http://schemas.microsoft.com/office/drawing/2014/main" id="{F34C5AD9-44FA-41CD-A9B6-9931182F4AAB}"/>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7" name="Google Shape;3450;p61">
              <a:extLst>
                <a:ext uri="{FF2B5EF4-FFF2-40B4-BE49-F238E27FC236}">
                  <a16:creationId xmlns:a16="http://schemas.microsoft.com/office/drawing/2014/main" id="{BCCF27A9-4524-4748-BDD6-8F6BC3D8CA3A}"/>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8" name="Google Shape;3451;p61">
              <a:extLst>
                <a:ext uri="{FF2B5EF4-FFF2-40B4-BE49-F238E27FC236}">
                  <a16:creationId xmlns:a16="http://schemas.microsoft.com/office/drawing/2014/main" id="{F2C9250B-972B-4B84-96DC-60A842BECCA0}"/>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29" name="Google Shape;3452;p61">
              <a:extLst>
                <a:ext uri="{FF2B5EF4-FFF2-40B4-BE49-F238E27FC236}">
                  <a16:creationId xmlns:a16="http://schemas.microsoft.com/office/drawing/2014/main" id="{627BE26F-C8C3-489C-9AB6-67F62C260500}"/>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0" name="Google Shape;3453;p61">
              <a:extLst>
                <a:ext uri="{FF2B5EF4-FFF2-40B4-BE49-F238E27FC236}">
                  <a16:creationId xmlns:a16="http://schemas.microsoft.com/office/drawing/2014/main" id="{4163E293-F3AC-4973-B389-6508800951C5}"/>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1" name="Google Shape;3454;p61">
              <a:extLst>
                <a:ext uri="{FF2B5EF4-FFF2-40B4-BE49-F238E27FC236}">
                  <a16:creationId xmlns:a16="http://schemas.microsoft.com/office/drawing/2014/main" id="{2AD626AF-EAD6-4E79-A359-133C85397B5D}"/>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2" name="Google Shape;3455;p61">
              <a:extLst>
                <a:ext uri="{FF2B5EF4-FFF2-40B4-BE49-F238E27FC236}">
                  <a16:creationId xmlns:a16="http://schemas.microsoft.com/office/drawing/2014/main" id="{A92D603A-300F-4A13-8CBE-92B042DA84DB}"/>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3" name="Google Shape;3456;p61">
              <a:extLst>
                <a:ext uri="{FF2B5EF4-FFF2-40B4-BE49-F238E27FC236}">
                  <a16:creationId xmlns:a16="http://schemas.microsoft.com/office/drawing/2014/main" id="{2707BD5B-A9CA-4431-9182-6DCBC63A3663}"/>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4" name="Google Shape;3457;p61">
              <a:extLst>
                <a:ext uri="{FF2B5EF4-FFF2-40B4-BE49-F238E27FC236}">
                  <a16:creationId xmlns:a16="http://schemas.microsoft.com/office/drawing/2014/main" id="{B6AEB03D-146E-4165-AC3A-CF2381F34982}"/>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5" name="Google Shape;3458;p61">
              <a:extLst>
                <a:ext uri="{FF2B5EF4-FFF2-40B4-BE49-F238E27FC236}">
                  <a16:creationId xmlns:a16="http://schemas.microsoft.com/office/drawing/2014/main" id="{5403C06A-FD2D-48F9-BC3B-4752136E10A5}"/>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6" name="Google Shape;3459;p61">
              <a:extLst>
                <a:ext uri="{FF2B5EF4-FFF2-40B4-BE49-F238E27FC236}">
                  <a16:creationId xmlns:a16="http://schemas.microsoft.com/office/drawing/2014/main" id="{CB682F0D-19CC-466B-872B-A1B19A2D2C3E}"/>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7" name="Google Shape;3460;p61">
              <a:extLst>
                <a:ext uri="{FF2B5EF4-FFF2-40B4-BE49-F238E27FC236}">
                  <a16:creationId xmlns:a16="http://schemas.microsoft.com/office/drawing/2014/main" id="{7154CF7D-159F-40E9-8C6B-CAA57A8CBA8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8" name="Google Shape;3461;p61">
              <a:extLst>
                <a:ext uri="{FF2B5EF4-FFF2-40B4-BE49-F238E27FC236}">
                  <a16:creationId xmlns:a16="http://schemas.microsoft.com/office/drawing/2014/main" id="{66CDB017-9794-4C04-89EA-49D579C5189F}"/>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39" name="Google Shape;3462;p61">
              <a:extLst>
                <a:ext uri="{FF2B5EF4-FFF2-40B4-BE49-F238E27FC236}">
                  <a16:creationId xmlns:a16="http://schemas.microsoft.com/office/drawing/2014/main" id="{69FDD508-1B9C-45AD-A0BD-DC6F7C79463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0" name="Google Shape;3463;p61">
              <a:extLst>
                <a:ext uri="{FF2B5EF4-FFF2-40B4-BE49-F238E27FC236}">
                  <a16:creationId xmlns:a16="http://schemas.microsoft.com/office/drawing/2014/main" id="{E7DC93A9-6A51-4E95-88A0-3FA7C44BD3A1}"/>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1" name="Google Shape;3464;p61">
              <a:extLst>
                <a:ext uri="{FF2B5EF4-FFF2-40B4-BE49-F238E27FC236}">
                  <a16:creationId xmlns:a16="http://schemas.microsoft.com/office/drawing/2014/main" id="{A9C57DBE-C7C4-4D13-945A-236506D1F12A}"/>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2" name="Google Shape;3465;p61">
              <a:extLst>
                <a:ext uri="{FF2B5EF4-FFF2-40B4-BE49-F238E27FC236}">
                  <a16:creationId xmlns:a16="http://schemas.microsoft.com/office/drawing/2014/main" id="{F5D453CE-B99D-4790-A8C3-89C1D22A4D93}"/>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3" name="Google Shape;3466;p61">
              <a:extLst>
                <a:ext uri="{FF2B5EF4-FFF2-40B4-BE49-F238E27FC236}">
                  <a16:creationId xmlns:a16="http://schemas.microsoft.com/office/drawing/2014/main" id="{D743ED21-A2FA-40CD-8F4B-2FEB257F87E1}"/>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4" name="Google Shape;3467;p61">
              <a:extLst>
                <a:ext uri="{FF2B5EF4-FFF2-40B4-BE49-F238E27FC236}">
                  <a16:creationId xmlns:a16="http://schemas.microsoft.com/office/drawing/2014/main" id="{3298F3AF-36DD-4869-9378-3408F8FCC647}"/>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5" name="Google Shape;3468;p61">
              <a:extLst>
                <a:ext uri="{FF2B5EF4-FFF2-40B4-BE49-F238E27FC236}">
                  <a16:creationId xmlns:a16="http://schemas.microsoft.com/office/drawing/2014/main" id="{0CD62EBF-B272-45F9-B26C-34942658BBAF}"/>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6" name="Google Shape;3469;p61">
              <a:extLst>
                <a:ext uri="{FF2B5EF4-FFF2-40B4-BE49-F238E27FC236}">
                  <a16:creationId xmlns:a16="http://schemas.microsoft.com/office/drawing/2014/main" id="{EB91C235-C25F-4F3F-A265-F71AA6B99730}"/>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7" name="Google Shape;3470;p61">
              <a:extLst>
                <a:ext uri="{FF2B5EF4-FFF2-40B4-BE49-F238E27FC236}">
                  <a16:creationId xmlns:a16="http://schemas.microsoft.com/office/drawing/2014/main" id="{8C787084-039A-4DA1-99D2-FE5F567CBD84}"/>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8" name="Google Shape;3471;p61">
              <a:extLst>
                <a:ext uri="{FF2B5EF4-FFF2-40B4-BE49-F238E27FC236}">
                  <a16:creationId xmlns:a16="http://schemas.microsoft.com/office/drawing/2014/main" id="{7BCC723D-81F0-4296-981E-5CEA515FE2E6}"/>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49" name="Google Shape;3472;p61">
              <a:extLst>
                <a:ext uri="{FF2B5EF4-FFF2-40B4-BE49-F238E27FC236}">
                  <a16:creationId xmlns:a16="http://schemas.microsoft.com/office/drawing/2014/main" id="{470D2652-24A1-46B6-9F6A-A1006EEC1278}"/>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0" name="Google Shape;3473;p61">
              <a:extLst>
                <a:ext uri="{FF2B5EF4-FFF2-40B4-BE49-F238E27FC236}">
                  <a16:creationId xmlns:a16="http://schemas.microsoft.com/office/drawing/2014/main" id="{ED58B544-22B4-4BD6-AFAD-3DF834B804E7}"/>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1" name="Google Shape;3474;p61">
              <a:extLst>
                <a:ext uri="{FF2B5EF4-FFF2-40B4-BE49-F238E27FC236}">
                  <a16:creationId xmlns:a16="http://schemas.microsoft.com/office/drawing/2014/main" id="{93406EBE-99F5-4FC0-88D5-D45B3BBDB64D}"/>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solidFill>
              <a:srgbClr val="FFC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grpSp>
        <p:nvGrpSpPr>
          <p:cNvPr id="152" name="Google Shape;3345;p61">
            <a:extLst>
              <a:ext uri="{FF2B5EF4-FFF2-40B4-BE49-F238E27FC236}">
                <a16:creationId xmlns:a16="http://schemas.microsoft.com/office/drawing/2014/main" id="{9B194468-BCD6-460C-990E-53BB0995993C}"/>
              </a:ext>
            </a:extLst>
          </p:cNvPr>
          <p:cNvGrpSpPr/>
          <p:nvPr userDrawn="1"/>
        </p:nvGrpSpPr>
        <p:grpSpPr>
          <a:xfrm rot="-2700000">
            <a:off x="2659654" y="-115245"/>
            <a:ext cx="1413771" cy="1400098"/>
            <a:chOff x="468200" y="1667900"/>
            <a:chExt cx="1085575" cy="1075075"/>
          </a:xfrm>
          <a:solidFill>
            <a:srgbClr val="15BBB3">
              <a:alpha val="10000"/>
            </a:srgbClr>
          </a:solidFill>
        </p:grpSpPr>
        <p:sp>
          <p:nvSpPr>
            <p:cNvPr id="153" name="Google Shape;3346;p61">
              <a:extLst>
                <a:ext uri="{FF2B5EF4-FFF2-40B4-BE49-F238E27FC236}">
                  <a16:creationId xmlns:a16="http://schemas.microsoft.com/office/drawing/2014/main" id="{AC1D3DD9-E3DD-4802-A503-34E0FBCE017E}"/>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4" name="Google Shape;3347;p61">
              <a:extLst>
                <a:ext uri="{FF2B5EF4-FFF2-40B4-BE49-F238E27FC236}">
                  <a16:creationId xmlns:a16="http://schemas.microsoft.com/office/drawing/2014/main" id="{696B32EA-D347-442B-940C-3A690D04C5F0}"/>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5" name="Google Shape;3348;p61">
              <a:extLst>
                <a:ext uri="{FF2B5EF4-FFF2-40B4-BE49-F238E27FC236}">
                  <a16:creationId xmlns:a16="http://schemas.microsoft.com/office/drawing/2014/main" id="{416D7E77-CF55-411E-A663-A566E4F185E0}"/>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6" name="Google Shape;3349;p61">
              <a:extLst>
                <a:ext uri="{FF2B5EF4-FFF2-40B4-BE49-F238E27FC236}">
                  <a16:creationId xmlns:a16="http://schemas.microsoft.com/office/drawing/2014/main" id="{65C90B84-85DB-4959-83AD-CA86B962B278}"/>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7" name="Google Shape;3350;p61">
              <a:extLst>
                <a:ext uri="{FF2B5EF4-FFF2-40B4-BE49-F238E27FC236}">
                  <a16:creationId xmlns:a16="http://schemas.microsoft.com/office/drawing/2014/main" id="{254688E9-FC54-4E49-AF68-CC78E5057886}"/>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8" name="Google Shape;3351;p61">
              <a:extLst>
                <a:ext uri="{FF2B5EF4-FFF2-40B4-BE49-F238E27FC236}">
                  <a16:creationId xmlns:a16="http://schemas.microsoft.com/office/drawing/2014/main" id="{F5E243AF-3A4F-4615-BEE3-2BA9BD847160}"/>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59" name="Google Shape;3352;p61">
              <a:extLst>
                <a:ext uri="{FF2B5EF4-FFF2-40B4-BE49-F238E27FC236}">
                  <a16:creationId xmlns:a16="http://schemas.microsoft.com/office/drawing/2014/main" id="{EF238500-4612-4A0C-BA4E-494079ED4E41}"/>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0" name="Google Shape;3353;p61">
              <a:extLst>
                <a:ext uri="{FF2B5EF4-FFF2-40B4-BE49-F238E27FC236}">
                  <a16:creationId xmlns:a16="http://schemas.microsoft.com/office/drawing/2014/main" id="{FE2948D2-1A07-4EAD-881E-1DD352039BD3}"/>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1" name="Google Shape;3354;p61">
              <a:extLst>
                <a:ext uri="{FF2B5EF4-FFF2-40B4-BE49-F238E27FC236}">
                  <a16:creationId xmlns:a16="http://schemas.microsoft.com/office/drawing/2014/main" id="{CE70D35C-AEBB-4D16-AE40-AF4DE8F4F9E6}"/>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2" name="Google Shape;3355;p61">
              <a:extLst>
                <a:ext uri="{FF2B5EF4-FFF2-40B4-BE49-F238E27FC236}">
                  <a16:creationId xmlns:a16="http://schemas.microsoft.com/office/drawing/2014/main" id="{4D146DC0-3237-4009-B774-130B91F4048A}"/>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3" name="Google Shape;3356;p61">
              <a:extLst>
                <a:ext uri="{FF2B5EF4-FFF2-40B4-BE49-F238E27FC236}">
                  <a16:creationId xmlns:a16="http://schemas.microsoft.com/office/drawing/2014/main" id="{0D9FF782-D0D8-4F10-8562-A9DABD6763ED}"/>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4" name="Google Shape;3357;p61">
              <a:extLst>
                <a:ext uri="{FF2B5EF4-FFF2-40B4-BE49-F238E27FC236}">
                  <a16:creationId xmlns:a16="http://schemas.microsoft.com/office/drawing/2014/main" id="{2C564D1C-E5FD-4098-8F84-94B480320359}"/>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5" name="Google Shape;3358;p61">
              <a:extLst>
                <a:ext uri="{FF2B5EF4-FFF2-40B4-BE49-F238E27FC236}">
                  <a16:creationId xmlns:a16="http://schemas.microsoft.com/office/drawing/2014/main" id="{CB3A2EF1-0AAF-453A-83D7-AF4BB8D43D4F}"/>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6" name="Google Shape;3359;p61">
              <a:extLst>
                <a:ext uri="{FF2B5EF4-FFF2-40B4-BE49-F238E27FC236}">
                  <a16:creationId xmlns:a16="http://schemas.microsoft.com/office/drawing/2014/main" id="{4EEA2A2D-1EBB-4857-BF0A-1B5C93D372C3}"/>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7" name="Google Shape;3360;p61">
              <a:extLst>
                <a:ext uri="{FF2B5EF4-FFF2-40B4-BE49-F238E27FC236}">
                  <a16:creationId xmlns:a16="http://schemas.microsoft.com/office/drawing/2014/main" id="{B6B359F1-77A5-4D07-9F4A-B06E2FC15890}"/>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8" name="Google Shape;3361;p61">
              <a:extLst>
                <a:ext uri="{FF2B5EF4-FFF2-40B4-BE49-F238E27FC236}">
                  <a16:creationId xmlns:a16="http://schemas.microsoft.com/office/drawing/2014/main" id="{F0B068B4-2D95-4857-93B0-AFBCC608285A}"/>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69" name="Google Shape;3362;p61">
              <a:extLst>
                <a:ext uri="{FF2B5EF4-FFF2-40B4-BE49-F238E27FC236}">
                  <a16:creationId xmlns:a16="http://schemas.microsoft.com/office/drawing/2014/main" id="{63DFDBB2-4DEB-4317-B03A-0B6B859F1ED7}"/>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0" name="Google Shape;3363;p61">
              <a:extLst>
                <a:ext uri="{FF2B5EF4-FFF2-40B4-BE49-F238E27FC236}">
                  <a16:creationId xmlns:a16="http://schemas.microsoft.com/office/drawing/2014/main" id="{D7F09C4B-3D1A-4AB9-86BB-6172C8D2A525}"/>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1" name="Google Shape;3364;p61">
              <a:extLst>
                <a:ext uri="{FF2B5EF4-FFF2-40B4-BE49-F238E27FC236}">
                  <a16:creationId xmlns:a16="http://schemas.microsoft.com/office/drawing/2014/main" id="{C553C07D-E471-4C3B-8536-A2E6D7CB9760}"/>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2" name="Google Shape;3365;p61">
              <a:extLst>
                <a:ext uri="{FF2B5EF4-FFF2-40B4-BE49-F238E27FC236}">
                  <a16:creationId xmlns:a16="http://schemas.microsoft.com/office/drawing/2014/main" id="{595567BF-B368-435A-AF40-687B29F900BB}"/>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3" name="Google Shape;3366;p61">
              <a:extLst>
                <a:ext uri="{FF2B5EF4-FFF2-40B4-BE49-F238E27FC236}">
                  <a16:creationId xmlns:a16="http://schemas.microsoft.com/office/drawing/2014/main" id="{B32251C8-FCA8-41E8-883A-F9D973C90426}"/>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4" name="Google Shape;3367;p61">
              <a:extLst>
                <a:ext uri="{FF2B5EF4-FFF2-40B4-BE49-F238E27FC236}">
                  <a16:creationId xmlns:a16="http://schemas.microsoft.com/office/drawing/2014/main" id="{9BD76AEC-7DFF-4426-8128-C9AB4C4D766C}"/>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5" name="Google Shape;3368;p61">
              <a:extLst>
                <a:ext uri="{FF2B5EF4-FFF2-40B4-BE49-F238E27FC236}">
                  <a16:creationId xmlns:a16="http://schemas.microsoft.com/office/drawing/2014/main" id="{BE7885B6-BDBA-4202-99E9-9BEB6E9BF61B}"/>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6" name="Google Shape;3369;p61">
              <a:extLst>
                <a:ext uri="{FF2B5EF4-FFF2-40B4-BE49-F238E27FC236}">
                  <a16:creationId xmlns:a16="http://schemas.microsoft.com/office/drawing/2014/main" id="{6BFEC36E-EFBD-4F22-BA24-7E541A77DC2A}"/>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7" name="Google Shape;3370;p61">
              <a:extLst>
                <a:ext uri="{FF2B5EF4-FFF2-40B4-BE49-F238E27FC236}">
                  <a16:creationId xmlns:a16="http://schemas.microsoft.com/office/drawing/2014/main" id="{785E77EB-4824-413D-9154-BF3A4389769A}"/>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8" name="Google Shape;3371;p61">
              <a:extLst>
                <a:ext uri="{FF2B5EF4-FFF2-40B4-BE49-F238E27FC236}">
                  <a16:creationId xmlns:a16="http://schemas.microsoft.com/office/drawing/2014/main" id="{75D82465-DF1A-45F2-9A55-FB8FD90C919B}"/>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79" name="Google Shape;3372;p61">
              <a:extLst>
                <a:ext uri="{FF2B5EF4-FFF2-40B4-BE49-F238E27FC236}">
                  <a16:creationId xmlns:a16="http://schemas.microsoft.com/office/drawing/2014/main" id="{372959A5-DA7C-426D-9325-6B28C2AC89BA}"/>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0" name="Google Shape;3373;p61">
              <a:extLst>
                <a:ext uri="{FF2B5EF4-FFF2-40B4-BE49-F238E27FC236}">
                  <a16:creationId xmlns:a16="http://schemas.microsoft.com/office/drawing/2014/main" id="{E98BF848-00A5-46B9-AD0C-E1B25AD7A9D0}"/>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1" name="Google Shape;3374;p61">
              <a:extLst>
                <a:ext uri="{FF2B5EF4-FFF2-40B4-BE49-F238E27FC236}">
                  <a16:creationId xmlns:a16="http://schemas.microsoft.com/office/drawing/2014/main" id="{3924C4F0-1177-482F-812C-0B5B8ECAFB58}"/>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2" name="Google Shape;3375;p61">
              <a:extLst>
                <a:ext uri="{FF2B5EF4-FFF2-40B4-BE49-F238E27FC236}">
                  <a16:creationId xmlns:a16="http://schemas.microsoft.com/office/drawing/2014/main" id="{3A7BD5FA-334E-4E73-913C-9F98C733D4C4}"/>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3" name="Google Shape;3376;p61">
              <a:extLst>
                <a:ext uri="{FF2B5EF4-FFF2-40B4-BE49-F238E27FC236}">
                  <a16:creationId xmlns:a16="http://schemas.microsoft.com/office/drawing/2014/main" id="{B5B2A127-AFCE-4639-A35D-D7A43871DE8B}"/>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4" name="Google Shape;3377;p61">
              <a:extLst>
                <a:ext uri="{FF2B5EF4-FFF2-40B4-BE49-F238E27FC236}">
                  <a16:creationId xmlns:a16="http://schemas.microsoft.com/office/drawing/2014/main" id="{6B4161B6-D18F-47D0-A438-B2CF266606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5" name="Google Shape;3378;p61">
              <a:extLst>
                <a:ext uri="{FF2B5EF4-FFF2-40B4-BE49-F238E27FC236}">
                  <a16:creationId xmlns:a16="http://schemas.microsoft.com/office/drawing/2014/main" id="{BDCE1186-6E45-4CE6-A874-8BDF962B6600}"/>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6" name="Google Shape;3379;p61">
              <a:extLst>
                <a:ext uri="{FF2B5EF4-FFF2-40B4-BE49-F238E27FC236}">
                  <a16:creationId xmlns:a16="http://schemas.microsoft.com/office/drawing/2014/main" id="{D9F7C26F-993E-495E-89BC-578117209681}"/>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7" name="Google Shape;3380;p61">
              <a:extLst>
                <a:ext uri="{FF2B5EF4-FFF2-40B4-BE49-F238E27FC236}">
                  <a16:creationId xmlns:a16="http://schemas.microsoft.com/office/drawing/2014/main" id="{DE58C9D6-5AAF-475A-9701-7AF649FE3B40}"/>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8" name="Google Shape;3381;p61">
              <a:extLst>
                <a:ext uri="{FF2B5EF4-FFF2-40B4-BE49-F238E27FC236}">
                  <a16:creationId xmlns:a16="http://schemas.microsoft.com/office/drawing/2014/main" id="{363B5385-51AF-42C7-9A36-B153AE9EEA6C}"/>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89" name="Google Shape;3382;p61">
              <a:extLst>
                <a:ext uri="{FF2B5EF4-FFF2-40B4-BE49-F238E27FC236}">
                  <a16:creationId xmlns:a16="http://schemas.microsoft.com/office/drawing/2014/main" id="{45F41646-36BF-4487-8286-E57B4E30FC0F}"/>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0" name="Google Shape;3383;p61">
              <a:extLst>
                <a:ext uri="{FF2B5EF4-FFF2-40B4-BE49-F238E27FC236}">
                  <a16:creationId xmlns:a16="http://schemas.microsoft.com/office/drawing/2014/main" id="{7664C457-7C41-461E-B5A8-34741CFFBBB0}"/>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1" name="Google Shape;3384;p61">
              <a:extLst>
                <a:ext uri="{FF2B5EF4-FFF2-40B4-BE49-F238E27FC236}">
                  <a16:creationId xmlns:a16="http://schemas.microsoft.com/office/drawing/2014/main" id="{174FECF4-8EA2-42D4-875F-E4DB5A33235C}"/>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2" name="Google Shape;3385;p61">
              <a:extLst>
                <a:ext uri="{FF2B5EF4-FFF2-40B4-BE49-F238E27FC236}">
                  <a16:creationId xmlns:a16="http://schemas.microsoft.com/office/drawing/2014/main" id="{27D157B9-59DF-41FE-9F1F-3D9CF37F275C}"/>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3" name="Google Shape;3386;p61">
              <a:extLst>
                <a:ext uri="{FF2B5EF4-FFF2-40B4-BE49-F238E27FC236}">
                  <a16:creationId xmlns:a16="http://schemas.microsoft.com/office/drawing/2014/main" id="{A683893F-2A19-41B2-B1AB-F383BA04FED5}"/>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4" name="Google Shape;3387;p61">
              <a:extLst>
                <a:ext uri="{FF2B5EF4-FFF2-40B4-BE49-F238E27FC236}">
                  <a16:creationId xmlns:a16="http://schemas.microsoft.com/office/drawing/2014/main" id="{54EE5F35-0E8A-4034-9874-E63CD3A98869}"/>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5" name="Google Shape;3388;p61">
              <a:extLst>
                <a:ext uri="{FF2B5EF4-FFF2-40B4-BE49-F238E27FC236}">
                  <a16:creationId xmlns:a16="http://schemas.microsoft.com/office/drawing/2014/main" id="{B995EAD2-6AB6-4882-AECE-95D6FCFE9D44}"/>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6" name="Google Shape;3389;p61">
              <a:extLst>
                <a:ext uri="{FF2B5EF4-FFF2-40B4-BE49-F238E27FC236}">
                  <a16:creationId xmlns:a16="http://schemas.microsoft.com/office/drawing/2014/main" id="{84B92247-3582-4070-ADEA-54F872F8AB07}"/>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7" name="Google Shape;3390;p61">
              <a:extLst>
                <a:ext uri="{FF2B5EF4-FFF2-40B4-BE49-F238E27FC236}">
                  <a16:creationId xmlns:a16="http://schemas.microsoft.com/office/drawing/2014/main" id="{73BA350E-0E98-464B-B70B-1836CD627B83}"/>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8" name="Google Shape;3391;p61">
              <a:extLst>
                <a:ext uri="{FF2B5EF4-FFF2-40B4-BE49-F238E27FC236}">
                  <a16:creationId xmlns:a16="http://schemas.microsoft.com/office/drawing/2014/main" id="{B517FC01-89E8-4AAD-BB93-CEED6FBB3397}"/>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199" name="Google Shape;3392;p61">
              <a:extLst>
                <a:ext uri="{FF2B5EF4-FFF2-40B4-BE49-F238E27FC236}">
                  <a16:creationId xmlns:a16="http://schemas.microsoft.com/office/drawing/2014/main" id="{28922DCE-C972-407F-ADE5-A58D651E25A8}"/>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0" name="Google Shape;3393;p61">
              <a:extLst>
                <a:ext uri="{FF2B5EF4-FFF2-40B4-BE49-F238E27FC236}">
                  <a16:creationId xmlns:a16="http://schemas.microsoft.com/office/drawing/2014/main" id="{52365172-1836-4D8E-9B63-6CAF9453509E}"/>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1" name="Google Shape;3394;p61">
              <a:extLst>
                <a:ext uri="{FF2B5EF4-FFF2-40B4-BE49-F238E27FC236}">
                  <a16:creationId xmlns:a16="http://schemas.microsoft.com/office/drawing/2014/main" id="{6366EF37-3F7A-45C5-BD95-0A1A1B93A875}"/>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2" name="Google Shape;3395;p61">
              <a:extLst>
                <a:ext uri="{FF2B5EF4-FFF2-40B4-BE49-F238E27FC236}">
                  <a16:creationId xmlns:a16="http://schemas.microsoft.com/office/drawing/2014/main" id="{580293EF-E1AE-48A1-A625-D2CC1D01715C}"/>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3" name="Google Shape;3396;p61">
              <a:extLst>
                <a:ext uri="{FF2B5EF4-FFF2-40B4-BE49-F238E27FC236}">
                  <a16:creationId xmlns:a16="http://schemas.microsoft.com/office/drawing/2014/main" id="{F350A58F-16B5-4F67-91D3-5D99096DB475}"/>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4" name="Google Shape;3397;p61">
              <a:extLst>
                <a:ext uri="{FF2B5EF4-FFF2-40B4-BE49-F238E27FC236}">
                  <a16:creationId xmlns:a16="http://schemas.microsoft.com/office/drawing/2014/main" id="{DD872A4A-E982-4774-8D0E-DF6E12EFDB83}"/>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5" name="Google Shape;3398;p61">
              <a:extLst>
                <a:ext uri="{FF2B5EF4-FFF2-40B4-BE49-F238E27FC236}">
                  <a16:creationId xmlns:a16="http://schemas.microsoft.com/office/drawing/2014/main" id="{A6A4D7CB-60E7-4977-9364-65361B5D82E5}"/>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6" name="Google Shape;3399;p61">
              <a:extLst>
                <a:ext uri="{FF2B5EF4-FFF2-40B4-BE49-F238E27FC236}">
                  <a16:creationId xmlns:a16="http://schemas.microsoft.com/office/drawing/2014/main" id="{F5506D51-D9FE-4600-B139-20F84765AD54}"/>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7" name="Google Shape;3400;p61">
              <a:extLst>
                <a:ext uri="{FF2B5EF4-FFF2-40B4-BE49-F238E27FC236}">
                  <a16:creationId xmlns:a16="http://schemas.microsoft.com/office/drawing/2014/main" id="{3D096AC0-04E6-4BD9-9AA0-1F9B23B0889E}"/>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8" name="Google Shape;3401;p61">
              <a:extLst>
                <a:ext uri="{FF2B5EF4-FFF2-40B4-BE49-F238E27FC236}">
                  <a16:creationId xmlns:a16="http://schemas.microsoft.com/office/drawing/2014/main" id="{BCBD8776-D442-455B-AEE4-3A74A89A7996}"/>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09" name="Google Shape;3402;p61">
              <a:extLst>
                <a:ext uri="{FF2B5EF4-FFF2-40B4-BE49-F238E27FC236}">
                  <a16:creationId xmlns:a16="http://schemas.microsoft.com/office/drawing/2014/main" id="{EFC4B6F1-54F5-4763-A6D2-3F64B811ADAB}"/>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0" name="Google Shape;3403;p61">
              <a:extLst>
                <a:ext uri="{FF2B5EF4-FFF2-40B4-BE49-F238E27FC236}">
                  <a16:creationId xmlns:a16="http://schemas.microsoft.com/office/drawing/2014/main" id="{506F6DDD-1E65-4DF7-A377-75ACD4462D06}"/>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1" name="Google Shape;3404;p61">
              <a:extLst>
                <a:ext uri="{FF2B5EF4-FFF2-40B4-BE49-F238E27FC236}">
                  <a16:creationId xmlns:a16="http://schemas.microsoft.com/office/drawing/2014/main" id="{5CAC9901-8D1A-4E5F-B38F-E8444804488A}"/>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2" name="Google Shape;3405;p61">
              <a:extLst>
                <a:ext uri="{FF2B5EF4-FFF2-40B4-BE49-F238E27FC236}">
                  <a16:creationId xmlns:a16="http://schemas.microsoft.com/office/drawing/2014/main" id="{F8E6D199-8250-4B89-9D5E-B0DCE428726C}"/>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3" name="Google Shape;3406;p61">
              <a:extLst>
                <a:ext uri="{FF2B5EF4-FFF2-40B4-BE49-F238E27FC236}">
                  <a16:creationId xmlns:a16="http://schemas.microsoft.com/office/drawing/2014/main" id="{9F3E1F6C-7537-498F-9060-B3BBBD48DADE}"/>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4" name="Google Shape;3407;p61">
              <a:extLst>
                <a:ext uri="{FF2B5EF4-FFF2-40B4-BE49-F238E27FC236}">
                  <a16:creationId xmlns:a16="http://schemas.microsoft.com/office/drawing/2014/main" id="{E5362D03-85B3-4742-8D04-69A752D72A49}"/>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5" name="Google Shape;3408;p61">
              <a:extLst>
                <a:ext uri="{FF2B5EF4-FFF2-40B4-BE49-F238E27FC236}">
                  <a16:creationId xmlns:a16="http://schemas.microsoft.com/office/drawing/2014/main" id="{CC358DF6-4714-407D-BB44-9CBAE6EFA513}"/>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16" name="Google Shape;3409;p61">
              <a:extLst>
                <a:ext uri="{FF2B5EF4-FFF2-40B4-BE49-F238E27FC236}">
                  <a16:creationId xmlns:a16="http://schemas.microsoft.com/office/drawing/2014/main" id="{296F3037-1237-49D3-93F6-86423E638933}"/>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18" name="Rectangle 217">
            <a:extLst>
              <a:ext uri="{FF2B5EF4-FFF2-40B4-BE49-F238E27FC236}">
                <a16:creationId xmlns:a16="http://schemas.microsoft.com/office/drawing/2014/main" id="{9AA5A671-E65D-434C-A906-4FAE7F18BA4F}"/>
              </a:ext>
            </a:extLst>
          </p:cNvPr>
          <p:cNvSpPr/>
          <p:nvPr userDrawn="1"/>
        </p:nvSpPr>
        <p:spPr>
          <a:xfrm>
            <a:off x="-795" y="222465"/>
            <a:ext cx="88900" cy="711200"/>
          </a:xfrm>
          <a:prstGeom prst="rect">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nvGrpSpPr>
          <p:cNvPr id="220" name="Group 219">
            <a:extLst>
              <a:ext uri="{FF2B5EF4-FFF2-40B4-BE49-F238E27FC236}">
                <a16:creationId xmlns:a16="http://schemas.microsoft.com/office/drawing/2014/main" id="{5FD6B939-A464-4BE7-81F5-4E77864F0715}"/>
              </a:ext>
            </a:extLst>
          </p:cNvPr>
          <p:cNvGrpSpPr/>
          <p:nvPr userDrawn="1"/>
        </p:nvGrpSpPr>
        <p:grpSpPr>
          <a:xfrm>
            <a:off x="-12700" y="895076"/>
            <a:ext cx="8186738" cy="71438"/>
            <a:chOff x="-12700" y="1035245"/>
            <a:chExt cx="8186738" cy="71438"/>
          </a:xfrm>
          <a:solidFill>
            <a:sysClr val="windowText" lastClr="000000"/>
          </a:solidFill>
        </p:grpSpPr>
        <p:cxnSp>
          <p:nvCxnSpPr>
            <p:cNvPr id="221" name="Straight Connector 220">
              <a:extLst>
                <a:ext uri="{FF2B5EF4-FFF2-40B4-BE49-F238E27FC236}">
                  <a16:creationId xmlns:a16="http://schemas.microsoft.com/office/drawing/2014/main" id="{6CBC33B4-AE41-42B5-8938-7A3B2FED120C}"/>
                </a:ext>
              </a:extLst>
            </p:cNvPr>
            <p:cNvCxnSpPr/>
            <p:nvPr/>
          </p:nvCxnSpPr>
          <p:spPr>
            <a:xfrm>
              <a:off x="-12700" y="1072584"/>
              <a:ext cx="8115300" cy="0"/>
            </a:xfrm>
            <a:prstGeom prst="line">
              <a:avLst/>
            </a:prstGeom>
            <a:grpFill/>
            <a:ln w="6350" cap="flat" cmpd="sng" algn="ctr">
              <a:solidFill>
                <a:srgbClr val="2F98B8"/>
              </a:solidFill>
              <a:prstDash val="solid"/>
              <a:miter lim="800000"/>
            </a:ln>
            <a:effectLst/>
          </p:spPr>
        </p:cxnSp>
        <p:sp>
          <p:nvSpPr>
            <p:cNvPr id="222" name="Oval 221">
              <a:extLst>
                <a:ext uri="{FF2B5EF4-FFF2-40B4-BE49-F238E27FC236}">
                  <a16:creationId xmlns:a16="http://schemas.microsoft.com/office/drawing/2014/main" id="{1D3C1118-9C9F-41C4-AD4A-0C1DAD149C8B}"/>
                </a:ext>
              </a:extLst>
            </p:cNvPr>
            <p:cNvSpPr/>
            <p:nvPr/>
          </p:nvSpPr>
          <p:spPr>
            <a:xfrm>
              <a:off x="8102600" y="1035245"/>
              <a:ext cx="71438" cy="71438"/>
            </a:xfrm>
            <a:prstGeom prst="ellipse">
              <a:avLst/>
            </a:prstGeom>
            <a:solidFill>
              <a:srgbClr val="2F98B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Light"/>
                <a:ea typeface="+mn-ea"/>
                <a:cs typeface="+mn-cs"/>
              </a:endParaRPr>
            </a:p>
          </p:txBody>
        </p:sp>
      </p:grpSp>
      <p:grpSp>
        <p:nvGrpSpPr>
          <p:cNvPr id="224" name="Google Shape;3410;p61">
            <a:extLst>
              <a:ext uri="{FF2B5EF4-FFF2-40B4-BE49-F238E27FC236}">
                <a16:creationId xmlns:a16="http://schemas.microsoft.com/office/drawing/2014/main" id="{A07EA215-C2AD-4BC6-BA61-86C31A093DFC}"/>
              </a:ext>
            </a:extLst>
          </p:cNvPr>
          <p:cNvGrpSpPr/>
          <p:nvPr userDrawn="1"/>
        </p:nvGrpSpPr>
        <p:grpSpPr>
          <a:xfrm>
            <a:off x="6953686" y="6111599"/>
            <a:ext cx="746023" cy="738808"/>
            <a:chOff x="468200" y="1667900"/>
            <a:chExt cx="1085575" cy="1075075"/>
          </a:xfrm>
          <a:solidFill>
            <a:schemeClr val="bg1"/>
          </a:solidFill>
        </p:grpSpPr>
        <p:sp>
          <p:nvSpPr>
            <p:cNvPr id="225" name="Google Shape;3411;p61">
              <a:extLst>
                <a:ext uri="{FF2B5EF4-FFF2-40B4-BE49-F238E27FC236}">
                  <a16:creationId xmlns:a16="http://schemas.microsoft.com/office/drawing/2014/main" id="{83664C3E-F177-4F8E-849A-2BAA42F8B914}"/>
                </a:ext>
              </a:extLst>
            </p:cNvPr>
            <p:cNvSpPr/>
            <p:nvPr/>
          </p:nvSpPr>
          <p:spPr>
            <a:xfrm>
              <a:off x="989100" y="1667900"/>
              <a:ext cx="52125" cy="49725"/>
            </a:xfrm>
            <a:custGeom>
              <a:avLst/>
              <a:gdLst/>
              <a:ahLst/>
              <a:cxnLst/>
              <a:rect l="l" t="t" r="r" b="b"/>
              <a:pathLst>
                <a:path w="2085" h="1989" extrusionOk="0">
                  <a:moveTo>
                    <a:pt x="997" y="1"/>
                  </a:moveTo>
                  <a:cubicBezTo>
                    <a:pt x="489" y="1"/>
                    <a:pt x="0" y="398"/>
                    <a:pt x="0" y="1000"/>
                  </a:cubicBezTo>
                  <a:cubicBezTo>
                    <a:pt x="0" y="1595"/>
                    <a:pt x="488" y="1988"/>
                    <a:pt x="995" y="1988"/>
                  </a:cubicBezTo>
                  <a:cubicBezTo>
                    <a:pt x="1240" y="1988"/>
                    <a:pt x="1490" y="1896"/>
                    <a:pt x="1691" y="1691"/>
                  </a:cubicBezTo>
                  <a:cubicBezTo>
                    <a:pt x="2084" y="1310"/>
                    <a:pt x="2084" y="679"/>
                    <a:pt x="1691" y="298"/>
                  </a:cubicBezTo>
                  <a:cubicBezTo>
                    <a:pt x="1490" y="93"/>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6" name="Google Shape;3412;p61">
              <a:extLst>
                <a:ext uri="{FF2B5EF4-FFF2-40B4-BE49-F238E27FC236}">
                  <a16:creationId xmlns:a16="http://schemas.microsoft.com/office/drawing/2014/main" id="{0A54B5F1-DD81-47B9-8D11-F063D0189F9D}"/>
                </a:ext>
              </a:extLst>
            </p:cNvPr>
            <p:cNvSpPr/>
            <p:nvPr/>
          </p:nvSpPr>
          <p:spPr>
            <a:xfrm>
              <a:off x="1062325" y="1741025"/>
              <a:ext cx="51825" cy="49750"/>
            </a:xfrm>
            <a:custGeom>
              <a:avLst/>
              <a:gdLst/>
              <a:ahLst/>
              <a:cxnLst/>
              <a:rect l="l" t="t" r="r" b="b"/>
              <a:pathLst>
                <a:path w="2073" h="1990" extrusionOk="0">
                  <a:moveTo>
                    <a:pt x="997" y="1"/>
                  </a:moveTo>
                  <a:cubicBezTo>
                    <a:pt x="487" y="1"/>
                    <a:pt x="0" y="396"/>
                    <a:pt x="0" y="992"/>
                  </a:cubicBezTo>
                  <a:cubicBezTo>
                    <a:pt x="0" y="1589"/>
                    <a:pt x="487" y="1989"/>
                    <a:pt x="996" y="1989"/>
                  </a:cubicBezTo>
                  <a:cubicBezTo>
                    <a:pt x="1239" y="1989"/>
                    <a:pt x="1487" y="1899"/>
                    <a:pt x="1691" y="1695"/>
                  </a:cubicBezTo>
                  <a:cubicBezTo>
                    <a:pt x="2072" y="1314"/>
                    <a:pt x="2072" y="683"/>
                    <a:pt x="1691" y="290"/>
                  </a:cubicBezTo>
                  <a:cubicBezTo>
                    <a:pt x="1488"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7" name="Google Shape;3413;p61">
              <a:extLst>
                <a:ext uri="{FF2B5EF4-FFF2-40B4-BE49-F238E27FC236}">
                  <a16:creationId xmlns:a16="http://schemas.microsoft.com/office/drawing/2014/main" id="{2DDB9C9A-4412-4435-B7C3-020B09AD3A79}"/>
                </a:ext>
              </a:extLst>
            </p:cNvPr>
            <p:cNvSpPr/>
            <p:nvPr/>
          </p:nvSpPr>
          <p:spPr>
            <a:xfrm>
              <a:off x="907550" y="1741125"/>
              <a:ext cx="66400" cy="49650"/>
            </a:xfrm>
            <a:custGeom>
              <a:avLst/>
              <a:gdLst/>
              <a:ahLst/>
              <a:cxnLst/>
              <a:rect l="l" t="t" r="r" b="b"/>
              <a:pathLst>
                <a:path w="2656" h="1986" extrusionOk="0">
                  <a:moveTo>
                    <a:pt x="1334" y="0"/>
                  </a:moveTo>
                  <a:cubicBezTo>
                    <a:pt x="453" y="0"/>
                    <a:pt x="0" y="1072"/>
                    <a:pt x="631" y="1691"/>
                  </a:cubicBezTo>
                  <a:cubicBezTo>
                    <a:pt x="822" y="1887"/>
                    <a:pt x="1075" y="1986"/>
                    <a:pt x="1328" y="1986"/>
                  </a:cubicBezTo>
                  <a:cubicBezTo>
                    <a:pt x="1581" y="1986"/>
                    <a:pt x="1834" y="1887"/>
                    <a:pt x="2024" y="1691"/>
                  </a:cubicBezTo>
                  <a:cubicBezTo>
                    <a:pt x="2655" y="1072"/>
                    <a:pt x="2215" y="0"/>
                    <a:pt x="133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8" name="Google Shape;3414;p61">
              <a:extLst>
                <a:ext uri="{FF2B5EF4-FFF2-40B4-BE49-F238E27FC236}">
                  <a16:creationId xmlns:a16="http://schemas.microsoft.com/office/drawing/2014/main" id="{2AFCC6AF-18E6-4CCA-88CE-30711ACFA6C6}"/>
                </a:ext>
              </a:extLst>
            </p:cNvPr>
            <p:cNvSpPr/>
            <p:nvPr/>
          </p:nvSpPr>
          <p:spPr>
            <a:xfrm>
              <a:off x="1135850" y="181455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29" name="Google Shape;3415;p61">
              <a:extLst>
                <a:ext uri="{FF2B5EF4-FFF2-40B4-BE49-F238E27FC236}">
                  <a16:creationId xmlns:a16="http://schemas.microsoft.com/office/drawing/2014/main" id="{48CF6DFE-1845-43D9-9B66-19563E077578}"/>
                </a:ext>
              </a:extLst>
            </p:cNvPr>
            <p:cNvSpPr/>
            <p:nvPr/>
          </p:nvSpPr>
          <p:spPr>
            <a:xfrm>
              <a:off x="1209075" y="1887775"/>
              <a:ext cx="51800" cy="49600"/>
            </a:xfrm>
            <a:custGeom>
              <a:avLst/>
              <a:gdLst/>
              <a:ahLst/>
              <a:cxnLst/>
              <a:rect l="l" t="t" r="r" b="b"/>
              <a:pathLst>
                <a:path w="2072" h="1984" extrusionOk="0">
                  <a:moveTo>
                    <a:pt x="996" y="1"/>
                  </a:moveTo>
                  <a:cubicBezTo>
                    <a:pt x="487" y="1"/>
                    <a:pt x="0" y="395"/>
                    <a:pt x="0" y="992"/>
                  </a:cubicBezTo>
                  <a:cubicBezTo>
                    <a:pt x="0" y="1589"/>
                    <a:pt x="487" y="1984"/>
                    <a:pt x="996" y="1984"/>
                  </a:cubicBezTo>
                  <a:cubicBezTo>
                    <a:pt x="1239" y="1984"/>
                    <a:pt x="1487" y="1894"/>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0" name="Google Shape;3416;p61">
              <a:extLst>
                <a:ext uri="{FF2B5EF4-FFF2-40B4-BE49-F238E27FC236}">
                  <a16:creationId xmlns:a16="http://schemas.microsoft.com/office/drawing/2014/main" id="{18DB76F3-0C9C-4DD9-B65D-F11E8F979A7B}"/>
                </a:ext>
              </a:extLst>
            </p:cNvPr>
            <p:cNvSpPr/>
            <p:nvPr/>
          </p:nvSpPr>
          <p:spPr>
            <a:xfrm>
              <a:off x="1282300" y="1960875"/>
              <a:ext cx="51800" cy="49725"/>
            </a:xfrm>
            <a:custGeom>
              <a:avLst/>
              <a:gdLst/>
              <a:ahLst/>
              <a:cxnLst/>
              <a:rect l="l" t="t" r="r" b="b"/>
              <a:pathLst>
                <a:path w="2072" h="1989" extrusionOk="0">
                  <a:moveTo>
                    <a:pt x="1001" y="0"/>
                  </a:moveTo>
                  <a:cubicBezTo>
                    <a:pt x="492" y="0"/>
                    <a:pt x="0" y="400"/>
                    <a:pt x="0" y="997"/>
                  </a:cubicBezTo>
                  <a:cubicBezTo>
                    <a:pt x="0" y="1594"/>
                    <a:pt x="492" y="1989"/>
                    <a:pt x="1002" y="1989"/>
                  </a:cubicBezTo>
                  <a:cubicBezTo>
                    <a:pt x="1244" y="1989"/>
                    <a:pt x="1491" y="1899"/>
                    <a:pt x="1691" y="1700"/>
                  </a:cubicBezTo>
                  <a:cubicBezTo>
                    <a:pt x="2072" y="1307"/>
                    <a:pt x="2072" y="676"/>
                    <a:pt x="1691" y="295"/>
                  </a:cubicBezTo>
                  <a:cubicBezTo>
                    <a:pt x="1491" y="91"/>
                    <a:pt x="1244"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1" name="Google Shape;3417;p61">
              <a:extLst>
                <a:ext uri="{FF2B5EF4-FFF2-40B4-BE49-F238E27FC236}">
                  <a16:creationId xmlns:a16="http://schemas.microsoft.com/office/drawing/2014/main" id="{5BEEB9E4-C952-4562-BC2A-25D92F1B7E9A}"/>
                </a:ext>
              </a:extLst>
            </p:cNvPr>
            <p:cNvSpPr/>
            <p:nvPr/>
          </p:nvSpPr>
          <p:spPr>
            <a:xfrm>
              <a:off x="1355225" y="2034025"/>
              <a:ext cx="52100" cy="49700"/>
            </a:xfrm>
            <a:custGeom>
              <a:avLst/>
              <a:gdLst/>
              <a:ahLst/>
              <a:cxnLst/>
              <a:rect l="l" t="t" r="r" b="b"/>
              <a:pathLst>
                <a:path w="2084" h="1988" extrusionOk="0">
                  <a:moveTo>
                    <a:pt x="996" y="1"/>
                  </a:moveTo>
                  <a:cubicBezTo>
                    <a:pt x="488" y="1"/>
                    <a:pt x="0" y="397"/>
                    <a:pt x="0" y="1000"/>
                  </a:cubicBezTo>
                  <a:cubicBezTo>
                    <a:pt x="0" y="1594"/>
                    <a:pt x="487" y="1988"/>
                    <a:pt x="995" y="1988"/>
                  </a:cubicBezTo>
                  <a:cubicBezTo>
                    <a:pt x="1240" y="1988"/>
                    <a:pt x="1489" y="1896"/>
                    <a:pt x="1691" y="1691"/>
                  </a:cubicBezTo>
                  <a:cubicBezTo>
                    <a:pt x="2084" y="1310"/>
                    <a:pt x="2084" y="679"/>
                    <a:pt x="1691" y="298"/>
                  </a:cubicBezTo>
                  <a:cubicBezTo>
                    <a:pt x="1490" y="93"/>
                    <a:pt x="1241"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2" name="Google Shape;3418;p61">
              <a:extLst>
                <a:ext uri="{FF2B5EF4-FFF2-40B4-BE49-F238E27FC236}">
                  <a16:creationId xmlns:a16="http://schemas.microsoft.com/office/drawing/2014/main" id="{C87A5449-D657-4966-87BC-A748BFB85F2A}"/>
                </a:ext>
              </a:extLst>
            </p:cNvPr>
            <p:cNvSpPr/>
            <p:nvPr/>
          </p:nvSpPr>
          <p:spPr>
            <a:xfrm>
              <a:off x="1428750" y="2107550"/>
              <a:ext cx="52100" cy="49800"/>
            </a:xfrm>
            <a:custGeom>
              <a:avLst/>
              <a:gdLst/>
              <a:ahLst/>
              <a:cxnLst/>
              <a:rect l="l" t="t" r="r" b="b"/>
              <a:pathLst>
                <a:path w="2084" h="1992" extrusionOk="0">
                  <a:moveTo>
                    <a:pt x="996" y="0"/>
                  </a:moveTo>
                  <a:cubicBezTo>
                    <a:pt x="488" y="0"/>
                    <a:pt x="0" y="397"/>
                    <a:pt x="0" y="1000"/>
                  </a:cubicBezTo>
                  <a:cubicBezTo>
                    <a:pt x="0" y="1597"/>
                    <a:pt x="492" y="1991"/>
                    <a:pt x="1002" y="1991"/>
                  </a:cubicBezTo>
                  <a:cubicBezTo>
                    <a:pt x="1244"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3" name="Google Shape;3419;p61">
              <a:extLst>
                <a:ext uri="{FF2B5EF4-FFF2-40B4-BE49-F238E27FC236}">
                  <a16:creationId xmlns:a16="http://schemas.microsoft.com/office/drawing/2014/main" id="{210A4020-E887-4694-9D0D-A7063B2CBBEB}"/>
                </a:ext>
              </a:extLst>
            </p:cNvPr>
            <p:cNvSpPr/>
            <p:nvPr/>
          </p:nvSpPr>
          <p:spPr>
            <a:xfrm>
              <a:off x="1501950" y="2180750"/>
              <a:ext cx="51825" cy="49650"/>
            </a:xfrm>
            <a:custGeom>
              <a:avLst/>
              <a:gdLst/>
              <a:ahLst/>
              <a:cxnLst/>
              <a:rect l="l" t="t" r="r" b="b"/>
              <a:pathLst>
                <a:path w="2073" h="1986" extrusionOk="0">
                  <a:moveTo>
                    <a:pt x="990" y="1"/>
                  </a:moveTo>
                  <a:cubicBezTo>
                    <a:pt x="483" y="1"/>
                    <a:pt x="1" y="395"/>
                    <a:pt x="1" y="989"/>
                  </a:cubicBezTo>
                  <a:cubicBezTo>
                    <a:pt x="1" y="1586"/>
                    <a:pt x="487" y="1986"/>
                    <a:pt x="997" y="1986"/>
                  </a:cubicBezTo>
                  <a:cubicBezTo>
                    <a:pt x="1240" y="1986"/>
                    <a:pt x="1488" y="1895"/>
                    <a:pt x="1692" y="1691"/>
                  </a:cubicBezTo>
                  <a:cubicBezTo>
                    <a:pt x="2073" y="1310"/>
                    <a:pt x="2073" y="679"/>
                    <a:pt x="1692"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4" name="Google Shape;3420;p61">
              <a:extLst>
                <a:ext uri="{FF2B5EF4-FFF2-40B4-BE49-F238E27FC236}">
                  <a16:creationId xmlns:a16="http://schemas.microsoft.com/office/drawing/2014/main" id="{12141758-057C-48FA-B7F0-FA5B5CB6AA21}"/>
                </a:ext>
              </a:extLst>
            </p:cNvPr>
            <p:cNvSpPr/>
            <p:nvPr/>
          </p:nvSpPr>
          <p:spPr>
            <a:xfrm>
              <a:off x="989100" y="1814250"/>
              <a:ext cx="52125" cy="49600"/>
            </a:xfrm>
            <a:custGeom>
              <a:avLst/>
              <a:gdLst/>
              <a:ahLst/>
              <a:cxnLst/>
              <a:rect l="l" t="t" r="r" b="b"/>
              <a:pathLst>
                <a:path w="2085" h="1984" extrusionOk="0">
                  <a:moveTo>
                    <a:pt x="1002" y="1"/>
                  </a:moveTo>
                  <a:cubicBezTo>
                    <a:pt x="492" y="1"/>
                    <a:pt x="0" y="395"/>
                    <a:pt x="0" y="992"/>
                  </a:cubicBezTo>
                  <a:cubicBezTo>
                    <a:pt x="0" y="1589"/>
                    <a:pt x="492" y="1984"/>
                    <a:pt x="1002" y="1984"/>
                  </a:cubicBezTo>
                  <a:cubicBezTo>
                    <a:pt x="1245" y="1984"/>
                    <a:pt x="1491" y="1895"/>
                    <a:pt x="1691" y="1695"/>
                  </a:cubicBezTo>
                  <a:cubicBezTo>
                    <a:pt x="2084" y="1302"/>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5" name="Google Shape;3421;p61">
              <a:extLst>
                <a:ext uri="{FF2B5EF4-FFF2-40B4-BE49-F238E27FC236}">
                  <a16:creationId xmlns:a16="http://schemas.microsoft.com/office/drawing/2014/main" id="{E56DF5D6-F555-449A-A800-CBE3F4934DA5}"/>
                </a:ext>
              </a:extLst>
            </p:cNvPr>
            <p:cNvSpPr/>
            <p:nvPr/>
          </p:nvSpPr>
          <p:spPr>
            <a:xfrm>
              <a:off x="1062925" y="1887775"/>
              <a:ext cx="51800" cy="49600"/>
            </a:xfrm>
            <a:custGeom>
              <a:avLst/>
              <a:gdLst/>
              <a:ahLst/>
              <a:cxnLst/>
              <a:rect l="l" t="t" r="r" b="b"/>
              <a:pathLst>
                <a:path w="2072" h="1984" extrusionOk="0">
                  <a:moveTo>
                    <a:pt x="997" y="1"/>
                  </a:moveTo>
                  <a:cubicBezTo>
                    <a:pt x="487" y="1"/>
                    <a:pt x="0" y="395"/>
                    <a:pt x="0" y="992"/>
                  </a:cubicBezTo>
                  <a:cubicBezTo>
                    <a:pt x="0" y="1589"/>
                    <a:pt x="487" y="1984"/>
                    <a:pt x="997" y="1984"/>
                  </a:cubicBezTo>
                  <a:cubicBezTo>
                    <a:pt x="1239" y="1984"/>
                    <a:pt x="1487" y="1894"/>
                    <a:pt x="1691" y="1695"/>
                  </a:cubicBezTo>
                  <a:cubicBezTo>
                    <a:pt x="2072" y="1302"/>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6" name="Google Shape;3422;p61">
              <a:extLst>
                <a:ext uri="{FF2B5EF4-FFF2-40B4-BE49-F238E27FC236}">
                  <a16:creationId xmlns:a16="http://schemas.microsoft.com/office/drawing/2014/main" id="{EFB7B2EE-042D-44D7-A613-9D65BFD34DEF}"/>
                </a:ext>
              </a:extLst>
            </p:cNvPr>
            <p:cNvSpPr/>
            <p:nvPr/>
          </p:nvSpPr>
          <p:spPr>
            <a:xfrm>
              <a:off x="1135850" y="1961000"/>
              <a:ext cx="52100" cy="49600"/>
            </a:xfrm>
            <a:custGeom>
              <a:avLst/>
              <a:gdLst/>
              <a:ahLst/>
              <a:cxnLst/>
              <a:rect l="l" t="t" r="r" b="b"/>
              <a:pathLst>
                <a:path w="2084" h="1984" extrusionOk="0">
                  <a:moveTo>
                    <a:pt x="1002" y="1"/>
                  </a:moveTo>
                  <a:cubicBezTo>
                    <a:pt x="492" y="1"/>
                    <a:pt x="0" y="395"/>
                    <a:pt x="0" y="992"/>
                  </a:cubicBezTo>
                  <a:cubicBezTo>
                    <a:pt x="0" y="1589"/>
                    <a:pt x="492" y="1984"/>
                    <a:pt x="1002" y="1984"/>
                  </a:cubicBezTo>
                  <a:cubicBezTo>
                    <a:pt x="1245" y="1984"/>
                    <a:pt x="1491" y="1894"/>
                    <a:pt x="1691" y="1695"/>
                  </a:cubicBezTo>
                  <a:cubicBezTo>
                    <a:pt x="2084" y="1302"/>
                    <a:pt x="2084" y="671"/>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7" name="Google Shape;3423;p61">
              <a:extLst>
                <a:ext uri="{FF2B5EF4-FFF2-40B4-BE49-F238E27FC236}">
                  <a16:creationId xmlns:a16="http://schemas.microsoft.com/office/drawing/2014/main" id="{22108FBA-294D-48D3-9F0D-97318EC7F27A}"/>
                </a:ext>
              </a:extLst>
            </p:cNvPr>
            <p:cNvSpPr/>
            <p:nvPr/>
          </p:nvSpPr>
          <p:spPr>
            <a:xfrm>
              <a:off x="1209075" y="2034025"/>
              <a:ext cx="51800" cy="49700"/>
            </a:xfrm>
            <a:custGeom>
              <a:avLst/>
              <a:gdLst/>
              <a:ahLst/>
              <a:cxnLst/>
              <a:rect l="l" t="t" r="r" b="b"/>
              <a:pathLst>
                <a:path w="2072" h="1988" extrusionOk="0">
                  <a:moveTo>
                    <a:pt x="991" y="1"/>
                  </a:moveTo>
                  <a:cubicBezTo>
                    <a:pt x="483" y="1"/>
                    <a:pt x="0" y="397"/>
                    <a:pt x="0" y="1000"/>
                  </a:cubicBezTo>
                  <a:cubicBezTo>
                    <a:pt x="0" y="1594"/>
                    <a:pt x="482" y="1988"/>
                    <a:pt x="989" y="1988"/>
                  </a:cubicBezTo>
                  <a:cubicBezTo>
                    <a:pt x="1234" y="1988"/>
                    <a:pt x="1485" y="1896"/>
                    <a:pt x="1691" y="1691"/>
                  </a:cubicBezTo>
                  <a:cubicBezTo>
                    <a:pt x="2072" y="1310"/>
                    <a:pt x="2072" y="679"/>
                    <a:pt x="1691" y="298"/>
                  </a:cubicBezTo>
                  <a:cubicBezTo>
                    <a:pt x="1486" y="93"/>
                    <a:pt x="1236" y="1"/>
                    <a:pt x="99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8" name="Google Shape;3424;p61">
              <a:extLst>
                <a:ext uri="{FF2B5EF4-FFF2-40B4-BE49-F238E27FC236}">
                  <a16:creationId xmlns:a16="http://schemas.microsoft.com/office/drawing/2014/main" id="{570732AA-7006-48A9-9D01-378F3921F707}"/>
                </a:ext>
              </a:extLst>
            </p:cNvPr>
            <p:cNvSpPr/>
            <p:nvPr/>
          </p:nvSpPr>
          <p:spPr>
            <a:xfrm>
              <a:off x="1282300" y="2107250"/>
              <a:ext cx="51800" cy="49700"/>
            </a:xfrm>
            <a:custGeom>
              <a:avLst/>
              <a:gdLst/>
              <a:ahLst/>
              <a:cxnLst/>
              <a:rect l="l" t="t" r="r" b="b"/>
              <a:pathLst>
                <a:path w="2072" h="1988" extrusionOk="0">
                  <a:moveTo>
                    <a:pt x="995" y="0"/>
                  </a:moveTo>
                  <a:cubicBezTo>
                    <a:pt x="487" y="0"/>
                    <a:pt x="0" y="394"/>
                    <a:pt x="0" y="988"/>
                  </a:cubicBezTo>
                  <a:cubicBezTo>
                    <a:pt x="0" y="1591"/>
                    <a:pt x="488" y="1988"/>
                    <a:pt x="996" y="1988"/>
                  </a:cubicBezTo>
                  <a:cubicBezTo>
                    <a:pt x="1241" y="1988"/>
                    <a:pt x="1490" y="1896"/>
                    <a:pt x="1691" y="1691"/>
                  </a:cubicBezTo>
                  <a:cubicBezTo>
                    <a:pt x="2072" y="1310"/>
                    <a:pt x="2072" y="679"/>
                    <a:pt x="1691" y="298"/>
                  </a:cubicBezTo>
                  <a:cubicBezTo>
                    <a:pt x="1489" y="92"/>
                    <a:pt x="1240" y="0"/>
                    <a:pt x="9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39" name="Google Shape;3425;p61">
              <a:extLst>
                <a:ext uri="{FF2B5EF4-FFF2-40B4-BE49-F238E27FC236}">
                  <a16:creationId xmlns:a16="http://schemas.microsoft.com/office/drawing/2014/main" id="{0F1C56E1-979E-4C27-8C6F-8E8B09B84DE7}"/>
                </a:ext>
              </a:extLst>
            </p:cNvPr>
            <p:cNvSpPr/>
            <p:nvPr/>
          </p:nvSpPr>
          <p:spPr>
            <a:xfrm>
              <a:off x="1355525" y="2180750"/>
              <a:ext cx="52100" cy="49725"/>
            </a:xfrm>
            <a:custGeom>
              <a:avLst/>
              <a:gdLst/>
              <a:ahLst/>
              <a:cxnLst/>
              <a:rect l="l" t="t" r="r" b="b"/>
              <a:pathLst>
                <a:path w="2084" h="1989" extrusionOk="0">
                  <a:moveTo>
                    <a:pt x="998" y="1"/>
                  </a:moveTo>
                  <a:cubicBezTo>
                    <a:pt x="487" y="1"/>
                    <a:pt x="0" y="395"/>
                    <a:pt x="0" y="989"/>
                  </a:cubicBezTo>
                  <a:cubicBezTo>
                    <a:pt x="0" y="1592"/>
                    <a:pt x="488" y="1988"/>
                    <a:pt x="1000" y="1988"/>
                  </a:cubicBezTo>
                  <a:cubicBezTo>
                    <a:pt x="1246" y="1988"/>
                    <a:pt x="1498" y="1896"/>
                    <a:pt x="1703" y="1691"/>
                  </a:cubicBezTo>
                  <a:cubicBezTo>
                    <a:pt x="2084" y="1310"/>
                    <a:pt x="2084" y="679"/>
                    <a:pt x="1703" y="298"/>
                  </a:cubicBezTo>
                  <a:cubicBezTo>
                    <a:pt x="1497" y="93"/>
                    <a:pt x="1245" y="1"/>
                    <a:pt x="998"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0" name="Google Shape;3426;p61">
              <a:extLst>
                <a:ext uri="{FF2B5EF4-FFF2-40B4-BE49-F238E27FC236}">
                  <a16:creationId xmlns:a16="http://schemas.microsoft.com/office/drawing/2014/main" id="{5B5A656B-DAFD-4994-957A-361F387A8943}"/>
                </a:ext>
              </a:extLst>
            </p:cNvPr>
            <p:cNvSpPr/>
            <p:nvPr/>
          </p:nvSpPr>
          <p:spPr>
            <a:xfrm>
              <a:off x="1428750" y="22539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1" name="Google Shape;3427;p61">
              <a:extLst>
                <a:ext uri="{FF2B5EF4-FFF2-40B4-BE49-F238E27FC236}">
                  <a16:creationId xmlns:a16="http://schemas.microsoft.com/office/drawing/2014/main" id="{BFFA8D26-02F8-4A81-AE49-38EB4A439812}"/>
                </a:ext>
              </a:extLst>
            </p:cNvPr>
            <p:cNvSpPr/>
            <p:nvPr/>
          </p:nvSpPr>
          <p:spPr>
            <a:xfrm>
              <a:off x="842650" y="181455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02"/>
                    <a:pt x="2072" y="671"/>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2" name="Google Shape;3428;p61">
              <a:extLst>
                <a:ext uri="{FF2B5EF4-FFF2-40B4-BE49-F238E27FC236}">
                  <a16:creationId xmlns:a16="http://schemas.microsoft.com/office/drawing/2014/main" id="{FCD9BE6A-F273-4E51-BD0E-D70D66360CE3}"/>
                </a:ext>
              </a:extLst>
            </p:cNvPr>
            <p:cNvSpPr/>
            <p:nvPr/>
          </p:nvSpPr>
          <p:spPr>
            <a:xfrm>
              <a:off x="915575" y="1887575"/>
              <a:ext cx="49725" cy="49725"/>
            </a:xfrm>
            <a:custGeom>
              <a:avLst/>
              <a:gdLst/>
              <a:ahLst/>
              <a:cxnLst/>
              <a:rect l="l" t="t" r="r" b="b"/>
              <a:pathLst>
                <a:path w="1989" h="1989" extrusionOk="0">
                  <a:moveTo>
                    <a:pt x="1001" y="0"/>
                  </a:moveTo>
                  <a:cubicBezTo>
                    <a:pt x="453" y="0"/>
                    <a:pt x="1" y="453"/>
                    <a:pt x="1" y="1000"/>
                  </a:cubicBezTo>
                  <a:cubicBezTo>
                    <a:pt x="1" y="1536"/>
                    <a:pt x="453" y="1988"/>
                    <a:pt x="1001" y="1988"/>
                  </a:cubicBezTo>
                  <a:cubicBezTo>
                    <a:pt x="1548" y="1988"/>
                    <a:pt x="1989" y="1536"/>
                    <a:pt x="1989" y="1000"/>
                  </a:cubicBezTo>
                  <a:cubicBezTo>
                    <a:pt x="1989" y="453"/>
                    <a:pt x="1548" y="0"/>
                    <a:pt x="100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3" name="Google Shape;3429;p61">
              <a:extLst>
                <a:ext uri="{FF2B5EF4-FFF2-40B4-BE49-F238E27FC236}">
                  <a16:creationId xmlns:a16="http://schemas.microsoft.com/office/drawing/2014/main" id="{DC5E1996-243E-4DFF-A8B4-8BC738169441}"/>
                </a:ext>
              </a:extLst>
            </p:cNvPr>
            <p:cNvSpPr/>
            <p:nvPr/>
          </p:nvSpPr>
          <p:spPr>
            <a:xfrm>
              <a:off x="761100" y="1887575"/>
              <a:ext cx="66400" cy="49650"/>
            </a:xfrm>
            <a:custGeom>
              <a:avLst/>
              <a:gdLst/>
              <a:ahLst/>
              <a:cxnLst/>
              <a:rect l="l" t="t" r="r" b="b"/>
              <a:pathLst>
                <a:path w="2656" h="1986" extrusionOk="0">
                  <a:moveTo>
                    <a:pt x="1322" y="0"/>
                  </a:moveTo>
                  <a:cubicBezTo>
                    <a:pt x="441" y="0"/>
                    <a:pt x="0" y="1072"/>
                    <a:pt x="619" y="1691"/>
                  </a:cubicBezTo>
                  <a:cubicBezTo>
                    <a:pt x="816" y="1887"/>
                    <a:pt x="1072" y="1985"/>
                    <a:pt x="1326" y="1985"/>
                  </a:cubicBezTo>
                  <a:cubicBezTo>
                    <a:pt x="1581" y="1985"/>
                    <a:pt x="1834" y="1887"/>
                    <a:pt x="2024" y="1691"/>
                  </a:cubicBezTo>
                  <a:cubicBezTo>
                    <a:pt x="2655" y="1072"/>
                    <a:pt x="2203" y="0"/>
                    <a:pt x="132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4" name="Google Shape;3430;p61">
              <a:extLst>
                <a:ext uri="{FF2B5EF4-FFF2-40B4-BE49-F238E27FC236}">
                  <a16:creationId xmlns:a16="http://schemas.microsoft.com/office/drawing/2014/main" id="{72ADA6CF-9CB5-4CC3-A964-343983715F1F}"/>
                </a:ext>
              </a:extLst>
            </p:cNvPr>
            <p:cNvSpPr/>
            <p:nvPr/>
          </p:nvSpPr>
          <p:spPr>
            <a:xfrm>
              <a:off x="989400" y="196130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2"/>
                    <a:pt x="2072" y="671"/>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5" name="Google Shape;3431;p61">
              <a:extLst>
                <a:ext uri="{FF2B5EF4-FFF2-40B4-BE49-F238E27FC236}">
                  <a16:creationId xmlns:a16="http://schemas.microsoft.com/office/drawing/2014/main" id="{C91831DC-AE26-4369-A85E-9C279D05D38A}"/>
                </a:ext>
              </a:extLst>
            </p:cNvPr>
            <p:cNvSpPr/>
            <p:nvPr/>
          </p:nvSpPr>
          <p:spPr>
            <a:xfrm>
              <a:off x="1062625" y="2034325"/>
              <a:ext cx="51800" cy="49625"/>
            </a:xfrm>
            <a:custGeom>
              <a:avLst/>
              <a:gdLst/>
              <a:ahLst/>
              <a:cxnLst/>
              <a:rect l="l" t="t" r="r" b="b"/>
              <a:pathLst>
                <a:path w="2072" h="1985" extrusionOk="0">
                  <a:moveTo>
                    <a:pt x="986" y="0"/>
                  </a:moveTo>
                  <a:cubicBezTo>
                    <a:pt x="482" y="0"/>
                    <a:pt x="0" y="394"/>
                    <a:pt x="0" y="988"/>
                  </a:cubicBezTo>
                  <a:cubicBezTo>
                    <a:pt x="0" y="1585"/>
                    <a:pt x="486" y="1985"/>
                    <a:pt x="993" y="1985"/>
                  </a:cubicBezTo>
                  <a:cubicBezTo>
                    <a:pt x="1234" y="1985"/>
                    <a:pt x="1479" y="1894"/>
                    <a:pt x="1679" y="1691"/>
                  </a:cubicBezTo>
                  <a:cubicBezTo>
                    <a:pt x="2072" y="1310"/>
                    <a:pt x="2072" y="678"/>
                    <a:pt x="1679" y="297"/>
                  </a:cubicBezTo>
                  <a:cubicBezTo>
                    <a:pt x="1477" y="92"/>
                    <a:pt x="1229" y="0"/>
                    <a:pt x="98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6" name="Google Shape;3432;p61">
              <a:extLst>
                <a:ext uri="{FF2B5EF4-FFF2-40B4-BE49-F238E27FC236}">
                  <a16:creationId xmlns:a16="http://schemas.microsoft.com/office/drawing/2014/main" id="{EFD612B3-310E-456B-A7ED-29603F87996F}"/>
                </a:ext>
              </a:extLst>
            </p:cNvPr>
            <p:cNvSpPr/>
            <p:nvPr/>
          </p:nvSpPr>
          <p:spPr>
            <a:xfrm>
              <a:off x="1135550" y="2107450"/>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13"/>
                    <a:pt x="2084" y="682"/>
                    <a:pt x="1691" y="290"/>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7" name="Google Shape;3433;p61">
              <a:extLst>
                <a:ext uri="{FF2B5EF4-FFF2-40B4-BE49-F238E27FC236}">
                  <a16:creationId xmlns:a16="http://schemas.microsoft.com/office/drawing/2014/main" id="{A762A0D5-B240-48B1-B6AA-2258142529AC}"/>
                </a:ext>
              </a:extLst>
            </p:cNvPr>
            <p:cNvSpPr/>
            <p:nvPr/>
          </p:nvSpPr>
          <p:spPr>
            <a:xfrm>
              <a:off x="1208775" y="2180675"/>
              <a:ext cx="51800" cy="49600"/>
            </a:xfrm>
            <a:custGeom>
              <a:avLst/>
              <a:gdLst/>
              <a:ahLst/>
              <a:cxnLst/>
              <a:rect l="l" t="t" r="r" b="b"/>
              <a:pathLst>
                <a:path w="2072" h="1984" extrusionOk="0">
                  <a:moveTo>
                    <a:pt x="997" y="0"/>
                  </a:moveTo>
                  <a:cubicBezTo>
                    <a:pt x="487" y="0"/>
                    <a:pt x="0" y="395"/>
                    <a:pt x="0" y="992"/>
                  </a:cubicBezTo>
                  <a:cubicBezTo>
                    <a:pt x="0" y="1589"/>
                    <a:pt x="487" y="1984"/>
                    <a:pt x="997" y="1984"/>
                  </a:cubicBezTo>
                  <a:cubicBezTo>
                    <a:pt x="1239" y="1984"/>
                    <a:pt x="1487" y="1894"/>
                    <a:pt x="1691" y="1694"/>
                  </a:cubicBezTo>
                  <a:cubicBezTo>
                    <a:pt x="2072" y="1301"/>
                    <a:pt x="2072" y="682"/>
                    <a:pt x="1691" y="289"/>
                  </a:cubicBezTo>
                  <a:cubicBezTo>
                    <a:pt x="1487"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8" name="Google Shape;3434;p61">
              <a:extLst>
                <a:ext uri="{FF2B5EF4-FFF2-40B4-BE49-F238E27FC236}">
                  <a16:creationId xmlns:a16="http://schemas.microsoft.com/office/drawing/2014/main" id="{C512D611-4EBD-43EF-896D-C3D6B33B49AE}"/>
                </a:ext>
              </a:extLst>
            </p:cNvPr>
            <p:cNvSpPr/>
            <p:nvPr/>
          </p:nvSpPr>
          <p:spPr>
            <a:xfrm>
              <a:off x="1282300" y="2254200"/>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01"/>
                    <a:pt x="2084" y="682"/>
                    <a:pt x="1691" y="289"/>
                  </a:cubicBezTo>
                  <a:cubicBezTo>
                    <a:pt x="1491" y="90"/>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49" name="Google Shape;3435;p61">
              <a:extLst>
                <a:ext uri="{FF2B5EF4-FFF2-40B4-BE49-F238E27FC236}">
                  <a16:creationId xmlns:a16="http://schemas.microsoft.com/office/drawing/2014/main" id="{59CF6A53-0A06-4920-A2C7-8D378288EC71}"/>
                </a:ext>
              </a:extLst>
            </p:cNvPr>
            <p:cNvSpPr/>
            <p:nvPr/>
          </p:nvSpPr>
          <p:spPr>
            <a:xfrm>
              <a:off x="1355525" y="2327275"/>
              <a:ext cx="51800" cy="49750"/>
            </a:xfrm>
            <a:custGeom>
              <a:avLst/>
              <a:gdLst/>
              <a:ahLst/>
              <a:cxnLst/>
              <a:rect l="l" t="t" r="r" b="b"/>
              <a:pathLst>
                <a:path w="2072" h="1990" extrusionOk="0">
                  <a:moveTo>
                    <a:pt x="996" y="1"/>
                  </a:moveTo>
                  <a:cubicBezTo>
                    <a:pt x="486" y="1"/>
                    <a:pt x="0" y="401"/>
                    <a:pt x="0" y="998"/>
                  </a:cubicBezTo>
                  <a:cubicBezTo>
                    <a:pt x="0" y="1595"/>
                    <a:pt x="486" y="1989"/>
                    <a:pt x="996" y="1989"/>
                  </a:cubicBezTo>
                  <a:cubicBezTo>
                    <a:pt x="1239" y="1989"/>
                    <a:pt x="1487" y="1900"/>
                    <a:pt x="1691" y="1700"/>
                  </a:cubicBezTo>
                  <a:cubicBezTo>
                    <a:pt x="2072" y="1307"/>
                    <a:pt x="2072" y="676"/>
                    <a:pt x="1691" y="295"/>
                  </a:cubicBezTo>
                  <a:cubicBezTo>
                    <a:pt x="1487" y="92"/>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0" name="Google Shape;3436;p61">
              <a:extLst>
                <a:ext uri="{FF2B5EF4-FFF2-40B4-BE49-F238E27FC236}">
                  <a16:creationId xmlns:a16="http://schemas.microsoft.com/office/drawing/2014/main" id="{44CDC77B-4B4C-4A30-B632-00F195D38A0F}"/>
                </a:ext>
              </a:extLst>
            </p:cNvPr>
            <p:cNvSpPr/>
            <p:nvPr/>
          </p:nvSpPr>
          <p:spPr>
            <a:xfrm>
              <a:off x="842650" y="1960700"/>
              <a:ext cx="51825" cy="49600"/>
            </a:xfrm>
            <a:custGeom>
              <a:avLst/>
              <a:gdLst/>
              <a:ahLst/>
              <a:cxnLst/>
              <a:rect l="l" t="t" r="r" b="b"/>
              <a:pathLst>
                <a:path w="2073" h="1984" extrusionOk="0">
                  <a:moveTo>
                    <a:pt x="997" y="1"/>
                  </a:moveTo>
                  <a:cubicBezTo>
                    <a:pt x="487" y="1"/>
                    <a:pt x="1" y="395"/>
                    <a:pt x="1" y="992"/>
                  </a:cubicBezTo>
                  <a:cubicBezTo>
                    <a:pt x="1" y="1589"/>
                    <a:pt x="487" y="1984"/>
                    <a:pt x="997" y="1984"/>
                  </a:cubicBezTo>
                  <a:cubicBezTo>
                    <a:pt x="1240" y="1984"/>
                    <a:pt x="1488" y="1894"/>
                    <a:pt x="1691" y="1695"/>
                  </a:cubicBezTo>
                  <a:cubicBezTo>
                    <a:pt x="2072" y="1314"/>
                    <a:pt x="2072" y="683"/>
                    <a:pt x="1691" y="290"/>
                  </a:cubicBezTo>
                  <a:cubicBezTo>
                    <a:pt x="1488" y="90"/>
                    <a:pt x="1240"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1" name="Google Shape;3437;p61">
              <a:extLst>
                <a:ext uri="{FF2B5EF4-FFF2-40B4-BE49-F238E27FC236}">
                  <a16:creationId xmlns:a16="http://schemas.microsoft.com/office/drawing/2014/main" id="{9E4159C2-EF5F-4E25-9370-3855D199CA18}"/>
                </a:ext>
              </a:extLst>
            </p:cNvPr>
            <p:cNvSpPr/>
            <p:nvPr/>
          </p:nvSpPr>
          <p:spPr>
            <a:xfrm>
              <a:off x="916175" y="2034325"/>
              <a:ext cx="51825" cy="49625"/>
            </a:xfrm>
            <a:custGeom>
              <a:avLst/>
              <a:gdLst/>
              <a:ahLst/>
              <a:cxnLst/>
              <a:rect l="l" t="t" r="r" b="b"/>
              <a:pathLst>
                <a:path w="2073" h="1985" extrusionOk="0">
                  <a:moveTo>
                    <a:pt x="990" y="0"/>
                  </a:moveTo>
                  <a:cubicBezTo>
                    <a:pt x="482" y="0"/>
                    <a:pt x="0" y="394"/>
                    <a:pt x="0" y="988"/>
                  </a:cubicBezTo>
                  <a:cubicBezTo>
                    <a:pt x="0" y="1585"/>
                    <a:pt x="487" y="1985"/>
                    <a:pt x="996" y="1985"/>
                  </a:cubicBezTo>
                  <a:cubicBezTo>
                    <a:pt x="1239" y="1985"/>
                    <a:pt x="1488" y="1894"/>
                    <a:pt x="1691" y="1691"/>
                  </a:cubicBezTo>
                  <a:cubicBezTo>
                    <a:pt x="2072" y="1310"/>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2" name="Google Shape;3438;p61">
              <a:extLst>
                <a:ext uri="{FF2B5EF4-FFF2-40B4-BE49-F238E27FC236}">
                  <a16:creationId xmlns:a16="http://schemas.microsoft.com/office/drawing/2014/main" id="{1C3939E0-3C48-4C23-A913-77CD8299EC84}"/>
                </a:ext>
              </a:extLst>
            </p:cNvPr>
            <p:cNvSpPr/>
            <p:nvPr/>
          </p:nvSpPr>
          <p:spPr>
            <a:xfrm>
              <a:off x="989400" y="2107450"/>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13"/>
                    <a:pt x="2072" y="682"/>
                    <a:pt x="1691" y="290"/>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3" name="Google Shape;3439;p61">
              <a:extLst>
                <a:ext uri="{FF2B5EF4-FFF2-40B4-BE49-F238E27FC236}">
                  <a16:creationId xmlns:a16="http://schemas.microsoft.com/office/drawing/2014/main" id="{B5411671-1D13-44E9-A69F-6105E0AAEDEA}"/>
                </a:ext>
              </a:extLst>
            </p:cNvPr>
            <p:cNvSpPr/>
            <p:nvPr/>
          </p:nvSpPr>
          <p:spPr>
            <a:xfrm>
              <a:off x="1062325" y="2180675"/>
              <a:ext cx="52100" cy="49600"/>
            </a:xfrm>
            <a:custGeom>
              <a:avLst/>
              <a:gdLst/>
              <a:ahLst/>
              <a:cxnLst/>
              <a:rect l="l" t="t" r="r" b="b"/>
              <a:pathLst>
                <a:path w="2084" h="1984" extrusionOk="0">
                  <a:moveTo>
                    <a:pt x="1002" y="0"/>
                  </a:moveTo>
                  <a:cubicBezTo>
                    <a:pt x="492" y="0"/>
                    <a:pt x="0" y="395"/>
                    <a:pt x="0" y="992"/>
                  </a:cubicBezTo>
                  <a:cubicBezTo>
                    <a:pt x="0" y="1589"/>
                    <a:pt x="492" y="1984"/>
                    <a:pt x="1002" y="1984"/>
                  </a:cubicBezTo>
                  <a:cubicBezTo>
                    <a:pt x="1245" y="1984"/>
                    <a:pt x="1491" y="1894"/>
                    <a:pt x="1691" y="1694"/>
                  </a:cubicBezTo>
                  <a:cubicBezTo>
                    <a:pt x="2084" y="1301"/>
                    <a:pt x="2084" y="670"/>
                    <a:pt x="1691" y="289"/>
                  </a:cubicBezTo>
                  <a:cubicBezTo>
                    <a:pt x="1491"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4" name="Google Shape;3440;p61">
              <a:extLst>
                <a:ext uri="{FF2B5EF4-FFF2-40B4-BE49-F238E27FC236}">
                  <a16:creationId xmlns:a16="http://schemas.microsoft.com/office/drawing/2014/main" id="{0193296C-2700-4549-BF0B-350065BD3DC0}"/>
                </a:ext>
              </a:extLst>
            </p:cNvPr>
            <p:cNvSpPr/>
            <p:nvPr/>
          </p:nvSpPr>
          <p:spPr>
            <a:xfrm>
              <a:off x="1135550" y="2253700"/>
              <a:ext cx="52100" cy="49800"/>
            </a:xfrm>
            <a:custGeom>
              <a:avLst/>
              <a:gdLst/>
              <a:ahLst/>
              <a:cxnLst/>
              <a:rect l="l" t="t" r="r" b="b"/>
              <a:pathLst>
                <a:path w="2084" h="1992" extrusionOk="0">
                  <a:moveTo>
                    <a:pt x="996" y="0"/>
                  </a:moveTo>
                  <a:cubicBezTo>
                    <a:pt x="489" y="0"/>
                    <a:pt x="0" y="397"/>
                    <a:pt x="0" y="1000"/>
                  </a:cubicBezTo>
                  <a:cubicBezTo>
                    <a:pt x="0" y="1597"/>
                    <a:pt x="492" y="1991"/>
                    <a:pt x="1002" y="1991"/>
                  </a:cubicBezTo>
                  <a:cubicBezTo>
                    <a:pt x="1245" y="1991"/>
                    <a:pt x="1491" y="1902"/>
                    <a:pt x="1691" y="1702"/>
                  </a:cubicBezTo>
                  <a:cubicBezTo>
                    <a:pt x="2084" y="1309"/>
                    <a:pt x="2084"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5" name="Google Shape;3441;p61">
              <a:extLst>
                <a:ext uri="{FF2B5EF4-FFF2-40B4-BE49-F238E27FC236}">
                  <a16:creationId xmlns:a16="http://schemas.microsoft.com/office/drawing/2014/main" id="{3A3392C8-BA93-4877-B51A-A5D36F1CB70C}"/>
                </a:ext>
              </a:extLst>
            </p:cNvPr>
            <p:cNvSpPr/>
            <p:nvPr/>
          </p:nvSpPr>
          <p:spPr>
            <a:xfrm>
              <a:off x="1209075" y="2327275"/>
              <a:ext cx="52100" cy="49750"/>
            </a:xfrm>
            <a:custGeom>
              <a:avLst/>
              <a:gdLst/>
              <a:ahLst/>
              <a:cxnLst/>
              <a:rect l="l" t="t" r="r" b="b"/>
              <a:pathLst>
                <a:path w="2084" h="1990" extrusionOk="0">
                  <a:moveTo>
                    <a:pt x="1001" y="1"/>
                  </a:moveTo>
                  <a:cubicBezTo>
                    <a:pt x="492" y="1"/>
                    <a:pt x="0" y="401"/>
                    <a:pt x="0" y="998"/>
                  </a:cubicBezTo>
                  <a:cubicBezTo>
                    <a:pt x="0" y="1595"/>
                    <a:pt x="492" y="1989"/>
                    <a:pt x="1002" y="1989"/>
                  </a:cubicBezTo>
                  <a:cubicBezTo>
                    <a:pt x="1244" y="1989"/>
                    <a:pt x="1491" y="1900"/>
                    <a:pt x="1691" y="1700"/>
                  </a:cubicBezTo>
                  <a:cubicBezTo>
                    <a:pt x="2084" y="1307"/>
                    <a:pt x="2084" y="676"/>
                    <a:pt x="1691" y="295"/>
                  </a:cubicBezTo>
                  <a:cubicBezTo>
                    <a:pt x="1491" y="92"/>
                    <a:pt x="1244" y="1"/>
                    <a:pt x="100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6" name="Google Shape;3442;p61">
              <a:extLst>
                <a:ext uri="{FF2B5EF4-FFF2-40B4-BE49-F238E27FC236}">
                  <a16:creationId xmlns:a16="http://schemas.microsoft.com/office/drawing/2014/main" id="{12A0DEB6-8C82-4C44-88B8-5DD747314359}"/>
                </a:ext>
              </a:extLst>
            </p:cNvPr>
            <p:cNvSpPr/>
            <p:nvPr/>
          </p:nvSpPr>
          <p:spPr>
            <a:xfrm>
              <a:off x="1282300" y="2400450"/>
              <a:ext cx="51800" cy="49800"/>
            </a:xfrm>
            <a:custGeom>
              <a:avLst/>
              <a:gdLst/>
              <a:ahLst/>
              <a:cxnLst/>
              <a:rect l="l" t="t" r="r" b="b"/>
              <a:pathLst>
                <a:path w="2072" h="1992" extrusionOk="0">
                  <a:moveTo>
                    <a:pt x="996" y="0"/>
                  </a:moveTo>
                  <a:cubicBezTo>
                    <a:pt x="488" y="0"/>
                    <a:pt x="0" y="397"/>
                    <a:pt x="0" y="1000"/>
                  </a:cubicBezTo>
                  <a:cubicBezTo>
                    <a:pt x="0" y="1597"/>
                    <a:pt x="492" y="1991"/>
                    <a:pt x="1002" y="1991"/>
                  </a:cubicBezTo>
                  <a:cubicBezTo>
                    <a:pt x="1244" y="1991"/>
                    <a:pt x="1491" y="1902"/>
                    <a:pt x="1691" y="1702"/>
                  </a:cubicBezTo>
                  <a:cubicBezTo>
                    <a:pt x="2072" y="1309"/>
                    <a:pt x="2072" y="678"/>
                    <a:pt x="1691" y="297"/>
                  </a:cubicBezTo>
                  <a:cubicBezTo>
                    <a:pt x="1490" y="92"/>
                    <a:pt x="1241" y="0"/>
                    <a:pt x="99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7" name="Google Shape;3443;p61">
              <a:extLst>
                <a:ext uri="{FF2B5EF4-FFF2-40B4-BE49-F238E27FC236}">
                  <a16:creationId xmlns:a16="http://schemas.microsoft.com/office/drawing/2014/main" id="{4ACB8AE6-0717-4F1E-865A-C1A4E449675D}"/>
                </a:ext>
              </a:extLst>
            </p:cNvPr>
            <p:cNvSpPr/>
            <p:nvPr/>
          </p:nvSpPr>
          <p:spPr>
            <a:xfrm>
              <a:off x="696200" y="1960700"/>
              <a:ext cx="52125" cy="49800"/>
            </a:xfrm>
            <a:custGeom>
              <a:avLst/>
              <a:gdLst/>
              <a:ahLst/>
              <a:cxnLst/>
              <a:rect l="l" t="t" r="r" b="b"/>
              <a:pathLst>
                <a:path w="2085" h="1992" extrusionOk="0">
                  <a:moveTo>
                    <a:pt x="1002" y="1"/>
                  </a:moveTo>
                  <a:cubicBezTo>
                    <a:pt x="493" y="1"/>
                    <a:pt x="1" y="395"/>
                    <a:pt x="1" y="992"/>
                  </a:cubicBezTo>
                  <a:cubicBezTo>
                    <a:pt x="1" y="1595"/>
                    <a:pt x="489" y="1992"/>
                    <a:pt x="997" y="1992"/>
                  </a:cubicBezTo>
                  <a:cubicBezTo>
                    <a:pt x="1241" y="1992"/>
                    <a:pt x="1490" y="1900"/>
                    <a:pt x="1691" y="1695"/>
                  </a:cubicBezTo>
                  <a:cubicBezTo>
                    <a:pt x="2084" y="1314"/>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8" name="Google Shape;3444;p61">
              <a:extLst>
                <a:ext uri="{FF2B5EF4-FFF2-40B4-BE49-F238E27FC236}">
                  <a16:creationId xmlns:a16="http://schemas.microsoft.com/office/drawing/2014/main" id="{AE873CF9-7723-4974-8512-3D4493513F35}"/>
                </a:ext>
              </a:extLst>
            </p:cNvPr>
            <p:cNvSpPr/>
            <p:nvPr/>
          </p:nvSpPr>
          <p:spPr>
            <a:xfrm>
              <a:off x="769425" y="2033925"/>
              <a:ext cx="52125" cy="49600"/>
            </a:xfrm>
            <a:custGeom>
              <a:avLst/>
              <a:gdLst/>
              <a:ahLst/>
              <a:cxnLst/>
              <a:rect l="l" t="t" r="r" b="b"/>
              <a:pathLst>
                <a:path w="2085" h="1984" extrusionOk="0">
                  <a:moveTo>
                    <a:pt x="1002" y="1"/>
                  </a:moveTo>
                  <a:cubicBezTo>
                    <a:pt x="492" y="1"/>
                    <a:pt x="1" y="395"/>
                    <a:pt x="1" y="992"/>
                  </a:cubicBezTo>
                  <a:cubicBezTo>
                    <a:pt x="1" y="1589"/>
                    <a:pt x="492" y="1984"/>
                    <a:pt x="1002" y="1984"/>
                  </a:cubicBezTo>
                  <a:cubicBezTo>
                    <a:pt x="1245" y="1984"/>
                    <a:pt x="1492" y="1894"/>
                    <a:pt x="1691" y="1695"/>
                  </a:cubicBezTo>
                  <a:cubicBezTo>
                    <a:pt x="2084" y="1302"/>
                    <a:pt x="2084" y="683"/>
                    <a:pt x="1691" y="290"/>
                  </a:cubicBezTo>
                  <a:cubicBezTo>
                    <a:pt x="1492"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59" name="Google Shape;3445;p61">
              <a:extLst>
                <a:ext uri="{FF2B5EF4-FFF2-40B4-BE49-F238E27FC236}">
                  <a16:creationId xmlns:a16="http://schemas.microsoft.com/office/drawing/2014/main" id="{0F4BAE20-7D3D-4BF3-856A-EC542C58B86D}"/>
                </a:ext>
              </a:extLst>
            </p:cNvPr>
            <p:cNvSpPr/>
            <p:nvPr/>
          </p:nvSpPr>
          <p:spPr>
            <a:xfrm>
              <a:off x="614650" y="2034000"/>
              <a:ext cx="66400" cy="49450"/>
            </a:xfrm>
            <a:custGeom>
              <a:avLst/>
              <a:gdLst/>
              <a:ahLst/>
              <a:cxnLst/>
              <a:rect l="l" t="t" r="r" b="b"/>
              <a:pathLst>
                <a:path w="2656" h="1978" extrusionOk="0">
                  <a:moveTo>
                    <a:pt x="1334" y="1"/>
                  </a:moveTo>
                  <a:cubicBezTo>
                    <a:pt x="453" y="1"/>
                    <a:pt x="0" y="1061"/>
                    <a:pt x="631" y="1692"/>
                  </a:cubicBezTo>
                  <a:cubicBezTo>
                    <a:pt x="822" y="1882"/>
                    <a:pt x="1075" y="1977"/>
                    <a:pt x="1329" y="1977"/>
                  </a:cubicBezTo>
                  <a:cubicBezTo>
                    <a:pt x="1584" y="1977"/>
                    <a:pt x="1840" y="1882"/>
                    <a:pt x="2036" y="1692"/>
                  </a:cubicBezTo>
                  <a:cubicBezTo>
                    <a:pt x="2656" y="1061"/>
                    <a:pt x="2215" y="1"/>
                    <a:pt x="133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0" name="Google Shape;3446;p61">
              <a:extLst>
                <a:ext uri="{FF2B5EF4-FFF2-40B4-BE49-F238E27FC236}">
                  <a16:creationId xmlns:a16="http://schemas.microsoft.com/office/drawing/2014/main" id="{B6E8DA85-661B-4B85-8932-F8C70BF7011A}"/>
                </a:ext>
              </a:extLst>
            </p:cNvPr>
            <p:cNvSpPr/>
            <p:nvPr/>
          </p:nvSpPr>
          <p:spPr>
            <a:xfrm>
              <a:off x="842950" y="2107450"/>
              <a:ext cx="52125" cy="49600"/>
            </a:xfrm>
            <a:custGeom>
              <a:avLst/>
              <a:gdLst/>
              <a:ahLst/>
              <a:cxnLst/>
              <a:rect l="l" t="t" r="r" b="b"/>
              <a:pathLst>
                <a:path w="2085" h="1984" extrusionOk="0">
                  <a:moveTo>
                    <a:pt x="1002" y="0"/>
                  </a:moveTo>
                  <a:cubicBezTo>
                    <a:pt x="492" y="0"/>
                    <a:pt x="1" y="395"/>
                    <a:pt x="1" y="992"/>
                  </a:cubicBezTo>
                  <a:cubicBezTo>
                    <a:pt x="1" y="1589"/>
                    <a:pt x="492" y="1984"/>
                    <a:pt x="1002" y="1984"/>
                  </a:cubicBezTo>
                  <a:cubicBezTo>
                    <a:pt x="1245" y="1984"/>
                    <a:pt x="1492" y="1894"/>
                    <a:pt x="1691" y="1694"/>
                  </a:cubicBezTo>
                  <a:cubicBezTo>
                    <a:pt x="2084" y="1302"/>
                    <a:pt x="2084" y="682"/>
                    <a:pt x="1691" y="290"/>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1" name="Google Shape;3447;p61">
              <a:extLst>
                <a:ext uri="{FF2B5EF4-FFF2-40B4-BE49-F238E27FC236}">
                  <a16:creationId xmlns:a16="http://schemas.microsoft.com/office/drawing/2014/main" id="{C2BBFBF1-0566-4741-B49E-B0F017D682E6}"/>
                </a:ext>
              </a:extLst>
            </p:cNvPr>
            <p:cNvSpPr/>
            <p:nvPr/>
          </p:nvSpPr>
          <p:spPr>
            <a:xfrm>
              <a:off x="916175" y="2180675"/>
              <a:ext cx="51825" cy="49600"/>
            </a:xfrm>
            <a:custGeom>
              <a:avLst/>
              <a:gdLst/>
              <a:ahLst/>
              <a:cxnLst/>
              <a:rect l="l" t="t" r="r" b="b"/>
              <a:pathLst>
                <a:path w="2073" h="1984" extrusionOk="0">
                  <a:moveTo>
                    <a:pt x="997" y="0"/>
                  </a:moveTo>
                  <a:cubicBezTo>
                    <a:pt x="487" y="0"/>
                    <a:pt x="0" y="395"/>
                    <a:pt x="0" y="992"/>
                  </a:cubicBezTo>
                  <a:cubicBezTo>
                    <a:pt x="0" y="1589"/>
                    <a:pt x="487" y="1984"/>
                    <a:pt x="997" y="1984"/>
                  </a:cubicBezTo>
                  <a:cubicBezTo>
                    <a:pt x="1239" y="1984"/>
                    <a:pt x="1488" y="1894"/>
                    <a:pt x="1691" y="1694"/>
                  </a:cubicBezTo>
                  <a:cubicBezTo>
                    <a:pt x="2072" y="1301"/>
                    <a:pt x="2072" y="670"/>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2" name="Google Shape;3448;p61">
              <a:extLst>
                <a:ext uri="{FF2B5EF4-FFF2-40B4-BE49-F238E27FC236}">
                  <a16:creationId xmlns:a16="http://schemas.microsoft.com/office/drawing/2014/main" id="{2F145425-63DB-4715-9FCF-B19D68343192}"/>
                </a:ext>
              </a:extLst>
            </p:cNvPr>
            <p:cNvSpPr/>
            <p:nvPr/>
          </p:nvSpPr>
          <p:spPr>
            <a:xfrm>
              <a:off x="989400" y="2253700"/>
              <a:ext cx="51825" cy="49800"/>
            </a:xfrm>
            <a:custGeom>
              <a:avLst/>
              <a:gdLst/>
              <a:ahLst/>
              <a:cxnLst/>
              <a:rect l="l" t="t" r="r" b="b"/>
              <a:pathLst>
                <a:path w="2073" h="1992" extrusionOk="0">
                  <a:moveTo>
                    <a:pt x="991" y="0"/>
                  </a:moveTo>
                  <a:cubicBezTo>
                    <a:pt x="483" y="0"/>
                    <a:pt x="0" y="397"/>
                    <a:pt x="0" y="1000"/>
                  </a:cubicBezTo>
                  <a:cubicBezTo>
                    <a:pt x="0" y="1597"/>
                    <a:pt x="487" y="1991"/>
                    <a:pt x="997" y="1991"/>
                  </a:cubicBezTo>
                  <a:cubicBezTo>
                    <a:pt x="1239" y="1991"/>
                    <a:pt x="1488" y="1902"/>
                    <a:pt x="1691" y="1702"/>
                  </a:cubicBezTo>
                  <a:cubicBezTo>
                    <a:pt x="2072" y="1309"/>
                    <a:pt x="2072" y="678"/>
                    <a:pt x="1691" y="297"/>
                  </a:cubicBezTo>
                  <a:cubicBezTo>
                    <a:pt x="1486" y="92"/>
                    <a:pt x="1236" y="0"/>
                    <a:pt x="99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3" name="Google Shape;3449;p61">
              <a:extLst>
                <a:ext uri="{FF2B5EF4-FFF2-40B4-BE49-F238E27FC236}">
                  <a16:creationId xmlns:a16="http://schemas.microsoft.com/office/drawing/2014/main" id="{73D599C9-DF4B-43A5-822D-6B7D5A1BA767}"/>
                </a:ext>
              </a:extLst>
            </p:cNvPr>
            <p:cNvSpPr/>
            <p:nvPr/>
          </p:nvSpPr>
          <p:spPr>
            <a:xfrm>
              <a:off x="1062625" y="2326825"/>
              <a:ext cx="51800" cy="49600"/>
            </a:xfrm>
            <a:custGeom>
              <a:avLst/>
              <a:gdLst/>
              <a:ahLst/>
              <a:cxnLst/>
              <a:rect l="l" t="t" r="r" b="b"/>
              <a:pathLst>
                <a:path w="2072" h="1984" extrusionOk="0">
                  <a:moveTo>
                    <a:pt x="993" y="0"/>
                  </a:moveTo>
                  <a:cubicBezTo>
                    <a:pt x="487" y="0"/>
                    <a:pt x="0" y="395"/>
                    <a:pt x="0" y="992"/>
                  </a:cubicBezTo>
                  <a:cubicBezTo>
                    <a:pt x="0" y="1589"/>
                    <a:pt x="487" y="1983"/>
                    <a:pt x="993" y="1983"/>
                  </a:cubicBezTo>
                  <a:cubicBezTo>
                    <a:pt x="1234" y="1983"/>
                    <a:pt x="1479" y="1894"/>
                    <a:pt x="1679" y="1694"/>
                  </a:cubicBezTo>
                  <a:cubicBezTo>
                    <a:pt x="2072" y="1313"/>
                    <a:pt x="2072" y="682"/>
                    <a:pt x="1679" y="289"/>
                  </a:cubicBezTo>
                  <a:cubicBezTo>
                    <a:pt x="1479" y="90"/>
                    <a:pt x="1234" y="0"/>
                    <a:pt x="9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4" name="Google Shape;3450;p61">
              <a:extLst>
                <a:ext uri="{FF2B5EF4-FFF2-40B4-BE49-F238E27FC236}">
                  <a16:creationId xmlns:a16="http://schemas.microsoft.com/office/drawing/2014/main" id="{8D080DF2-6600-4474-AA12-94424B1D30C9}"/>
                </a:ext>
              </a:extLst>
            </p:cNvPr>
            <p:cNvSpPr/>
            <p:nvPr/>
          </p:nvSpPr>
          <p:spPr>
            <a:xfrm>
              <a:off x="1135850" y="2400450"/>
              <a:ext cx="52100" cy="49800"/>
            </a:xfrm>
            <a:custGeom>
              <a:avLst/>
              <a:gdLst/>
              <a:ahLst/>
              <a:cxnLst/>
              <a:rect l="l" t="t" r="r" b="b"/>
              <a:pathLst>
                <a:path w="2084" h="1992" extrusionOk="0">
                  <a:moveTo>
                    <a:pt x="1000" y="0"/>
                  </a:moveTo>
                  <a:cubicBezTo>
                    <a:pt x="489" y="0"/>
                    <a:pt x="0" y="397"/>
                    <a:pt x="0" y="1000"/>
                  </a:cubicBezTo>
                  <a:cubicBezTo>
                    <a:pt x="0" y="1597"/>
                    <a:pt x="492" y="1991"/>
                    <a:pt x="1006" y="1991"/>
                  </a:cubicBezTo>
                  <a:cubicBezTo>
                    <a:pt x="1250" y="1991"/>
                    <a:pt x="1499" y="1902"/>
                    <a:pt x="1703" y="1702"/>
                  </a:cubicBezTo>
                  <a:cubicBezTo>
                    <a:pt x="2084" y="1309"/>
                    <a:pt x="2084" y="678"/>
                    <a:pt x="1703" y="297"/>
                  </a:cubicBezTo>
                  <a:cubicBezTo>
                    <a:pt x="1498" y="92"/>
                    <a:pt x="1246"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5" name="Google Shape;3451;p61">
              <a:extLst>
                <a:ext uri="{FF2B5EF4-FFF2-40B4-BE49-F238E27FC236}">
                  <a16:creationId xmlns:a16="http://schemas.microsoft.com/office/drawing/2014/main" id="{6B4B0428-6331-42C0-A744-DA870DCC7D09}"/>
                </a:ext>
              </a:extLst>
            </p:cNvPr>
            <p:cNvSpPr/>
            <p:nvPr/>
          </p:nvSpPr>
          <p:spPr>
            <a:xfrm>
              <a:off x="1209075" y="2473575"/>
              <a:ext cx="52100" cy="49600"/>
            </a:xfrm>
            <a:custGeom>
              <a:avLst/>
              <a:gdLst/>
              <a:ahLst/>
              <a:cxnLst/>
              <a:rect l="l" t="t" r="r" b="b"/>
              <a:pathLst>
                <a:path w="2084" h="1984" extrusionOk="0">
                  <a:moveTo>
                    <a:pt x="1002" y="0"/>
                  </a:moveTo>
                  <a:cubicBezTo>
                    <a:pt x="492" y="0"/>
                    <a:pt x="0" y="395"/>
                    <a:pt x="0" y="992"/>
                  </a:cubicBezTo>
                  <a:cubicBezTo>
                    <a:pt x="0" y="1589"/>
                    <a:pt x="492" y="1983"/>
                    <a:pt x="1002" y="1983"/>
                  </a:cubicBezTo>
                  <a:cubicBezTo>
                    <a:pt x="1244" y="1983"/>
                    <a:pt x="1491" y="1894"/>
                    <a:pt x="1691" y="1694"/>
                  </a:cubicBezTo>
                  <a:cubicBezTo>
                    <a:pt x="2084" y="1313"/>
                    <a:pt x="2084" y="682"/>
                    <a:pt x="1691" y="289"/>
                  </a:cubicBezTo>
                  <a:cubicBezTo>
                    <a:pt x="1491" y="89"/>
                    <a:pt x="1244"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6" name="Google Shape;3452;p61">
              <a:extLst>
                <a:ext uri="{FF2B5EF4-FFF2-40B4-BE49-F238E27FC236}">
                  <a16:creationId xmlns:a16="http://schemas.microsoft.com/office/drawing/2014/main" id="{16B2BEA1-AFF4-465C-AD1A-382F9D7DAE8C}"/>
                </a:ext>
              </a:extLst>
            </p:cNvPr>
            <p:cNvSpPr/>
            <p:nvPr/>
          </p:nvSpPr>
          <p:spPr>
            <a:xfrm>
              <a:off x="696200" y="2107025"/>
              <a:ext cx="52125" cy="49725"/>
            </a:xfrm>
            <a:custGeom>
              <a:avLst/>
              <a:gdLst/>
              <a:ahLst/>
              <a:cxnLst/>
              <a:rect l="l" t="t" r="r" b="b"/>
              <a:pathLst>
                <a:path w="2085" h="1989" extrusionOk="0">
                  <a:moveTo>
                    <a:pt x="1002" y="0"/>
                  </a:moveTo>
                  <a:cubicBezTo>
                    <a:pt x="492" y="0"/>
                    <a:pt x="1" y="400"/>
                    <a:pt x="1" y="997"/>
                  </a:cubicBezTo>
                  <a:cubicBezTo>
                    <a:pt x="1" y="1594"/>
                    <a:pt x="493" y="1989"/>
                    <a:pt x="1002" y="1989"/>
                  </a:cubicBezTo>
                  <a:cubicBezTo>
                    <a:pt x="1245" y="1989"/>
                    <a:pt x="1492" y="1899"/>
                    <a:pt x="1691" y="1700"/>
                  </a:cubicBezTo>
                  <a:cubicBezTo>
                    <a:pt x="2084" y="1307"/>
                    <a:pt x="2084" y="676"/>
                    <a:pt x="1691" y="295"/>
                  </a:cubicBezTo>
                  <a:cubicBezTo>
                    <a:pt x="1492" y="91"/>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7" name="Google Shape;3453;p61">
              <a:extLst>
                <a:ext uri="{FF2B5EF4-FFF2-40B4-BE49-F238E27FC236}">
                  <a16:creationId xmlns:a16="http://schemas.microsoft.com/office/drawing/2014/main" id="{09AEF775-7714-4E24-BF41-CC2501A0C41C}"/>
                </a:ext>
              </a:extLst>
            </p:cNvPr>
            <p:cNvSpPr/>
            <p:nvPr/>
          </p:nvSpPr>
          <p:spPr>
            <a:xfrm>
              <a:off x="769725" y="2180675"/>
              <a:ext cx="52125" cy="49600"/>
            </a:xfrm>
            <a:custGeom>
              <a:avLst/>
              <a:gdLst/>
              <a:ahLst/>
              <a:cxnLst/>
              <a:rect l="l" t="t" r="r" b="b"/>
              <a:pathLst>
                <a:path w="2085" h="1984" extrusionOk="0">
                  <a:moveTo>
                    <a:pt x="1006" y="0"/>
                  </a:moveTo>
                  <a:cubicBezTo>
                    <a:pt x="492" y="0"/>
                    <a:pt x="1" y="395"/>
                    <a:pt x="1" y="992"/>
                  </a:cubicBezTo>
                  <a:cubicBezTo>
                    <a:pt x="1" y="1589"/>
                    <a:pt x="492" y="1984"/>
                    <a:pt x="1006" y="1984"/>
                  </a:cubicBezTo>
                  <a:cubicBezTo>
                    <a:pt x="1250" y="1984"/>
                    <a:pt x="1500" y="1894"/>
                    <a:pt x="1703" y="1694"/>
                  </a:cubicBezTo>
                  <a:cubicBezTo>
                    <a:pt x="2084" y="1301"/>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8" name="Google Shape;3454;p61">
              <a:extLst>
                <a:ext uri="{FF2B5EF4-FFF2-40B4-BE49-F238E27FC236}">
                  <a16:creationId xmlns:a16="http://schemas.microsoft.com/office/drawing/2014/main" id="{C2ED7A7E-5C7A-4793-8982-F0BD7E6CF366}"/>
                </a:ext>
              </a:extLst>
            </p:cNvPr>
            <p:cNvSpPr/>
            <p:nvPr/>
          </p:nvSpPr>
          <p:spPr>
            <a:xfrm>
              <a:off x="842950" y="2253700"/>
              <a:ext cx="52125" cy="49800"/>
            </a:xfrm>
            <a:custGeom>
              <a:avLst/>
              <a:gdLst/>
              <a:ahLst/>
              <a:cxnLst/>
              <a:rect l="l" t="t" r="r" b="b"/>
              <a:pathLst>
                <a:path w="2085" h="1992" extrusionOk="0">
                  <a:moveTo>
                    <a:pt x="997" y="0"/>
                  </a:moveTo>
                  <a:cubicBezTo>
                    <a:pt x="489" y="0"/>
                    <a:pt x="1" y="397"/>
                    <a:pt x="1" y="1000"/>
                  </a:cubicBezTo>
                  <a:cubicBezTo>
                    <a:pt x="1" y="1597"/>
                    <a:pt x="492" y="1991"/>
                    <a:pt x="1002" y="1991"/>
                  </a:cubicBezTo>
                  <a:cubicBezTo>
                    <a:pt x="1245" y="1991"/>
                    <a:pt x="1492" y="1902"/>
                    <a:pt x="1691" y="1702"/>
                  </a:cubicBezTo>
                  <a:cubicBezTo>
                    <a:pt x="2084" y="1309"/>
                    <a:pt x="2084" y="678"/>
                    <a:pt x="1691" y="297"/>
                  </a:cubicBezTo>
                  <a:cubicBezTo>
                    <a:pt x="1490" y="92"/>
                    <a:pt x="1241"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69" name="Google Shape;3455;p61">
              <a:extLst>
                <a:ext uri="{FF2B5EF4-FFF2-40B4-BE49-F238E27FC236}">
                  <a16:creationId xmlns:a16="http://schemas.microsoft.com/office/drawing/2014/main" id="{B034CAC1-39A5-470B-B0CB-7BEC344D57B4}"/>
                </a:ext>
              </a:extLst>
            </p:cNvPr>
            <p:cNvSpPr/>
            <p:nvPr/>
          </p:nvSpPr>
          <p:spPr>
            <a:xfrm>
              <a:off x="916175" y="2326825"/>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13"/>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0" name="Google Shape;3456;p61">
              <a:extLst>
                <a:ext uri="{FF2B5EF4-FFF2-40B4-BE49-F238E27FC236}">
                  <a16:creationId xmlns:a16="http://schemas.microsoft.com/office/drawing/2014/main" id="{DCDE5398-A7AB-421F-8A92-A48F9C14F93A}"/>
                </a:ext>
              </a:extLst>
            </p:cNvPr>
            <p:cNvSpPr/>
            <p:nvPr/>
          </p:nvSpPr>
          <p:spPr>
            <a:xfrm>
              <a:off x="989400" y="2400050"/>
              <a:ext cx="51825" cy="49600"/>
            </a:xfrm>
            <a:custGeom>
              <a:avLst/>
              <a:gdLst/>
              <a:ahLst/>
              <a:cxnLst/>
              <a:rect l="l" t="t" r="r" b="b"/>
              <a:pathLst>
                <a:path w="2073" h="1984" extrusionOk="0">
                  <a:moveTo>
                    <a:pt x="997" y="0"/>
                  </a:moveTo>
                  <a:cubicBezTo>
                    <a:pt x="487" y="0"/>
                    <a:pt x="0" y="395"/>
                    <a:pt x="0" y="992"/>
                  </a:cubicBezTo>
                  <a:cubicBezTo>
                    <a:pt x="0" y="1589"/>
                    <a:pt x="487" y="1983"/>
                    <a:pt x="997" y="1983"/>
                  </a:cubicBezTo>
                  <a:cubicBezTo>
                    <a:pt x="1239" y="1983"/>
                    <a:pt x="1488" y="1894"/>
                    <a:pt x="1691" y="1694"/>
                  </a:cubicBezTo>
                  <a:cubicBezTo>
                    <a:pt x="2072" y="1301"/>
                    <a:pt x="2072" y="682"/>
                    <a:pt x="1691" y="289"/>
                  </a:cubicBezTo>
                  <a:cubicBezTo>
                    <a:pt x="1488" y="90"/>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1" name="Google Shape;3457;p61">
              <a:extLst>
                <a:ext uri="{FF2B5EF4-FFF2-40B4-BE49-F238E27FC236}">
                  <a16:creationId xmlns:a16="http://schemas.microsoft.com/office/drawing/2014/main" id="{3A81DC61-D0CC-4DF1-A00B-A2E48EF496BD}"/>
                </a:ext>
              </a:extLst>
            </p:cNvPr>
            <p:cNvSpPr/>
            <p:nvPr/>
          </p:nvSpPr>
          <p:spPr>
            <a:xfrm>
              <a:off x="1062925" y="2473575"/>
              <a:ext cx="51800" cy="49600"/>
            </a:xfrm>
            <a:custGeom>
              <a:avLst/>
              <a:gdLst/>
              <a:ahLst/>
              <a:cxnLst/>
              <a:rect l="l" t="t" r="r" b="b"/>
              <a:pathLst>
                <a:path w="2072" h="1984" extrusionOk="0">
                  <a:moveTo>
                    <a:pt x="997" y="0"/>
                  </a:moveTo>
                  <a:cubicBezTo>
                    <a:pt x="487" y="0"/>
                    <a:pt x="0" y="395"/>
                    <a:pt x="0" y="992"/>
                  </a:cubicBezTo>
                  <a:cubicBezTo>
                    <a:pt x="0" y="1589"/>
                    <a:pt x="487" y="1983"/>
                    <a:pt x="997" y="1983"/>
                  </a:cubicBezTo>
                  <a:cubicBezTo>
                    <a:pt x="1239" y="1983"/>
                    <a:pt x="1487" y="1894"/>
                    <a:pt x="1691" y="1694"/>
                  </a:cubicBezTo>
                  <a:cubicBezTo>
                    <a:pt x="2072" y="1313"/>
                    <a:pt x="2072" y="682"/>
                    <a:pt x="1691" y="289"/>
                  </a:cubicBezTo>
                  <a:cubicBezTo>
                    <a:pt x="1487" y="89"/>
                    <a:pt x="1239"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2" name="Google Shape;3458;p61">
              <a:extLst>
                <a:ext uri="{FF2B5EF4-FFF2-40B4-BE49-F238E27FC236}">
                  <a16:creationId xmlns:a16="http://schemas.microsoft.com/office/drawing/2014/main" id="{18848AAB-D774-4FC3-B9D3-9FDB77128189}"/>
                </a:ext>
              </a:extLst>
            </p:cNvPr>
            <p:cNvSpPr/>
            <p:nvPr/>
          </p:nvSpPr>
          <p:spPr>
            <a:xfrm>
              <a:off x="1136150" y="2546775"/>
              <a:ext cx="51800" cy="49625"/>
            </a:xfrm>
            <a:custGeom>
              <a:avLst/>
              <a:gdLst/>
              <a:ahLst/>
              <a:cxnLst/>
              <a:rect l="l" t="t" r="r" b="b"/>
              <a:pathLst>
                <a:path w="2072" h="1985" extrusionOk="0">
                  <a:moveTo>
                    <a:pt x="996" y="1"/>
                  </a:moveTo>
                  <a:cubicBezTo>
                    <a:pt x="487" y="1"/>
                    <a:pt x="0" y="396"/>
                    <a:pt x="0" y="993"/>
                  </a:cubicBezTo>
                  <a:cubicBezTo>
                    <a:pt x="0" y="1589"/>
                    <a:pt x="487" y="1984"/>
                    <a:pt x="996" y="1984"/>
                  </a:cubicBezTo>
                  <a:cubicBezTo>
                    <a:pt x="1239" y="1984"/>
                    <a:pt x="1487" y="1895"/>
                    <a:pt x="1691" y="1695"/>
                  </a:cubicBezTo>
                  <a:cubicBezTo>
                    <a:pt x="2072" y="1302"/>
                    <a:pt x="2072" y="683"/>
                    <a:pt x="1691" y="290"/>
                  </a:cubicBezTo>
                  <a:cubicBezTo>
                    <a:pt x="1487" y="90"/>
                    <a:pt x="1239" y="1"/>
                    <a:pt x="99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3" name="Google Shape;3459;p61">
              <a:extLst>
                <a:ext uri="{FF2B5EF4-FFF2-40B4-BE49-F238E27FC236}">
                  <a16:creationId xmlns:a16="http://schemas.microsoft.com/office/drawing/2014/main" id="{69013B4D-CD7A-44F3-82E3-9A46268A56E7}"/>
                </a:ext>
              </a:extLst>
            </p:cNvPr>
            <p:cNvSpPr/>
            <p:nvPr/>
          </p:nvSpPr>
          <p:spPr>
            <a:xfrm>
              <a:off x="549750" y="2107250"/>
              <a:ext cx="52125" cy="49800"/>
            </a:xfrm>
            <a:custGeom>
              <a:avLst/>
              <a:gdLst/>
              <a:ahLst/>
              <a:cxnLst/>
              <a:rect l="l" t="t" r="r" b="b"/>
              <a:pathLst>
                <a:path w="2085" h="1992" extrusionOk="0">
                  <a:moveTo>
                    <a:pt x="997" y="1"/>
                  </a:moveTo>
                  <a:cubicBezTo>
                    <a:pt x="489" y="1"/>
                    <a:pt x="1" y="397"/>
                    <a:pt x="1" y="1000"/>
                  </a:cubicBezTo>
                  <a:cubicBezTo>
                    <a:pt x="1" y="1597"/>
                    <a:pt x="493" y="1992"/>
                    <a:pt x="1002" y="1992"/>
                  </a:cubicBezTo>
                  <a:cubicBezTo>
                    <a:pt x="1245" y="1992"/>
                    <a:pt x="1492" y="1902"/>
                    <a:pt x="1692" y="1702"/>
                  </a:cubicBezTo>
                  <a:cubicBezTo>
                    <a:pt x="2084" y="1310"/>
                    <a:pt x="2084" y="679"/>
                    <a:pt x="1692" y="298"/>
                  </a:cubicBezTo>
                  <a:cubicBezTo>
                    <a:pt x="1490" y="92"/>
                    <a:pt x="1241"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4" name="Google Shape;3460;p61">
              <a:extLst>
                <a:ext uri="{FF2B5EF4-FFF2-40B4-BE49-F238E27FC236}">
                  <a16:creationId xmlns:a16="http://schemas.microsoft.com/office/drawing/2014/main" id="{09DBE77B-3CDB-4C34-9B73-E9DF70B289DD}"/>
                </a:ext>
              </a:extLst>
            </p:cNvPr>
            <p:cNvSpPr/>
            <p:nvPr/>
          </p:nvSpPr>
          <p:spPr>
            <a:xfrm>
              <a:off x="622975" y="2180475"/>
              <a:ext cx="51825" cy="49700"/>
            </a:xfrm>
            <a:custGeom>
              <a:avLst/>
              <a:gdLst/>
              <a:ahLst/>
              <a:cxnLst/>
              <a:rect l="l" t="t" r="r" b="b"/>
              <a:pathLst>
                <a:path w="2073" h="1988" extrusionOk="0">
                  <a:moveTo>
                    <a:pt x="990" y="0"/>
                  </a:moveTo>
                  <a:cubicBezTo>
                    <a:pt x="483" y="0"/>
                    <a:pt x="1" y="394"/>
                    <a:pt x="1" y="988"/>
                  </a:cubicBezTo>
                  <a:cubicBezTo>
                    <a:pt x="1" y="1591"/>
                    <a:pt x="484" y="1987"/>
                    <a:pt x="992" y="1987"/>
                  </a:cubicBezTo>
                  <a:cubicBezTo>
                    <a:pt x="1236" y="1987"/>
                    <a:pt x="1486" y="1896"/>
                    <a:pt x="1691" y="1690"/>
                  </a:cubicBezTo>
                  <a:cubicBezTo>
                    <a:pt x="2072" y="1309"/>
                    <a:pt x="2072" y="678"/>
                    <a:pt x="1691" y="297"/>
                  </a:cubicBezTo>
                  <a:cubicBezTo>
                    <a:pt x="1486" y="92"/>
                    <a:pt x="1235" y="0"/>
                    <a:pt x="99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5" name="Google Shape;3461;p61">
              <a:extLst>
                <a:ext uri="{FF2B5EF4-FFF2-40B4-BE49-F238E27FC236}">
                  <a16:creationId xmlns:a16="http://schemas.microsoft.com/office/drawing/2014/main" id="{FD80BE81-FCA5-4F2F-94F6-1A16DE62E46A}"/>
                </a:ext>
              </a:extLst>
            </p:cNvPr>
            <p:cNvSpPr/>
            <p:nvPr/>
          </p:nvSpPr>
          <p:spPr>
            <a:xfrm>
              <a:off x="468200" y="2180450"/>
              <a:ext cx="66400" cy="49675"/>
            </a:xfrm>
            <a:custGeom>
              <a:avLst/>
              <a:gdLst/>
              <a:ahLst/>
              <a:cxnLst/>
              <a:rect l="l" t="t" r="r" b="b"/>
              <a:pathLst>
                <a:path w="2656" h="1987" extrusionOk="0">
                  <a:moveTo>
                    <a:pt x="1322" y="1"/>
                  </a:moveTo>
                  <a:cubicBezTo>
                    <a:pt x="441" y="1"/>
                    <a:pt x="1" y="1072"/>
                    <a:pt x="632" y="1691"/>
                  </a:cubicBezTo>
                  <a:cubicBezTo>
                    <a:pt x="822" y="1888"/>
                    <a:pt x="1075" y="1986"/>
                    <a:pt x="1328" y="1986"/>
                  </a:cubicBezTo>
                  <a:cubicBezTo>
                    <a:pt x="1581" y="1986"/>
                    <a:pt x="1834" y="1888"/>
                    <a:pt x="2025" y="1691"/>
                  </a:cubicBezTo>
                  <a:cubicBezTo>
                    <a:pt x="2656" y="1072"/>
                    <a:pt x="2203" y="1"/>
                    <a:pt x="132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6" name="Google Shape;3462;p61">
              <a:extLst>
                <a:ext uri="{FF2B5EF4-FFF2-40B4-BE49-F238E27FC236}">
                  <a16:creationId xmlns:a16="http://schemas.microsoft.com/office/drawing/2014/main" id="{A7453E20-1778-48BA-AB61-CB782A9ED320}"/>
                </a:ext>
              </a:extLst>
            </p:cNvPr>
            <p:cNvSpPr/>
            <p:nvPr/>
          </p:nvSpPr>
          <p:spPr>
            <a:xfrm>
              <a:off x="696500" y="2253975"/>
              <a:ext cx="51825" cy="49725"/>
            </a:xfrm>
            <a:custGeom>
              <a:avLst/>
              <a:gdLst/>
              <a:ahLst/>
              <a:cxnLst/>
              <a:rect l="l" t="t" r="r" b="b"/>
              <a:pathLst>
                <a:path w="2073" h="1989" extrusionOk="0">
                  <a:moveTo>
                    <a:pt x="990" y="1"/>
                  </a:moveTo>
                  <a:cubicBezTo>
                    <a:pt x="482" y="1"/>
                    <a:pt x="1" y="395"/>
                    <a:pt x="1" y="989"/>
                  </a:cubicBezTo>
                  <a:cubicBezTo>
                    <a:pt x="1" y="1592"/>
                    <a:pt x="484" y="1988"/>
                    <a:pt x="991" y="1988"/>
                  </a:cubicBezTo>
                  <a:cubicBezTo>
                    <a:pt x="1236" y="1988"/>
                    <a:pt x="1486" y="1896"/>
                    <a:pt x="1691" y="1691"/>
                  </a:cubicBezTo>
                  <a:cubicBezTo>
                    <a:pt x="2072" y="1310"/>
                    <a:pt x="2072" y="679"/>
                    <a:pt x="1691" y="298"/>
                  </a:cubicBezTo>
                  <a:cubicBezTo>
                    <a:pt x="1486" y="93"/>
                    <a:pt x="1235" y="1"/>
                    <a:pt x="99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7" name="Google Shape;3463;p61">
              <a:extLst>
                <a:ext uri="{FF2B5EF4-FFF2-40B4-BE49-F238E27FC236}">
                  <a16:creationId xmlns:a16="http://schemas.microsoft.com/office/drawing/2014/main" id="{D274D4A7-AFD8-4228-AA05-5A8E48B7241F}"/>
                </a:ext>
              </a:extLst>
            </p:cNvPr>
            <p:cNvSpPr/>
            <p:nvPr/>
          </p:nvSpPr>
          <p:spPr>
            <a:xfrm>
              <a:off x="769425" y="2327125"/>
              <a:ext cx="52125" cy="49725"/>
            </a:xfrm>
            <a:custGeom>
              <a:avLst/>
              <a:gdLst/>
              <a:ahLst/>
              <a:cxnLst/>
              <a:rect l="l" t="t" r="r" b="b"/>
              <a:pathLst>
                <a:path w="2085" h="1989" extrusionOk="0">
                  <a:moveTo>
                    <a:pt x="1006" y="0"/>
                  </a:moveTo>
                  <a:cubicBezTo>
                    <a:pt x="492" y="0"/>
                    <a:pt x="1" y="395"/>
                    <a:pt x="1" y="992"/>
                  </a:cubicBezTo>
                  <a:cubicBezTo>
                    <a:pt x="1" y="1589"/>
                    <a:pt x="492" y="1989"/>
                    <a:pt x="1006" y="1989"/>
                  </a:cubicBezTo>
                  <a:cubicBezTo>
                    <a:pt x="1250" y="1989"/>
                    <a:pt x="1500" y="1898"/>
                    <a:pt x="1703" y="1694"/>
                  </a:cubicBezTo>
                  <a:cubicBezTo>
                    <a:pt x="2084" y="1313"/>
                    <a:pt x="2084" y="682"/>
                    <a:pt x="1703" y="289"/>
                  </a:cubicBezTo>
                  <a:cubicBezTo>
                    <a:pt x="1500" y="90"/>
                    <a:pt x="1250" y="0"/>
                    <a:pt x="1006"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8" name="Google Shape;3464;p61">
              <a:extLst>
                <a:ext uri="{FF2B5EF4-FFF2-40B4-BE49-F238E27FC236}">
                  <a16:creationId xmlns:a16="http://schemas.microsoft.com/office/drawing/2014/main" id="{FDB301C2-82DA-4583-AB15-ED4A8984CEF1}"/>
                </a:ext>
              </a:extLst>
            </p:cNvPr>
            <p:cNvSpPr/>
            <p:nvPr/>
          </p:nvSpPr>
          <p:spPr>
            <a:xfrm>
              <a:off x="842650" y="2400350"/>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79" name="Google Shape;3465;p61">
              <a:extLst>
                <a:ext uri="{FF2B5EF4-FFF2-40B4-BE49-F238E27FC236}">
                  <a16:creationId xmlns:a16="http://schemas.microsoft.com/office/drawing/2014/main" id="{12D7ADC9-2A5C-4942-A14C-E3490C403F9A}"/>
                </a:ext>
              </a:extLst>
            </p:cNvPr>
            <p:cNvSpPr/>
            <p:nvPr/>
          </p:nvSpPr>
          <p:spPr>
            <a:xfrm>
              <a:off x="915875" y="2473575"/>
              <a:ext cx="52125" cy="49600"/>
            </a:xfrm>
            <a:custGeom>
              <a:avLst/>
              <a:gdLst/>
              <a:ahLst/>
              <a:cxnLst/>
              <a:rect l="l" t="t" r="r" b="b"/>
              <a:pathLst>
                <a:path w="2085" h="1984" extrusionOk="0">
                  <a:moveTo>
                    <a:pt x="1002" y="0"/>
                  </a:moveTo>
                  <a:cubicBezTo>
                    <a:pt x="492" y="0"/>
                    <a:pt x="1" y="395"/>
                    <a:pt x="1" y="992"/>
                  </a:cubicBezTo>
                  <a:cubicBezTo>
                    <a:pt x="1" y="1589"/>
                    <a:pt x="492" y="1983"/>
                    <a:pt x="1002" y="1983"/>
                  </a:cubicBezTo>
                  <a:cubicBezTo>
                    <a:pt x="1245" y="1983"/>
                    <a:pt x="1492" y="1894"/>
                    <a:pt x="1691" y="1694"/>
                  </a:cubicBezTo>
                  <a:cubicBezTo>
                    <a:pt x="2084" y="1301"/>
                    <a:pt x="2084" y="670"/>
                    <a:pt x="1691" y="289"/>
                  </a:cubicBezTo>
                  <a:cubicBezTo>
                    <a:pt x="1492" y="89"/>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0" name="Google Shape;3466;p61">
              <a:extLst>
                <a:ext uri="{FF2B5EF4-FFF2-40B4-BE49-F238E27FC236}">
                  <a16:creationId xmlns:a16="http://schemas.microsoft.com/office/drawing/2014/main" id="{1A9EA53C-0F68-4434-A375-FA65B2DAD670}"/>
                </a:ext>
              </a:extLst>
            </p:cNvPr>
            <p:cNvSpPr/>
            <p:nvPr/>
          </p:nvSpPr>
          <p:spPr>
            <a:xfrm>
              <a:off x="989400" y="2546950"/>
              <a:ext cx="52100" cy="49750"/>
            </a:xfrm>
            <a:custGeom>
              <a:avLst/>
              <a:gdLst/>
              <a:ahLst/>
              <a:cxnLst/>
              <a:rect l="l" t="t" r="r" b="b"/>
              <a:pathLst>
                <a:path w="2084" h="1990" extrusionOk="0">
                  <a:moveTo>
                    <a:pt x="1002" y="1"/>
                  </a:moveTo>
                  <a:cubicBezTo>
                    <a:pt x="492" y="1"/>
                    <a:pt x="0" y="401"/>
                    <a:pt x="0" y="997"/>
                  </a:cubicBezTo>
                  <a:cubicBezTo>
                    <a:pt x="0" y="1594"/>
                    <a:pt x="492" y="1989"/>
                    <a:pt x="1002" y="1989"/>
                  </a:cubicBezTo>
                  <a:cubicBezTo>
                    <a:pt x="1245" y="1989"/>
                    <a:pt x="1491" y="1900"/>
                    <a:pt x="1691" y="1700"/>
                  </a:cubicBezTo>
                  <a:cubicBezTo>
                    <a:pt x="2084" y="1307"/>
                    <a:pt x="2084" y="676"/>
                    <a:pt x="1691" y="295"/>
                  </a:cubicBezTo>
                  <a:cubicBezTo>
                    <a:pt x="1491" y="91"/>
                    <a:pt x="1244"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1" name="Google Shape;3467;p61">
              <a:extLst>
                <a:ext uri="{FF2B5EF4-FFF2-40B4-BE49-F238E27FC236}">
                  <a16:creationId xmlns:a16="http://schemas.microsoft.com/office/drawing/2014/main" id="{0AAA1CE7-D41A-492D-AEFB-A41FA29E8496}"/>
                </a:ext>
              </a:extLst>
            </p:cNvPr>
            <p:cNvSpPr/>
            <p:nvPr/>
          </p:nvSpPr>
          <p:spPr>
            <a:xfrm>
              <a:off x="1062925" y="2620000"/>
              <a:ext cx="51800" cy="49625"/>
            </a:xfrm>
            <a:custGeom>
              <a:avLst/>
              <a:gdLst/>
              <a:ahLst/>
              <a:cxnLst/>
              <a:rect l="l" t="t" r="r" b="b"/>
              <a:pathLst>
                <a:path w="2072" h="1985" extrusionOk="0">
                  <a:moveTo>
                    <a:pt x="997" y="1"/>
                  </a:moveTo>
                  <a:cubicBezTo>
                    <a:pt x="487" y="1"/>
                    <a:pt x="0" y="396"/>
                    <a:pt x="0" y="993"/>
                  </a:cubicBezTo>
                  <a:cubicBezTo>
                    <a:pt x="0" y="1589"/>
                    <a:pt x="487" y="1984"/>
                    <a:pt x="997" y="1984"/>
                  </a:cubicBezTo>
                  <a:cubicBezTo>
                    <a:pt x="1239" y="1984"/>
                    <a:pt x="1487" y="1895"/>
                    <a:pt x="1691" y="1695"/>
                  </a:cubicBezTo>
                  <a:cubicBezTo>
                    <a:pt x="2072" y="1314"/>
                    <a:pt x="2072" y="683"/>
                    <a:pt x="1691" y="290"/>
                  </a:cubicBezTo>
                  <a:cubicBezTo>
                    <a:pt x="1487" y="90"/>
                    <a:pt x="1239" y="1"/>
                    <a:pt x="997"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2" name="Google Shape;3468;p61">
              <a:extLst>
                <a:ext uri="{FF2B5EF4-FFF2-40B4-BE49-F238E27FC236}">
                  <a16:creationId xmlns:a16="http://schemas.microsoft.com/office/drawing/2014/main" id="{3AE32FBF-6E43-4710-AD71-F3304451E18B}"/>
                </a:ext>
              </a:extLst>
            </p:cNvPr>
            <p:cNvSpPr/>
            <p:nvPr/>
          </p:nvSpPr>
          <p:spPr>
            <a:xfrm>
              <a:off x="549750" y="2253600"/>
              <a:ext cx="52125" cy="49600"/>
            </a:xfrm>
            <a:custGeom>
              <a:avLst/>
              <a:gdLst/>
              <a:ahLst/>
              <a:cxnLst/>
              <a:rect l="l" t="t" r="r" b="b"/>
              <a:pathLst>
                <a:path w="2085" h="1984" extrusionOk="0">
                  <a:moveTo>
                    <a:pt x="1002" y="0"/>
                  </a:moveTo>
                  <a:cubicBezTo>
                    <a:pt x="493" y="0"/>
                    <a:pt x="1" y="395"/>
                    <a:pt x="1" y="992"/>
                  </a:cubicBezTo>
                  <a:cubicBezTo>
                    <a:pt x="1" y="1589"/>
                    <a:pt x="493" y="1984"/>
                    <a:pt x="1002" y="1984"/>
                  </a:cubicBezTo>
                  <a:cubicBezTo>
                    <a:pt x="1245" y="1984"/>
                    <a:pt x="1492" y="1894"/>
                    <a:pt x="1692" y="1694"/>
                  </a:cubicBezTo>
                  <a:cubicBezTo>
                    <a:pt x="2084" y="1302"/>
                    <a:pt x="2084" y="682"/>
                    <a:pt x="1692"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3" name="Google Shape;3469;p61">
              <a:extLst>
                <a:ext uri="{FF2B5EF4-FFF2-40B4-BE49-F238E27FC236}">
                  <a16:creationId xmlns:a16="http://schemas.microsoft.com/office/drawing/2014/main" id="{E9D47E16-683A-481E-89DD-A313B66202FF}"/>
                </a:ext>
              </a:extLst>
            </p:cNvPr>
            <p:cNvSpPr/>
            <p:nvPr/>
          </p:nvSpPr>
          <p:spPr>
            <a:xfrm>
              <a:off x="623275" y="2327125"/>
              <a:ext cx="52125" cy="49600"/>
            </a:xfrm>
            <a:custGeom>
              <a:avLst/>
              <a:gdLst/>
              <a:ahLst/>
              <a:cxnLst/>
              <a:rect l="l" t="t" r="r" b="b"/>
              <a:pathLst>
                <a:path w="2085" h="1984" extrusionOk="0">
                  <a:moveTo>
                    <a:pt x="1002" y="0"/>
                  </a:moveTo>
                  <a:cubicBezTo>
                    <a:pt x="493" y="0"/>
                    <a:pt x="1" y="395"/>
                    <a:pt x="1" y="992"/>
                  </a:cubicBezTo>
                  <a:cubicBezTo>
                    <a:pt x="1" y="1589"/>
                    <a:pt x="493" y="1983"/>
                    <a:pt x="1002" y="1983"/>
                  </a:cubicBezTo>
                  <a:cubicBezTo>
                    <a:pt x="1245" y="1983"/>
                    <a:pt x="1492" y="1894"/>
                    <a:pt x="1691" y="1694"/>
                  </a:cubicBezTo>
                  <a:cubicBezTo>
                    <a:pt x="2084" y="1313"/>
                    <a:pt x="2084" y="682"/>
                    <a:pt x="1691" y="289"/>
                  </a:cubicBezTo>
                  <a:cubicBezTo>
                    <a:pt x="1492" y="90"/>
                    <a:pt x="1245" y="0"/>
                    <a:pt x="100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4" name="Google Shape;3470;p61">
              <a:extLst>
                <a:ext uri="{FF2B5EF4-FFF2-40B4-BE49-F238E27FC236}">
                  <a16:creationId xmlns:a16="http://schemas.microsoft.com/office/drawing/2014/main" id="{18A490B2-4CF9-4639-9B81-F098197392B2}"/>
                </a:ext>
              </a:extLst>
            </p:cNvPr>
            <p:cNvSpPr/>
            <p:nvPr/>
          </p:nvSpPr>
          <p:spPr>
            <a:xfrm>
              <a:off x="696500" y="2400350"/>
              <a:ext cx="51825" cy="49600"/>
            </a:xfrm>
            <a:custGeom>
              <a:avLst/>
              <a:gdLst/>
              <a:ahLst/>
              <a:cxnLst/>
              <a:rect l="l" t="t" r="r" b="b"/>
              <a:pathLst>
                <a:path w="2073" h="1984" extrusionOk="0">
                  <a:moveTo>
                    <a:pt x="997" y="0"/>
                  </a:moveTo>
                  <a:cubicBezTo>
                    <a:pt x="487" y="0"/>
                    <a:pt x="1" y="395"/>
                    <a:pt x="1" y="992"/>
                  </a:cubicBezTo>
                  <a:cubicBezTo>
                    <a:pt x="1" y="1589"/>
                    <a:pt x="487" y="1983"/>
                    <a:pt x="997" y="1983"/>
                  </a:cubicBezTo>
                  <a:cubicBezTo>
                    <a:pt x="1240" y="1983"/>
                    <a:pt x="1488" y="1894"/>
                    <a:pt x="1691" y="1694"/>
                  </a:cubicBezTo>
                  <a:cubicBezTo>
                    <a:pt x="2072" y="1301"/>
                    <a:pt x="2072" y="682"/>
                    <a:pt x="1691" y="289"/>
                  </a:cubicBezTo>
                  <a:cubicBezTo>
                    <a:pt x="1488" y="90"/>
                    <a:pt x="1240" y="0"/>
                    <a:pt x="997"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5" name="Google Shape;3471;p61">
              <a:extLst>
                <a:ext uri="{FF2B5EF4-FFF2-40B4-BE49-F238E27FC236}">
                  <a16:creationId xmlns:a16="http://schemas.microsoft.com/office/drawing/2014/main" id="{82ADCAC3-9FA9-4BF6-A00E-43B7276FAADD}"/>
                </a:ext>
              </a:extLst>
            </p:cNvPr>
            <p:cNvSpPr/>
            <p:nvPr/>
          </p:nvSpPr>
          <p:spPr>
            <a:xfrm>
              <a:off x="769425" y="2473375"/>
              <a:ext cx="52125" cy="49800"/>
            </a:xfrm>
            <a:custGeom>
              <a:avLst/>
              <a:gdLst/>
              <a:ahLst/>
              <a:cxnLst/>
              <a:rect l="l" t="t" r="r" b="b"/>
              <a:pathLst>
                <a:path w="2085" h="1992" extrusionOk="0">
                  <a:moveTo>
                    <a:pt x="1000" y="0"/>
                  </a:moveTo>
                  <a:cubicBezTo>
                    <a:pt x="489" y="0"/>
                    <a:pt x="1" y="397"/>
                    <a:pt x="1" y="1000"/>
                  </a:cubicBezTo>
                  <a:cubicBezTo>
                    <a:pt x="1" y="1597"/>
                    <a:pt x="492" y="1991"/>
                    <a:pt x="1006" y="1991"/>
                  </a:cubicBezTo>
                  <a:cubicBezTo>
                    <a:pt x="1250" y="1991"/>
                    <a:pt x="1500" y="1902"/>
                    <a:pt x="1703" y="1702"/>
                  </a:cubicBezTo>
                  <a:cubicBezTo>
                    <a:pt x="2084" y="1309"/>
                    <a:pt x="2084" y="678"/>
                    <a:pt x="1703" y="297"/>
                  </a:cubicBezTo>
                  <a:cubicBezTo>
                    <a:pt x="1498" y="92"/>
                    <a:pt x="1247" y="0"/>
                    <a:pt x="100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6" name="Google Shape;3472;p61">
              <a:extLst>
                <a:ext uri="{FF2B5EF4-FFF2-40B4-BE49-F238E27FC236}">
                  <a16:creationId xmlns:a16="http://schemas.microsoft.com/office/drawing/2014/main" id="{6F4329A5-3D22-4069-8DF5-9F7F7D3E9B4B}"/>
                </a:ext>
              </a:extLst>
            </p:cNvPr>
            <p:cNvSpPr/>
            <p:nvPr/>
          </p:nvSpPr>
          <p:spPr>
            <a:xfrm>
              <a:off x="842650" y="2546575"/>
              <a:ext cx="52125" cy="49725"/>
            </a:xfrm>
            <a:custGeom>
              <a:avLst/>
              <a:gdLst/>
              <a:ahLst/>
              <a:cxnLst/>
              <a:rect l="l" t="t" r="r" b="b"/>
              <a:pathLst>
                <a:path w="2085" h="1989" extrusionOk="0">
                  <a:moveTo>
                    <a:pt x="995" y="1"/>
                  </a:moveTo>
                  <a:cubicBezTo>
                    <a:pt x="488" y="1"/>
                    <a:pt x="1" y="395"/>
                    <a:pt x="1" y="989"/>
                  </a:cubicBezTo>
                  <a:cubicBezTo>
                    <a:pt x="1" y="1591"/>
                    <a:pt x="489" y="1988"/>
                    <a:pt x="997" y="1988"/>
                  </a:cubicBezTo>
                  <a:cubicBezTo>
                    <a:pt x="1241" y="1988"/>
                    <a:pt x="1490" y="1896"/>
                    <a:pt x="1691" y="1691"/>
                  </a:cubicBezTo>
                  <a:cubicBezTo>
                    <a:pt x="2084" y="1310"/>
                    <a:pt x="2084" y="679"/>
                    <a:pt x="1691" y="298"/>
                  </a:cubicBezTo>
                  <a:cubicBezTo>
                    <a:pt x="1490" y="93"/>
                    <a:pt x="1240" y="1"/>
                    <a:pt x="9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7" name="Google Shape;3473;p61">
              <a:extLst>
                <a:ext uri="{FF2B5EF4-FFF2-40B4-BE49-F238E27FC236}">
                  <a16:creationId xmlns:a16="http://schemas.microsoft.com/office/drawing/2014/main" id="{C5F27D4C-E099-4679-BEBB-30ACD901F4C5}"/>
                </a:ext>
              </a:extLst>
            </p:cNvPr>
            <p:cNvSpPr/>
            <p:nvPr/>
          </p:nvSpPr>
          <p:spPr>
            <a:xfrm>
              <a:off x="916175" y="2620000"/>
              <a:ext cx="52125" cy="49750"/>
            </a:xfrm>
            <a:custGeom>
              <a:avLst/>
              <a:gdLst/>
              <a:ahLst/>
              <a:cxnLst/>
              <a:rect l="l" t="t" r="r" b="b"/>
              <a:pathLst>
                <a:path w="2085" h="1990" extrusionOk="0">
                  <a:moveTo>
                    <a:pt x="1006" y="1"/>
                  </a:moveTo>
                  <a:cubicBezTo>
                    <a:pt x="492" y="1"/>
                    <a:pt x="0" y="396"/>
                    <a:pt x="0" y="993"/>
                  </a:cubicBezTo>
                  <a:cubicBezTo>
                    <a:pt x="0" y="1589"/>
                    <a:pt x="492" y="1989"/>
                    <a:pt x="1005" y="1989"/>
                  </a:cubicBezTo>
                  <a:cubicBezTo>
                    <a:pt x="1250" y="1989"/>
                    <a:pt x="1499" y="1899"/>
                    <a:pt x="1703" y="1695"/>
                  </a:cubicBezTo>
                  <a:cubicBezTo>
                    <a:pt x="2084" y="1314"/>
                    <a:pt x="2084" y="683"/>
                    <a:pt x="1703" y="290"/>
                  </a:cubicBezTo>
                  <a:cubicBezTo>
                    <a:pt x="1500" y="90"/>
                    <a:pt x="1250" y="1"/>
                    <a:pt x="1006"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288" name="Google Shape;3474;p61">
              <a:extLst>
                <a:ext uri="{FF2B5EF4-FFF2-40B4-BE49-F238E27FC236}">
                  <a16:creationId xmlns:a16="http://schemas.microsoft.com/office/drawing/2014/main" id="{3D98C17B-4543-43DC-BB15-C6312BFA87C0}"/>
                </a:ext>
              </a:extLst>
            </p:cNvPr>
            <p:cNvSpPr/>
            <p:nvPr/>
          </p:nvSpPr>
          <p:spPr>
            <a:xfrm>
              <a:off x="989400" y="2693225"/>
              <a:ext cx="52100" cy="49750"/>
            </a:xfrm>
            <a:custGeom>
              <a:avLst/>
              <a:gdLst/>
              <a:ahLst/>
              <a:cxnLst/>
              <a:rect l="l" t="t" r="r" b="b"/>
              <a:pathLst>
                <a:path w="2084" h="1990" extrusionOk="0">
                  <a:moveTo>
                    <a:pt x="1002" y="1"/>
                  </a:moveTo>
                  <a:cubicBezTo>
                    <a:pt x="492" y="1"/>
                    <a:pt x="0" y="396"/>
                    <a:pt x="0" y="992"/>
                  </a:cubicBezTo>
                  <a:cubicBezTo>
                    <a:pt x="0" y="1589"/>
                    <a:pt x="492" y="1989"/>
                    <a:pt x="1002" y="1989"/>
                  </a:cubicBezTo>
                  <a:cubicBezTo>
                    <a:pt x="1244" y="1989"/>
                    <a:pt x="1491" y="1899"/>
                    <a:pt x="1691" y="1695"/>
                  </a:cubicBezTo>
                  <a:cubicBezTo>
                    <a:pt x="2084" y="1314"/>
                    <a:pt x="2084" y="683"/>
                    <a:pt x="1691" y="290"/>
                  </a:cubicBezTo>
                  <a:cubicBezTo>
                    <a:pt x="1491" y="90"/>
                    <a:pt x="1245" y="1"/>
                    <a:pt x="100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grpSp>
      <p:sp>
        <p:nvSpPr>
          <p:cNvPr id="294" name="Text Placeholder 293">
            <a:extLst>
              <a:ext uri="{FF2B5EF4-FFF2-40B4-BE49-F238E27FC236}">
                <a16:creationId xmlns:a16="http://schemas.microsoft.com/office/drawing/2014/main" id="{4C80A49A-F3B7-4C22-AAB0-4FFB378E806B}"/>
              </a:ext>
            </a:extLst>
          </p:cNvPr>
          <p:cNvSpPr>
            <a:spLocks noGrp="1"/>
          </p:cNvSpPr>
          <p:nvPr>
            <p:ph type="body" sz="quarter" idx="10" hasCustomPrompt="1"/>
          </p:nvPr>
        </p:nvSpPr>
        <p:spPr>
          <a:xfrm>
            <a:off x="401452" y="234951"/>
            <a:ext cx="7859713" cy="683516"/>
          </a:xfrm>
          <a:prstGeom prst="rect">
            <a:avLst/>
          </a:prstGeom>
        </p:spPr>
        <p:txBody>
          <a:bodyPr anchor="ctr"/>
          <a:lstStyle>
            <a:lvl1pPr marL="0" indent="0">
              <a:buNone/>
              <a:defRPr sz="36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Your Page Title Goes Here</a:t>
            </a:r>
          </a:p>
        </p:txBody>
      </p:sp>
      <p:sp>
        <p:nvSpPr>
          <p:cNvPr id="3" name="Picture Placeholder 2">
            <a:extLst>
              <a:ext uri="{FF2B5EF4-FFF2-40B4-BE49-F238E27FC236}">
                <a16:creationId xmlns:a16="http://schemas.microsoft.com/office/drawing/2014/main" id="{BADB6F13-3E48-4832-8C28-1928FF701303}"/>
              </a:ext>
            </a:extLst>
          </p:cNvPr>
          <p:cNvSpPr>
            <a:spLocks noGrp="1"/>
          </p:cNvSpPr>
          <p:nvPr>
            <p:ph type="pic" sz="quarter" idx="11"/>
          </p:nvPr>
        </p:nvSpPr>
        <p:spPr>
          <a:xfrm>
            <a:off x="6096000" y="1663700"/>
            <a:ext cx="5564879" cy="4295775"/>
          </a:xfrm>
          <a:prstGeom prst="rect">
            <a:avLst/>
          </a:prstGeom>
        </p:spPr>
        <p:txBody>
          <a:bodyPr/>
          <a:lstStyle/>
          <a:p>
            <a:endParaRPr lang="en-US"/>
          </a:p>
        </p:txBody>
      </p:sp>
      <p:pic>
        <p:nvPicPr>
          <p:cNvPr id="289" name="Picture 288"/>
          <p:cNvPicPr/>
          <p:nvPr userDrawn="1"/>
        </p:nvPicPr>
        <p:blipFill>
          <a:blip r:embed="rId2" cstate="print">
            <a:extLst>
              <a:ext uri="{28A0092B-C50C-407E-A947-70E740481C1C}">
                <a14:useLocalDpi xmlns:a14="http://schemas.microsoft.com/office/drawing/2010/main" val="0"/>
              </a:ext>
            </a:extLst>
          </a:blip>
          <a:stretch>
            <a:fillRect/>
          </a:stretch>
        </p:blipFill>
        <p:spPr>
          <a:xfrm>
            <a:off x="11317394" y="77403"/>
            <a:ext cx="766656" cy="1206922"/>
          </a:xfrm>
          <a:prstGeom prst="rect">
            <a:avLst/>
          </a:prstGeom>
        </p:spPr>
      </p:pic>
    </p:spTree>
    <p:extLst>
      <p:ext uri="{BB962C8B-B14F-4D97-AF65-F5344CB8AC3E}">
        <p14:creationId xmlns:p14="http://schemas.microsoft.com/office/powerpoint/2010/main" val="283191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B5A7B-398A-43E4-9EE6-D838BFF054EE}"/>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A8E0B0C7-8DF0-4542-AE99-5B4D37AF0A68}"/>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2BE6DA3-99B3-49EF-BECC-A2A10B8CB6F8}"/>
              </a:ext>
            </a:extLst>
          </p:cNvPr>
          <p:cNvSpPr txBox="1">
            <a:spLocks noGrp="1"/>
          </p:cNvSpPr>
          <p:nvPr>
            <p:ph type="dt" sz="half" idx="7"/>
          </p:nvPr>
        </p:nvSpPr>
        <p:spPr/>
        <p:txBody>
          <a:bodyPr/>
          <a:lstStyle>
            <a:lvl1pPr>
              <a:defRPr/>
            </a:lvl1pPr>
          </a:lstStyle>
          <a:p>
            <a:pPr lvl="0"/>
            <a:fld id="{70AB44A9-9209-4F2B-9043-3BCCA57A39FC}" type="datetime1">
              <a:rPr lang="en-GB"/>
              <a:pPr lvl="0"/>
              <a:t>23/05/2023</a:t>
            </a:fld>
            <a:endParaRPr lang="en-GB"/>
          </a:p>
        </p:txBody>
      </p:sp>
      <p:sp>
        <p:nvSpPr>
          <p:cNvPr id="5" name="Footer Placeholder 4">
            <a:extLst>
              <a:ext uri="{FF2B5EF4-FFF2-40B4-BE49-F238E27FC236}">
                <a16:creationId xmlns:a16="http://schemas.microsoft.com/office/drawing/2014/main" id="{335BCB2F-8044-40EC-8592-072D6B006CE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0321CF0A-02FE-4878-ADA5-8FEDD11FF25A}"/>
              </a:ext>
            </a:extLst>
          </p:cNvPr>
          <p:cNvSpPr txBox="1">
            <a:spLocks noGrp="1"/>
          </p:cNvSpPr>
          <p:nvPr>
            <p:ph type="sldNum" sz="quarter" idx="8"/>
          </p:nvPr>
        </p:nvSpPr>
        <p:spPr/>
        <p:txBody>
          <a:bodyPr/>
          <a:lstStyle>
            <a:lvl1pPr>
              <a:defRPr/>
            </a:lvl1pPr>
          </a:lstStyle>
          <a:p>
            <a:pPr lvl="0"/>
            <a:fld id="{EC16A8FF-D177-4D1A-BC50-1B26727CA4D1}" type="slidenum">
              <a:t>‹#›</a:t>
            </a:fld>
            <a:endParaRPr lang="en-GB"/>
          </a:p>
        </p:txBody>
      </p:sp>
    </p:spTree>
    <p:extLst>
      <p:ext uri="{BB962C8B-B14F-4D97-AF65-F5344CB8AC3E}">
        <p14:creationId xmlns:p14="http://schemas.microsoft.com/office/powerpoint/2010/main" val="145833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05031D-BD85-461A-99A0-A02523267088}"/>
              </a:ext>
            </a:extLst>
          </p:cNvPr>
          <p:cNvSpPr txBox="1">
            <a:spLocks noGrp="1"/>
          </p:cNvSpPr>
          <p:nvPr>
            <p:ph type="dt" sz="half" idx="7"/>
          </p:nvPr>
        </p:nvSpPr>
        <p:spPr/>
        <p:txBody>
          <a:bodyPr/>
          <a:lstStyle>
            <a:lvl1pPr>
              <a:defRPr/>
            </a:lvl1pPr>
          </a:lstStyle>
          <a:p>
            <a:pPr lvl="0"/>
            <a:fld id="{02DBB248-4069-4A25-A14B-57285C1980FC}" type="datetime1">
              <a:rPr lang="en-GB"/>
              <a:pPr lvl="0"/>
              <a:t>23/05/2023</a:t>
            </a:fld>
            <a:endParaRPr lang="en-GB"/>
          </a:p>
        </p:txBody>
      </p:sp>
      <p:sp>
        <p:nvSpPr>
          <p:cNvPr id="3" name="Footer Placeholder 2">
            <a:extLst>
              <a:ext uri="{FF2B5EF4-FFF2-40B4-BE49-F238E27FC236}">
                <a16:creationId xmlns:a16="http://schemas.microsoft.com/office/drawing/2014/main" id="{5859E39A-27E1-4E21-8C2D-E2DB9CEF31DA}"/>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E1A7F306-2D78-4C87-A402-0BCE278387FD}"/>
              </a:ext>
            </a:extLst>
          </p:cNvPr>
          <p:cNvSpPr txBox="1">
            <a:spLocks noGrp="1"/>
          </p:cNvSpPr>
          <p:nvPr>
            <p:ph type="sldNum" sz="quarter" idx="8"/>
          </p:nvPr>
        </p:nvSpPr>
        <p:spPr/>
        <p:txBody>
          <a:bodyPr/>
          <a:lstStyle>
            <a:lvl1pPr>
              <a:defRPr/>
            </a:lvl1pPr>
          </a:lstStyle>
          <a:p>
            <a:pPr lvl="0"/>
            <a:fld id="{E7BE2089-1193-4282-9BA3-588F8F74079B}" type="slidenum">
              <a:t>‹#›</a:t>
            </a:fld>
            <a:endParaRPr lang="en-GB"/>
          </a:p>
        </p:txBody>
      </p:sp>
    </p:spTree>
    <p:extLst>
      <p:ext uri="{BB962C8B-B14F-4D97-AF65-F5344CB8AC3E}">
        <p14:creationId xmlns:p14="http://schemas.microsoft.com/office/powerpoint/2010/main" val="112448698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013F3-587A-4A80-9EF9-DC5A1BBFDA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677E31-D0BF-44BD-A6F6-56CD6C2870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8941A5-4475-4C82-8B80-EA833F2EB379}"/>
              </a:ext>
            </a:extLst>
          </p:cNvPr>
          <p:cNvSpPr>
            <a:spLocks noGrp="1"/>
          </p:cNvSpPr>
          <p:nvPr>
            <p:ph type="dt" sz="half" idx="10"/>
          </p:nvPr>
        </p:nvSpPr>
        <p:spPr/>
        <p:txBody>
          <a:bodyPr/>
          <a:lstStyle/>
          <a:p>
            <a:fld id="{CF0F5669-06C5-4FCC-BCCE-D6CD63BCE995}" type="datetimeFigureOut">
              <a:rPr lang="en-GB" smtClean="0"/>
              <a:t>23/05/2023</a:t>
            </a:fld>
            <a:endParaRPr lang="en-GB"/>
          </a:p>
        </p:txBody>
      </p:sp>
      <p:sp>
        <p:nvSpPr>
          <p:cNvPr id="5" name="Footer Placeholder 4">
            <a:extLst>
              <a:ext uri="{FF2B5EF4-FFF2-40B4-BE49-F238E27FC236}">
                <a16:creationId xmlns:a16="http://schemas.microsoft.com/office/drawing/2014/main" id="{AB2A7246-B367-448C-B57D-405E5D3C4D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3E580D-3712-48A9-B092-95E496E8CF0C}"/>
              </a:ext>
            </a:extLst>
          </p:cNvPr>
          <p:cNvSpPr>
            <a:spLocks noGrp="1"/>
          </p:cNvSpPr>
          <p:nvPr>
            <p:ph type="sldNum" sz="quarter" idx="12"/>
          </p:nvPr>
        </p:nvSpPr>
        <p:spPr/>
        <p:txBody>
          <a:bodyPr/>
          <a:lstStyle/>
          <a:p>
            <a:fld id="{40689F7B-0547-46AB-B68B-32D3BE4550D8}" type="slidenum">
              <a:rPr lang="en-GB" smtClean="0"/>
              <a:t>‹#›</a:t>
            </a:fld>
            <a:endParaRPr lang="en-GB"/>
          </a:p>
        </p:txBody>
      </p:sp>
    </p:spTree>
    <p:extLst>
      <p:ext uri="{BB962C8B-B14F-4D97-AF65-F5344CB8AC3E}">
        <p14:creationId xmlns:p14="http://schemas.microsoft.com/office/powerpoint/2010/main" val="245346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EC13-F0B9-422A-BF4A-13B49AEFB4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FA3B31-E0F0-4E49-BC98-296B43964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2A4EC-9E00-4BBA-AB24-8863D4744FC6}"/>
              </a:ext>
            </a:extLst>
          </p:cNvPr>
          <p:cNvSpPr>
            <a:spLocks noGrp="1"/>
          </p:cNvSpPr>
          <p:nvPr>
            <p:ph type="dt" sz="half" idx="10"/>
          </p:nvPr>
        </p:nvSpPr>
        <p:spPr/>
        <p:txBody>
          <a:bodyPr/>
          <a:lstStyle/>
          <a:p>
            <a:fld id="{CF0F5669-06C5-4FCC-BCCE-D6CD63BCE995}" type="datetimeFigureOut">
              <a:rPr lang="en-GB" smtClean="0"/>
              <a:t>23/05/2023</a:t>
            </a:fld>
            <a:endParaRPr lang="en-GB"/>
          </a:p>
        </p:txBody>
      </p:sp>
      <p:sp>
        <p:nvSpPr>
          <p:cNvPr id="5" name="Footer Placeholder 4">
            <a:extLst>
              <a:ext uri="{FF2B5EF4-FFF2-40B4-BE49-F238E27FC236}">
                <a16:creationId xmlns:a16="http://schemas.microsoft.com/office/drawing/2014/main" id="{963E21FF-7A0A-48FC-B367-28CE6FF2ED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70BFE3-8249-407A-AD8A-8F7349250782}"/>
              </a:ext>
            </a:extLst>
          </p:cNvPr>
          <p:cNvSpPr>
            <a:spLocks noGrp="1"/>
          </p:cNvSpPr>
          <p:nvPr>
            <p:ph type="sldNum" sz="quarter" idx="12"/>
          </p:nvPr>
        </p:nvSpPr>
        <p:spPr/>
        <p:txBody>
          <a:bodyPr/>
          <a:lstStyle/>
          <a:p>
            <a:fld id="{40689F7B-0547-46AB-B68B-32D3BE4550D8}" type="slidenum">
              <a:rPr lang="en-GB" smtClean="0"/>
              <a:t>‹#›</a:t>
            </a:fld>
            <a:endParaRPr lang="en-GB"/>
          </a:p>
        </p:txBody>
      </p:sp>
    </p:spTree>
    <p:extLst>
      <p:ext uri="{BB962C8B-B14F-4D97-AF65-F5344CB8AC3E}">
        <p14:creationId xmlns:p14="http://schemas.microsoft.com/office/powerpoint/2010/main" val="234010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BEDD-CD5A-4348-B354-632A648317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B9E30A-6773-4D17-A10F-0A5E263C2A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E551CE-67B6-4F41-9ADD-2FDB23EB5946}"/>
              </a:ext>
            </a:extLst>
          </p:cNvPr>
          <p:cNvSpPr>
            <a:spLocks noGrp="1"/>
          </p:cNvSpPr>
          <p:nvPr>
            <p:ph type="dt" sz="half" idx="10"/>
          </p:nvPr>
        </p:nvSpPr>
        <p:spPr/>
        <p:txBody>
          <a:bodyPr/>
          <a:lstStyle/>
          <a:p>
            <a:fld id="{CF0F5669-06C5-4FCC-BCCE-D6CD63BCE995}" type="datetimeFigureOut">
              <a:rPr lang="en-GB" smtClean="0"/>
              <a:t>23/05/2023</a:t>
            </a:fld>
            <a:endParaRPr lang="en-GB"/>
          </a:p>
        </p:txBody>
      </p:sp>
      <p:sp>
        <p:nvSpPr>
          <p:cNvPr id="5" name="Footer Placeholder 4">
            <a:extLst>
              <a:ext uri="{FF2B5EF4-FFF2-40B4-BE49-F238E27FC236}">
                <a16:creationId xmlns:a16="http://schemas.microsoft.com/office/drawing/2014/main" id="{49C953CD-58A3-405A-B2A2-C355323242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119B3C-A1A2-429C-A2F9-671AF5D69495}"/>
              </a:ext>
            </a:extLst>
          </p:cNvPr>
          <p:cNvSpPr>
            <a:spLocks noGrp="1"/>
          </p:cNvSpPr>
          <p:nvPr>
            <p:ph type="sldNum" sz="quarter" idx="12"/>
          </p:nvPr>
        </p:nvSpPr>
        <p:spPr/>
        <p:txBody>
          <a:bodyPr/>
          <a:lstStyle/>
          <a:p>
            <a:fld id="{40689F7B-0547-46AB-B68B-32D3BE4550D8}" type="slidenum">
              <a:rPr lang="en-GB" smtClean="0"/>
              <a:t>‹#›</a:t>
            </a:fld>
            <a:endParaRPr lang="en-GB"/>
          </a:p>
        </p:txBody>
      </p:sp>
    </p:spTree>
    <p:extLst>
      <p:ext uri="{BB962C8B-B14F-4D97-AF65-F5344CB8AC3E}">
        <p14:creationId xmlns:p14="http://schemas.microsoft.com/office/powerpoint/2010/main" val="1717161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4D48-6B41-4E7A-B86C-311F3D3379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1451A6-265A-4864-A946-6FB938F445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52F4DB-C9C2-4FDB-BAAD-D74E7EA0A9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50F60D-C5CB-4798-8769-369038405F45}"/>
              </a:ext>
            </a:extLst>
          </p:cNvPr>
          <p:cNvSpPr>
            <a:spLocks noGrp="1"/>
          </p:cNvSpPr>
          <p:nvPr>
            <p:ph type="dt" sz="half" idx="10"/>
          </p:nvPr>
        </p:nvSpPr>
        <p:spPr/>
        <p:txBody>
          <a:bodyPr/>
          <a:lstStyle/>
          <a:p>
            <a:fld id="{CF0F5669-06C5-4FCC-BCCE-D6CD63BCE995}" type="datetimeFigureOut">
              <a:rPr lang="en-GB" smtClean="0"/>
              <a:t>23/05/2023</a:t>
            </a:fld>
            <a:endParaRPr lang="en-GB"/>
          </a:p>
        </p:txBody>
      </p:sp>
      <p:sp>
        <p:nvSpPr>
          <p:cNvPr id="6" name="Footer Placeholder 5">
            <a:extLst>
              <a:ext uri="{FF2B5EF4-FFF2-40B4-BE49-F238E27FC236}">
                <a16:creationId xmlns:a16="http://schemas.microsoft.com/office/drawing/2014/main" id="{B6FE3143-FECC-41EC-BE3A-53E91D8794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BF891D-6262-4FB8-9A44-64FBE7E82BD8}"/>
              </a:ext>
            </a:extLst>
          </p:cNvPr>
          <p:cNvSpPr>
            <a:spLocks noGrp="1"/>
          </p:cNvSpPr>
          <p:nvPr>
            <p:ph type="sldNum" sz="quarter" idx="12"/>
          </p:nvPr>
        </p:nvSpPr>
        <p:spPr/>
        <p:txBody>
          <a:bodyPr/>
          <a:lstStyle/>
          <a:p>
            <a:fld id="{40689F7B-0547-46AB-B68B-32D3BE4550D8}" type="slidenum">
              <a:rPr lang="en-GB" smtClean="0"/>
              <a:t>‹#›</a:t>
            </a:fld>
            <a:endParaRPr lang="en-GB"/>
          </a:p>
        </p:txBody>
      </p:sp>
    </p:spTree>
    <p:extLst>
      <p:ext uri="{BB962C8B-B14F-4D97-AF65-F5344CB8AC3E}">
        <p14:creationId xmlns:p14="http://schemas.microsoft.com/office/powerpoint/2010/main" val="28766532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393271"/>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60" r:id="rId3"/>
    <p:sldLayoutId id="2147483662" r:id="rId4"/>
    <p:sldLayoutId id="2147483663"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AFBE9-244F-4762-BC5F-E8B29B197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2D8C84-DFF3-466B-884B-C68154EC1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1D5E30-BC5C-42FA-B077-A17E3487B2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F5669-06C5-4FCC-BCCE-D6CD63BCE995}" type="datetimeFigureOut">
              <a:rPr lang="en-GB" smtClean="0"/>
              <a:t>23/05/2023</a:t>
            </a:fld>
            <a:endParaRPr lang="en-GB"/>
          </a:p>
        </p:txBody>
      </p:sp>
      <p:sp>
        <p:nvSpPr>
          <p:cNvPr id="5" name="Footer Placeholder 4">
            <a:extLst>
              <a:ext uri="{FF2B5EF4-FFF2-40B4-BE49-F238E27FC236}">
                <a16:creationId xmlns:a16="http://schemas.microsoft.com/office/drawing/2014/main" id="{BE93AA12-F1DA-4A5C-AA95-AE55B1D43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5D72BC-4A86-4498-92BE-79B7EF222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89F7B-0547-46AB-B68B-32D3BE4550D8}" type="slidenum">
              <a:rPr lang="en-GB" smtClean="0"/>
              <a:t>‹#›</a:t>
            </a:fld>
            <a:endParaRPr lang="en-GB"/>
          </a:p>
        </p:txBody>
      </p:sp>
    </p:spTree>
    <p:extLst>
      <p:ext uri="{BB962C8B-B14F-4D97-AF65-F5344CB8AC3E}">
        <p14:creationId xmlns:p14="http://schemas.microsoft.com/office/powerpoint/2010/main" val="256534250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668A8-4772-4A1B-B460-CEFD6426A474}" type="datetimeFigureOut">
              <a:rPr lang="en-GB" smtClean="0"/>
              <a:t>23/05/2023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76198-F7FB-40F3-ACF8-1C7005B03235}" type="slidenum">
              <a:rPr lang="en-GB" smtClean="0"/>
              <a:t>‹#›</a:t>
            </a:fld>
            <a:endParaRPr lang="en-GB"/>
          </a:p>
        </p:txBody>
      </p:sp>
    </p:spTree>
    <p:extLst>
      <p:ext uri="{BB962C8B-B14F-4D97-AF65-F5344CB8AC3E}">
        <p14:creationId xmlns:p14="http://schemas.microsoft.com/office/powerpoint/2010/main" val="55296282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VRP@Notts.Police.uk"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safeguardingineducation@nottinghamcity.gov.uk"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mailto:Thomas.Cullen@nottinghamcity.gov.uk"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EVRHub@nottinghamcity.gov.uk" TargetMode="External"/><Relationship Id="rId5" Type="http://schemas.openxmlformats.org/officeDocument/2006/relationships/hyperlink" Target="mailto:Ged.Mayer@nottinghamcity.gov.uk" TargetMode="External"/><Relationship Id="rId4" Type="http://schemas.openxmlformats.org/officeDocument/2006/relationships/hyperlink" Target="mailto:YJS@Nottinghamcity.gov.uk"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hyperlink" Target="https://www.nottinghamcity.gov.uk/marf" TargetMode="Externa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8" Type="http://schemas.openxmlformats.org/officeDocument/2006/relationships/hyperlink" Target="mailto:Gillian.till@nottinghamcity.gov.uk" TargetMode="External"/><Relationship Id="rId13" Type="http://schemas.openxmlformats.org/officeDocument/2006/relationships/hyperlink" Target="mailto:Samuel.vallee@nottinghamcity.gov.uk" TargetMode="External"/><Relationship Id="rId3" Type="http://schemas.openxmlformats.org/officeDocument/2006/relationships/hyperlink" Target="mailto:William.hose@nottinghamcity.gov.uk" TargetMode="External"/><Relationship Id="rId7" Type="http://schemas.openxmlformats.org/officeDocument/2006/relationships/hyperlink" Target="mailto:Suzanne.eastwood@nottinghamcity.gov.uk" TargetMode="External"/><Relationship Id="rId12" Type="http://schemas.openxmlformats.org/officeDocument/2006/relationships/hyperlink" Target="mailto:Jessica.baines@nottinghamcity.gov.uk" TargetMode="External"/><Relationship Id="rId2" Type="http://schemas.openxmlformats.org/officeDocument/2006/relationships/hyperlink" Target="mailto:Samantha.danyluk@nottinghamcity.gov.uk" TargetMode="External"/><Relationship Id="rId1" Type="http://schemas.openxmlformats.org/officeDocument/2006/relationships/slideLayout" Target="../slideLayouts/slideLayout28.xml"/><Relationship Id="rId6" Type="http://schemas.openxmlformats.org/officeDocument/2006/relationships/hyperlink" Target="mailto:Robin.bradbury@nottinghamcity.gov.uk" TargetMode="External"/><Relationship Id="rId11" Type="http://schemas.openxmlformats.org/officeDocument/2006/relationships/hyperlink" Target="mailto:Richard.mcrea@nottinghamcity.gov.uk" TargetMode="External"/><Relationship Id="rId5" Type="http://schemas.openxmlformats.org/officeDocument/2006/relationships/hyperlink" Target="mailto:Corina.ioannou@nottinghamcity.gov.uk" TargetMode="External"/><Relationship Id="rId10" Type="http://schemas.openxmlformats.org/officeDocument/2006/relationships/hyperlink" Target="mailto:Karen.maxted@nottinghamcity.gov.uk" TargetMode="External"/><Relationship Id="rId4" Type="http://schemas.openxmlformats.org/officeDocument/2006/relationships/hyperlink" Target="mailto:David.goldsworthy@nottinghamcity.gov.uk" TargetMode="External"/><Relationship Id="rId9" Type="http://schemas.openxmlformats.org/officeDocument/2006/relationships/hyperlink" Target="mailto:Jenny.brotherhood@nottinghamcity.gov.uk" TargetMode="External"/><Relationship Id="rId14" Type="http://schemas.openxmlformats.org/officeDocument/2006/relationships/hyperlink" Target="mailto:Lisa.churchill@nottinghamcity.gov.uk"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mailto:david.regis@sheu.org.uk"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gov.uk/government/publications/keeping-children-safe-in-education--2?utm_source=b6087c16-0c9f-4040-9528-125e9405feb4&amp;utm_medium=email&amp;utm_campaign=govuk-notifications&amp;utm_content=immediat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hyperlink" Target="https://shorturl.at/ahwS5"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C652BB-4DFD-46A8-931F-AB574CA8C065}"/>
              </a:ext>
            </a:extLst>
          </p:cNvPr>
          <p:cNvSpPr>
            <a:spLocks noGrp="1"/>
          </p:cNvSpPr>
          <p:nvPr>
            <p:ph type="body" sz="quarter" idx="10"/>
          </p:nvPr>
        </p:nvSpPr>
        <p:spPr>
          <a:xfrm>
            <a:off x="1702677" y="2745484"/>
            <a:ext cx="9459344" cy="683516"/>
          </a:xfrm>
        </p:spPr>
        <p:txBody>
          <a:bodyPr/>
          <a:lstStyle/>
          <a:p>
            <a:endParaRPr lang="en-GB" sz="4000" dirty="0"/>
          </a:p>
          <a:p>
            <a:r>
              <a:rPr lang="en-GB" sz="4000" dirty="0"/>
              <a:t>	</a:t>
            </a:r>
            <a:endParaRPr lang="en-GB" sz="8000" dirty="0"/>
          </a:p>
        </p:txBody>
      </p:sp>
      <p:sp>
        <p:nvSpPr>
          <p:cNvPr id="7" name="Rectangle 6">
            <a:extLst>
              <a:ext uri="{FF2B5EF4-FFF2-40B4-BE49-F238E27FC236}">
                <a16:creationId xmlns:a16="http://schemas.microsoft.com/office/drawing/2014/main" id="{76B79684-62E4-4C79-AC7B-C204D03E42A2}"/>
              </a:ext>
            </a:extLst>
          </p:cNvPr>
          <p:cNvSpPr/>
          <p:nvPr/>
        </p:nvSpPr>
        <p:spPr>
          <a:xfrm>
            <a:off x="212033" y="280418"/>
            <a:ext cx="6667916" cy="769441"/>
          </a:xfrm>
          <a:prstGeom prst="rect">
            <a:avLst/>
          </a:prstGeom>
        </p:spPr>
        <p:txBody>
          <a:bodyPr wrap="none">
            <a:spAutoFit/>
          </a:bodyPr>
          <a:lstStyle/>
          <a:p>
            <a:r>
              <a:rPr lang="en-GB" sz="4400" b="1" dirty="0"/>
              <a:t>DSL Network 23</a:t>
            </a:r>
            <a:r>
              <a:rPr lang="en-GB" sz="4400" b="1" baseline="30000" dirty="0"/>
              <a:t>rd</a:t>
            </a:r>
            <a:r>
              <a:rPr lang="en-GB" sz="4400" b="1" dirty="0"/>
              <a:t> May 2023</a:t>
            </a:r>
          </a:p>
        </p:txBody>
      </p:sp>
      <p:pic>
        <p:nvPicPr>
          <p:cNvPr id="4" name="Picture 6" descr="Introductions &amp; Welcome! - Pulmonary Fibrosis News Forums">
            <a:extLst>
              <a:ext uri="{FF2B5EF4-FFF2-40B4-BE49-F238E27FC236}">
                <a16:creationId xmlns:a16="http://schemas.microsoft.com/office/drawing/2014/main" id="{5F68307D-507B-4864-81E0-770666F85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679" y="1768918"/>
            <a:ext cx="7470367" cy="332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55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67236" y="971390"/>
            <a:ext cx="10174310" cy="600834"/>
          </a:xfrm>
        </p:spPr>
        <p:txBody>
          <a:bodyPr/>
          <a:lstStyle/>
          <a:p>
            <a:endParaRPr lang="en-GB" sz="3600" b="1" dirty="0">
              <a:solidFill>
                <a:srgbClr val="002060"/>
              </a:solidFill>
              <a:latin typeface="Arial" panose="020B0604020202020204" pitchFamily="34" charset="0"/>
              <a:cs typeface="Arial" panose="020B0604020202020204" pitchFamily="34" charset="0"/>
            </a:endParaRPr>
          </a:p>
          <a:p>
            <a:endParaRPr lang="en-GB" sz="3600" b="1" dirty="0">
              <a:solidFill>
                <a:srgbClr val="002060"/>
              </a:solidFill>
              <a:latin typeface="Arial" panose="020B0604020202020204" pitchFamily="34" charset="0"/>
              <a:cs typeface="Arial" panose="020B0604020202020204" pitchFamily="34" charset="0"/>
            </a:endParaRPr>
          </a:p>
          <a:p>
            <a:r>
              <a:rPr lang="en-GB" sz="3600" b="1" dirty="0">
                <a:solidFill>
                  <a:srgbClr val="002060"/>
                </a:solidFill>
                <a:latin typeface="Arial" panose="020B0604020202020204" pitchFamily="34" charset="0"/>
                <a:cs typeface="Arial" panose="020B0604020202020204" pitchFamily="34" charset="0"/>
              </a:rPr>
              <a:t>Multi-agency working </a:t>
            </a:r>
          </a:p>
          <a:p>
            <a:endParaRPr lang="en-US" dirty="0"/>
          </a:p>
          <a:p>
            <a:endParaRPr lang="en-US" dirty="0"/>
          </a:p>
        </p:txBody>
      </p:sp>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pic>
        <p:nvPicPr>
          <p:cNvPr id="4" name="Picture 3">
            <a:extLst>
              <a:ext uri="{FF2B5EF4-FFF2-40B4-BE49-F238E27FC236}">
                <a16:creationId xmlns:a16="http://schemas.microsoft.com/office/drawing/2014/main" id="{D4B4113F-1D06-35CE-7D7A-BBF065830A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874" y="1572224"/>
            <a:ext cx="6660625" cy="4618512"/>
          </a:xfrm>
          <a:prstGeom prst="rect">
            <a:avLst/>
          </a:prstGeom>
          <a:noFill/>
        </p:spPr>
      </p:pic>
      <p:sp>
        <p:nvSpPr>
          <p:cNvPr id="6" name="TextBox 5">
            <a:extLst>
              <a:ext uri="{FF2B5EF4-FFF2-40B4-BE49-F238E27FC236}">
                <a16:creationId xmlns:a16="http://schemas.microsoft.com/office/drawing/2014/main" id="{A7F1D5DF-07B3-36A2-F52B-9CFC50004AAE}"/>
              </a:ext>
            </a:extLst>
          </p:cNvPr>
          <p:cNvSpPr txBox="1"/>
          <p:nvPr/>
        </p:nvSpPr>
        <p:spPr>
          <a:xfrm>
            <a:off x="7651996" y="2215703"/>
            <a:ext cx="4312130" cy="4093428"/>
          </a:xfrm>
          <a:prstGeom prst="rect">
            <a:avLst/>
          </a:prstGeom>
          <a:noFill/>
        </p:spPr>
        <p:txBody>
          <a:bodyPr wrap="square">
            <a:spAutoFit/>
          </a:bodyPr>
          <a:lstStyle/>
          <a:p>
            <a:pPr algn="l"/>
            <a:r>
              <a:rPr lang="en-GB" b="1" dirty="0">
                <a:solidFill>
                  <a:srgbClr val="002060"/>
                </a:solidFill>
                <a:latin typeface="Arial" panose="020B0604020202020204" pitchFamily="34" charset="0"/>
                <a:cs typeface="Arial" panose="020B0604020202020204" pitchFamily="34" charset="0"/>
              </a:rPr>
              <a:t>Multi-agency Board and team:</a:t>
            </a:r>
          </a:p>
          <a:p>
            <a:pPr marL="342900" indent="-342900" algn="l">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Children’s Services</a:t>
            </a:r>
          </a:p>
          <a:p>
            <a:pPr marL="342900" indent="-342900" algn="l">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Youth Justice Services</a:t>
            </a:r>
          </a:p>
          <a:p>
            <a:pPr marL="342900" indent="-342900" algn="l">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Public Health</a:t>
            </a:r>
          </a:p>
          <a:p>
            <a:pPr marL="342900" indent="-342900" algn="l">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Integrated Health Board</a:t>
            </a:r>
          </a:p>
          <a:p>
            <a:pPr marL="342900" indent="-342900" algn="l">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Education</a:t>
            </a:r>
          </a:p>
          <a:p>
            <a:pPr marL="342900" indent="-342900" algn="l">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Police</a:t>
            </a:r>
          </a:p>
          <a:p>
            <a:pPr marL="342900" indent="-342900" algn="l">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Prisons</a:t>
            </a:r>
          </a:p>
          <a:p>
            <a:pPr marL="342900" indent="-342900" algn="l">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Probation</a:t>
            </a:r>
          </a:p>
          <a:p>
            <a:pPr marL="342900" indent="-342900" algn="l">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Fire and Rescue</a:t>
            </a:r>
          </a:p>
          <a:p>
            <a:pPr marL="342900" indent="-342900" algn="l">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Community representation</a:t>
            </a:r>
          </a:p>
          <a:p>
            <a:pPr algn="l"/>
            <a:endParaRPr lang="en-GB" sz="2400" dirty="0">
              <a:solidFill>
                <a:srgbClr val="002060"/>
              </a:solidFill>
              <a:latin typeface="Arial" panose="020B0604020202020204" pitchFamily="34" charset="0"/>
              <a:cs typeface="Arial" panose="020B0604020202020204" pitchFamily="34" charset="0"/>
            </a:endParaRPr>
          </a:p>
          <a:p>
            <a:pPr lvl="1"/>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92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67236" y="971390"/>
            <a:ext cx="10174310" cy="600834"/>
          </a:xfrm>
        </p:spPr>
        <p:txBody>
          <a:bodyPr/>
          <a:lstStyle/>
          <a:p>
            <a:endParaRPr lang="en-GB" sz="3600" b="1" dirty="0">
              <a:solidFill>
                <a:srgbClr val="002060"/>
              </a:solidFill>
              <a:latin typeface="Arial" panose="020B0604020202020204" pitchFamily="34" charset="0"/>
              <a:cs typeface="Arial" panose="020B0604020202020204" pitchFamily="34" charset="0"/>
            </a:endParaRPr>
          </a:p>
          <a:p>
            <a:endParaRPr lang="en-GB" sz="3600" b="1" dirty="0">
              <a:solidFill>
                <a:srgbClr val="002060"/>
              </a:solidFill>
              <a:latin typeface="Arial" panose="020B0604020202020204" pitchFamily="34" charset="0"/>
              <a:cs typeface="Arial" panose="020B0604020202020204" pitchFamily="34" charset="0"/>
            </a:endParaRPr>
          </a:p>
          <a:p>
            <a:r>
              <a:rPr lang="en-GB" sz="3600" b="1" dirty="0">
                <a:solidFill>
                  <a:srgbClr val="002060"/>
                </a:solidFill>
                <a:latin typeface="Arial" panose="020B0604020202020204" pitchFamily="34" charset="0"/>
                <a:cs typeface="Arial" panose="020B0604020202020204" pitchFamily="34" charset="0"/>
              </a:rPr>
              <a:t>Serious Violence Duty</a:t>
            </a:r>
          </a:p>
          <a:p>
            <a:endParaRPr lang="en-US" dirty="0"/>
          </a:p>
          <a:p>
            <a:endParaRPr lang="en-US" dirty="0"/>
          </a:p>
        </p:txBody>
      </p:sp>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sp>
        <p:nvSpPr>
          <p:cNvPr id="5" name="TextBox 4">
            <a:extLst>
              <a:ext uri="{FF2B5EF4-FFF2-40B4-BE49-F238E27FC236}">
                <a16:creationId xmlns:a16="http://schemas.microsoft.com/office/drawing/2014/main" id="{779DC2E8-ACC4-604E-1F09-0D8218507072}"/>
              </a:ext>
            </a:extLst>
          </p:cNvPr>
          <p:cNvSpPr txBox="1"/>
          <p:nvPr/>
        </p:nvSpPr>
        <p:spPr>
          <a:xfrm>
            <a:off x="227874" y="1644471"/>
            <a:ext cx="8050049" cy="4031873"/>
          </a:xfrm>
          <a:prstGeom prst="rect">
            <a:avLst/>
          </a:prstGeom>
          <a:noFill/>
        </p:spPr>
        <p:txBody>
          <a:bodyPr wrap="square" lIns="91440" tIns="45720" rIns="91440" bIns="45720" rtlCol="0" anchor="t">
            <a:spAutoFit/>
          </a:bodyPr>
          <a:lstStyle/>
          <a:p>
            <a:pPr lvl="0">
              <a:defRPr/>
            </a:pPr>
            <a:endParaRPr lang="en-GB"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defRPr/>
            </a:pPr>
            <a:r>
              <a:rPr lang="en-GB" sz="2000" dirty="0">
                <a:solidFill>
                  <a:srgbClr val="002060"/>
                </a:solidFill>
                <a:latin typeface="Arial" panose="020B0604020202020204" pitchFamily="34" charset="0"/>
                <a:cs typeface="Arial" panose="020B0604020202020204" pitchFamily="34" charset="0"/>
              </a:rPr>
              <a:t>The Serious Violence Duty will be issued under section 19 of the Police, Crime, Sentencing and Courts Act 2022</a:t>
            </a:r>
          </a:p>
          <a:p>
            <a:pPr marL="342900" lvl="0" indent="-342900">
              <a:buFont typeface="Arial" panose="020B0604020202020204" pitchFamily="34" charset="0"/>
              <a:buChar char="•"/>
              <a:defRPr/>
            </a:pPr>
            <a:endParaRPr lang="en-GB"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defRPr/>
            </a:pPr>
            <a:r>
              <a:rPr lang="en-GB" sz="2000" dirty="0">
                <a:solidFill>
                  <a:srgbClr val="002060"/>
                </a:solidFill>
                <a:latin typeface="Arial"/>
                <a:cs typeface="Arial"/>
              </a:rPr>
              <a:t>The Crime and Disorder Act 1998 will also be amended</a:t>
            </a:r>
          </a:p>
          <a:p>
            <a:pPr marL="342900" lvl="0" indent="-342900">
              <a:buFont typeface="Arial" panose="020B0604020202020204" pitchFamily="34" charset="0"/>
              <a:buChar char="•"/>
              <a:defRPr/>
            </a:pPr>
            <a:endParaRPr lang="en-GB"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defRPr/>
            </a:pPr>
            <a:r>
              <a:rPr lang="en-GB" sz="2000" dirty="0">
                <a:solidFill>
                  <a:srgbClr val="002060"/>
                </a:solidFill>
                <a:latin typeface="Arial" panose="020B0604020202020204" pitchFamily="34" charset="0"/>
                <a:cs typeface="Arial" panose="020B0604020202020204" pitchFamily="34" charset="0"/>
              </a:rPr>
              <a:t>In December 2021, partners agreed that the VRP would lead on the coordination of the implementation of arrangements to meet the Duty under the PCC’s convening power</a:t>
            </a:r>
          </a:p>
          <a:p>
            <a:pPr marL="342900" lvl="0" indent="-342900">
              <a:buFont typeface="Arial" panose="020B0604020202020204" pitchFamily="34" charset="0"/>
              <a:buChar char="•"/>
              <a:defRPr/>
            </a:pPr>
            <a:endParaRPr lang="en-GB" sz="600" dirty="0">
              <a:solidFill>
                <a:srgbClr val="002060"/>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en-GB" sz="2000" dirty="0">
                <a:solidFill>
                  <a:srgbClr val="002060"/>
                </a:solidFill>
                <a:latin typeface="Arial"/>
                <a:ea typeface="Times New Roman" panose="02020603050405020304" pitchFamily="18" charset="0"/>
                <a:cs typeface="Arial"/>
              </a:rPr>
              <a:t>Specified authorities will be required to understand local issues through sharing data and information, and formulating an evidence-based analysis of the problems</a:t>
            </a:r>
          </a:p>
          <a:p>
            <a:pPr marL="342900" lvl="0" indent="-342900">
              <a:buFont typeface="Arial" panose="020B0604020202020204" pitchFamily="34" charset="0"/>
              <a:buChar char="•"/>
              <a:defRPr/>
            </a:pPr>
            <a:endParaRPr lang="en-GB"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Arial" panose="020B0604020202020204" pitchFamily="34" charset="0"/>
              <a:buChar char="•"/>
              <a:defRPr/>
            </a:pPr>
            <a:r>
              <a:rPr lang="en-GB" sz="2000" dirty="0">
                <a:solidFill>
                  <a:srgbClr val="002060"/>
                </a:solidFill>
                <a:latin typeface="Arial" panose="020B0604020202020204" pitchFamily="34" charset="0"/>
                <a:cs typeface="Arial" panose="020B0604020202020204" pitchFamily="34" charset="0"/>
              </a:rPr>
              <a:t>Produce and publish a collaborative strategy </a:t>
            </a:r>
          </a:p>
          <a:p>
            <a:pPr lvl="0">
              <a:defRPr/>
            </a:pPr>
            <a:endParaRPr lang="en-GB" sz="600" dirty="0">
              <a:solidFill>
                <a:srgbClr val="002060"/>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defRPr/>
            </a:pPr>
            <a:r>
              <a:rPr lang="en-GB" sz="2000" dirty="0">
                <a:solidFill>
                  <a:srgbClr val="002060"/>
                </a:solidFill>
                <a:latin typeface="Arial" panose="020B0604020202020204" pitchFamily="34" charset="0"/>
                <a:cs typeface="Arial" panose="020B0604020202020204" pitchFamily="34" charset="0"/>
              </a:rPr>
              <a:t>Ensure process to review the delivery of that strategy </a:t>
            </a:r>
            <a:endParaRPr lang="en-GB" sz="2400" b="1" dirty="0">
              <a:solidFill>
                <a:srgbClr val="00206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460FFCA-55BD-DC31-63B8-67E134DAE7E8}"/>
              </a:ext>
            </a:extLst>
          </p:cNvPr>
          <p:cNvSpPr txBox="1"/>
          <p:nvPr/>
        </p:nvSpPr>
        <p:spPr>
          <a:xfrm>
            <a:off x="8277923" y="1417999"/>
            <a:ext cx="3341852" cy="4770537"/>
          </a:xfrm>
          <a:prstGeom prst="rect">
            <a:avLst/>
          </a:prstGeom>
          <a:solidFill>
            <a:srgbClr val="002060"/>
          </a:solidFill>
        </p:spPr>
        <p:txBody>
          <a:bodyPr wrap="square" rtlCol="0">
            <a:sp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following authorities will be subject to the duty:</a:t>
            </a:r>
          </a:p>
          <a:p>
            <a:pPr marR="0" lvl="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79388" marR="0" lvl="0" indent="2730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Police</a:t>
            </a:r>
          </a:p>
          <a:p>
            <a:pPr marL="452438" marR="0" lvl="0" indent="-2730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Local authorities, inc. social care, CSPs</a:t>
            </a:r>
          </a:p>
          <a:p>
            <a:pPr marL="452438" marR="0" lvl="0" indent="-2730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Youth Justice Services</a:t>
            </a:r>
          </a:p>
          <a:p>
            <a:pPr marL="179388" marR="0" lvl="0" indent="2730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Probation</a:t>
            </a:r>
          </a:p>
          <a:p>
            <a:pPr marL="179388" marR="0" lvl="0" indent="2730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Fire and Rescue</a:t>
            </a:r>
          </a:p>
          <a:p>
            <a:pPr marL="179388" marR="0" lvl="0" indent="2730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ICB</a:t>
            </a:r>
          </a:p>
          <a:p>
            <a:pPr marL="981075" marR="0" lvl="0" algn="l" defTabSz="914400" rtl="0" eaLnBrk="1" fontAlgn="ctr" latinLnBrk="0" hangingPunct="1">
              <a:lnSpc>
                <a:spcPct val="100000"/>
              </a:lnSpc>
              <a:spcBef>
                <a:spcPts val="0"/>
              </a:spcBef>
              <a:spcAft>
                <a:spcPts val="0"/>
              </a:spcAft>
              <a:buClrTx/>
              <a:buSzTx/>
              <a:tabLst/>
              <a:defRPr/>
            </a:pPr>
            <a:endParaRPr lang="en-GB" sz="800" dirty="0">
              <a:solidFill>
                <a:schemeClr val="bg1"/>
              </a:solidFill>
              <a:latin typeface="Arial" panose="020B0604020202020204" pitchFamily="34" charset="0"/>
              <a:cs typeface="Arial" panose="020B0604020202020204" pitchFamily="34" charset="0"/>
            </a:endParaRPr>
          </a:p>
          <a:p>
            <a:pPr marR="0" lvl="0" algn="l" defTabSz="914400" rtl="0" eaLnBrk="1" fontAlgn="ctr" latinLnBrk="0" hangingPunct="1">
              <a:lnSpc>
                <a:spcPct val="100000"/>
              </a:lnSpc>
              <a:spcBef>
                <a:spcPts val="0"/>
              </a:spcBef>
              <a:spcAft>
                <a:spcPts val="0"/>
              </a:spcAft>
              <a:buClrTx/>
              <a:buSzTx/>
              <a:tabLst/>
              <a:defRPr/>
            </a:pPr>
            <a:r>
              <a:rPr lang="en-GB" sz="2000" dirty="0">
                <a:solidFill>
                  <a:schemeClr val="bg1"/>
                </a:solidFill>
                <a:latin typeface="Arial" panose="020B0604020202020204" pitchFamily="34" charset="0"/>
                <a:cs typeface="Arial" panose="020B0604020202020204" pitchFamily="34" charset="0"/>
              </a:rPr>
              <a:t>In consultation and collaboration with:</a:t>
            </a:r>
          </a:p>
          <a:p>
            <a:pPr marR="0" lvl="0" algn="l" defTabSz="914400" rtl="0" eaLnBrk="1" fontAlgn="ctr" latinLnBrk="0" hangingPunct="1">
              <a:lnSpc>
                <a:spcPct val="100000"/>
              </a:lnSpc>
              <a:spcBef>
                <a:spcPts val="0"/>
              </a:spcBef>
              <a:spcAft>
                <a:spcPts val="0"/>
              </a:spcAft>
              <a:buClrTx/>
              <a:buSzTx/>
              <a:tabLst/>
              <a:defRPr/>
            </a:pPr>
            <a:endParaRPr lang="en-GB" sz="800" i="0" dirty="0">
              <a:solidFill>
                <a:schemeClr val="bg1"/>
              </a:solidFill>
              <a:effectLst/>
              <a:latin typeface="Arial" panose="020B0604020202020204" pitchFamily="34" charset="0"/>
              <a:cs typeface="Arial" panose="020B0604020202020204" pitchFamily="34" charset="0"/>
            </a:endParaRPr>
          </a:p>
          <a:p>
            <a:pPr marL="452438" lvl="2" indent="-273050" fontAlgn="ctr">
              <a:buFont typeface="Arial" panose="020B0604020202020204" pitchFamily="34" charset="0"/>
              <a:buChar char="•"/>
              <a:defRPr/>
            </a:pPr>
            <a:r>
              <a:rPr lang="en-GB" sz="2000" i="0" dirty="0">
                <a:solidFill>
                  <a:schemeClr val="bg1"/>
                </a:solidFill>
                <a:effectLst/>
                <a:latin typeface="Arial" panose="020B0604020202020204" pitchFamily="34" charset="0"/>
                <a:cs typeface="Arial" panose="020B0604020202020204" pitchFamily="34" charset="0"/>
              </a:rPr>
              <a:t>Educational institutions </a:t>
            </a:r>
            <a:endParaRPr lang="en-GB"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452438" lvl="2" indent="-273050">
              <a:buFont typeface="Arial" panose="020B0604020202020204" pitchFamily="34" charset="0"/>
              <a:buChar char="•"/>
              <a:defRPr/>
            </a:pPr>
            <a:r>
              <a:rPr lang="en-GB" sz="2000" dirty="0">
                <a:solidFill>
                  <a:schemeClr val="bg1"/>
                </a:solidFill>
                <a:latin typeface="Arial" panose="020B0604020202020204" pitchFamily="34" charset="0"/>
                <a:ea typeface="Calibri" panose="020F0502020204030204" pitchFamily="34" charset="0"/>
                <a:cs typeface="Arial" panose="020B0604020202020204" pitchFamily="34" charset="0"/>
              </a:rPr>
              <a:t>Prisons</a:t>
            </a:r>
          </a:p>
          <a:p>
            <a:pPr marL="452438" lvl="2" indent="-273050">
              <a:buFont typeface="Arial" panose="020B0604020202020204" pitchFamily="34" charset="0"/>
              <a:buChar char="•"/>
              <a:defRPr/>
            </a:pPr>
            <a:r>
              <a:rPr lang="en-GB" sz="2000" dirty="0">
                <a:solidFill>
                  <a:schemeClr val="bg1"/>
                </a:solidFill>
                <a:latin typeface="Arial" panose="020B0604020202020204" pitchFamily="34" charset="0"/>
                <a:ea typeface="Calibri" panose="020F0502020204030204" pitchFamily="34" charset="0"/>
                <a:cs typeface="Arial" panose="020B0604020202020204" pitchFamily="34" charset="0"/>
              </a:rPr>
              <a:t>Youth custody</a:t>
            </a:r>
          </a:p>
        </p:txBody>
      </p:sp>
    </p:spTree>
    <p:extLst>
      <p:ext uri="{BB962C8B-B14F-4D97-AF65-F5344CB8AC3E}">
        <p14:creationId xmlns:p14="http://schemas.microsoft.com/office/powerpoint/2010/main" val="133095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67236" y="971390"/>
            <a:ext cx="10174310" cy="600834"/>
          </a:xfrm>
        </p:spPr>
        <p:txBody>
          <a:bodyPr/>
          <a:lstStyle/>
          <a:p>
            <a:endParaRPr lang="en-GB" sz="3600" b="1" dirty="0">
              <a:solidFill>
                <a:srgbClr val="002060"/>
              </a:solidFill>
              <a:latin typeface="Arial" panose="020B0604020202020204" pitchFamily="34" charset="0"/>
              <a:cs typeface="Arial" panose="020B0604020202020204" pitchFamily="34" charset="0"/>
            </a:endParaRPr>
          </a:p>
          <a:p>
            <a:endParaRPr lang="en-GB" sz="3600" b="1" dirty="0">
              <a:solidFill>
                <a:srgbClr val="002060"/>
              </a:solidFill>
              <a:latin typeface="Arial" panose="020B0604020202020204" pitchFamily="34" charset="0"/>
              <a:cs typeface="Arial" panose="020B0604020202020204" pitchFamily="34" charset="0"/>
            </a:endParaRPr>
          </a:p>
          <a:p>
            <a:r>
              <a:rPr lang="en-GB" sz="3600" b="1" dirty="0">
                <a:solidFill>
                  <a:srgbClr val="002060"/>
                </a:solidFill>
                <a:latin typeface="Arial" panose="020B0604020202020204" pitchFamily="34" charset="0"/>
                <a:cs typeface="Arial" panose="020B0604020202020204" pitchFamily="34" charset="0"/>
              </a:rPr>
              <a:t>Education Data</a:t>
            </a:r>
          </a:p>
          <a:p>
            <a:endParaRPr lang="en-US" dirty="0"/>
          </a:p>
          <a:p>
            <a:endParaRPr lang="en-US" dirty="0"/>
          </a:p>
        </p:txBody>
      </p:sp>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sp>
        <p:nvSpPr>
          <p:cNvPr id="4" name="TextBox 3">
            <a:extLst>
              <a:ext uri="{FF2B5EF4-FFF2-40B4-BE49-F238E27FC236}">
                <a16:creationId xmlns:a16="http://schemas.microsoft.com/office/drawing/2014/main" id="{D5F0A754-43B1-2302-1BE9-A70CF78336A1}"/>
              </a:ext>
            </a:extLst>
          </p:cNvPr>
          <p:cNvSpPr txBox="1"/>
          <p:nvPr/>
        </p:nvSpPr>
        <p:spPr>
          <a:xfrm>
            <a:off x="227874" y="1765815"/>
            <a:ext cx="11273735" cy="2031325"/>
          </a:xfrm>
          <a:prstGeom prst="rect">
            <a:avLst/>
          </a:prstGeom>
          <a:noFill/>
        </p:spPr>
        <p:txBody>
          <a:bodyPr wrap="square" lIns="91440" tIns="45720" rIns="91440" bIns="45720" rtlCol="0" anchor="t">
            <a:spAutoFit/>
          </a:bodyPr>
          <a:lstStyle/>
          <a:p>
            <a:pPr lvl="0">
              <a:defRPr/>
            </a:pPr>
            <a:endParaRPr lang="en-GB"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r>
              <a:rPr lang="en-GB"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What do we use Education Data for within the SNA?</a:t>
            </a:r>
          </a:p>
          <a:p>
            <a:pPr lvl="0"/>
            <a:endPar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Additional context to the overall violence picture </a:t>
            </a:r>
          </a:p>
          <a:p>
            <a:pPr marL="342900" lvl="0" indent="-342900">
              <a:buFont typeface="Arial" panose="020B0604020202020204" pitchFamily="34" charset="0"/>
              <a:buChar char="•"/>
            </a:pP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A</a:t>
            </a: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spects potentially contributing to youth violence in the area</a:t>
            </a:r>
          </a:p>
          <a:p>
            <a:pPr marL="342900" lvl="0" indent="-342900">
              <a:buFont typeface="Arial" panose="020B0604020202020204" pitchFamily="34" charset="0"/>
              <a:buChar char="•"/>
            </a:pP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C</a:t>
            </a: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onsideration of additional vulnerabilities, around exclusions and SEN/ECHP </a:t>
            </a:r>
          </a:p>
          <a:p>
            <a:pPr marL="342900" lvl="0" indent="-342900">
              <a:buFont typeface="Arial" panose="020B0604020202020204" pitchFamily="34" charset="0"/>
              <a:buChar char="•"/>
            </a:pP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Identification of over representation and therefore gaps in activity if further support is needed</a:t>
            </a:r>
          </a:p>
        </p:txBody>
      </p:sp>
      <p:sp>
        <p:nvSpPr>
          <p:cNvPr id="6" name="TextBox 5">
            <a:extLst>
              <a:ext uri="{FF2B5EF4-FFF2-40B4-BE49-F238E27FC236}">
                <a16:creationId xmlns:a16="http://schemas.microsoft.com/office/drawing/2014/main" id="{DF42B2F1-EBC2-2D47-C713-A919382D72E3}"/>
              </a:ext>
            </a:extLst>
          </p:cNvPr>
          <p:cNvSpPr txBox="1"/>
          <p:nvPr/>
        </p:nvSpPr>
        <p:spPr>
          <a:xfrm>
            <a:off x="227873" y="4096265"/>
            <a:ext cx="11273735" cy="2339102"/>
          </a:xfrm>
          <a:prstGeom prst="rect">
            <a:avLst/>
          </a:prstGeom>
          <a:noFill/>
        </p:spPr>
        <p:txBody>
          <a:bodyPr wrap="square" lIns="91440" tIns="45720" rIns="91440" bIns="45720" rtlCol="0" anchor="t">
            <a:spAutoFit/>
          </a:bodyPr>
          <a:lstStyle/>
          <a:p>
            <a:pPr lvl="0">
              <a:defRPr/>
            </a:pPr>
            <a:endParaRPr lang="en-GB"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r>
              <a:rPr lang="en-GB"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Education </a:t>
            </a:r>
            <a:r>
              <a:rPr lang="en-GB"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D</a:t>
            </a:r>
            <a:r>
              <a:rPr lang="en-GB"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ata ambitions?</a:t>
            </a:r>
          </a:p>
          <a:p>
            <a:pPr lvl="0"/>
            <a:endPar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Links between free meals/deprivation and exclusions</a:t>
            </a:r>
          </a:p>
          <a:p>
            <a:pPr marL="342900" lvl="0" indent="-342900">
              <a:buFont typeface="Arial" panose="020B0604020202020204" pitchFamily="34" charset="0"/>
              <a:buChar char="•"/>
            </a:pP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Numbers of pupils with SEN who have ADHD </a:t>
            </a:r>
          </a:p>
          <a:p>
            <a:pPr marL="342900" lvl="0" indent="-342900">
              <a:buFont typeface="Arial" panose="020B0604020202020204" pitchFamily="34" charset="0"/>
              <a:buChar char="•"/>
            </a:pP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Person identifiers for those permanently excluded that could be matched across to other data sets such as health and CJ</a:t>
            </a:r>
          </a:p>
          <a:p>
            <a:pPr lvl="0"/>
            <a:endPar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986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67236" y="971390"/>
            <a:ext cx="10174310" cy="600834"/>
          </a:xfrm>
        </p:spPr>
        <p:txBody>
          <a:bodyPr/>
          <a:lstStyle/>
          <a:p>
            <a:endParaRPr lang="en-GB" sz="3600" b="1" dirty="0">
              <a:solidFill>
                <a:srgbClr val="002060"/>
              </a:solidFill>
              <a:latin typeface="Arial" panose="020B0604020202020204" pitchFamily="34" charset="0"/>
              <a:cs typeface="Arial" panose="020B0604020202020204" pitchFamily="34" charset="0"/>
            </a:endParaRPr>
          </a:p>
          <a:p>
            <a:endParaRPr lang="en-GB" sz="3600" b="1" dirty="0">
              <a:solidFill>
                <a:srgbClr val="002060"/>
              </a:solidFill>
              <a:latin typeface="Arial" panose="020B0604020202020204" pitchFamily="34" charset="0"/>
              <a:cs typeface="Arial" panose="020B0604020202020204" pitchFamily="34" charset="0"/>
            </a:endParaRPr>
          </a:p>
          <a:p>
            <a:r>
              <a:rPr lang="en-GB" sz="3600" b="1" dirty="0">
                <a:solidFill>
                  <a:srgbClr val="002060"/>
                </a:solidFill>
                <a:latin typeface="Arial" panose="020B0604020202020204" pitchFamily="34" charset="0"/>
                <a:cs typeface="Arial" panose="020B0604020202020204" pitchFamily="34" charset="0"/>
              </a:rPr>
              <a:t>VRP Education survey</a:t>
            </a:r>
          </a:p>
          <a:p>
            <a:endParaRPr lang="en-US" dirty="0"/>
          </a:p>
          <a:p>
            <a:endParaRPr lang="en-US" dirty="0"/>
          </a:p>
        </p:txBody>
      </p:sp>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sp>
        <p:nvSpPr>
          <p:cNvPr id="5" name="TextBox 4">
            <a:extLst>
              <a:ext uri="{FF2B5EF4-FFF2-40B4-BE49-F238E27FC236}">
                <a16:creationId xmlns:a16="http://schemas.microsoft.com/office/drawing/2014/main" id="{41275CD4-C9BF-012C-E475-1A4B3838168D}"/>
              </a:ext>
            </a:extLst>
          </p:cNvPr>
          <p:cNvSpPr txBox="1"/>
          <p:nvPr/>
        </p:nvSpPr>
        <p:spPr>
          <a:xfrm>
            <a:off x="67236" y="1572224"/>
            <a:ext cx="11273735" cy="492443"/>
          </a:xfrm>
          <a:prstGeom prst="rect">
            <a:avLst/>
          </a:prstGeom>
          <a:noFill/>
        </p:spPr>
        <p:txBody>
          <a:bodyPr wrap="square" lIns="91440" tIns="45720" rIns="91440" bIns="45720" rtlCol="0" anchor="t">
            <a:spAutoFit/>
          </a:bodyPr>
          <a:lstStyle/>
          <a:p>
            <a:pPr lvl="0">
              <a:defRPr/>
            </a:pPr>
            <a:endParaRPr lang="en-GB"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r>
              <a:rPr lang="en-GB" sz="20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Thank you to all who contributed - </a:t>
            </a: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67 responses received across City and County</a:t>
            </a:r>
          </a:p>
        </p:txBody>
      </p:sp>
      <p:sp>
        <p:nvSpPr>
          <p:cNvPr id="7" name="TextBox 6">
            <a:extLst>
              <a:ext uri="{FF2B5EF4-FFF2-40B4-BE49-F238E27FC236}">
                <a16:creationId xmlns:a16="http://schemas.microsoft.com/office/drawing/2014/main" id="{21E77485-F3CE-4EDA-33B3-80D6D77BBAC1}"/>
              </a:ext>
            </a:extLst>
          </p:cNvPr>
          <p:cNvSpPr txBox="1"/>
          <p:nvPr/>
        </p:nvSpPr>
        <p:spPr>
          <a:xfrm>
            <a:off x="227874" y="2365808"/>
            <a:ext cx="5931117" cy="3262432"/>
          </a:xfrm>
          <a:prstGeom prst="rect">
            <a:avLst/>
          </a:prstGeom>
          <a:noFill/>
        </p:spPr>
        <p:txBody>
          <a:bodyPr wrap="square" lIns="91440" tIns="45720" rIns="91440" bIns="45720" rtlCol="0" anchor="t">
            <a:spAutoFit/>
          </a:bodyPr>
          <a:lstStyle/>
          <a:p>
            <a:pPr lvl="0">
              <a:defRPr/>
            </a:pPr>
            <a:endParaRPr lang="en-GB"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Barriers to supporting delivery of violence reduction included:</a:t>
            </a:r>
          </a:p>
          <a:p>
            <a:pPr marL="342900" lvl="0" indent="-342900">
              <a:buFont typeface="Arial" panose="020B0604020202020204" pitchFamily="34" charset="0"/>
              <a:buChar char="•"/>
            </a:pP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Awareness and knowledge of support</a:t>
            </a:r>
          </a:p>
          <a:p>
            <a:pPr marL="342900" lvl="0" indent="-342900">
              <a:buFont typeface="Arial" panose="020B0604020202020204" pitchFamily="34" charset="0"/>
              <a:buChar char="•"/>
            </a:pP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Age appropriate conte</a:t>
            </a: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nt and primary resource</a:t>
            </a:r>
          </a:p>
          <a:p>
            <a:pPr marL="342900" lvl="0" indent="-342900">
              <a:buFont typeface="Arial" panose="020B0604020202020204" pitchFamily="34" charset="0"/>
              <a:buChar char="•"/>
            </a:pP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Proactive rather than reactive</a:t>
            </a:r>
          </a:p>
          <a:p>
            <a:pPr marL="342900" lvl="0" indent="-342900">
              <a:buFont typeface="Arial" panose="020B0604020202020204" pitchFamily="34" charset="0"/>
              <a:buChar char="•"/>
            </a:pP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Resources for SEN pupils</a:t>
            </a:r>
          </a:p>
          <a:p>
            <a:pPr marL="342900" lvl="0" indent="-342900">
              <a:buFont typeface="Arial" panose="020B0604020202020204" pitchFamily="34" charset="0"/>
              <a:buChar char="•"/>
            </a:pP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Services to support perpetrators of HSB</a:t>
            </a:r>
          </a:p>
          <a:p>
            <a:pPr marL="342900" lvl="0" indent="-342900">
              <a:buFont typeface="Arial" panose="020B0604020202020204" pitchFamily="34" charset="0"/>
              <a:buChar char="•"/>
            </a:pP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Funding</a:t>
            </a:r>
          </a:p>
          <a:p>
            <a:pPr marL="342900" lvl="0" indent="-342900">
              <a:buFont typeface="Arial" panose="020B0604020202020204" pitchFamily="34" charset="0"/>
              <a:buChar char="•"/>
            </a:pP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Limited availability of resource</a:t>
            </a:r>
            <a:endPar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Parental Consent</a:t>
            </a:r>
            <a:endPar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F0A82E21-C86D-A304-E92D-24C0B2C98468}"/>
              </a:ext>
            </a:extLst>
          </p:cNvPr>
          <p:cNvSpPr txBox="1"/>
          <p:nvPr/>
        </p:nvSpPr>
        <p:spPr>
          <a:xfrm>
            <a:off x="6320517" y="2365808"/>
            <a:ext cx="5118101" cy="3262432"/>
          </a:xfrm>
          <a:prstGeom prst="rect">
            <a:avLst/>
          </a:prstGeom>
          <a:noFill/>
        </p:spPr>
        <p:txBody>
          <a:bodyPr wrap="square" lIns="91440" tIns="45720" rIns="91440" bIns="45720" rtlCol="0" anchor="t">
            <a:spAutoFit/>
          </a:bodyPr>
          <a:lstStyle/>
          <a:p>
            <a:pPr lvl="0">
              <a:defRPr/>
            </a:pPr>
            <a:endParaRPr lang="en-GB"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Gaps in provision identified:</a:t>
            </a:r>
          </a:p>
          <a:p>
            <a:pPr marL="342900" lvl="0" indent="-342900">
              <a:buFont typeface="Arial" panose="020B0604020202020204" pitchFamily="34" charset="0"/>
              <a:buChar char="•"/>
            </a:pP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Staff awareness/training</a:t>
            </a:r>
          </a:p>
          <a:p>
            <a:pPr marL="342900" lvl="0" indent="-342900">
              <a:buFont typeface="Arial" panose="020B0604020202020204" pitchFamily="34" charset="0"/>
              <a:buChar char="•"/>
            </a:pP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CAMHS overwhelmed</a:t>
            </a:r>
          </a:p>
          <a:p>
            <a:pPr marL="342900" lvl="0" indent="-342900">
              <a:buFont typeface="Arial" panose="020B0604020202020204" pitchFamily="34" charset="0"/>
              <a:buChar char="•"/>
            </a:pPr>
            <a:r>
              <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Accessible information for parents</a:t>
            </a:r>
          </a:p>
          <a:p>
            <a:pPr marL="342900" lvl="0" indent="-342900">
              <a:buFont typeface="Arial" panose="020B0604020202020204" pitchFamily="34" charset="0"/>
              <a:buChar char="•"/>
            </a:pP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Resources for SEND</a:t>
            </a:r>
          </a:p>
          <a:p>
            <a:pPr marL="342900" lvl="0" indent="-342900">
              <a:buFont typeface="Arial" panose="020B0604020202020204" pitchFamily="34" charset="0"/>
              <a:buChar char="•"/>
            </a:pP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Primary provision</a:t>
            </a:r>
          </a:p>
          <a:p>
            <a:pPr marL="342900" lvl="0" indent="-342900">
              <a:buFont typeface="Arial" panose="020B0604020202020204" pitchFamily="34" charset="0"/>
              <a:buChar char="•"/>
            </a:pP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Interventions for children living with DV perpetrators</a:t>
            </a:r>
          </a:p>
          <a:p>
            <a:pPr marL="342900" lvl="0" indent="-342900">
              <a:buFont typeface="Arial" panose="020B0604020202020204" pitchFamily="34" charset="0"/>
              <a:buChar char="•"/>
            </a:pPr>
            <a:r>
              <a:rPr lang="en-GB" sz="2000" dirty="0">
                <a:solidFill>
                  <a:srgbClr val="002060"/>
                </a:solidFill>
                <a:latin typeface="Arial" panose="020B0604020202020204" pitchFamily="34" charset="0"/>
                <a:ea typeface="Calibri" panose="020F0502020204030204" pitchFamily="34" charset="0"/>
                <a:cs typeface="Arial" panose="020B0604020202020204" pitchFamily="34" charset="0"/>
              </a:rPr>
              <a:t>Links between CYP and families in prison</a:t>
            </a:r>
          </a:p>
        </p:txBody>
      </p:sp>
    </p:spTree>
    <p:extLst>
      <p:ext uri="{BB962C8B-B14F-4D97-AF65-F5344CB8AC3E}">
        <p14:creationId xmlns:p14="http://schemas.microsoft.com/office/powerpoint/2010/main" val="416991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67236" y="971390"/>
            <a:ext cx="10174310" cy="600834"/>
          </a:xfrm>
        </p:spPr>
        <p:txBody>
          <a:bodyPr/>
          <a:lstStyle/>
          <a:p>
            <a:endParaRPr lang="en-GB" sz="3600" b="1" dirty="0">
              <a:solidFill>
                <a:srgbClr val="002060"/>
              </a:solidFill>
              <a:latin typeface="Arial" panose="020B0604020202020204" pitchFamily="34" charset="0"/>
              <a:cs typeface="Arial" panose="020B0604020202020204" pitchFamily="34" charset="0"/>
            </a:endParaRPr>
          </a:p>
          <a:p>
            <a:endParaRPr lang="en-GB" sz="3600" b="1" dirty="0">
              <a:solidFill>
                <a:srgbClr val="002060"/>
              </a:solidFill>
              <a:latin typeface="Arial" panose="020B0604020202020204" pitchFamily="34" charset="0"/>
              <a:cs typeface="Arial" panose="020B0604020202020204" pitchFamily="34" charset="0"/>
            </a:endParaRPr>
          </a:p>
          <a:p>
            <a:r>
              <a:rPr lang="en-GB" sz="3600" b="1" dirty="0">
                <a:solidFill>
                  <a:srgbClr val="002060"/>
                </a:solidFill>
                <a:latin typeface="Arial" panose="020B0604020202020204" pitchFamily="34" charset="0"/>
                <a:cs typeface="Arial" panose="020B0604020202020204" pitchFamily="34" charset="0"/>
              </a:rPr>
              <a:t>VRP Interventions</a:t>
            </a:r>
          </a:p>
          <a:p>
            <a:endParaRPr lang="en-US" dirty="0"/>
          </a:p>
          <a:p>
            <a:endParaRPr lang="en-US" dirty="0"/>
          </a:p>
        </p:txBody>
      </p:sp>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sp>
        <p:nvSpPr>
          <p:cNvPr id="4" name="TextBox 3">
            <a:extLst>
              <a:ext uri="{FF2B5EF4-FFF2-40B4-BE49-F238E27FC236}">
                <a16:creationId xmlns:a16="http://schemas.microsoft.com/office/drawing/2014/main" id="{6414AF2B-D058-F136-E6BF-1B5D20298597}"/>
              </a:ext>
            </a:extLst>
          </p:cNvPr>
          <p:cNvSpPr txBox="1"/>
          <p:nvPr/>
        </p:nvSpPr>
        <p:spPr>
          <a:xfrm>
            <a:off x="227874" y="1565537"/>
            <a:ext cx="11273735" cy="4185761"/>
          </a:xfrm>
          <a:prstGeom prst="rect">
            <a:avLst/>
          </a:prstGeom>
          <a:noFill/>
        </p:spPr>
        <p:txBody>
          <a:bodyPr wrap="square" lIns="91440" tIns="45720" rIns="91440" bIns="45720" rtlCol="0" anchor="t">
            <a:spAutoFit/>
          </a:bodyPr>
          <a:lstStyle/>
          <a:p>
            <a:pPr lvl="0">
              <a:defRPr/>
            </a:pPr>
            <a:endParaRPr lang="en-GB"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endPar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lvl="0"/>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VRP commissioned</a:t>
            </a:r>
          </a:p>
          <a:p>
            <a:pPr lvl="0"/>
            <a:endPar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Sports and mentoring - Various</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Therapeutic Counselling including cognitive behavioural therapy</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Trauma informed programme supporting CYP who are witness to domestic violence</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Community outreach</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Tools Down and CCE programme</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Street Doctors</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Detached Youth Work </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Divert Plus</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Focussed Deterrence</a:t>
            </a:r>
          </a:p>
          <a:p>
            <a:pPr marL="742950" lvl="1" indent="-285750">
              <a:buFont typeface="Arial" panose="020B0604020202020204" pitchFamily="34" charset="0"/>
              <a:buChar char="•"/>
            </a:pPr>
            <a:r>
              <a:rPr lang="en-GB" sz="2000" dirty="0">
                <a:solidFill>
                  <a:srgbClr val="002060"/>
                </a:solidFill>
                <a:latin typeface="Arial" panose="020B0604020202020204" pitchFamily="34" charset="0"/>
                <a:cs typeface="Arial" panose="020B0604020202020204" pitchFamily="34" charset="0"/>
              </a:rPr>
              <a:t>National Justice Museum Nottingham Space</a:t>
            </a:r>
          </a:p>
        </p:txBody>
      </p:sp>
    </p:spTree>
    <p:extLst>
      <p:ext uri="{BB962C8B-B14F-4D97-AF65-F5344CB8AC3E}">
        <p14:creationId xmlns:p14="http://schemas.microsoft.com/office/powerpoint/2010/main" val="46587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67236" y="971390"/>
            <a:ext cx="10174310" cy="600834"/>
          </a:xfrm>
        </p:spPr>
        <p:txBody>
          <a:bodyPr/>
          <a:lstStyle/>
          <a:p>
            <a:endParaRPr lang="en-GB" sz="3600" b="1" dirty="0">
              <a:solidFill>
                <a:srgbClr val="002060"/>
              </a:solidFill>
              <a:latin typeface="Arial" panose="020B0604020202020204" pitchFamily="34" charset="0"/>
              <a:cs typeface="Arial" panose="020B0604020202020204" pitchFamily="34" charset="0"/>
            </a:endParaRPr>
          </a:p>
          <a:p>
            <a:endParaRPr lang="en-GB" sz="3600" b="1" dirty="0">
              <a:solidFill>
                <a:srgbClr val="002060"/>
              </a:solidFill>
              <a:latin typeface="Arial" panose="020B0604020202020204" pitchFamily="34" charset="0"/>
              <a:cs typeface="Arial" panose="020B0604020202020204" pitchFamily="34" charset="0"/>
            </a:endParaRPr>
          </a:p>
          <a:p>
            <a:r>
              <a:rPr lang="en-GB" dirty="0">
                <a:solidFill>
                  <a:srgbClr val="002060"/>
                </a:solidFill>
              </a:rPr>
              <a:t>National Justice Museum </a:t>
            </a:r>
            <a:endParaRPr lang="en-GB" sz="3600" b="1" dirty="0">
              <a:solidFill>
                <a:srgbClr val="002060"/>
              </a:solidFill>
              <a:latin typeface="Arial" panose="020B0604020202020204" pitchFamily="34" charset="0"/>
              <a:cs typeface="Arial" panose="020B0604020202020204" pitchFamily="34" charset="0"/>
            </a:endParaRPr>
          </a:p>
          <a:p>
            <a:endParaRPr lang="en-US" dirty="0"/>
          </a:p>
          <a:p>
            <a:endParaRPr lang="en-US" dirty="0"/>
          </a:p>
        </p:txBody>
      </p:sp>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sp>
        <p:nvSpPr>
          <p:cNvPr id="5" name="TextBox 4">
            <a:extLst>
              <a:ext uri="{FF2B5EF4-FFF2-40B4-BE49-F238E27FC236}">
                <a16:creationId xmlns:a16="http://schemas.microsoft.com/office/drawing/2014/main" id="{4B1E76B8-E0A2-4F8E-41C5-AB5F4E85B0CB}"/>
              </a:ext>
            </a:extLst>
          </p:cNvPr>
          <p:cNvSpPr txBox="1"/>
          <p:nvPr/>
        </p:nvSpPr>
        <p:spPr>
          <a:xfrm>
            <a:off x="5154391" y="1587145"/>
            <a:ext cx="5118101" cy="4893647"/>
          </a:xfrm>
          <a:prstGeom prst="rect">
            <a:avLst/>
          </a:prstGeom>
          <a:noFill/>
        </p:spPr>
        <p:txBody>
          <a:bodyPr wrap="square" lIns="91440" tIns="45720" rIns="91440" bIns="45720" rtlCol="0" anchor="t">
            <a:spAutoFit/>
          </a:bodyPr>
          <a:lstStyle/>
          <a:p>
            <a:pPr lvl="0">
              <a:defRPr/>
            </a:pPr>
            <a:endParaRPr lang="en-GB"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r>
              <a:rPr lang="en-GB" b="1" dirty="0">
                <a:solidFill>
                  <a:srgbClr val="002060"/>
                </a:solidFill>
                <a:latin typeface="Arial" panose="020B0604020202020204" pitchFamily="34" charset="0"/>
                <a:ea typeface="Calibri" panose="020F0502020204030204" pitchFamily="34" charset="0"/>
                <a:cs typeface="Arial" panose="020B0604020202020204" pitchFamily="34" charset="0"/>
              </a:rPr>
              <a:t>KS2 Upwards </a:t>
            </a:r>
          </a:p>
          <a:p>
            <a:pPr lvl="0"/>
            <a:endParaRPr lang="en-GB"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lvl="0"/>
            <a:r>
              <a:rPr lang="en-GB" dirty="0">
                <a:solidFill>
                  <a:srgbClr val="002060"/>
                </a:solidFill>
                <a:latin typeface="Arial" panose="020B0604020202020204" pitchFamily="34" charset="0"/>
                <a:ea typeface="Calibri" panose="020F0502020204030204" pitchFamily="34" charset="0"/>
                <a:cs typeface="Arial" panose="020B0604020202020204" pitchFamily="34" charset="0"/>
              </a:rPr>
              <a:t>Working in Partnership with the Ben Kinsella Trust, Choices and Consequences is proven to encourage positive behaviours and attitudes against carrying knives:</a:t>
            </a:r>
          </a:p>
          <a:p>
            <a:pPr lvl="0"/>
            <a:endParaRPr lang="en-GB"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lvl="0"/>
            <a:r>
              <a:rPr lang="en-GB" dirty="0">
                <a:solidFill>
                  <a:srgbClr val="002060"/>
                </a:solidFill>
                <a:latin typeface="Arial" panose="020B0604020202020204" pitchFamily="34" charset="0"/>
                <a:ea typeface="Calibri" panose="020F0502020204030204" pitchFamily="34" charset="0"/>
                <a:cs typeface="Arial" panose="020B0604020202020204" pitchFamily="34" charset="0"/>
              </a:rPr>
              <a:t>Choices and Consequences will teach students: </a:t>
            </a:r>
          </a:p>
          <a:p>
            <a:pPr marL="342900" lvl="0" indent="-342900">
              <a:buFont typeface="Arial" panose="020B0604020202020204" pitchFamily="34" charset="0"/>
              <a:buChar char="•"/>
            </a:pPr>
            <a:r>
              <a:rPr lang="en-GB" dirty="0">
                <a:solidFill>
                  <a:srgbClr val="002060"/>
                </a:solidFill>
                <a:latin typeface="Arial" panose="020B0604020202020204" pitchFamily="34" charset="0"/>
                <a:ea typeface="Calibri" panose="020F0502020204030204" pitchFamily="34" charset="0"/>
                <a:cs typeface="Arial" panose="020B0604020202020204" pitchFamily="34" charset="0"/>
              </a:rPr>
              <a:t>The dangers of carrying a knife.</a:t>
            </a:r>
          </a:p>
          <a:p>
            <a:pPr marL="342900" lvl="0" indent="-342900">
              <a:buFont typeface="Arial" panose="020B0604020202020204" pitchFamily="34" charset="0"/>
              <a:buChar char="•"/>
            </a:pPr>
            <a:r>
              <a:rPr lang="en-GB" dirty="0">
                <a:solidFill>
                  <a:srgbClr val="002060"/>
                </a:solidFill>
                <a:latin typeface="Arial" panose="020B0604020202020204" pitchFamily="34" charset="0"/>
                <a:ea typeface="Calibri" panose="020F0502020204030204" pitchFamily="34" charset="0"/>
                <a:cs typeface="Arial" panose="020B0604020202020204" pitchFamily="34" charset="0"/>
              </a:rPr>
              <a:t>The consequence of carrying and associating with those carrying knives.</a:t>
            </a:r>
          </a:p>
          <a:p>
            <a:pPr marL="342900" lvl="0" indent="-342900">
              <a:buFont typeface="Arial" panose="020B0604020202020204" pitchFamily="34" charset="0"/>
              <a:buChar char="•"/>
            </a:pPr>
            <a:r>
              <a:rPr lang="en-GB" dirty="0">
                <a:solidFill>
                  <a:srgbClr val="002060"/>
                </a:solidFill>
                <a:latin typeface="Arial" panose="020B0604020202020204" pitchFamily="34" charset="0"/>
                <a:ea typeface="Calibri" panose="020F0502020204030204" pitchFamily="34" charset="0"/>
                <a:cs typeface="Arial" panose="020B0604020202020204" pitchFamily="34" charset="0"/>
              </a:rPr>
              <a:t>The law and how it applies to knife crime cases.</a:t>
            </a:r>
          </a:p>
          <a:p>
            <a:pPr marL="342900" lvl="0" indent="-342900">
              <a:buFont typeface="Arial" panose="020B0604020202020204" pitchFamily="34" charset="0"/>
              <a:buChar char="•"/>
            </a:pPr>
            <a:r>
              <a:rPr lang="en-GB" dirty="0">
                <a:solidFill>
                  <a:srgbClr val="002060"/>
                </a:solidFill>
                <a:latin typeface="Arial" panose="020B0604020202020204" pitchFamily="34" charset="0"/>
                <a:ea typeface="Calibri" panose="020F0502020204030204" pitchFamily="34" charset="0"/>
                <a:cs typeface="Arial" panose="020B0604020202020204" pitchFamily="34" charset="0"/>
              </a:rPr>
              <a:t>The realities of prison life.</a:t>
            </a:r>
          </a:p>
          <a:p>
            <a:pPr marL="342900" lvl="0" indent="-342900">
              <a:buFont typeface="Arial" panose="020B0604020202020204" pitchFamily="34" charset="0"/>
              <a:buChar char="•"/>
            </a:pPr>
            <a:r>
              <a:rPr lang="en-GB" dirty="0">
                <a:solidFill>
                  <a:srgbClr val="002060"/>
                </a:solidFill>
                <a:latin typeface="Arial" panose="020B0604020202020204" pitchFamily="34" charset="0"/>
                <a:ea typeface="Calibri" panose="020F0502020204030204" pitchFamily="34" charset="0"/>
                <a:cs typeface="Arial" panose="020B0604020202020204" pitchFamily="34" charset="0"/>
              </a:rPr>
              <a:t>Making positive choices to stay safe.</a:t>
            </a:r>
          </a:p>
          <a:p>
            <a:pPr marL="342900" lvl="0" indent="-342900">
              <a:buFont typeface="Arial" panose="020B0604020202020204" pitchFamily="34" charset="0"/>
              <a:buChar char="•"/>
            </a:pPr>
            <a:r>
              <a:rPr lang="en-GB" dirty="0">
                <a:solidFill>
                  <a:srgbClr val="002060"/>
                </a:solidFill>
                <a:latin typeface="Arial" panose="020B0604020202020204" pitchFamily="34" charset="0"/>
                <a:ea typeface="Calibri" panose="020F0502020204030204" pitchFamily="34" charset="0"/>
                <a:cs typeface="Arial" panose="020B0604020202020204" pitchFamily="34" charset="0"/>
              </a:rPr>
              <a:t>Making safe decisions when it comes to good friends.</a:t>
            </a:r>
          </a:p>
        </p:txBody>
      </p:sp>
      <p:pic>
        <p:nvPicPr>
          <p:cNvPr id="7" name="Picture 6">
            <a:extLst>
              <a:ext uri="{FF2B5EF4-FFF2-40B4-BE49-F238E27FC236}">
                <a16:creationId xmlns:a16="http://schemas.microsoft.com/office/drawing/2014/main" id="{06F35F4B-DE24-6BE0-D63E-B71D797BE5A4}"/>
              </a:ext>
            </a:extLst>
          </p:cNvPr>
          <p:cNvPicPr>
            <a:picLocks noChangeAspect="1"/>
          </p:cNvPicPr>
          <p:nvPr/>
        </p:nvPicPr>
        <p:blipFill>
          <a:blip r:embed="rId4"/>
          <a:stretch>
            <a:fillRect/>
          </a:stretch>
        </p:blipFill>
        <p:spPr>
          <a:xfrm>
            <a:off x="656785" y="1587146"/>
            <a:ext cx="3521675" cy="4721058"/>
          </a:xfrm>
          <a:prstGeom prst="rect">
            <a:avLst/>
          </a:prstGeom>
        </p:spPr>
      </p:pic>
    </p:spTree>
    <p:extLst>
      <p:ext uri="{BB962C8B-B14F-4D97-AF65-F5344CB8AC3E}">
        <p14:creationId xmlns:p14="http://schemas.microsoft.com/office/powerpoint/2010/main" val="267281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67236" y="971390"/>
            <a:ext cx="10174310" cy="600834"/>
          </a:xfrm>
        </p:spPr>
        <p:txBody>
          <a:bodyPr/>
          <a:lstStyle/>
          <a:p>
            <a:r>
              <a:rPr lang="en-GB" dirty="0">
                <a:solidFill>
                  <a:srgbClr val="002060"/>
                </a:solidFill>
              </a:rPr>
              <a:t> </a:t>
            </a:r>
            <a:endParaRPr lang="en-GB" sz="3600" b="1" dirty="0">
              <a:solidFill>
                <a:srgbClr val="002060"/>
              </a:solidFill>
              <a:latin typeface="Arial" panose="020B0604020202020204" pitchFamily="34" charset="0"/>
              <a:cs typeface="Arial" panose="020B0604020202020204" pitchFamily="34" charset="0"/>
            </a:endParaRPr>
          </a:p>
          <a:p>
            <a:r>
              <a:rPr lang="en-US" dirty="0"/>
              <a:t>Nottinghamshire Police – PS Kerry Hall</a:t>
            </a:r>
          </a:p>
          <a:p>
            <a:endParaRPr lang="en-US" dirty="0"/>
          </a:p>
        </p:txBody>
      </p:sp>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pic>
        <p:nvPicPr>
          <p:cNvPr id="5" name="Picture 4">
            <a:extLst>
              <a:ext uri="{FF2B5EF4-FFF2-40B4-BE49-F238E27FC236}">
                <a16:creationId xmlns:a16="http://schemas.microsoft.com/office/drawing/2014/main" id="{D3625162-681C-FAA3-EABD-E965E133547B}"/>
              </a:ext>
            </a:extLst>
          </p:cNvPr>
          <p:cNvPicPr>
            <a:picLocks noChangeAspect="1"/>
          </p:cNvPicPr>
          <p:nvPr/>
        </p:nvPicPr>
        <p:blipFill>
          <a:blip r:embed="rId4"/>
          <a:stretch>
            <a:fillRect/>
          </a:stretch>
        </p:blipFill>
        <p:spPr>
          <a:xfrm>
            <a:off x="817506" y="1737067"/>
            <a:ext cx="3175760" cy="4479281"/>
          </a:xfrm>
          <a:prstGeom prst="rect">
            <a:avLst/>
          </a:prstGeom>
        </p:spPr>
      </p:pic>
      <p:sp>
        <p:nvSpPr>
          <p:cNvPr id="7" name="TextBox 6">
            <a:extLst>
              <a:ext uri="{FF2B5EF4-FFF2-40B4-BE49-F238E27FC236}">
                <a16:creationId xmlns:a16="http://schemas.microsoft.com/office/drawing/2014/main" id="{FC5C90B5-4B13-E486-4894-AB1E88081020}"/>
              </a:ext>
            </a:extLst>
          </p:cNvPr>
          <p:cNvSpPr txBox="1"/>
          <p:nvPr/>
        </p:nvSpPr>
        <p:spPr>
          <a:xfrm>
            <a:off x="4972975" y="1737067"/>
            <a:ext cx="5118101" cy="2954655"/>
          </a:xfrm>
          <a:prstGeom prst="rect">
            <a:avLst/>
          </a:prstGeom>
          <a:noFill/>
        </p:spPr>
        <p:txBody>
          <a:bodyPr wrap="square" lIns="91440" tIns="45720" rIns="91440" bIns="45720" rtlCol="0" anchor="t">
            <a:spAutoFit/>
          </a:bodyPr>
          <a:lstStyle/>
          <a:p>
            <a:pPr lvl="0">
              <a:defRPr/>
            </a:pPr>
            <a:endParaRPr lang="en-GB" sz="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lvl="0"/>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Nottinghamshire Police Knife Crime Education in Schools</a:t>
            </a:r>
          </a:p>
          <a:p>
            <a:pPr lvl="0"/>
            <a:endPar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Tx/>
              <a:buChar char="-"/>
            </a:pP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Neighbourhood Policing Teams</a:t>
            </a:r>
          </a:p>
          <a:p>
            <a:pPr marL="342900" lvl="0" indent="-342900">
              <a:buFontTx/>
              <a:buChar char="-"/>
            </a:pP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Mini Police </a:t>
            </a:r>
          </a:p>
          <a:p>
            <a:pPr marL="342900" lvl="0" indent="-342900">
              <a:buFontTx/>
              <a:buChar char="-"/>
            </a:pP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School and Early Intervention Officers (SEIO)</a:t>
            </a:r>
          </a:p>
          <a:p>
            <a:pPr marL="342900" lvl="0" indent="-342900">
              <a:buFontTx/>
              <a:buChar char="-"/>
            </a:pP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Volunteer Police Cadets </a:t>
            </a:r>
          </a:p>
          <a:p>
            <a:pPr marL="342900" lvl="0" indent="-342900">
              <a:buFontTx/>
              <a:buChar char="-"/>
            </a:pP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Early Police Alerts to Schools (EPAS)</a:t>
            </a:r>
          </a:p>
        </p:txBody>
      </p:sp>
    </p:spTree>
    <p:extLst>
      <p:ext uri="{BB962C8B-B14F-4D97-AF65-F5344CB8AC3E}">
        <p14:creationId xmlns:p14="http://schemas.microsoft.com/office/powerpoint/2010/main" val="201909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pic>
        <p:nvPicPr>
          <p:cNvPr id="6" name="Picture 5">
            <a:extLst>
              <a:ext uri="{FF2B5EF4-FFF2-40B4-BE49-F238E27FC236}">
                <a16:creationId xmlns:a16="http://schemas.microsoft.com/office/drawing/2014/main" id="{14F4EFF6-2A2D-F3B8-20FE-F9F27C9ACA90}"/>
              </a:ext>
            </a:extLst>
          </p:cNvPr>
          <p:cNvPicPr>
            <a:picLocks noChangeAspect="1"/>
          </p:cNvPicPr>
          <p:nvPr/>
        </p:nvPicPr>
        <p:blipFill>
          <a:blip r:embed="rId4"/>
          <a:stretch>
            <a:fillRect/>
          </a:stretch>
        </p:blipFill>
        <p:spPr>
          <a:xfrm>
            <a:off x="-1" y="899143"/>
            <a:ext cx="8303741" cy="5616127"/>
          </a:xfrm>
          <a:prstGeom prst="rect">
            <a:avLst/>
          </a:prstGeom>
        </p:spPr>
      </p:pic>
      <p:sp>
        <p:nvSpPr>
          <p:cNvPr id="7" name="TextBox 6">
            <a:extLst>
              <a:ext uri="{FF2B5EF4-FFF2-40B4-BE49-F238E27FC236}">
                <a16:creationId xmlns:a16="http://schemas.microsoft.com/office/drawing/2014/main" id="{32386007-5051-2FB8-6F48-6E627278A8F2}"/>
              </a:ext>
            </a:extLst>
          </p:cNvPr>
          <p:cNvSpPr txBox="1"/>
          <p:nvPr/>
        </p:nvSpPr>
        <p:spPr>
          <a:xfrm>
            <a:off x="8872105" y="2551837"/>
            <a:ext cx="2690191" cy="1754326"/>
          </a:xfrm>
          <a:prstGeom prst="rect">
            <a:avLst/>
          </a:prstGeom>
          <a:noFill/>
        </p:spPr>
        <p:txBody>
          <a:bodyPr wrap="square" rtlCol="0">
            <a:spAutoFit/>
          </a:bodyPr>
          <a:lstStyle/>
          <a:p>
            <a:r>
              <a:rPr lang="en-GB" b="1" dirty="0">
                <a:solidFill>
                  <a:srgbClr val="002060"/>
                </a:solidFill>
                <a:latin typeface="Arial" panose="020B0604020202020204" pitchFamily="34" charset="0"/>
                <a:cs typeface="Arial" panose="020B0604020202020204" pitchFamily="34" charset="0"/>
              </a:rPr>
              <a:t>Thank you</a:t>
            </a:r>
          </a:p>
          <a:p>
            <a:endParaRPr lang="en-GB" b="1" dirty="0">
              <a:solidFill>
                <a:srgbClr val="002060"/>
              </a:solidFill>
              <a:latin typeface="Arial" panose="020B0604020202020204" pitchFamily="34" charset="0"/>
              <a:cs typeface="Arial" panose="020B0604020202020204" pitchFamily="34" charset="0"/>
            </a:endParaRPr>
          </a:p>
          <a:p>
            <a:r>
              <a:rPr lang="en-GB" b="1" dirty="0">
                <a:solidFill>
                  <a:srgbClr val="002060"/>
                </a:solidFill>
                <a:latin typeface="Arial" panose="020B0604020202020204" pitchFamily="34" charset="0"/>
                <a:cs typeface="Arial" panose="020B0604020202020204" pitchFamily="34" charset="0"/>
              </a:rPr>
              <a:t>Any further questions, please contact </a:t>
            </a:r>
            <a:r>
              <a:rPr lang="en-GB" b="1" dirty="0">
                <a:solidFill>
                  <a:srgbClr val="002060"/>
                </a:solidFill>
                <a:latin typeface="Arial" panose="020B0604020202020204" pitchFamily="34" charset="0"/>
                <a:cs typeface="Arial" panose="020B0604020202020204" pitchFamily="34" charset="0"/>
                <a:hlinkClick r:id="rId5"/>
              </a:rPr>
              <a:t>VRP@Notts.Police.uk</a:t>
            </a:r>
            <a:endParaRPr lang="en-GB" b="1" dirty="0">
              <a:solidFill>
                <a:srgbClr val="002060"/>
              </a:solidFill>
              <a:latin typeface="Arial" panose="020B0604020202020204" pitchFamily="34" charset="0"/>
              <a:cs typeface="Arial" panose="020B0604020202020204" pitchFamily="34" charset="0"/>
            </a:endParaRPr>
          </a:p>
          <a:p>
            <a:endParaRPr lang="en-GB"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63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3DFEED-1438-4CBE-84CC-DC741CFF6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371" y="1088341"/>
            <a:ext cx="8379777" cy="2862335"/>
          </a:xfrm>
          <a:prstGeom prst="rect">
            <a:avLst/>
          </a:prstGeom>
        </p:spPr>
      </p:pic>
      <p:pic>
        <p:nvPicPr>
          <p:cNvPr id="6" name="Picture 5" descr="A picture containing text, screenshot, yellow, font&#10;&#10;Description automatically generated">
            <a:extLst>
              <a:ext uri="{FF2B5EF4-FFF2-40B4-BE49-F238E27FC236}">
                <a16:creationId xmlns:a16="http://schemas.microsoft.com/office/drawing/2014/main" id="{37540ED1-14A0-4B9F-AA31-198569132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371" y="4223409"/>
            <a:ext cx="8379777" cy="1979687"/>
          </a:xfrm>
          <a:prstGeom prst="rect">
            <a:avLst/>
          </a:prstGeom>
        </p:spPr>
      </p:pic>
    </p:spTree>
    <p:extLst>
      <p:ext uri="{BB962C8B-B14F-4D97-AF65-F5344CB8AC3E}">
        <p14:creationId xmlns:p14="http://schemas.microsoft.com/office/powerpoint/2010/main" val="399559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B94F2A-5C93-4E00-B1AF-116D83C02E92}"/>
              </a:ext>
            </a:extLst>
          </p:cNvPr>
          <p:cNvSpPr>
            <a:spLocks noGrp="1"/>
          </p:cNvSpPr>
          <p:nvPr>
            <p:ph type="body" sz="quarter" idx="10"/>
          </p:nvPr>
        </p:nvSpPr>
        <p:spPr/>
        <p:txBody>
          <a:bodyPr/>
          <a:lstStyle/>
          <a:p>
            <a:r>
              <a:rPr lang="en-GB" dirty="0"/>
              <a:t>School Early Intervention Officers (SEIO’s)</a:t>
            </a:r>
          </a:p>
        </p:txBody>
      </p:sp>
      <p:pic>
        <p:nvPicPr>
          <p:cNvPr id="4" name="Picture 3">
            <a:extLst>
              <a:ext uri="{FF2B5EF4-FFF2-40B4-BE49-F238E27FC236}">
                <a16:creationId xmlns:a16="http://schemas.microsoft.com/office/drawing/2014/main" id="{2565FC28-1230-4B38-9CEF-F6F4DF307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908" y="1256638"/>
            <a:ext cx="8627438" cy="5168450"/>
          </a:xfrm>
          <a:prstGeom prst="rect">
            <a:avLst/>
          </a:prstGeom>
        </p:spPr>
      </p:pic>
    </p:spTree>
    <p:extLst>
      <p:ext uri="{BB962C8B-B14F-4D97-AF65-F5344CB8AC3E}">
        <p14:creationId xmlns:p14="http://schemas.microsoft.com/office/powerpoint/2010/main" val="48820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a:p>
            <a:r>
              <a:rPr lang="en-GB" dirty="0"/>
              <a:t>Guidance for Participation</a:t>
            </a:r>
          </a:p>
          <a:p>
            <a:endParaRPr lang="en-GB" dirty="0"/>
          </a:p>
        </p:txBody>
      </p:sp>
      <p:sp>
        <p:nvSpPr>
          <p:cNvPr id="4" name="Rectangle 3"/>
          <p:cNvSpPr/>
          <p:nvPr/>
        </p:nvSpPr>
        <p:spPr>
          <a:xfrm>
            <a:off x="159027" y="1582341"/>
            <a:ext cx="11807686" cy="4524315"/>
          </a:xfrm>
          <a:prstGeom prst="rect">
            <a:avLst/>
          </a:prstGeom>
        </p:spPr>
        <p:txBody>
          <a:bodyPr wrap="square">
            <a:spAutoFit/>
          </a:bodyPr>
          <a:lstStyle/>
          <a:p>
            <a:pPr marL="685800" indent="-685800">
              <a:buFont typeface="Arial" panose="020B0604020202020204" pitchFamily="34" charset="0"/>
              <a:buChar char="•"/>
            </a:pPr>
            <a:r>
              <a:rPr lang="en-GB" sz="2400" dirty="0"/>
              <a:t>Please email </a:t>
            </a:r>
            <a:r>
              <a:rPr lang="en-GB" sz="2400" dirty="0">
                <a:hlinkClick r:id="rId2"/>
              </a:rPr>
              <a:t>safeguardingineducation@nottinghamcity.gov.uk</a:t>
            </a:r>
            <a:r>
              <a:rPr lang="en-GB" sz="2400" dirty="0"/>
              <a:t> if you have not registered already to attend this event</a:t>
            </a:r>
          </a:p>
          <a:p>
            <a:pPr marL="685800" indent="-685800">
              <a:buFont typeface="Arial" panose="020B0604020202020204" pitchFamily="34" charset="0"/>
              <a:buChar char="•"/>
            </a:pPr>
            <a:r>
              <a:rPr lang="en-GB" sz="2400" dirty="0"/>
              <a:t>Please use the chat for your questions or input and presenters will do their best to answer/address during each agenda item</a:t>
            </a:r>
          </a:p>
          <a:p>
            <a:pPr marL="685800" indent="-685800">
              <a:buFont typeface="Arial" panose="020B0604020202020204" pitchFamily="34" charset="0"/>
              <a:buChar char="•"/>
            </a:pPr>
            <a:r>
              <a:rPr lang="en-GB" sz="2400" dirty="0"/>
              <a:t>To avoid background noise, please ensure your microphone is muted at all times</a:t>
            </a:r>
          </a:p>
          <a:p>
            <a:pPr marL="685800" indent="-685800">
              <a:buFont typeface="Arial" panose="020B0604020202020204" pitchFamily="34" charset="0"/>
              <a:buChar char="•"/>
            </a:pPr>
            <a:r>
              <a:rPr lang="en-GB" sz="2400" dirty="0"/>
              <a:t>We would appreciate cameras on at all times for direct engagement </a:t>
            </a:r>
          </a:p>
          <a:p>
            <a:pPr marL="685800" indent="-685800">
              <a:buFont typeface="Arial" panose="020B0604020202020204" pitchFamily="34" charset="0"/>
              <a:buChar char="•"/>
            </a:pPr>
            <a:r>
              <a:rPr lang="en-GB" sz="2400" dirty="0"/>
              <a:t>All of the presentation slides and resources discussed during the network today will be available on the DSL webpage of the NCSCP website shortly after the network</a:t>
            </a:r>
          </a:p>
          <a:p>
            <a:pPr marL="685800" indent="-685800">
              <a:buFont typeface="Arial" panose="020B0604020202020204" pitchFamily="34" charset="0"/>
              <a:buChar char="•"/>
            </a:pPr>
            <a:r>
              <a:rPr lang="en-GB" sz="2400" dirty="0"/>
              <a:t>Attendance at a minimum of two DSL networks annually can be certified as evidence of DSL Update training with the expectation that you attend for the full duration of each network and cascade all content to your other DSL/DDSL’s (certificates for this will be emailed automatically each summer term)</a:t>
            </a:r>
          </a:p>
        </p:txBody>
      </p:sp>
    </p:spTree>
    <p:extLst>
      <p:ext uri="{BB962C8B-B14F-4D97-AF65-F5344CB8AC3E}">
        <p14:creationId xmlns:p14="http://schemas.microsoft.com/office/powerpoint/2010/main" val="387670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7181C4-FBE6-4256-9CA8-BB608AEBBECD}"/>
              </a:ext>
            </a:extLst>
          </p:cNvPr>
          <p:cNvSpPr>
            <a:spLocks noGrp="1"/>
          </p:cNvSpPr>
          <p:nvPr>
            <p:ph type="ctrTitle"/>
          </p:nvPr>
        </p:nvSpPr>
        <p:spPr>
          <a:xfrm>
            <a:off x="4038600" y="1939159"/>
            <a:ext cx="7644627" cy="2751086"/>
          </a:xfrm>
        </p:spPr>
        <p:txBody>
          <a:bodyPr>
            <a:normAutofit/>
          </a:bodyPr>
          <a:lstStyle/>
          <a:p>
            <a:pPr algn="r"/>
            <a:r>
              <a:rPr lang="en-GB" dirty="0"/>
              <a:t>Nottingham City’s Response to Child Exploitation </a:t>
            </a:r>
          </a:p>
        </p:txBody>
      </p:sp>
      <p:sp>
        <p:nvSpPr>
          <p:cNvPr id="3" name="Subtitle 2">
            <a:extLst>
              <a:ext uri="{FF2B5EF4-FFF2-40B4-BE49-F238E27FC236}">
                <a16:creationId xmlns:a16="http://schemas.microsoft.com/office/drawing/2014/main" id="{5DC26BF3-1C07-4FAD-86D6-2839F4675947}"/>
              </a:ext>
            </a:extLst>
          </p:cNvPr>
          <p:cNvSpPr>
            <a:spLocks noGrp="1"/>
          </p:cNvSpPr>
          <p:nvPr>
            <p:ph type="subTitle" idx="1"/>
          </p:nvPr>
        </p:nvSpPr>
        <p:spPr>
          <a:xfrm>
            <a:off x="4038600" y="4782320"/>
            <a:ext cx="7644627" cy="1329443"/>
          </a:xfrm>
        </p:spPr>
        <p:txBody>
          <a:bodyPr>
            <a:normAutofit/>
          </a:bodyPr>
          <a:lstStyle/>
          <a:p>
            <a:pPr algn="r"/>
            <a:r>
              <a:rPr lang="en-GB" dirty="0"/>
              <a:t>Claire Wakeman</a:t>
            </a:r>
          </a:p>
          <a:p>
            <a:pPr algn="r"/>
            <a:endParaRPr lang="en-GB" dirty="0"/>
          </a:p>
        </p:txBody>
      </p:sp>
    </p:spTree>
    <p:extLst>
      <p:ext uri="{BB962C8B-B14F-4D97-AF65-F5344CB8AC3E}">
        <p14:creationId xmlns:p14="http://schemas.microsoft.com/office/powerpoint/2010/main" val="694608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7389184-E422-426C-BEF4-D6F20BAD17A5}"/>
              </a:ext>
            </a:extLst>
          </p:cNvPr>
          <p:cNvSpPr>
            <a:spLocks noGrp="1"/>
          </p:cNvSpPr>
          <p:nvPr>
            <p:ph type="title"/>
          </p:nvPr>
        </p:nvSpPr>
        <p:spPr>
          <a:xfrm>
            <a:off x="3315031" y="1380753"/>
            <a:ext cx="5561938" cy="3676156"/>
          </a:xfrm>
        </p:spPr>
        <p:txBody>
          <a:bodyPr vert="horz" lIns="91440" tIns="45720" rIns="91440" bIns="45720" rtlCol="0" anchor="b">
            <a:normAutofit fontScale="90000"/>
          </a:bodyPr>
          <a:lstStyle/>
          <a:p>
            <a:r>
              <a:rPr lang="en-GB" sz="1800" b="1" dirty="0">
                <a:latin typeface="Arial" panose="020B0604020202020204" pitchFamily="34" charset="0"/>
                <a:cs typeface="Arial" panose="020B0604020202020204" pitchFamily="34" charset="0"/>
              </a:rPr>
              <a:t>Nottingham City currently has two toolkits which are used to identify different forms of exploitation that children maybe exposed to. </a:t>
            </a:r>
            <a:br>
              <a:rPr lang="en-GB" sz="1800" b="1" dirty="0">
                <a:latin typeface="Arial" panose="020B0604020202020204" pitchFamily="34" charset="0"/>
                <a:cs typeface="Arial" panose="020B0604020202020204" pitchFamily="34" charset="0"/>
              </a:rPr>
            </a:b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These toolkits are often completed by social workers, they can be completed by partners and agencies to look at risk.</a:t>
            </a:r>
            <a:br>
              <a:rPr lang="en-GB" sz="1800" b="1" dirty="0">
                <a:latin typeface="Arial" panose="020B0604020202020204" pitchFamily="34" charset="0"/>
                <a:cs typeface="Arial" panose="020B0604020202020204" pitchFamily="34" charset="0"/>
              </a:rPr>
            </a:b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In completing the toolkit they are designed to give a rag rating of either Low, Medium or High risk of harm.</a:t>
            </a:r>
            <a:br>
              <a:rPr lang="en-GB" sz="1800" b="1" dirty="0">
                <a:latin typeface="Arial" panose="020B0604020202020204" pitchFamily="34" charset="0"/>
                <a:cs typeface="Arial" panose="020B0604020202020204" pitchFamily="34" charset="0"/>
              </a:rPr>
            </a:br>
            <a:br>
              <a:rPr lang="en-GB" sz="1800" b="1" dirty="0">
                <a:latin typeface="Arial" panose="020B0604020202020204" pitchFamily="34" charset="0"/>
                <a:cs typeface="Arial" panose="020B0604020202020204" pitchFamily="34" charset="0"/>
              </a:rPr>
            </a:br>
            <a:r>
              <a:rPr lang="en-GB" sz="1800" b="1" dirty="0">
                <a:latin typeface="Arial" panose="020B0604020202020204" pitchFamily="34" charset="0"/>
                <a:cs typeface="Arial" panose="020B0604020202020204" pitchFamily="34" charset="0"/>
              </a:rPr>
              <a:t>The toolkits look at : Child Sexual Exploitation and Child Criminal Exploitation. </a:t>
            </a:r>
            <a:br>
              <a:rPr lang="en-GB" sz="1600" dirty="0">
                <a:latin typeface="Arial" panose="020B0604020202020204" pitchFamily="34" charset="0"/>
                <a:cs typeface="Arial" panose="020B0604020202020204" pitchFamily="34" charset="0"/>
              </a:rPr>
            </a:br>
            <a:endParaRPr lang="en-US" sz="1600" kern="1200" dirty="0">
              <a:solidFill>
                <a:schemeClr val="tx1"/>
              </a:solidFill>
              <a:latin typeface="Aharoni" panose="020B0604020202020204" pitchFamily="2" charset="-79"/>
              <a:cs typeface="Aharoni" panose="020B0604020202020204" pitchFamily="2" charset="-79"/>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837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D16F1AE-00D2-4A9E-8FD9-FD7C05BF7A5B}"/>
              </a:ext>
            </a:extLst>
          </p:cNvPr>
          <p:cNvSpPr>
            <a:spLocks noGrp="1"/>
          </p:cNvSpPr>
          <p:nvPr>
            <p:ph type="title"/>
          </p:nvPr>
        </p:nvSpPr>
        <p:spPr>
          <a:xfrm>
            <a:off x="838200" y="401221"/>
            <a:ext cx="10515600" cy="1348065"/>
          </a:xfrm>
        </p:spPr>
        <p:txBody>
          <a:bodyPr>
            <a:normAutofit/>
          </a:bodyPr>
          <a:lstStyle/>
          <a:p>
            <a:r>
              <a:rPr lang="en-GB" sz="5400" dirty="0">
                <a:solidFill>
                  <a:srgbClr val="FFFFFF"/>
                </a:solidFill>
              </a:rPr>
              <a:t>What is working well ?</a:t>
            </a:r>
          </a:p>
        </p:txBody>
      </p:sp>
      <p:graphicFrame>
        <p:nvGraphicFramePr>
          <p:cNvPr id="12" name="Content Placeholder 2">
            <a:extLst>
              <a:ext uri="{FF2B5EF4-FFF2-40B4-BE49-F238E27FC236}">
                <a16:creationId xmlns:a16="http://schemas.microsoft.com/office/drawing/2014/main" id="{6D96753C-0BDA-10F5-D01A-43C72D0260F2}"/>
              </a:ext>
            </a:extLst>
          </p:cNvPr>
          <p:cNvGraphicFramePr>
            <a:graphicFrameLocks noGrp="1"/>
          </p:cNvGraphicFramePr>
          <p:nvPr>
            <p:ph idx="1"/>
          </p:nvPr>
        </p:nvGraphicFramePr>
        <p:xfrm>
          <a:off x="838200" y="2586789"/>
          <a:ext cx="10515600" cy="3590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501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26B5DC-05F4-42FC-8997-9BD3B3A14CF5}"/>
              </a:ext>
            </a:extLst>
          </p:cNvPr>
          <p:cNvSpPr>
            <a:spLocks noGrp="1"/>
          </p:cNvSpPr>
          <p:nvPr>
            <p:ph type="title"/>
          </p:nvPr>
        </p:nvSpPr>
        <p:spPr>
          <a:xfrm>
            <a:off x="838200" y="401221"/>
            <a:ext cx="10515600" cy="1348065"/>
          </a:xfrm>
        </p:spPr>
        <p:txBody>
          <a:bodyPr>
            <a:normAutofit fontScale="90000"/>
          </a:bodyPr>
          <a:lstStyle/>
          <a:p>
            <a:r>
              <a:rPr lang="en-GB" sz="5400" dirty="0">
                <a:solidFill>
                  <a:srgbClr val="FFFFFF"/>
                </a:solidFill>
              </a:rPr>
              <a:t>What we have identified is not working well </a:t>
            </a:r>
          </a:p>
        </p:txBody>
      </p:sp>
      <p:graphicFrame>
        <p:nvGraphicFramePr>
          <p:cNvPr id="14" name="Content Placeholder 2">
            <a:extLst>
              <a:ext uri="{FF2B5EF4-FFF2-40B4-BE49-F238E27FC236}">
                <a16:creationId xmlns:a16="http://schemas.microsoft.com/office/drawing/2014/main" id="{6E79B4C0-DC3F-2EE1-BB88-B16315FCAADE}"/>
              </a:ext>
            </a:extLst>
          </p:cNvPr>
          <p:cNvGraphicFramePr>
            <a:graphicFrameLocks noGrp="1"/>
          </p:cNvGraphicFramePr>
          <p:nvPr>
            <p:ph idx="1"/>
          </p:nvPr>
        </p:nvGraphicFramePr>
        <p:xfrm>
          <a:off x="838200" y="2586789"/>
          <a:ext cx="10515600" cy="3590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561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76FFD5-6444-404C-A75B-02DB3AD758AB}"/>
              </a:ext>
            </a:extLst>
          </p:cNvPr>
          <p:cNvSpPr>
            <a:spLocks noGrp="1"/>
          </p:cNvSpPr>
          <p:nvPr>
            <p:ph type="title"/>
          </p:nvPr>
        </p:nvSpPr>
        <p:spPr>
          <a:xfrm>
            <a:off x="838200" y="365125"/>
            <a:ext cx="10515600" cy="1325563"/>
          </a:xfrm>
        </p:spPr>
        <p:txBody>
          <a:bodyPr>
            <a:normAutofit/>
          </a:bodyPr>
          <a:lstStyle/>
          <a:p>
            <a:r>
              <a:rPr lang="en-GB" sz="5400" dirty="0"/>
              <a:t>What we have done </a:t>
            </a:r>
          </a:p>
        </p:txBody>
      </p:sp>
      <p:sp>
        <p:nvSpPr>
          <p:cNvPr id="2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5" name="Content Placeholder 2">
            <a:extLst>
              <a:ext uri="{FF2B5EF4-FFF2-40B4-BE49-F238E27FC236}">
                <a16:creationId xmlns:a16="http://schemas.microsoft.com/office/drawing/2014/main" id="{A0B36E39-4A33-0A2D-6732-880F754E71AB}"/>
              </a:ext>
            </a:extLst>
          </p:cNvPr>
          <p:cNvGraphicFramePr>
            <a:graphicFrameLocks noGrp="1"/>
          </p:cNvGraphicFramePr>
          <p:nvPr>
            <p:ph idx="1"/>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559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505803-FEB6-4163-9D40-7196F0CDDD44}"/>
              </a:ext>
            </a:extLst>
          </p:cNvPr>
          <p:cNvSpPr>
            <a:spLocks noGrp="1"/>
          </p:cNvSpPr>
          <p:nvPr>
            <p:ph type="title"/>
          </p:nvPr>
        </p:nvSpPr>
        <p:spPr>
          <a:xfrm>
            <a:off x="838200" y="365125"/>
            <a:ext cx="10515600" cy="1325563"/>
          </a:xfrm>
        </p:spPr>
        <p:txBody>
          <a:bodyPr>
            <a:normAutofit/>
          </a:bodyPr>
          <a:lstStyle/>
          <a:p>
            <a:r>
              <a:rPr lang="en-GB" sz="5400"/>
              <a:t>What we still need to do </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D483639-2423-A174-24D8-7D274FC806F2}"/>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810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FD8107-C32E-40FC-81B1-AB0E18F245BC}"/>
              </a:ext>
            </a:extLst>
          </p:cNvPr>
          <p:cNvSpPr>
            <a:spLocks noGrp="1"/>
          </p:cNvSpPr>
          <p:nvPr>
            <p:ph type="title"/>
          </p:nvPr>
        </p:nvSpPr>
        <p:spPr>
          <a:xfrm>
            <a:off x="1171074" y="1396686"/>
            <a:ext cx="3240506" cy="4064628"/>
          </a:xfrm>
        </p:spPr>
        <p:txBody>
          <a:bodyPr>
            <a:normAutofit/>
          </a:bodyPr>
          <a:lstStyle/>
          <a:p>
            <a:r>
              <a:rPr lang="en-GB" dirty="0">
                <a:solidFill>
                  <a:srgbClr val="FFFFFF"/>
                </a:solidFill>
              </a:rPr>
              <a:t>Exploitation pathway </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Content Placeholder 2">
            <a:extLst>
              <a:ext uri="{FF2B5EF4-FFF2-40B4-BE49-F238E27FC236}">
                <a16:creationId xmlns:a16="http://schemas.microsoft.com/office/drawing/2014/main" id="{9A099DE9-7933-4274-B385-6880C210572F}"/>
              </a:ext>
            </a:extLst>
          </p:cNvPr>
          <p:cNvSpPr>
            <a:spLocks noGrp="1"/>
          </p:cNvSpPr>
          <p:nvPr>
            <p:ph idx="1"/>
          </p:nvPr>
        </p:nvSpPr>
        <p:spPr>
          <a:xfrm>
            <a:off x="5370153" y="1526033"/>
            <a:ext cx="5536397" cy="3935281"/>
          </a:xfrm>
        </p:spPr>
        <p:txBody>
          <a:bodyPr>
            <a:normAutofit fontScale="77500" lnSpcReduction="20000"/>
          </a:bodyPr>
          <a:lstStyle/>
          <a:p>
            <a:pPr marL="0" indent="0">
              <a:buNone/>
            </a:pPr>
            <a:endParaRPr lang="en-GB" dirty="0"/>
          </a:p>
          <a:p>
            <a:r>
              <a:rPr lang="en-GB" dirty="0"/>
              <a:t>Mase (social workers will attend and provide brief update) and Neighbourhood Safeguarding Disruption (NSD) lead by the police and will focus on disruption.</a:t>
            </a:r>
          </a:p>
          <a:p>
            <a:endParaRPr lang="en-GB" dirty="0"/>
          </a:p>
          <a:p>
            <a:r>
              <a:rPr lang="en-GB" dirty="0"/>
              <a:t>ERMM- will be held as soon as possible and devise a safety plan around the child and consider if an NRM National Referral Mechanism is required. </a:t>
            </a:r>
          </a:p>
          <a:p>
            <a:endParaRPr lang="en-GB" dirty="0"/>
          </a:p>
          <a:p>
            <a:r>
              <a:rPr lang="en-GB" dirty="0"/>
              <a:t>Risk Assessment will be completed and reviewed, this will be on a weekly basis </a:t>
            </a:r>
          </a:p>
        </p:txBody>
      </p:sp>
    </p:spTree>
    <p:extLst>
      <p:ext uri="{BB962C8B-B14F-4D97-AF65-F5344CB8AC3E}">
        <p14:creationId xmlns:p14="http://schemas.microsoft.com/office/powerpoint/2010/main" val="2319464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356634-44CB-4A17-A074-5B42DF955870}"/>
              </a:ext>
            </a:extLst>
          </p:cNvPr>
          <p:cNvSpPr>
            <a:spLocks noGrp="1"/>
          </p:cNvSpPr>
          <p:nvPr>
            <p:ph type="body" sz="quarter" idx="10"/>
          </p:nvPr>
        </p:nvSpPr>
        <p:spPr>
          <a:xfrm>
            <a:off x="2034309" y="2899774"/>
            <a:ext cx="7859713" cy="683516"/>
          </a:xfrm>
        </p:spPr>
        <p:txBody>
          <a:bodyPr/>
          <a:lstStyle/>
          <a:p>
            <a:r>
              <a:rPr lang="en-GB" sz="6000" dirty="0"/>
              <a:t>BREAK- 10:30-10:40</a:t>
            </a:r>
          </a:p>
        </p:txBody>
      </p:sp>
    </p:spTree>
    <p:extLst>
      <p:ext uri="{BB962C8B-B14F-4D97-AF65-F5344CB8AC3E}">
        <p14:creationId xmlns:p14="http://schemas.microsoft.com/office/powerpoint/2010/main" val="37437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1008845" y="2133601"/>
            <a:ext cx="10174310" cy="1872341"/>
          </a:xfrm>
        </p:spPr>
        <p:txBody>
          <a:bodyPr/>
          <a:lstStyle/>
          <a:p>
            <a:pPr algn="ctr"/>
            <a:r>
              <a:rPr lang="en-US" altLang="en-US" dirty="0"/>
              <a:t>An introduction to </a:t>
            </a:r>
          </a:p>
          <a:p>
            <a:pPr algn="ctr"/>
            <a:r>
              <a:rPr lang="en-US" altLang="en-US" dirty="0"/>
              <a:t>Nottingham City Youth Justice Service (YJS)</a:t>
            </a:r>
          </a:p>
          <a:p>
            <a:pPr algn="ctr"/>
            <a:endParaRPr lang="en-US" dirty="0"/>
          </a:p>
          <a:p>
            <a:pPr algn="ctr"/>
            <a:endParaRPr lang="en-US" dirty="0"/>
          </a:p>
          <a:p>
            <a:pPr algn="ctr"/>
            <a:r>
              <a:rPr lang="en-US" sz="2000" b="0" dirty="0"/>
              <a:t>Thomas Cullen, Operations Manager Performance and Development</a:t>
            </a:r>
          </a:p>
        </p:txBody>
      </p:sp>
    </p:spTree>
    <p:extLst>
      <p:ext uri="{BB962C8B-B14F-4D97-AF65-F5344CB8AC3E}">
        <p14:creationId xmlns:p14="http://schemas.microsoft.com/office/powerpoint/2010/main" val="174077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1919536" y="980728"/>
            <a:ext cx="822960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a:lstStyle>
          <a:p>
            <a:pPr marL="367383" indent="-367383">
              <a:spcAft>
                <a:spcPts val="1200"/>
              </a:spcAft>
              <a:buFont typeface="Arial" panose="020B0604020202020204" pitchFamily="34" charset="0"/>
              <a:buChar char="•"/>
              <a:defRPr/>
            </a:pPr>
            <a:r>
              <a:rPr lang="en-GB" sz="2600" dirty="0">
                <a:latin typeface="+mj-lt"/>
              </a:rPr>
              <a:t>YOTs have been in place since 2000</a:t>
            </a:r>
          </a:p>
          <a:p>
            <a:pPr marL="367383" indent="-367383">
              <a:spcAft>
                <a:spcPts val="1200"/>
              </a:spcAft>
              <a:buFont typeface="Arial" panose="020B0604020202020204" pitchFamily="34" charset="0"/>
              <a:buChar char="•"/>
              <a:defRPr/>
            </a:pPr>
            <a:r>
              <a:rPr lang="en-GB" sz="2600" dirty="0">
                <a:latin typeface="+mj-lt"/>
              </a:rPr>
              <a:t>Formed by Crime and Disorder Act 1998</a:t>
            </a:r>
          </a:p>
          <a:p>
            <a:pPr marL="367383" indent="-367383">
              <a:spcAft>
                <a:spcPts val="1200"/>
              </a:spcAft>
              <a:buFont typeface="Arial" panose="020B0604020202020204" pitchFamily="34" charset="0"/>
              <a:buChar char="•"/>
              <a:defRPr/>
            </a:pPr>
            <a:r>
              <a:rPr lang="en-GB" sz="2600" dirty="0">
                <a:latin typeface="+mj-lt"/>
              </a:rPr>
              <a:t>Governed by the Youth Justice Board + National Standards</a:t>
            </a:r>
          </a:p>
          <a:p>
            <a:pPr marL="367383" indent="-367383">
              <a:spcAft>
                <a:spcPts val="1200"/>
              </a:spcAft>
              <a:buFont typeface="Arial" panose="020B0604020202020204" pitchFamily="34" charset="0"/>
              <a:buChar char="•"/>
              <a:defRPr/>
            </a:pPr>
            <a:r>
              <a:rPr lang="en-GB" sz="2600" dirty="0">
                <a:latin typeface="+mj-lt"/>
              </a:rPr>
              <a:t>Increased co-ordination between YOTs and Children’s Services brought about by the Children Act 2004 – Working Together</a:t>
            </a:r>
          </a:p>
          <a:p>
            <a:pPr marL="367383" indent="-367383">
              <a:spcAft>
                <a:spcPts val="1200"/>
              </a:spcAft>
              <a:buFont typeface="Arial" panose="020B0604020202020204" pitchFamily="34" charset="0"/>
              <a:buChar char="•"/>
              <a:defRPr/>
            </a:pPr>
            <a:r>
              <a:rPr lang="en-GB" sz="2600" dirty="0">
                <a:latin typeface="+mj-lt"/>
              </a:rPr>
              <a:t>Nottingham City Youth Offending Team replaced</a:t>
            </a:r>
            <a:r>
              <a:rPr lang="en-US" sz="2600" dirty="0">
                <a:latin typeface="+mj-lt"/>
              </a:rPr>
              <a:t> by Youth Justice Service: Within the ‘Early Help’ directorate, alongside Children’s Centres, Youth Services, Supporting Families and CAMHS.</a:t>
            </a:r>
            <a:endParaRPr lang="en-GB" sz="2600" dirty="0">
              <a:latin typeface="+mj-lt"/>
            </a:endParaRPr>
          </a:p>
        </p:txBody>
      </p:sp>
      <p:sp>
        <p:nvSpPr>
          <p:cNvPr id="2" name="TextBox 1"/>
          <p:cNvSpPr txBox="1"/>
          <p:nvPr/>
        </p:nvSpPr>
        <p:spPr>
          <a:xfrm>
            <a:off x="3971763" y="143770"/>
            <a:ext cx="4176464" cy="769441"/>
          </a:xfrm>
          <a:prstGeom prst="rect">
            <a:avLst/>
          </a:prstGeom>
          <a:noFill/>
        </p:spPr>
        <p:txBody>
          <a:bodyPr wrap="square" rtlCol="0">
            <a:spAutoFit/>
          </a:bodyPr>
          <a:lstStyle/>
          <a:p>
            <a:r>
              <a:rPr lang="en-GB" sz="4400" dirty="0">
                <a:latin typeface="+mj-lt"/>
              </a:rPr>
              <a:t>A bit of history:</a:t>
            </a:r>
          </a:p>
        </p:txBody>
      </p:sp>
    </p:spTree>
    <p:extLst>
      <p:ext uri="{BB962C8B-B14F-4D97-AF65-F5344CB8AC3E}">
        <p14:creationId xmlns:p14="http://schemas.microsoft.com/office/powerpoint/2010/main" val="10776852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anim calcmode="lin" valueType="num">
                                      <p:cBhvr>
                                        <p:cTn id="2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1000"/>
                                        <p:tgtEl>
                                          <p:spTgt spid="7">
                                            <p:txEl>
                                              <p:pRg st="4" end="4"/>
                                            </p:txEl>
                                          </p:spTgt>
                                        </p:tgtEl>
                                      </p:cBhvr>
                                    </p:animEffect>
                                    <p:anim calcmode="lin" valueType="num">
                                      <p:cBhvr>
                                        <p:cTn id="3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F7A605-6882-47BF-BBA4-A01D0C4C8EA8}"/>
              </a:ext>
            </a:extLst>
          </p:cNvPr>
          <p:cNvSpPr>
            <a:spLocks noGrp="1"/>
          </p:cNvSpPr>
          <p:nvPr>
            <p:ph type="body" sz="quarter" idx="10"/>
          </p:nvPr>
        </p:nvSpPr>
        <p:spPr>
          <a:xfrm>
            <a:off x="107163" y="413626"/>
            <a:ext cx="7859713" cy="683516"/>
          </a:xfrm>
        </p:spPr>
        <p:txBody>
          <a:bodyPr/>
          <a:lstStyle/>
          <a:p>
            <a:r>
              <a:rPr lang="en-GB" dirty="0"/>
              <a:t>Overview of network content</a:t>
            </a:r>
          </a:p>
        </p:txBody>
      </p:sp>
      <p:sp>
        <p:nvSpPr>
          <p:cNvPr id="3" name="Rectangle 2">
            <a:extLst>
              <a:ext uri="{FF2B5EF4-FFF2-40B4-BE49-F238E27FC236}">
                <a16:creationId xmlns:a16="http://schemas.microsoft.com/office/drawing/2014/main" id="{C22CAE93-E055-4EBC-B932-FED3DCF332A9}"/>
              </a:ext>
            </a:extLst>
          </p:cNvPr>
          <p:cNvSpPr/>
          <p:nvPr/>
        </p:nvSpPr>
        <p:spPr>
          <a:xfrm>
            <a:off x="1271751" y="2033038"/>
            <a:ext cx="9963808" cy="671851"/>
          </a:xfrm>
          <a:prstGeom prst="rect">
            <a:avLst/>
          </a:prstGeom>
        </p:spPr>
        <p:txBody>
          <a:bodyPr wrap="square">
            <a:spAutoFit/>
          </a:bodyPr>
          <a:lstStyle/>
          <a:p>
            <a:pPr algn="ctr">
              <a:lnSpc>
                <a:spcPct val="150000"/>
              </a:lnSpc>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B164AFA-1497-4299-9BF5-79828E82C070}"/>
              </a:ext>
            </a:extLst>
          </p:cNvPr>
          <p:cNvSpPr txBox="1"/>
          <p:nvPr/>
        </p:nvSpPr>
        <p:spPr>
          <a:xfrm>
            <a:off x="524820" y="2209624"/>
            <a:ext cx="10604734" cy="2862322"/>
          </a:xfrm>
          <a:prstGeom prst="rect">
            <a:avLst/>
          </a:prstGeom>
          <a:noFill/>
        </p:spPr>
        <p:txBody>
          <a:bodyPr wrap="square" rtlCol="0">
            <a:spAutoFit/>
          </a:bodyPr>
          <a:lstStyle/>
          <a:p>
            <a:r>
              <a:rPr lang="en-GB" sz="3600" b="1" dirty="0"/>
              <a:t>Main agenda item- Serious Violence Duty 09:40-11:50</a:t>
            </a:r>
            <a:endParaRPr lang="en-GB" sz="3600" dirty="0"/>
          </a:p>
          <a:p>
            <a:endParaRPr lang="en-GB" sz="3600" dirty="0"/>
          </a:p>
          <a:p>
            <a:r>
              <a:rPr lang="en-GB" sz="3600" dirty="0"/>
              <a:t>Built in a short break from 10:30-10:40</a:t>
            </a:r>
          </a:p>
          <a:p>
            <a:endParaRPr lang="en-GB" sz="3600" dirty="0"/>
          </a:p>
          <a:p>
            <a:r>
              <a:rPr lang="en-GB" sz="3600" b="1" dirty="0"/>
              <a:t>Local/National Updates 11:50-12:00</a:t>
            </a:r>
            <a:endParaRPr lang="en-GB" sz="3600" dirty="0"/>
          </a:p>
        </p:txBody>
      </p:sp>
    </p:spTree>
    <p:extLst>
      <p:ext uri="{BB962C8B-B14F-4D97-AF65-F5344CB8AC3E}">
        <p14:creationId xmlns:p14="http://schemas.microsoft.com/office/powerpoint/2010/main" val="18250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71763" y="143770"/>
            <a:ext cx="4176464" cy="1446550"/>
          </a:xfrm>
          <a:prstGeom prst="rect">
            <a:avLst/>
          </a:prstGeom>
          <a:noFill/>
        </p:spPr>
        <p:txBody>
          <a:bodyPr wrap="square" rtlCol="0">
            <a:spAutoFit/>
          </a:bodyPr>
          <a:lstStyle/>
          <a:p>
            <a:r>
              <a:rPr lang="en-GB" altLang="en-US" sz="4400" kern="0" dirty="0"/>
              <a:t>Governance</a:t>
            </a:r>
          </a:p>
          <a:p>
            <a:endParaRPr lang="en-GB" sz="4400" dirty="0">
              <a:latin typeface="+mj-lt"/>
            </a:endParaRPr>
          </a:p>
        </p:txBody>
      </p:sp>
      <p:sp>
        <p:nvSpPr>
          <p:cNvPr id="5" name="Content Placeholder 2">
            <a:extLst>
              <a:ext uri="{FF2B5EF4-FFF2-40B4-BE49-F238E27FC236}">
                <a16:creationId xmlns:a16="http://schemas.microsoft.com/office/drawing/2014/main" id="{D1AECC1D-72CD-45CA-BF3E-0DB8FE615773}"/>
              </a:ext>
            </a:extLst>
          </p:cNvPr>
          <p:cNvSpPr txBox="1">
            <a:spLocks/>
          </p:cNvSpPr>
          <p:nvPr/>
        </p:nvSpPr>
        <p:spPr>
          <a:xfrm>
            <a:off x="1841216" y="1346314"/>
            <a:ext cx="8509567" cy="4735171"/>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7383" indent="-367383">
              <a:spcAft>
                <a:spcPts val="1200"/>
              </a:spcAft>
              <a:defRPr/>
            </a:pPr>
            <a:r>
              <a:rPr lang="en-GB" sz="2400" dirty="0">
                <a:latin typeface="+mj-lt"/>
              </a:rPr>
              <a:t>Comprehensive, three year Youth Justice Plan is refreshed and reviewed annually. </a:t>
            </a:r>
          </a:p>
          <a:p>
            <a:pPr marL="367383" indent="-367383">
              <a:spcAft>
                <a:spcPts val="1200"/>
              </a:spcAft>
              <a:defRPr/>
            </a:pPr>
            <a:r>
              <a:rPr lang="en-GB" sz="2400" dirty="0">
                <a:latin typeface="+mj-lt"/>
              </a:rPr>
              <a:t>Governed by YJ Management Board – Chaired by Corporate Director and includes senior representation and engagement from statutory and wider partnerships, including education, health, Police, Children’s Services, Probation, VRP.</a:t>
            </a:r>
          </a:p>
          <a:p>
            <a:pPr marL="367383" indent="-367383">
              <a:spcAft>
                <a:spcPts val="1200"/>
              </a:spcAft>
              <a:defRPr/>
            </a:pPr>
            <a:r>
              <a:rPr lang="en-GB" sz="2400" dirty="0">
                <a:latin typeface="+mj-lt"/>
              </a:rPr>
              <a:t>Nottingham City YJS follows the four tenets of the Child First principles: to see children as children, develop pro-social identity for positive child outcomes, collaboration with children and to promote diversion.</a:t>
            </a:r>
          </a:p>
          <a:p>
            <a:pPr marL="367383" indent="-367383">
              <a:spcAft>
                <a:spcPts val="1200"/>
              </a:spcAft>
              <a:defRPr/>
            </a:pPr>
            <a:endParaRPr lang="en-GB" sz="2400" dirty="0">
              <a:latin typeface="+mj-lt"/>
            </a:endParaRPr>
          </a:p>
          <a:p>
            <a:pPr>
              <a:defRPr/>
            </a:pPr>
            <a:endParaRPr lang="en-GB" dirty="0"/>
          </a:p>
        </p:txBody>
      </p:sp>
    </p:spTree>
    <p:extLst>
      <p:ext uri="{BB962C8B-B14F-4D97-AF65-F5344CB8AC3E}">
        <p14:creationId xmlns:p14="http://schemas.microsoft.com/office/powerpoint/2010/main" val="23344509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40000" y="143770"/>
            <a:ext cx="5608227" cy="1446550"/>
          </a:xfrm>
          <a:prstGeom prst="rect">
            <a:avLst/>
          </a:prstGeom>
          <a:noFill/>
        </p:spPr>
        <p:txBody>
          <a:bodyPr wrap="square" rtlCol="0">
            <a:spAutoFit/>
          </a:bodyPr>
          <a:lstStyle/>
          <a:p>
            <a:r>
              <a:rPr lang="en-GB" altLang="en-US" sz="4400" kern="0" dirty="0"/>
              <a:t>Who works at the YJS?</a:t>
            </a:r>
            <a:endParaRPr lang="en-GB" altLang="en-US" sz="5400" kern="0" dirty="0"/>
          </a:p>
          <a:p>
            <a:endParaRPr lang="en-GB" sz="4400" dirty="0">
              <a:latin typeface="+mj-lt"/>
            </a:endParaRPr>
          </a:p>
        </p:txBody>
      </p:sp>
      <p:sp>
        <p:nvSpPr>
          <p:cNvPr id="7" name="Content Placeholder 2">
            <a:extLst>
              <a:ext uri="{FF2B5EF4-FFF2-40B4-BE49-F238E27FC236}">
                <a16:creationId xmlns:a16="http://schemas.microsoft.com/office/drawing/2014/main" id="{9A02595B-B05A-4D27-B537-426FBB1F803E}"/>
              </a:ext>
            </a:extLst>
          </p:cNvPr>
          <p:cNvSpPr txBox="1">
            <a:spLocks/>
          </p:cNvSpPr>
          <p:nvPr/>
        </p:nvSpPr>
        <p:spPr>
          <a:xfrm>
            <a:off x="1927323" y="1014816"/>
            <a:ext cx="8563996" cy="5783766"/>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7383" indent="-367383">
              <a:buFontTx/>
              <a:buChar char="•"/>
            </a:pPr>
            <a:r>
              <a:rPr lang="en-GB" sz="1800" dirty="0">
                <a:latin typeface="+mj-lt"/>
              </a:rPr>
              <a:t>Case Managers – oversee a caseload of children who are subject to out of court disposals and court orders</a:t>
            </a:r>
          </a:p>
          <a:p>
            <a:pPr marL="367383" indent="-367383">
              <a:buFontTx/>
              <a:buChar char="•"/>
            </a:pPr>
            <a:r>
              <a:rPr lang="en-GB" sz="1800" dirty="0">
                <a:latin typeface="+mj-lt"/>
              </a:rPr>
              <a:t>EVR Hub/Targeted Youth Support (TYS) workers – work with children that have been identified as at risk of SYV/CCE</a:t>
            </a:r>
          </a:p>
          <a:p>
            <a:pPr marL="367383" indent="-367383">
              <a:buFontTx/>
              <a:buChar char="•"/>
            </a:pPr>
            <a:r>
              <a:rPr lang="en-GB" sz="1800" dirty="0">
                <a:latin typeface="+mj-lt"/>
              </a:rPr>
              <a:t>Reparation workers – undertake reparation sessions with children as part of their court orders</a:t>
            </a:r>
          </a:p>
          <a:p>
            <a:pPr marL="367383" indent="-367383">
              <a:buFontTx/>
              <a:buChar char="•"/>
            </a:pPr>
            <a:r>
              <a:rPr lang="en-GB" sz="1800" dirty="0">
                <a:latin typeface="+mj-lt"/>
              </a:rPr>
              <a:t>Nurses  – see most children who come to the YJS</a:t>
            </a:r>
          </a:p>
          <a:p>
            <a:pPr marL="367383" indent="-367383">
              <a:buFontTx/>
              <a:buChar char="•"/>
            </a:pPr>
            <a:r>
              <a:rPr lang="en-GB" sz="1800" dirty="0">
                <a:latin typeface="+mj-lt"/>
              </a:rPr>
              <a:t>Police  – see some children and give Out of Court Disposals to children.</a:t>
            </a:r>
          </a:p>
          <a:p>
            <a:pPr marL="367383" indent="-367383">
              <a:buFontTx/>
              <a:buChar char="•"/>
            </a:pPr>
            <a:r>
              <a:rPr lang="en-US" sz="1800" dirty="0">
                <a:latin typeface="+mj-lt"/>
              </a:rPr>
              <a:t>Probation  – there is one seconded Probation Officer who works as a Case Manager and a second part-time PSO – both support Y2A transitions</a:t>
            </a:r>
          </a:p>
          <a:p>
            <a:pPr marL="367383" indent="-367383">
              <a:buFontTx/>
              <a:buChar char="•"/>
            </a:pPr>
            <a:r>
              <a:rPr lang="en-GB" sz="1800" dirty="0">
                <a:latin typeface="+mj-lt"/>
              </a:rPr>
              <a:t>Managers – oversee case managers who are split into various teams</a:t>
            </a:r>
          </a:p>
          <a:p>
            <a:pPr marL="367383" indent="-367383">
              <a:buFontTx/>
              <a:buChar char="•"/>
            </a:pPr>
            <a:r>
              <a:rPr lang="en-GB" sz="1800" dirty="0">
                <a:latin typeface="+mj-lt"/>
              </a:rPr>
              <a:t>Business Support Team (BST)– who carry out the administrative functions, including arranging Referral Order panels and court paperwork</a:t>
            </a:r>
          </a:p>
          <a:p>
            <a:pPr marL="367383" indent="-367383">
              <a:buFontTx/>
              <a:buChar char="•"/>
            </a:pPr>
            <a:r>
              <a:rPr lang="en-GB" sz="1800" dirty="0">
                <a:latin typeface="+mj-lt"/>
              </a:rPr>
              <a:t>Junior Attendance Centre (AC) staff – which runs on a Saturday and offers offence focussed programmes and reparation</a:t>
            </a:r>
          </a:p>
          <a:p>
            <a:pPr marL="367383" indent="-367383">
              <a:buFontTx/>
              <a:buChar char="•"/>
            </a:pPr>
            <a:r>
              <a:rPr lang="en-GB" sz="1800" dirty="0">
                <a:latin typeface="+mj-lt"/>
              </a:rPr>
              <a:t>Community Panel Volunteers</a:t>
            </a:r>
          </a:p>
        </p:txBody>
      </p:sp>
    </p:spTree>
    <p:extLst>
      <p:ext uri="{BB962C8B-B14F-4D97-AF65-F5344CB8AC3E}">
        <p14:creationId xmlns:p14="http://schemas.microsoft.com/office/powerpoint/2010/main" val="6298997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1000"/>
                                        <p:tgtEl>
                                          <p:spTgt spid="7">
                                            <p:txEl>
                                              <p:pRg st="5" end="5"/>
                                            </p:txEl>
                                          </p:spTgt>
                                        </p:tgtEl>
                                      </p:cBhvr>
                                    </p:animEffect>
                                    <p:anim calcmode="lin" valueType="num">
                                      <p:cBhvr>
                                        <p:cTn id="4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Effect transition="in" filter="fade">
                                      <p:cBhvr>
                                        <p:cTn id="49" dur="1000"/>
                                        <p:tgtEl>
                                          <p:spTgt spid="7">
                                            <p:txEl>
                                              <p:pRg st="6" end="6"/>
                                            </p:txEl>
                                          </p:spTgt>
                                        </p:tgtEl>
                                      </p:cBhvr>
                                    </p:animEffect>
                                    <p:anim calcmode="lin" valueType="num">
                                      <p:cBhvr>
                                        <p:cTn id="50"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fade">
                                      <p:cBhvr>
                                        <p:cTn id="56" dur="1000"/>
                                        <p:tgtEl>
                                          <p:spTgt spid="7">
                                            <p:txEl>
                                              <p:pRg st="7" end="7"/>
                                            </p:txEl>
                                          </p:spTgt>
                                        </p:tgtEl>
                                      </p:cBhvr>
                                    </p:animEffect>
                                    <p:anim calcmode="lin" valueType="num">
                                      <p:cBhvr>
                                        <p:cTn id="5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Effect transition="in" filter="fade">
                                      <p:cBhvr>
                                        <p:cTn id="63" dur="1000"/>
                                        <p:tgtEl>
                                          <p:spTgt spid="7">
                                            <p:txEl>
                                              <p:pRg st="8" end="8"/>
                                            </p:txEl>
                                          </p:spTgt>
                                        </p:tgtEl>
                                      </p:cBhvr>
                                    </p:animEffect>
                                    <p:anim calcmode="lin" valueType="num">
                                      <p:cBhvr>
                                        <p:cTn id="64"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Effect transition="in" filter="fade">
                                      <p:cBhvr>
                                        <p:cTn id="70" dur="1000"/>
                                        <p:tgtEl>
                                          <p:spTgt spid="7">
                                            <p:txEl>
                                              <p:pRg st="9" end="9"/>
                                            </p:txEl>
                                          </p:spTgt>
                                        </p:tgtEl>
                                      </p:cBhvr>
                                    </p:animEffect>
                                    <p:anim calcmode="lin" valueType="num">
                                      <p:cBhvr>
                                        <p:cTn id="71"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155344"/>
            <a:ext cx="6589485" cy="1446550"/>
          </a:xfrm>
          <a:prstGeom prst="rect">
            <a:avLst/>
          </a:prstGeom>
          <a:noFill/>
        </p:spPr>
        <p:txBody>
          <a:bodyPr wrap="square" rtlCol="0">
            <a:spAutoFit/>
          </a:bodyPr>
          <a:lstStyle/>
          <a:p>
            <a:r>
              <a:rPr lang="en-GB" altLang="en-US" sz="4400" kern="0" dirty="0"/>
              <a:t>Operational Partnerships</a:t>
            </a:r>
          </a:p>
          <a:p>
            <a:endParaRPr lang="en-GB" sz="4400" dirty="0">
              <a:latin typeface="+mj-lt"/>
            </a:endParaRPr>
          </a:p>
        </p:txBody>
      </p:sp>
      <p:sp>
        <p:nvSpPr>
          <p:cNvPr id="5" name="Content Placeholder 2">
            <a:extLst>
              <a:ext uri="{FF2B5EF4-FFF2-40B4-BE49-F238E27FC236}">
                <a16:creationId xmlns:a16="http://schemas.microsoft.com/office/drawing/2014/main" id="{8BCCD6AA-39E0-433C-913C-B049257D1330}"/>
              </a:ext>
            </a:extLst>
          </p:cNvPr>
          <p:cNvSpPr txBox="1">
            <a:spLocks/>
          </p:cNvSpPr>
          <p:nvPr/>
        </p:nvSpPr>
        <p:spPr>
          <a:xfrm>
            <a:off x="1814002" y="1018862"/>
            <a:ext cx="8563996" cy="534378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7383" indent="-367383">
              <a:buFontTx/>
              <a:buChar char="•"/>
            </a:pPr>
            <a:r>
              <a:rPr lang="en-GB" altLang="en-US" sz="2200" dirty="0">
                <a:latin typeface="+mj-lt"/>
              </a:rPr>
              <a:t>Futures Advice &amp; Guidance and continued focus on developing ETE options – </a:t>
            </a:r>
            <a:r>
              <a:rPr lang="en-GB" altLang="en-US" sz="2200" dirty="0" err="1">
                <a:latin typeface="+mj-lt"/>
              </a:rPr>
              <a:t>Nottm</a:t>
            </a:r>
            <a:r>
              <a:rPr lang="en-GB" altLang="en-US" sz="2200" dirty="0">
                <a:latin typeface="+mj-lt"/>
              </a:rPr>
              <a:t> Works 4 You, Skill Mill, accredited programmes (AQAs) at the JAC etc. </a:t>
            </a:r>
          </a:p>
          <a:p>
            <a:pPr marL="367383" indent="-367383">
              <a:buFontTx/>
              <a:buChar char="•"/>
            </a:pPr>
            <a:r>
              <a:rPr lang="en-GB" altLang="en-US" sz="2200" dirty="0">
                <a:latin typeface="+mj-lt"/>
              </a:rPr>
              <a:t>Strategic, multi-agency focus on cross-cutting issues (e.g. exclusions, SEND, safeguarding). </a:t>
            </a:r>
          </a:p>
          <a:p>
            <a:pPr marL="367383" indent="-367383">
              <a:buFontTx/>
              <a:buChar char="•"/>
            </a:pPr>
            <a:r>
              <a:rPr lang="en-GB" altLang="en-US" sz="2200" dirty="0">
                <a:latin typeface="+mj-lt"/>
              </a:rPr>
              <a:t>CAMHS (Head2Head) resource co-located with YJS. </a:t>
            </a:r>
          </a:p>
          <a:p>
            <a:pPr marL="367383" indent="-367383">
              <a:buFontTx/>
              <a:buChar char="•"/>
            </a:pPr>
            <a:r>
              <a:rPr lang="en-GB" altLang="en-US" sz="2200" dirty="0">
                <a:latin typeface="+mj-lt"/>
              </a:rPr>
              <a:t>LD Nurse co-located to support YJS cohort with SEND.</a:t>
            </a:r>
          </a:p>
          <a:p>
            <a:pPr marL="367383" indent="-367383">
              <a:buFontTx/>
              <a:buChar char="•"/>
            </a:pPr>
            <a:r>
              <a:rPr lang="en-GB" sz="2200" dirty="0">
                <a:latin typeface="+mj-lt"/>
              </a:rPr>
              <a:t>Dedicated Analysis &amp; Insight resources available to the support the YJS and partners - view through matching of data across systems re: risk, vulnerability, offending profiles and demographics. </a:t>
            </a:r>
          </a:p>
          <a:p>
            <a:pPr marL="367383" indent="-367383">
              <a:buFontTx/>
              <a:buChar char="•"/>
            </a:pPr>
            <a:r>
              <a:rPr lang="en-GB" altLang="en-US" sz="2200" dirty="0">
                <a:latin typeface="+mj-lt"/>
              </a:rPr>
              <a:t>Wider partnership with commissioned services (e.g. Victim Care, CGL, Passages, Appropriate Adult Service, Base51) to ensure a comprehensive, relevant and tailored service offer to meet the needs of YJS cohort. </a:t>
            </a:r>
          </a:p>
        </p:txBody>
      </p:sp>
    </p:spTree>
    <p:extLst>
      <p:ext uri="{BB962C8B-B14F-4D97-AF65-F5344CB8AC3E}">
        <p14:creationId xmlns:p14="http://schemas.microsoft.com/office/powerpoint/2010/main" val="16961726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155344"/>
            <a:ext cx="6589485" cy="769441"/>
          </a:xfrm>
          <a:prstGeom prst="rect">
            <a:avLst/>
          </a:prstGeom>
          <a:noFill/>
        </p:spPr>
        <p:txBody>
          <a:bodyPr wrap="square" rtlCol="0">
            <a:spAutoFit/>
          </a:bodyPr>
          <a:lstStyle/>
          <a:p>
            <a:r>
              <a:rPr lang="en-GB" sz="4400" dirty="0"/>
              <a:t>Who is seen by the YJS?</a:t>
            </a:r>
            <a:endParaRPr lang="en-GB" sz="4400" dirty="0">
              <a:latin typeface="+mj-lt"/>
            </a:endParaRPr>
          </a:p>
        </p:txBody>
      </p:sp>
      <p:sp>
        <p:nvSpPr>
          <p:cNvPr id="7" name="Content Placeholder 2">
            <a:extLst>
              <a:ext uri="{FF2B5EF4-FFF2-40B4-BE49-F238E27FC236}">
                <a16:creationId xmlns:a16="http://schemas.microsoft.com/office/drawing/2014/main" id="{6FE6060C-2053-41FE-8F47-3B4CFBFEC42D}"/>
              </a:ext>
            </a:extLst>
          </p:cNvPr>
          <p:cNvSpPr txBox="1">
            <a:spLocks/>
          </p:cNvSpPr>
          <p:nvPr/>
        </p:nvSpPr>
        <p:spPr>
          <a:xfrm>
            <a:off x="1814002" y="1468580"/>
            <a:ext cx="8563996" cy="4608512"/>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7383" indent="-367383">
              <a:spcAft>
                <a:spcPts val="1200"/>
              </a:spcAft>
              <a:defRPr/>
            </a:pPr>
            <a:r>
              <a:rPr lang="en-GB" sz="2200" dirty="0">
                <a:latin typeface="+mj-lt"/>
              </a:rPr>
              <a:t>Children become criminally responsible at the age of 10 years old and can be given out of court disposals and court orders.</a:t>
            </a:r>
          </a:p>
          <a:p>
            <a:pPr marL="367383" indent="-367383">
              <a:spcAft>
                <a:spcPts val="1200"/>
              </a:spcAft>
              <a:defRPr/>
            </a:pPr>
            <a:r>
              <a:rPr lang="en-GB" sz="2200" dirty="0">
                <a:latin typeface="+mj-lt"/>
              </a:rPr>
              <a:t>Children may also be seen before the age of 10 by the preventative services, if a risk of offending is identified.</a:t>
            </a:r>
          </a:p>
          <a:p>
            <a:pPr marL="367383" indent="-367383">
              <a:spcAft>
                <a:spcPts val="1200"/>
              </a:spcAft>
              <a:defRPr/>
            </a:pPr>
            <a:r>
              <a:rPr lang="en-GB" sz="2200" dirty="0">
                <a:latin typeface="+mj-lt"/>
              </a:rPr>
              <a:t>Our office is at </a:t>
            </a:r>
            <a:r>
              <a:rPr lang="en-GB" sz="2200" dirty="0" err="1">
                <a:latin typeface="+mj-lt"/>
              </a:rPr>
              <a:t>NGYmyplace</a:t>
            </a:r>
            <a:r>
              <a:rPr lang="en-GB" sz="2200" dirty="0">
                <a:latin typeface="+mj-lt"/>
              </a:rPr>
              <a:t>, 29-31 Castle Gate where some children are seen.</a:t>
            </a:r>
          </a:p>
          <a:p>
            <a:pPr marL="367383" indent="-367383">
              <a:spcAft>
                <a:spcPts val="1200"/>
              </a:spcAft>
              <a:defRPr/>
            </a:pPr>
            <a:r>
              <a:rPr lang="en-GB" sz="2200" dirty="0">
                <a:latin typeface="+mj-lt"/>
              </a:rPr>
              <a:t>Children are also seen at home, and in community settings.</a:t>
            </a:r>
          </a:p>
          <a:p>
            <a:pPr marL="367383" indent="-367383">
              <a:spcAft>
                <a:spcPts val="1200"/>
              </a:spcAft>
              <a:defRPr/>
            </a:pPr>
            <a:r>
              <a:rPr lang="en-GB" sz="2200" dirty="0">
                <a:latin typeface="+mj-lt"/>
              </a:rPr>
              <a:t>If in custody, or out of area, regular welfare visits are undertaken.</a:t>
            </a:r>
          </a:p>
          <a:p>
            <a:pPr marL="367383" indent="-367383">
              <a:defRPr/>
            </a:pPr>
            <a:endParaRPr lang="en-GB" sz="1929" dirty="0"/>
          </a:p>
          <a:p>
            <a:pPr marL="0" indent="0">
              <a:defRPr/>
            </a:pPr>
            <a:endParaRPr lang="en-GB" sz="1929" dirty="0"/>
          </a:p>
          <a:p>
            <a:pPr marL="367383" indent="-367383">
              <a:defRPr/>
            </a:pPr>
            <a:endParaRPr lang="en-GB" sz="1929" dirty="0"/>
          </a:p>
        </p:txBody>
      </p:sp>
    </p:spTree>
    <p:extLst>
      <p:ext uri="{BB962C8B-B14F-4D97-AF65-F5344CB8AC3E}">
        <p14:creationId xmlns:p14="http://schemas.microsoft.com/office/powerpoint/2010/main" val="5366742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155344"/>
            <a:ext cx="6589485" cy="769441"/>
          </a:xfrm>
          <a:prstGeom prst="rect">
            <a:avLst/>
          </a:prstGeom>
          <a:noFill/>
        </p:spPr>
        <p:txBody>
          <a:bodyPr wrap="square" rtlCol="0">
            <a:spAutoFit/>
          </a:bodyPr>
          <a:lstStyle/>
          <a:p>
            <a:r>
              <a:rPr lang="en-GB" altLang="en-US" sz="4400" dirty="0"/>
              <a:t>Key points of entry into YJS</a:t>
            </a:r>
            <a:endParaRPr lang="en-GB" sz="4400" dirty="0">
              <a:latin typeface="+mj-lt"/>
            </a:endParaRPr>
          </a:p>
        </p:txBody>
      </p:sp>
      <p:sp>
        <p:nvSpPr>
          <p:cNvPr id="7" name="Content Placeholder 2">
            <a:extLst>
              <a:ext uri="{FF2B5EF4-FFF2-40B4-BE49-F238E27FC236}">
                <a16:creationId xmlns:a16="http://schemas.microsoft.com/office/drawing/2014/main" id="{6FE6060C-2053-41FE-8F47-3B4CFBFEC42D}"/>
              </a:ext>
            </a:extLst>
          </p:cNvPr>
          <p:cNvSpPr txBox="1">
            <a:spLocks/>
          </p:cNvSpPr>
          <p:nvPr/>
        </p:nvSpPr>
        <p:spPr>
          <a:xfrm>
            <a:off x="1814002" y="1468580"/>
            <a:ext cx="8563996" cy="4608512"/>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7383" indent="-367383">
              <a:spcAft>
                <a:spcPts val="1200"/>
              </a:spcAft>
              <a:defRPr/>
            </a:pPr>
            <a:r>
              <a:rPr lang="en-GB" sz="2200" dirty="0">
                <a:latin typeface="+mj-lt"/>
              </a:rPr>
              <a:t>Preventative  - Targeted Youth Support, Turnaround and Another Way</a:t>
            </a:r>
          </a:p>
          <a:p>
            <a:pPr marL="367383" indent="-367383">
              <a:spcAft>
                <a:spcPts val="1200"/>
              </a:spcAft>
              <a:defRPr/>
            </a:pPr>
            <a:r>
              <a:rPr lang="en-GB" sz="2200" dirty="0">
                <a:latin typeface="+mj-lt"/>
              </a:rPr>
              <a:t>Pre-Court: Bail, remand and Pre-Sentence Report (PSR)</a:t>
            </a:r>
          </a:p>
          <a:p>
            <a:pPr marL="367383" indent="-367383">
              <a:spcAft>
                <a:spcPts val="1200"/>
              </a:spcAft>
              <a:defRPr/>
            </a:pPr>
            <a:r>
              <a:rPr lang="en-GB" sz="2200" dirty="0">
                <a:latin typeface="+mj-lt"/>
              </a:rPr>
              <a:t>Out of Court Disposals: Community Resolution, Outcome 22, Youth Caution, Youth Conditional Caution </a:t>
            </a:r>
          </a:p>
          <a:p>
            <a:pPr marL="367383" indent="-367383">
              <a:spcAft>
                <a:spcPts val="1200"/>
              </a:spcAft>
              <a:defRPr/>
            </a:pPr>
            <a:r>
              <a:rPr lang="en-GB" sz="2200" dirty="0">
                <a:latin typeface="+mj-lt"/>
              </a:rPr>
              <a:t>Post Court – Referral Order, Youth Rehabilitation Order, Detention and Training Order, Custody</a:t>
            </a:r>
          </a:p>
        </p:txBody>
      </p:sp>
    </p:spTree>
    <p:extLst>
      <p:ext uri="{BB962C8B-B14F-4D97-AF65-F5344CB8AC3E}">
        <p14:creationId xmlns:p14="http://schemas.microsoft.com/office/powerpoint/2010/main" val="33817146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2433939-8DF7-41F6-A0E0-1FBDC8F42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14" y="562428"/>
            <a:ext cx="10294999" cy="573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847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155344"/>
            <a:ext cx="6589485" cy="769441"/>
          </a:xfrm>
          <a:prstGeom prst="rect">
            <a:avLst/>
          </a:prstGeom>
          <a:noFill/>
        </p:spPr>
        <p:txBody>
          <a:bodyPr wrap="square" rtlCol="0">
            <a:spAutoFit/>
          </a:bodyPr>
          <a:lstStyle/>
          <a:p>
            <a:r>
              <a:rPr lang="en-GB" altLang="en-US" sz="4400" dirty="0"/>
              <a:t>Targeted Youth Support</a:t>
            </a:r>
            <a:endParaRPr lang="en-GB" sz="4400" dirty="0">
              <a:latin typeface="+mj-lt"/>
            </a:endParaRPr>
          </a:p>
        </p:txBody>
      </p:sp>
      <p:sp>
        <p:nvSpPr>
          <p:cNvPr id="8" name="Subtitle 1">
            <a:extLst>
              <a:ext uri="{FF2B5EF4-FFF2-40B4-BE49-F238E27FC236}">
                <a16:creationId xmlns:a16="http://schemas.microsoft.com/office/drawing/2014/main" id="{8BE9A308-BB42-4C86-BCD1-D6ABFE157494}"/>
              </a:ext>
            </a:extLst>
          </p:cNvPr>
          <p:cNvSpPr txBox="1">
            <a:spLocks/>
          </p:cNvSpPr>
          <p:nvPr/>
        </p:nvSpPr>
        <p:spPr>
          <a:xfrm>
            <a:off x="1500139" y="1596954"/>
            <a:ext cx="8967787" cy="4680520"/>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7383" indent="-367383">
              <a:spcAft>
                <a:spcPts val="1200"/>
              </a:spcAft>
              <a:defRPr/>
            </a:pPr>
            <a:r>
              <a:rPr lang="en-GB" altLang="en-US" sz="2400" dirty="0">
                <a:latin typeface="+mj-lt"/>
              </a:rPr>
              <a:t>Proactive early intervention approach to prevention for those children at risk of youth/weapon-enabled violence </a:t>
            </a:r>
          </a:p>
          <a:p>
            <a:pPr marL="367383" indent="-367383">
              <a:spcAft>
                <a:spcPts val="1200"/>
              </a:spcAft>
              <a:defRPr/>
            </a:pPr>
            <a:r>
              <a:rPr lang="en-GB" sz="2400" dirty="0">
                <a:latin typeface="+mj-lt"/>
              </a:rPr>
              <a:t>Early interventions to reduce anti-social behaviour in the community</a:t>
            </a:r>
          </a:p>
          <a:p>
            <a:pPr marL="367383" indent="-367383">
              <a:spcAft>
                <a:spcPts val="1200"/>
              </a:spcAft>
              <a:defRPr/>
            </a:pPr>
            <a:r>
              <a:rPr lang="en-GB" sz="2400" dirty="0">
                <a:latin typeface="+mj-lt"/>
              </a:rPr>
              <a:t>Partnership work including with groups of children in school and community settings</a:t>
            </a:r>
          </a:p>
          <a:p>
            <a:pPr marL="367383" indent="-367383">
              <a:spcAft>
                <a:spcPts val="1200"/>
              </a:spcAft>
              <a:defRPr/>
            </a:pPr>
            <a:r>
              <a:rPr lang="en-GB" sz="2400" dirty="0">
                <a:latin typeface="+mj-lt"/>
              </a:rPr>
              <a:t>Build professional capacity for more effective outcomes including staff consultation </a:t>
            </a:r>
          </a:p>
          <a:p>
            <a:pPr marL="367383" indent="-367383">
              <a:spcAft>
                <a:spcPts val="1200"/>
              </a:spcAft>
              <a:defRPr/>
            </a:pPr>
            <a:r>
              <a:rPr lang="en-GB" sz="2400" dirty="0">
                <a:latin typeface="+mj-lt"/>
              </a:rPr>
              <a:t>1:1 support to address behaviour, build confidence and esteem in children through planned interventions</a:t>
            </a:r>
          </a:p>
        </p:txBody>
      </p:sp>
    </p:spTree>
    <p:extLst>
      <p:ext uri="{BB962C8B-B14F-4D97-AF65-F5344CB8AC3E}">
        <p14:creationId xmlns:p14="http://schemas.microsoft.com/office/powerpoint/2010/main" val="37504679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155344"/>
            <a:ext cx="6589485" cy="769441"/>
          </a:xfrm>
          <a:prstGeom prst="rect">
            <a:avLst/>
          </a:prstGeom>
          <a:noFill/>
        </p:spPr>
        <p:txBody>
          <a:bodyPr wrap="square" rtlCol="0">
            <a:spAutoFit/>
          </a:bodyPr>
          <a:lstStyle/>
          <a:p>
            <a:r>
              <a:rPr lang="en-GB" altLang="en-US" sz="4400" dirty="0"/>
              <a:t>Out of Court Disposal Panel</a:t>
            </a:r>
            <a:endParaRPr lang="en-GB" sz="4400" dirty="0">
              <a:latin typeface="+mj-lt"/>
            </a:endParaRPr>
          </a:p>
        </p:txBody>
      </p:sp>
      <p:sp>
        <p:nvSpPr>
          <p:cNvPr id="7" name="Content Placeholder 2">
            <a:extLst>
              <a:ext uri="{FF2B5EF4-FFF2-40B4-BE49-F238E27FC236}">
                <a16:creationId xmlns:a16="http://schemas.microsoft.com/office/drawing/2014/main" id="{CB8B4B25-1A2E-4E11-BCFD-C02844657C34}"/>
              </a:ext>
            </a:extLst>
          </p:cNvPr>
          <p:cNvSpPr txBox="1">
            <a:spLocks/>
          </p:cNvSpPr>
          <p:nvPr/>
        </p:nvSpPr>
        <p:spPr>
          <a:xfrm>
            <a:off x="986971" y="1233715"/>
            <a:ext cx="9884229" cy="5075042"/>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7383" indent="-367383">
              <a:spcAft>
                <a:spcPts val="1200"/>
              </a:spcAft>
              <a:defRPr/>
            </a:pPr>
            <a:r>
              <a:rPr lang="en-GB" sz="2400" dirty="0">
                <a:latin typeface="+mj-lt"/>
              </a:rPr>
              <a:t>Case referred by Police is screened for eligibility and allocated for assessment</a:t>
            </a:r>
          </a:p>
          <a:p>
            <a:pPr marL="367383" indent="-367383">
              <a:spcAft>
                <a:spcPts val="1200"/>
              </a:spcAft>
              <a:defRPr/>
            </a:pPr>
            <a:r>
              <a:rPr lang="en-GB" sz="2400" dirty="0" err="1">
                <a:latin typeface="+mj-lt"/>
              </a:rPr>
              <a:t>OoCD</a:t>
            </a:r>
            <a:r>
              <a:rPr lang="en-GB" sz="2400" dirty="0">
                <a:latin typeface="+mj-lt"/>
              </a:rPr>
              <a:t> panel meets every Tuesday, considers each child’s assessment and comes to a decision on outcome.</a:t>
            </a:r>
          </a:p>
          <a:p>
            <a:pPr marL="367383" indent="-367383">
              <a:spcAft>
                <a:spcPts val="1200"/>
              </a:spcAft>
              <a:defRPr/>
            </a:pPr>
            <a:r>
              <a:rPr lang="en-GB" sz="2400" dirty="0">
                <a:latin typeface="+mj-lt"/>
              </a:rPr>
              <a:t>Panel consists of representatives from a range of partners including:</a:t>
            </a:r>
          </a:p>
          <a:p>
            <a:pPr marL="367383" indent="-367383">
              <a:spcBef>
                <a:spcPts val="0"/>
              </a:spcBef>
              <a:defRPr/>
            </a:pPr>
            <a:r>
              <a:rPr lang="en-GB" sz="2400" dirty="0">
                <a:latin typeface="+mj-lt"/>
              </a:rPr>
              <a:t>YJS – Management </a:t>
            </a:r>
          </a:p>
          <a:p>
            <a:pPr marL="367383" indent="-367383">
              <a:spcBef>
                <a:spcPts val="0"/>
              </a:spcBef>
              <a:defRPr/>
            </a:pPr>
            <a:r>
              <a:rPr lang="en-GB" sz="2400" dirty="0">
                <a:latin typeface="+mj-lt"/>
              </a:rPr>
              <a:t>Social care – Management </a:t>
            </a:r>
          </a:p>
          <a:p>
            <a:pPr marL="367383" indent="-367383">
              <a:spcBef>
                <a:spcPts val="0"/>
              </a:spcBef>
              <a:defRPr/>
            </a:pPr>
            <a:r>
              <a:rPr lang="en-GB" sz="2400" dirty="0">
                <a:latin typeface="+mj-lt"/>
              </a:rPr>
              <a:t>YJS Police </a:t>
            </a:r>
          </a:p>
          <a:p>
            <a:pPr marL="367383" indent="-367383">
              <a:spcBef>
                <a:spcPts val="0"/>
              </a:spcBef>
              <a:defRPr/>
            </a:pPr>
            <a:r>
              <a:rPr lang="en-GB" sz="2400" dirty="0">
                <a:latin typeface="+mj-lt"/>
              </a:rPr>
              <a:t>Education Welfare services - Management </a:t>
            </a:r>
          </a:p>
          <a:p>
            <a:pPr marL="367383" indent="-367383">
              <a:spcBef>
                <a:spcPts val="0"/>
              </a:spcBef>
              <a:defRPr/>
            </a:pPr>
            <a:r>
              <a:rPr lang="en-GB" sz="2400" dirty="0">
                <a:latin typeface="+mj-lt"/>
              </a:rPr>
              <a:t>CAMHS - Clinical Nurse Specialists </a:t>
            </a:r>
          </a:p>
          <a:p>
            <a:pPr marL="367383" indent="-367383">
              <a:spcBef>
                <a:spcPts val="0"/>
              </a:spcBef>
              <a:defRPr/>
            </a:pPr>
            <a:r>
              <a:rPr lang="en-GB" sz="2400" dirty="0">
                <a:latin typeface="+mj-lt"/>
              </a:rPr>
              <a:t>CGL - Drug and Alcohol service </a:t>
            </a:r>
          </a:p>
          <a:p>
            <a:pPr marL="367383" indent="-367383">
              <a:spcBef>
                <a:spcPts val="0"/>
              </a:spcBef>
              <a:defRPr/>
            </a:pPr>
            <a:r>
              <a:rPr lang="en-GB" sz="2400" dirty="0">
                <a:latin typeface="+mj-lt"/>
              </a:rPr>
              <a:t>Early Help services </a:t>
            </a:r>
          </a:p>
          <a:p>
            <a:pPr marL="0" indent="0">
              <a:buFont typeface="Arial" panose="020B0604020202020204" pitchFamily="34" charset="0"/>
              <a:buNone/>
              <a:defRPr/>
            </a:pPr>
            <a:endParaRPr lang="en-GB" dirty="0"/>
          </a:p>
        </p:txBody>
      </p:sp>
    </p:spTree>
    <p:extLst>
      <p:ext uri="{BB962C8B-B14F-4D97-AF65-F5344CB8AC3E}">
        <p14:creationId xmlns:p14="http://schemas.microsoft.com/office/powerpoint/2010/main" val="41839544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
                                            <p:txEl>
                                              <p:pRg st="7" end="7"/>
                                            </p:txEl>
                                          </p:spTgt>
                                        </p:tgtEl>
                                        <p:attrNameLst>
                                          <p:attrName>style.visibility</p:attrName>
                                        </p:attrNameLst>
                                      </p:cBhvr>
                                      <p:to>
                                        <p:strVal val="visible"/>
                                      </p:to>
                                    </p:set>
                                    <p:animEffect transition="in" filter="fade">
                                      <p:cBhvr>
                                        <p:cTn id="34" dur="500"/>
                                        <p:tgtEl>
                                          <p:spTgt spid="7">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fade">
                                      <p:cBhvr>
                                        <p:cTn id="37" dur="500"/>
                                        <p:tgtEl>
                                          <p:spTgt spid="7">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fade">
                                      <p:cBhvr>
                                        <p:cTn id="40"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155344"/>
            <a:ext cx="6589485" cy="769441"/>
          </a:xfrm>
          <a:prstGeom prst="rect">
            <a:avLst/>
          </a:prstGeom>
          <a:noFill/>
        </p:spPr>
        <p:txBody>
          <a:bodyPr wrap="square" rtlCol="0">
            <a:spAutoFit/>
          </a:bodyPr>
          <a:lstStyle/>
          <a:p>
            <a:r>
              <a:rPr lang="en-GB" altLang="en-US" sz="4400" dirty="0"/>
              <a:t>Out of Court disposals</a:t>
            </a:r>
            <a:endParaRPr lang="en-GB" sz="4400" dirty="0">
              <a:latin typeface="+mj-lt"/>
            </a:endParaRPr>
          </a:p>
        </p:txBody>
      </p:sp>
      <p:sp>
        <p:nvSpPr>
          <p:cNvPr id="8" name="Content Placeholder 2">
            <a:extLst>
              <a:ext uri="{FF2B5EF4-FFF2-40B4-BE49-F238E27FC236}">
                <a16:creationId xmlns:a16="http://schemas.microsoft.com/office/drawing/2014/main" id="{514986B9-9C5A-4EE4-A726-7152B5176C18}"/>
              </a:ext>
            </a:extLst>
          </p:cNvPr>
          <p:cNvSpPr txBox="1">
            <a:spLocks/>
          </p:cNvSpPr>
          <p:nvPr/>
        </p:nvSpPr>
        <p:spPr>
          <a:xfrm>
            <a:off x="1534885" y="1254245"/>
            <a:ext cx="9122229" cy="5112568"/>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defRPr/>
            </a:pPr>
            <a:r>
              <a:rPr lang="en-GB" sz="2200" dirty="0">
                <a:latin typeface="+mj-lt"/>
              </a:rPr>
              <a:t>Following comprehensive assessment, disposals and interventions will be agreed by all panel members and the child will then receive one of the following:</a:t>
            </a:r>
          </a:p>
          <a:p>
            <a:pPr marL="367383" indent="-367383">
              <a:spcAft>
                <a:spcPts val="1200"/>
              </a:spcAft>
              <a:defRPr/>
            </a:pPr>
            <a:r>
              <a:rPr lang="en-GB" sz="1800" dirty="0">
                <a:latin typeface="+mj-lt"/>
              </a:rPr>
              <a:t>Outcome 20 – This is given if there are professionals or support already in place which doesn’t require any additional work by YJS</a:t>
            </a:r>
          </a:p>
          <a:p>
            <a:pPr marL="367383" indent="-367383">
              <a:spcAft>
                <a:spcPts val="1200"/>
              </a:spcAft>
              <a:defRPr/>
            </a:pPr>
            <a:r>
              <a:rPr lang="en-GB" sz="1800" dirty="0">
                <a:latin typeface="+mj-lt"/>
              </a:rPr>
              <a:t>Outcome 22- A number of different professionals or support is in place but requires some additional intervention either by YJS or other agencies. </a:t>
            </a:r>
          </a:p>
          <a:p>
            <a:pPr marL="367383" indent="-367383">
              <a:spcAft>
                <a:spcPts val="1200"/>
              </a:spcAft>
              <a:defRPr/>
            </a:pPr>
            <a:r>
              <a:rPr lang="en-GB" sz="1800" dirty="0">
                <a:latin typeface="+mj-lt"/>
              </a:rPr>
              <a:t>Community Resolution – With a minimum intervention provided by YJS</a:t>
            </a:r>
          </a:p>
          <a:p>
            <a:pPr marL="367383" indent="-367383">
              <a:spcAft>
                <a:spcPts val="1200"/>
              </a:spcAft>
              <a:defRPr/>
            </a:pPr>
            <a:r>
              <a:rPr lang="en-GB" sz="1800" dirty="0">
                <a:latin typeface="+mj-lt"/>
              </a:rPr>
              <a:t>Youth Caution – issued by YJS police to the child and any interventions completed by YJS Case Manager.</a:t>
            </a:r>
          </a:p>
          <a:p>
            <a:pPr marL="367383" indent="-367383">
              <a:spcAft>
                <a:spcPts val="1200"/>
              </a:spcAft>
              <a:defRPr/>
            </a:pPr>
            <a:r>
              <a:rPr lang="en-GB" sz="1800" dirty="0">
                <a:latin typeface="+mj-lt"/>
              </a:rPr>
              <a:t>Youth Conditional Caution – issued by YJS Police and package of intervention delivered by YJS staff, including partners.</a:t>
            </a:r>
          </a:p>
          <a:p>
            <a:pPr>
              <a:defRPr/>
            </a:pPr>
            <a:endParaRPr lang="en-GB" dirty="0"/>
          </a:p>
        </p:txBody>
      </p:sp>
    </p:spTree>
    <p:extLst>
      <p:ext uri="{BB962C8B-B14F-4D97-AF65-F5344CB8AC3E}">
        <p14:creationId xmlns:p14="http://schemas.microsoft.com/office/powerpoint/2010/main" val="33426809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86629" y="155344"/>
            <a:ext cx="5341256" cy="769441"/>
          </a:xfrm>
          <a:prstGeom prst="rect">
            <a:avLst/>
          </a:prstGeom>
          <a:noFill/>
        </p:spPr>
        <p:txBody>
          <a:bodyPr wrap="square" rtlCol="0">
            <a:spAutoFit/>
          </a:bodyPr>
          <a:lstStyle/>
          <a:p>
            <a:r>
              <a:rPr lang="en-GB" sz="4400" dirty="0"/>
              <a:t>Knife crime</a:t>
            </a:r>
            <a:endParaRPr lang="en-GB" sz="4400" dirty="0">
              <a:latin typeface="+mj-lt"/>
            </a:endParaRPr>
          </a:p>
        </p:txBody>
      </p:sp>
      <p:sp>
        <p:nvSpPr>
          <p:cNvPr id="9" name="Content Placeholder 2">
            <a:extLst>
              <a:ext uri="{FF2B5EF4-FFF2-40B4-BE49-F238E27FC236}">
                <a16:creationId xmlns:a16="http://schemas.microsoft.com/office/drawing/2014/main" id="{EED1C04A-A408-472A-B5A7-2AE659379418}"/>
              </a:ext>
            </a:extLst>
          </p:cNvPr>
          <p:cNvSpPr txBox="1">
            <a:spLocks/>
          </p:cNvSpPr>
          <p:nvPr/>
        </p:nvSpPr>
        <p:spPr>
          <a:xfrm>
            <a:off x="1019629" y="1966688"/>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GB" sz="2400" dirty="0">
                <a:latin typeface="+mj-lt"/>
              </a:rPr>
              <a:t>Child is arrested and taken into Police custody and interviewed</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GB" sz="2400" dirty="0">
                <a:latin typeface="+mj-lt"/>
              </a:rPr>
              <a:t>YJS notified (May be delegated to Duty Manager / EDT)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GB" sz="2400" dirty="0">
                <a:latin typeface="+mj-lt"/>
              </a:rPr>
              <a:t>Screening assessment completed and Knife Crime Decision Record (KCDR) completed – decision made to either (1) issue YCC or (2) bail for full assessment.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GB" sz="2400" dirty="0">
                <a:latin typeface="+mj-lt"/>
              </a:rPr>
              <a:t>Decision relayed to Police Custody staff</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GB" sz="2400" dirty="0">
                <a:latin typeface="+mj-lt"/>
              </a:rPr>
              <a:t>Child is either: (1) issued with YCC with condition to engage with YJS assessment and intervention, or (2) bailed with conditions to engage with YJS assessment process.</a:t>
            </a:r>
          </a:p>
        </p:txBody>
      </p:sp>
    </p:spTree>
    <p:extLst>
      <p:ext uri="{BB962C8B-B14F-4D97-AF65-F5344CB8AC3E}">
        <p14:creationId xmlns:p14="http://schemas.microsoft.com/office/powerpoint/2010/main" val="40195427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on't Forget to Take Care of Yourself! Tips for Parents During the COVID  Pandemic. - Autism Therapy Chicago: ABA Therapy for Children with Autism"/>
          <p:cNvPicPr>
            <a:picLocks noChangeAspect="1" noChangeArrowheads="1"/>
          </p:cNvPicPr>
          <p:nvPr/>
        </p:nvPicPr>
        <p:blipFill rotWithShape="1">
          <a:blip r:embed="rId3">
            <a:extLst>
              <a:ext uri="{28A0092B-C50C-407E-A947-70E740481C1C}">
                <a14:useLocalDpi xmlns:a14="http://schemas.microsoft.com/office/drawing/2010/main" val="0"/>
              </a:ext>
            </a:extLst>
          </a:blip>
          <a:srcRect t="13631" b="7149"/>
          <a:stretch/>
        </p:blipFill>
        <p:spPr bwMode="auto">
          <a:xfrm>
            <a:off x="1010953" y="1072606"/>
            <a:ext cx="9699170" cy="505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08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EED1C04A-A408-472A-B5A7-2AE659379418}"/>
              </a:ext>
            </a:extLst>
          </p:cNvPr>
          <p:cNvSpPr txBox="1">
            <a:spLocks/>
          </p:cNvSpPr>
          <p:nvPr/>
        </p:nvSpPr>
        <p:spPr>
          <a:xfrm>
            <a:off x="685800" y="1705431"/>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400" dirty="0">
                <a:latin typeface="+mj-lt"/>
              </a:rPr>
              <a:t>Child, 14 years of age, seen collecting ‘item’ from bush outside care home by residential staff</a:t>
            </a:r>
          </a:p>
          <a:p>
            <a:r>
              <a:rPr lang="en-US" sz="2400" dirty="0">
                <a:latin typeface="+mj-lt"/>
              </a:rPr>
              <a:t>Care staff have been worried about child’s </a:t>
            </a:r>
            <a:r>
              <a:rPr lang="en-US" sz="2400" dirty="0" err="1">
                <a:latin typeface="+mj-lt"/>
              </a:rPr>
              <a:t>behaviour</a:t>
            </a:r>
            <a:r>
              <a:rPr lang="en-US" sz="2400" dirty="0">
                <a:latin typeface="+mj-lt"/>
              </a:rPr>
              <a:t> over the last three weeks, with him being more withdrawn and secretive</a:t>
            </a:r>
          </a:p>
          <a:p>
            <a:r>
              <a:rPr lang="en-US" sz="2400" dirty="0">
                <a:latin typeface="+mj-lt"/>
              </a:rPr>
              <a:t>Has disclosed to his keyworker that he owes some money for cannabis and has been threatened by undisclosed ‘dealers’</a:t>
            </a:r>
          </a:p>
          <a:p>
            <a:r>
              <a:rPr lang="en-US" sz="2400" dirty="0">
                <a:latin typeface="+mj-lt"/>
              </a:rPr>
              <a:t>Child has an EHCP and has active input from CAMHS support alongside medication for ADHD</a:t>
            </a:r>
          </a:p>
          <a:p>
            <a:r>
              <a:rPr lang="en-US" sz="2400" dirty="0">
                <a:latin typeface="+mj-lt"/>
              </a:rPr>
              <a:t>Three recent missing episodes, the full details of these have not come to light</a:t>
            </a:r>
          </a:p>
        </p:txBody>
      </p:sp>
      <p:sp>
        <p:nvSpPr>
          <p:cNvPr id="5" name="TextBox 4">
            <a:extLst>
              <a:ext uri="{FF2B5EF4-FFF2-40B4-BE49-F238E27FC236}">
                <a16:creationId xmlns:a16="http://schemas.microsoft.com/office/drawing/2014/main" id="{5BB40304-ADD0-40FD-B535-6911DCB4332A}"/>
              </a:ext>
            </a:extLst>
          </p:cNvPr>
          <p:cNvSpPr txBox="1"/>
          <p:nvPr/>
        </p:nvSpPr>
        <p:spPr>
          <a:xfrm>
            <a:off x="3135086" y="155344"/>
            <a:ext cx="6589485" cy="769441"/>
          </a:xfrm>
          <a:prstGeom prst="rect">
            <a:avLst/>
          </a:prstGeom>
          <a:noFill/>
        </p:spPr>
        <p:txBody>
          <a:bodyPr wrap="square" rtlCol="0">
            <a:spAutoFit/>
          </a:bodyPr>
          <a:lstStyle/>
          <a:p>
            <a:r>
              <a:rPr lang="en-GB" sz="4400" dirty="0"/>
              <a:t>Case example 1</a:t>
            </a:r>
            <a:endParaRPr lang="en-GB" sz="4400" dirty="0">
              <a:latin typeface="+mj-lt"/>
            </a:endParaRPr>
          </a:p>
        </p:txBody>
      </p:sp>
    </p:spTree>
    <p:extLst>
      <p:ext uri="{BB962C8B-B14F-4D97-AF65-F5344CB8AC3E}">
        <p14:creationId xmlns:p14="http://schemas.microsoft.com/office/powerpoint/2010/main" val="32112513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EED1C04A-A408-472A-B5A7-2AE659379418}"/>
              </a:ext>
            </a:extLst>
          </p:cNvPr>
          <p:cNvSpPr txBox="1">
            <a:spLocks/>
          </p:cNvSpPr>
          <p:nvPr/>
        </p:nvSpPr>
        <p:spPr>
          <a:xfrm>
            <a:off x="685800" y="1705431"/>
            <a:ext cx="10820400" cy="4024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GB" sz="2400" dirty="0">
                <a:latin typeface="+mj-lt"/>
              </a:rPr>
              <a:t>13 year old boy found in possession of a Stanley knife at school</a:t>
            </a:r>
          </a:p>
          <a:p>
            <a:r>
              <a:rPr lang="en-GB" sz="2400" dirty="0">
                <a:latin typeface="+mj-lt"/>
              </a:rPr>
              <a:t>Knife seen and reported to Police by staff who had seen it in his bag at the end of the day </a:t>
            </a:r>
          </a:p>
          <a:p>
            <a:r>
              <a:rPr lang="en-GB" sz="2400" dirty="0">
                <a:latin typeface="+mj-lt"/>
              </a:rPr>
              <a:t>Child admits he had taken it from his Dad’s toolbox a couple of weeks ago and had it in his bag as he was scared and being bullied at school</a:t>
            </a:r>
          </a:p>
          <a:p>
            <a:r>
              <a:rPr lang="en-GB" sz="2400" dirty="0">
                <a:latin typeface="+mj-lt"/>
              </a:rPr>
              <a:t>Said he was very sorry, had no intention of using it and had never removed it from his bag which he kept in his locker </a:t>
            </a:r>
          </a:p>
          <a:p>
            <a:r>
              <a:rPr lang="en-GB" sz="2400" dirty="0">
                <a:latin typeface="+mj-lt"/>
              </a:rPr>
              <a:t>No previous offence history</a:t>
            </a:r>
          </a:p>
        </p:txBody>
      </p:sp>
      <p:sp>
        <p:nvSpPr>
          <p:cNvPr id="5" name="TextBox 4">
            <a:extLst>
              <a:ext uri="{FF2B5EF4-FFF2-40B4-BE49-F238E27FC236}">
                <a16:creationId xmlns:a16="http://schemas.microsoft.com/office/drawing/2014/main" id="{5BB40304-ADD0-40FD-B535-6911DCB4332A}"/>
              </a:ext>
            </a:extLst>
          </p:cNvPr>
          <p:cNvSpPr txBox="1"/>
          <p:nvPr/>
        </p:nvSpPr>
        <p:spPr>
          <a:xfrm>
            <a:off x="3135086" y="155344"/>
            <a:ext cx="6589485" cy="769441"/>
          </a:xfrm>
          <a:prstGeom prst="rect">
            <a:avLst/>
          </a:prstGeom>
          <a:noFill/>
        </p:spPr>
        <p:txBody>
          <a:bodyPr wrap="square" rtlCol="0">
            <a:spAutoFit/>
          </a:bodyPr>
          <a:lstStyle/>
          <a:p>
            <a:r>
              <a:rPr lang="en-GB" sz="4400" dirty="0"/>
              <a:t>Case example 2</a:t>
            </a:r>
            <a:endParaRPr lang="en-GB" sz="4400" dirty="0">
              <a:latin typeface="+mj-lt"/>
            </a:endParaRPr>
          </a:p>
        </p:txBody>
      </p:sp>
    </p:spTree>
    <p:extLst>
      <p:ext uri="{BB962C8B-B14F-4D97-AF65-F5344CB8AC3E}">
        <p14:creationId xmlns:p14="http://schemas.microsoft.com/office/powerpoint/2010/main" val="3466478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155344"/>
            <a:ext cx="6589485" cy="769441"/>
          </a:xfrm>
          <a:prstGeom prst="rect">
            <a:avLst/>
          </a:prstGeom>
          <a:noFill/>
        </p:spPr>
        <p:txBody>
          <a:bodyPr wrap="square" rtlCol="0">
            <a:spAutoFit/>
          </a:bodyPr>
          <a:lstStyle/>
          <a:p>
            <a:r>
              <a:rPr lang="en-GB" sz="4400" dirty="0"/>
              <a:t>Court-led YJS Service</a:t>
            </a:r>
            <a:endParaRPr lang="en-GB" sz="4400" dirty="0">
              <a:latin typeface="+mj-lt"/>
            </a:endParaRPr>
          </a:p>
        </p:txBody>
      </p:sp>
      <p:sp>
        <p:nvSpPr>
          <p:cNvPr id="5" name="Content Placeholder 2">
            <a:extLst>
              <a:ext uri="{FF2B5EF4-FFF2-40B4-BE49-F238E27FC236}">
                <a16:creationId xmlns:a16="http://schemas.microsoft.com/office/drawing/2014/main" id="{C269312A-5487-4A33-B3F7-42B877248F87}"/>
              </a:ext>
            </a:extLst>
          </p:cNvPr>
          <p:cNvSpPr txBox="1">
            <a:spLocks/>
          </p:cNvSpPr>
          <p:nvPr/>
        </p:nvSpPr>
        <p:spPr>
          <a:xfrm>
            <a:off x="1999921" y="1628801"/>
            <a:ext cx="8229600" cy="4530725"/>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7383" indent="-367383">
              <a:spcAft>
                <a:spcPts val="1200"/>
              </a:spcAft>
              <a:defRPr/>
            </a:pPr>
            <a:r>
              <a:rPr lang="en-GB" dirty="0">
                <a:latin typeface="+mj-lt"/>
              </a:rPr>
              <a:t>Community Orders:</a:t>
            </a:r>
          </a:p>
          <a:p>
            <a:pPr marL="767433" lvl="2" indent="-367383">
              <a:spcAft>
                <a:spcPts val="1200"/>
              </a:spcAft>
              <a:buClr>
                <a:schemeClr val="hlink"/>
              </a:buClr>
              <a:defRPr/>
            </a:pPr>
            <a:r>
              <a:rPr lang="en-GB" dirty="0">
                <a:latin typeface="+mj-lt"/>
              </a:rPr>
              <a:t>Referral Order</a:t>
            </a:r>
          </a:p>
          <a:p>
            <a:pPr marL="767433" lvl="2" indent="-367383">
              <a:spcAft>
                <a:spcPts val="1200"/>
              </a:spcAft>
              <a:buClr>
                <a:schemeClr val="hlink"/>
              </a:buClr>
              <a:defRPr/>
            </a:pPr>
            <a:r>
              <a:rPr lang="en-GB" dirty="0">
                <a:latin typeface="+mj-lt"/>
              </a:rPr>
              <a:t>Youth Rehabilitation Order (YRO)</a:t>
            </a:r>
          </a:p>
          <a:p>
            <a:pPr marL="367383" indent="-367383">
              <a:spcAft>
                <a:spcPts val="1200"/>
              </a:spcAft>
              <a:defRPr/>
            </a:pPr>
            <a:r>
              <a:rPr lang="en-GB" dirty="0">
                <a:latin typeface="+mj-lt"/>
              </a:rPr>
              <a:t>Custodial sentences:</a:t>
            </a:r>
          </a:p>
          <a:p>
            <a:pPr marL="767433" lvl="2" indent="-367383">
              <a:spcAft>
                <a:spcPts val="1200"/>
              </a:spcAft>
              <a:buClr>
                <a:schemeClr val="hlink"/>
              </a:buClr>
              <a:defRPr/>
            </a:pPr>
            <a:r>
              <a:rPr lang="en-GB" dirty="0">
                <a:latin typeface="+mj-lt"/>
              </a:rPr>
              <a:t>DTO/Custody</a:t>
            </a:r>
          </a:p>
          <a:p>
            <a:pPr marL="367383" indent="-367383">
              <a:spcAft>
                <a:spcPts val="1200"/>
              </a:spcAft>
              <a:defRPr/>
            </a:pPr>
            <a:r>
              <a:rPr lang="en-GB" dirty="0">
                <a:latin typeface="+mj-lt"/>
              </a:rPr>
              <a:t>Bail</a:t>
            </a:r>
          </a:p>
          <a:p>
            <a:pPr marL="367383" indent="-367383">
              <a:spcAft>
                <a:spcPts val="1200"/>
              </a:spcAft>
              <a:defRPr/>
            </a:pPr>
            <a:r>
              <a:rPr lang="en-GB" dirty="0">
                <a:latin typeface="+mj-lt"/>
              </a:rPr>
              <a:t>Remand to Youth Detention/Local Authority</a:t>
            </a:r>
          </a:p>
          <a:p>
            <a:pPr>
              <a:defRPr/>
            </a:pPr>
            <a:endParaRPr lang="en-GB" dirty="0"/>
          </a:p>
          <a:p>
            <a:pPr>
              <a:defRPr/>
            </a:pPr>
            <a:endParaRPr lang="en-GB" dirty="0"/>
          </a:p>
          <a:p>
            <a:pPr>
              <a:defRPr/>
            </a:pPr>
            <a:endParaRPr lang="en-GB" dirty="0"/>
          </a:p>
          <a:p>
            <a:pPr>
              <a:defRPr/>
            </a:pPr>
            <a:endParaRPr lang="en-GB" dirty="0"/>
          </a:p>
          <a:p>
            <a:pPr>
              <a:defRPr/>
            </a:pPr>
            <a:endParaRPr lang="en-GB" dirty="0"/>
          </a:p>
        </p:txBody>
      </p:sp>
    </p:spTree>
    <p:extLst>
      <p:ext uri="{BB962C8B-B14F-4D97-AF65-F5344CB8AC3E}">
        <p14:creationId xmlns:p14="http://schemas.microsoft.com/office/powerpoint/2010/main" val="26052216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1000"/>
                                        <p:tgtEl>
                                          <p:spTgt spid="5">
                                            <p:txEl>
                                              <p:pRg st="5" end="5"/>
                                            </p:txEl>
                                          </p:spTgt>
                                        </p:tgtEl>
                                      </p:cBhvr>
                                    </p:animEffect>
                                    <p:anim calcmode="lin" valueType="num">
                                      <p:cBhvr>
                                        <p:cTn id="3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38400" y="155344"/>
            <a:ext cx="6589485" cy="769441"/>
          </a:xfrm>
          <a:prstGeom prst="rect">
            <a:avLst/>
          </a:prstGeom>
          <a:noFill/>
        </p:spPr>
        <p:txBody>
          <a:bodyPr wrap="square" rtlCol="0">
            <a:spAutoFit/>
          </a:bodyPr>
          <a:lstStyle/>
          <a:p>
            <a:r>
              <a:rPr lang="en-GB" sz="4400" dirty="0"/>
              <a:t>Complex children</a:t>
            </a:r>
            <a:endParaRPr lang="en-GB" sz="4400" dirty="0">
              <a:latin typeface="+mj-lt"/>
            </a:endParaRPr>
          </a:p>
        </p:txBody>
      </p:sp>
      <p:sp>
        <p:nvSpPr>
          <p:cNvPr id="3" name="Rectangle 2">
            <a:extLst>
              <a:ext uri="{FF2B5EF4-FFF2-40B4-BE49-F238E27FC236}">
                <a16:creationId xmlns:a16="http://schemas.microsoft.com/office/drawing/2014/main" id="{7667904E-FAC6-4D04-B325-EBE44F5B8C13}"/>
              </a:ext>
            </a:extLst>
          </p:cNvPr>
          <p:cNvSpPr/>
          <p:nvPr/>
        </p:nvSpPr>
        <p:spPr>
          <a:xfrm>
            <a:off x="1524001" y="1535621"/>
            <a:ext cx="8795656" cy="1435458"/>
          </a:xfrm>
          <a:prstGeom prst="rect">
            <a:avLst/>
          </a:prstGeom>
        </p:spPr>
        <p:txBody>
          <a:bodyPr wrap="square">
            <a:spAutoFit/>
          </a:bodyPr>
          <a:lstStyle/>
          <a:p>
            <a:pPr marL="367383" indent="-367383" defTabSz="457200">
              <a:lnSpc>
                <a:spcPct val="80000"/>
              </a:lnSpc>
              <a:spcAft>
                <a:spcPts val="1200"/>
              </a:spcAft>
              <a:buFont typeface="Arial" panose="020B0604020202020204" pitchFamily="34" charset="0"/>
              <a:buChar char="•"/>
              <a:defRPr/>
            </a:pPr>
            <a:r>
              <a:rPr lang="en-US" sz="2400" dirty="0">
                <a:latin typeface="+mj-lt"/>
              </a:rPr>
              <a:t>Multiple needs, high-risk </a:t>
            </a:r>
            <a:r>
              <a:rPr lang="en-GB" sz="2400" dirty="0">
                <a:latin typeface="+mj-lt"/>
              </a:rPr>
              <a:t>behaviours</a:t>
            </a:r>
            <a:r>
              <a:rPr lang="en-US" sz="2400" dirty="0">
                <a:latin typeface="+mj-lt"/>
              </a:rPr>
              <a:t> &amp; complex management difficulties – “High risk, high harm, </a:t>
            </a:r>
            <a:r>
              <a:rPr lang="en-GB" sz="2400" dirty="0">
                <a:latin typeface="+mj-lt"/>
              </a:rPr>
              <a:t>high safety and wellbeing concerns”</a:t>
            </a:r>
          </a:p>
          <a:p>
            <a:pPr marL="367383" indent="-367383" defTabSz="457200">
              <a:lnSpc>
                <a:spcPct val="80000"/>
              </a:lnSpc>
              <a:spcAft>
                <a:spcPts val="1200"/>
              </a:spcAft>
              <a:buFont typeface="Arial" panose="020B0604020202020204" pitchFamily="34" charset="0"/>
              <a:buChar char="•"/>
              <a:defRPr/>
            </a:pPr>
            <a:r>
              <a:rPr lang="en-US" sz="2400" dirty="0">
                <a:latin typeface="+mj-lt"/>
              </a:rPr>
              <a:t>Common histories – complex experiences of trauma including:</a:t>
            </a:r>
          </a:p>
        </p:txBody>
      </p:sp>
      <p:sp>
        <p:nvSpPr>
          <p:cNvPr id="7" name="Rectangle 6">
            <a:extLst>
              <a:ext uri="{FF2B5EF4-FFF2-40B4-BE49-F238E27FC236}">
                <a16:creationId xmlns:a16="http://schemas.microsoft.com/office/drawing/2014/main" id="{05002432-A5C7-453E-A9AD-00CA5D77352F}"/>
              </a:ext>
            </a:extLst>
          </p:cNvPr>
          <p:cNvSpPr/>
          <p:nvPr/>
        </p:nvSpPr>
        <p:spPr>
          <a:xfrm>
            <a:off x="972456" y="3294741"/>
            <a:ext cx="5123544" cy="2881430"/>
          </a:xfrm>
          <a:prstGeom prst="rect">
            <a:avLst/>
          </a:prstGeom>
        </p:spPr>
        <p:txBody>
          <a:bodyPr wrap="square">
            <a:spAutoFit/>
          </a:bodyPr>
          <a:lstStyle/>
          <a:p>
            <a:pPr marL="400050" lvl="1" defTabSz="457200">
              <a:lnSpc>
                <a:spcPct val="80000"/>
              </a:lnSpc>
              <a:spcAft>
                <a:spcPts val="1200"/>
              </a:spcAft>
              <a:defRPr/>
            </a:pPr>
            <a:r>
              <a:rPr lang="fr-FR" sz="2200" dirty="0">
                <a:latin typeface="+mj-lt"/>
              </a:rPr>
              <a:t>Adverse </a:t>
            </a:r>
            <a:r>
              <a:rPr lang="en-GB" sz="2200" dirty="0">
                <a:latin typeface="+mj-lt"/>
              </a:rPr>
              <a:t>Childhood</a:t>
            </a:r>
            <a:r>
              <a:rPr lang="fr-FR" sz="2200" dirty="0">
                <a:latin typeface="+mj-lt"/>
              </a:rPr>
              <a:t> </a:t>
            </a:r>
            <a:r>
              <a:rPr lang="en-GB" sz="2200" dirty="0">
                <a:latin typeface="+mj-lt"/>
              </a:rPr>
              <a:t>Experiences</a:t>
            </a:r>
            <a:r>
              <a:rPr lang="fr-FR" sz="2200" dirty="0">
                <a:latin typeface="+mj-lt"/>
              </a:rPr>
              <a:t> (ACES);</a:t>
            </a:r>
          </a:p>
          <a:p>
            <a:pPr marL="742950" lvl="1" indent="-342900" defTabSz="457200">
              <a:lnSpc>
                <a:spcPct val="80000"/>
              </a:lnSpc>
              <a:spcAft>
                <a:spcPts val="1200"/>
              </a:spcAft>
              <a:buFont typeface="Arial" panose="020B0604020202020204" pitchFamily="34" charset="0"/>
              <a:buChar char="•"/>
              <a:defRPr/>
            </a:pPr>
            <a:r>
              <a:rPr lang="fr-FR" sz="2200" dirty="0">
                <a:latin typeface="+mj-lt"/>
              </a:rPr>
              <a:t>Attachment </a:t>
            </a:r>
          </a:p>
          <a:p>
            <a:pPr marL="742950" lvl="1" indent="-342900" defTabSz="457200">
              <a:lnSpc>
                <a:spcPct val="80000"/>
              </a:lnSpc>
              <a:spcAft>
                <a:spcPts val="1200"/>
              </a:spcAft>
              <a:buFont typeface="Arial" panose="020B0604020202020204" pitchFamily="34" charset="0"/>
              <a:buChar char="•"/>
              <a:defRPr/>
            </a:pPr>
            <a:r>
              <a:rPr lang="fr-FR" sz="2200" dirty="0">
                <a:latin typeface="+mj-lt"/>
              </a:rPr>
              <a:t>Parental substance </a:t>
            </a:r>
            <a:r>
              <a:rPr lang="en-US" sz="2200" dirty="0">
                <a:latin typeface="+mj-lt"/>
              </a:rPr>
              <a:t>misuse / mental health / domestic abuse</a:t>
            </a:r>
          </a:p>
          <a:p>
            <a:pPr marL="742950" lvl="1" indent="-342900" defTabSz="457200">
              <a:lnSpc>
                <a:spcPct val="80000"/>
              </a:lnSpc>
              <a:spcAft>
                <a:spcPts val="1200"/>
              </a:spcAft>
              <a:buFont typeface="Arial" panose="020B0604020202020204" pitchFamily="34" charset="0"/>
              <a:buChar char="•"/>
              <a:defRPr/>
            </a:pPr>
            <a:r>
              <a:rPr lang="en-US" sz="2200" dirty="0">
                <a:latin typeface="+mj-lt"/>
              </a:rPr>
              <a:t>Speech &amp; Language Communication Needs (SLCN)</a:t>
            </a:r>
          </a:p>
          <a:p>
            <a:pPr marL="742950" lvl="1" indent="-342900" defTabSz="457200">
              <a:lnSpc>
                <a:spcPct val="80000"/>
              </a:lnSpc>
              <a:spcAft>
                <a:spcPts val="1200"/>
              </a:spcAft>
              <a:buFont typeface="Arial" panose="020B0604020202020204" pitchFamily="34" charset="0"/>
              <a:buChar char="•"/>
              <a:defRPr/>
            </a:pPr>
            <a:r>
              <a:rPr lang="en-GB" sz="2200" dirty="0">
                <a:latin typeface="+mj-lt"/>
              </a:rPr>
              <a:t>Special Educational Needs &amp; Disabilities (SEND)</a:t>
            </a:r>
          </a:p>
        </p:txBody>
      </p:sp>
      <p:pic>
        <p:nvPicPr>
          <p:cNvPr id="8" name="Picture 7">
            <a:extLst>
              <a:ext uri="{FF2B5EF4-FFF2-40B4-BE49-F238E27FC236}">
                <a16:creationId xmlns:a16="http://schemas.microsoft.com/office/drawing/2014/main" id="{50634D01-21A5-4929-9016-64CBE0074E72}"/>
              </a:ext>
            </a:extLst>
          </p:cNvPr>
          <p:cNvPicPr>
            <a:picLocks noChangeAspect="1"/>
          </p:cNvPicPr>
          <p:nvPr/>
        </p:nvPicPr>
        <p:blipFill>
          <a:blip r:embed="rId4"/>
          <a:stretch>
            <a:fillRect/>
          </a:stretch>
        </p:blipFill>
        <p:spPr>
          <a:xfrm>
            <a:off x="7060181" y="3194969"/>
            <a:ext cx="3935407" cy="2981202"/>
          </a:xfrm>
          <a:prstGeom prst="rect">
            <a:avLst/>
          </a:prstGeom>
        </p:spPr>
      </p:pic>
    </p:spTree>
    <p:extLst>
      <p:ext uri="{BB962C8B-B14F-4D97-AF65-F5344CB8AC3E}">
        <p14:creationId xmlns:p14="http://schemas.microsoft.com/office/powerpoint/2010/main" val="42568746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YJ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1" y="155344"/>
            <a:ext cx="7715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EED1C04A-A408-472A-B5A7-2AE659379418}"/>
              </a:ext>
            </a:extLst>
          </p:cNvPr>
          <p:cNvSpPr txBox="1">
            <a:spLocks/>
          </p:cNvSpPr>
          <p:nvPr/>
        </p:nvSpPr>
        <p:spPr>
          <a:xfrm>
            <a:off x="685800" y="1705431"/>
            <a:ext cx="10820400" cy="40241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GB" sz="2400" dirty="0">
                <a:latin typeface="+mj-lt"/>
              </a:rPr>
              <a:t>For enquiries about a specific child:  Duty officer/Business support on 0115 9159400 or email </a:t>
            </a:r>
            <a:r>
              <a:rPr lang="en-GB" sz="2400" u="sng" dirty="0">
                <a:latin typeface="+mj-lt"/>
                <a:hlinkClick r:id="rId4"/>
              </a:rPr>
              <a:t>YJS@Nottinghamcity.gov.uk</a:t>
            </a:r>
            <a:endParaRPr lang="en-GB" sz="2400" u="sng" dirty="0">
              <a:latin typeface="+mj-lt"/>
            </a:endParaRPr>
          </a:p>
          <a:p>
            <a:endParaRPr lang="en-GB" sz="2400" u="sng" dirty="0">
              <a:latin typeface="+mj-lt"/>
            </a:endParaRPr>
          </a:p>
          <a:p>
            <a:r>
              <a:rPr lang="en-GB" sz="2400" dirty="0">
                <a:latin typeface="+mj-lt"/>
              </a:rPr>
              <a:t>For enquiries about a child in relation to child criminal exploitation: Contact Ged Mayer via 0115 9159400 or </a:t>
            </a:r>
            <a:r>
              <a:rPr lang="en-US" sz="2400" dirty="0">
                <a:latin typeface="+mj-lt"/>
              </a:rPr>
              <a:t>email </a:t>
            </a:r>
            <a:r>
              <a:rPr lang="en-US" sz="2400" dirty="0">
                <a:latin typeface="+mj-lt"/>
                <a:hlinkClick r:id="rId5"/>
              </a:rPr>
              <a:t>Ged.Mayer@nottinghamcity.gov.uk</a:t>
            </a:r>
            <a:endParaRPr lang="en-US" sz="2400" dirty="0">
              <a:latin typeface="+mj-lt"/>
            </a:endParaRPr>
          </a:p>
          <a:p>
            <a:endParaRPr lang="en-US" sz="2400" dirty="0">
              <a:latin typeface="+mj-lt"/>
            </a:endParaRPr>
          </a:p>
          <a:p>
            <a:r>
              <a:rPr lang="en-US" sz="2400" dirty="0">
                <a:latin typeface="+mj-lt"/>
              </a:rPr>
              <a:t>To enquire about, or make a referral to the TYS Prevention service, email </a:t>
            </a:r>
            <a:r>
              <a:rPr lang="en-US" sz="2400" dirty="0">
                <a:latin typeface="+mj-lt"/>
                <a:hlinkClick r:id="rId6"/>
              </a:rPr>
              <a:t>EVRHub@nottinghamcity.gov.uk</a:t>
            </a:r>
            <a:endParaRPr lang="en-US" sz="2400" dirty="0">
              <a:latin typeface="+mj-lt"/>
            </a:endParaRPr>
          </a:p>
          <a:p>
            <a:endParaRPr lang="en-US" sz="2400" dirty="0">
              <a:latin typeface="+mj-lt"/>
            </a:endParaRPr>
          </a:p>
          <a:p>
            <a:r>
              <a:rPr lang="en-US" sz="2400" dirty="0">
                <a:latin typeface="+mj-lt"/>
              </a:rPr>
              <a:t>To contact me, call 07432 721245 or email </a:t>
            </a:r>
            <a:r>
              <a:rPr lang="sv-SE" sz="2400" dirty="0">
                <a:latin typeface="+mj-lt"/>
                <a:hlinkClick r:id="rId7"/>
              </a:rPr>
              <a:t>Thomas.Cullen@nottinghamcity.gov.uk</a:t>
            </a:r>
            <a:endParaRPr lang="sv-SE" sz="2400" dirty="0">
              <a:latin typeface="+mj-lt"/>
            </a:endParaRPr>
          </a:p>
          <a:p>
            <a:endParaRPr lang="en-US" sz="2400" dirty="0">
              <a:latin typeface="+mj-lt"/>
            </a:endParaRPr>
          </a:p>
          <a:p>
            <a:pPr marL="0" indent="0">
              <a:buNone/>
            </a:pPr>
            <a:endParaRPr lang="en-US" sz="2400" dirty="0">
              <a:latin typeface="+mj-lt"/>
            </a:endParaRPr>
          </a:p>
          <a:p>
            <a:endParaRPr lang="en-GB" sz="2400" dirty="0">
              <a:latin typeface="+mj-lt"/>
            </a:endParaRPr>
          </a:p>
        </p:txBody>
      </p:sp>
      <p:sp>
        <p:nvSpPr>
          <p:cNvPr id="5" name="TextBox 4">
            <a:extLst>
              <a:ext uri="{FF2B5EF4-FFF2-40B4-BE49-F238E27FC236}">
                <a16:creationId xmlns:a16="http://schemas.microsoft.com/office/drawing/2014/main" id="{5BB40304-ADD0-40FD-B535-6911DCB4332A}"/>
              </a:ext>
            </a:extLst>
          </p:cNvPr>
          <p:cNvSpPr txBox="1"/>
          <p:nvPr/>
        </p:nvSpPr>
        <p:spPr>
          <a:xfrm>
            <a:off x="3878441" y="108009"/>
            <a:ext cx="6589485" cy="769441"/>
          </a:xfrm>
          <a:prstGeom prst="rect">
            <a:avLst/>
          </a:prstGeom>
          <a:noFill/>
        </p:spPr>
        <p:txBody>
          <a:bodyPr wrap="square" rtlCol="0">
            <a:spAutoFit/>
          </a:bodyPr>
          <a:lstStyle/>
          <a:p>
            <a:r>
              <a:rPr lang="en-GB" sz="4400" dirty="0"/>
              <a:t>Contact us</a:t>
            </a:r>
            <a:endParaRPr lang="en-GB" sz="4400" dirty="0">
              <a:latin typeface="+mj-lt"/>
            </a:endParaRPr>
          </a:p>
        </p:txBody>
      </p:sp>
    </p:spTree>
    <p:extLst>
      <p:ext uri="{BB962C8B-B14F-4D97-AF65-F5344CB8AC3E}">
        <p14:creationId xmlns:p14="http://schemas.microsoft.com/office/powerpoint/2010/main" val="542928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CA0E7-0752-4C45-B0E4-62F87E25BEF7}"/>
              </a:ext>
            </a:extLst>
          </p:cNvPr>
          <p:cNvSpPr>
            <a:spLocks noGrp="1"/>
          </p:cNvSpPr>
          <p:nvPr>
            <p:ph type="body" sz="quarter" idx="10"/>
          </p:nvPr>
        </p:nvSpPr>
        <p:spPr>
          <a:xfrm>
            <a:off x="1438836" y="1869141"/>
            <a:ext cx="7938435" cy="508560"/>
          </a:xfrm>
        </p:spPr>
        <p:txBody>
          <a:bodyPr/>
          <a:lstStyle/>
          <a:p>
            <a:endParaRPr lang="en-US" dirty="0"/>
          </a:p>
          <a:p>
            <a:endParaRPr lang="en-US" dirty="0"/>
          </a:p>
          <a:p>
            <a:endParaRPr lang="en-US" dirty="0"/>
          </a:p>
          <a:p>
            <a:endParaRPr lang="en-US" dirty="0"/>
          </a:p>
          <a:p>
            <a:endParaRPr lang="en-US" dirty="0"/>
          </a:p>
          <a:p>
            <a:r>
              <a:rPr lang="en-US" dirty="0"/>
              <a:t>Trauma Aware Approaches in Education</a:t>
            </a:r>
          </a:p>
          <a:p>
            <a:endParaRPr lang="en-US" dirty="0"/>
          </a:p>
          <a:p>
            <a:r>
              <a:rPr lang="en-US" sz="2000" b="0" dirty="0"/>
              <a:t>Louise McDonagh, MHST Manager</a:t>
            </a:r>
          </a:p>
          <a:p>
            <a:endParaRPr lang="en-US" dirty="0"/>
          </a:p>
          <a:p>
            <a:endParaRPr lang="en-US" dirty="0"/>
          </a:p>
          <a:p>
            <a:endParaRPr lang="en-GB" dirty="0"/>
          </a:p>
        </p:txBody>
      </p:sp>
    </p:spTree>
    <p:extLst>
      <p:ext uri="{BB962C8B-B14F-4D97-AF65-F5344CB8AC3E}">
        <p14:creationId xmlns:p14="http://schemas.microsoft.com/office/powerpoint/2010/main" val="298660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167425" y="234951"/>
            <a:ext cx="10174310" cy="777260"/>
          </a:xfrm>
        </p:spPr>
        <p:txBody>
          <a:bodyPr/>
          <a:lstStyle/>
          <a:p>
            <a:r>
              <a:rPr lang="en-US" dirty="0"/>
              <a:t>Trauma Aware Approaches in Education</a:t>
            </a:r>
          </a:p>
        </p:txBody>
      </p:sp>
      <p:pic>
        <p:nvPicPr>
          <p:cNvPr id="3" name="Picture 3" descr="Logo&#10;&#10;Description automatically generated">
            <a:extLst>
              <a:ext uri="{FF2B5EF4-FFF2-40B4-BE49-F238E27FC236}">
                <a16:creationId xmlns:a16="http://schemas.microsoft.com/office/drawing/2014/main" id="{29C88899-B6E2-46F8-8F3E-5C515132BE58}"/>
              </a:ext>
            </a:extLst>
          </p:cNvPr>
          <p:cNvPicPr>
            <a:picLocks noChangeAspect="1"/>
          </p:cNvPicPr>
          <p:nvPr/>
        </p:nvPicPr>
        <p:blipFill>
          <a:blip r:embed="rId2"/>
          <a:stretch>
            <a:fillRect/>
          </a:stretch>
        </p:blipFill>
        <p:spPr>
          <a:xfrm>
            <a:off x="0" y="1306685"/>
            <a:ext cx="3531065" cy="4241517"/>
          </a:xfrm>
          <a:prstGeom prst="rect">
            <a:avLst/>
          </a:prstGeom>
          <a:noFill/>
          <a:ln cap="flat">
            <a:noFill/>
          </a:ln>
          <a:effectLst>
            <a:outerShdw dist="50804" dir="5400000" algn="tl">
              <a:srgbClr val="000000">
                <a:alpha val="43000"/>
              </a:srgbClr>
            </a:outerShdw>
          </a:effectLst>
        </p:spPr>
      </p:pic>
      <p:sp>
        <p:nvSpPr>
          <p:cNvPr id="4" name="Title 1">
            <a:extLst>
              <a:ext uri="{FF2B5EF4-FFF2-40B4-BE49-F238E27FC236}">
                <a16:creationId xmlns:a16="http://schemas.microsoft.com/office/drawing/2014/main" id="{DC4A5D3C-03AE-4A9F-BA6F-C86A9A56F342}"/>
              </a:ext>
            </a:extLst>
          </p:cNvPr>
          <p:cNvSpPr txBox="1">
            <a:spLocks/>
          </p:cNvSpPr>
          <p:nvPr/>
        </p:nvSpPr>
        <p:spPr>
          <a:xfrm>
            <a:off x="3655746" y="1555628"/>
            <a:ext cx="3830142" cy="3065140"/>
          </a:xfrm>
          <a:prstGeom prst="rect">
            <a:avLst/>
          </a:prstGeom>
        </p:spPr>
        <p:txBody>
          <a:bodyPr anchor="b">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300" dirty="0"/>
              <a:t>Who we are:</a:t>
            </a:r>
            <a:br>
              <a:rPr lang="en-US" sz="4300" dirty="0"/>
            </a:br>
            <a:r>
              <a:rPr lang="en-US" sz="2800" dirty="0"/>
              <a:t>Mental Health Support Team</a:t>
            </a:r>
            <a:br>
              <a:rPr lang="en-US" sz="2800" dirty="0"/>
            </a:br>
            <a:br>
              <a:rPr lang="en-US" sz="2800" dirty="0"/>
            </a:br>
            <a:r>
              <a:rPr lang="en-US" sz="2800" dirty="0"/>
              <a:t>1. One to one support for children</a:t>
            </a:r>
            <a:br>
              <a:rPr lang="en-US" sz="2800" dirty="0"/>
            </a:br>
            <a:r>
              <a:rPr lang="en-US" sz="2800" dirty="0"/>
              <a:t>2. Sign-posting for additional support</a:t>
            </a:r>
            <a:br>
              <a:rPr lang="en-US" sz="2800" dirty="0"/>
            </a:br>
            <a:r>
              <a:rPr lang="en-US" sz="2800" dirty="0"/>
              <a:t>3. Whole School Approaches</a:t>
            </a:r>
            <a:br>
              <a:rPr lang="en-US" sz="2300" dirty="0"/>
            </a:br>
            <a:br>
              <a:rPr lang="en-US" sz="2300" dirty="0"/>
            </a:br>
            <a:endParaRPr lang="en-US" sz="2300" dirty="0"/>
          </a:p>
        </p:txBody>
      </p:sp>
      <p:pic>
        <p:nvPicPr>
          <p:cNvPr id="5" name="Picture 9" descr="A picture containing diagram&#10;&#10;Description automatically generated">
            <a:extLst>
              <a:ext uri="{FF2B5EF4-FFF2-40B4-BE49-F238E27FC236}">
                <a16:creationId xmlns:a16="http://schemas.microsoft.com/office/drawing/2014/main" id="{8C452889-59D9-4897-9AE6-8363E8F4CA84}"/>
              </a:ext>
            </a:extLst>
          </p:cNvPr>
          <p:cNvPicPr>
            <a:picLocks noChangeAspect="1"/>
          </p:cNvPicPr>
          <p:nvPr/>
        </p:nvPicPr>
        <p:blipFill>
          <a:blip r:embed="rId3"/>
          <a:stretch>
            <a:fillRect/>
          </a:stretch>
        </p:blipFill>
        <p:spPr>
          <a:xfrm>
            <a:off x="8114221" y="1555628"/>
            <a:ext cx="3601588" cy="3601588"/>
          </a:xfrm>
          <a:prstGeom prst="rect">
            <a:avLst/>
          </a:prstGeom>
          <a:noFill/>
          <a:ln cap="flat">
            <a:noFill/>
          </a:ln>
        </p:spPr>
      </p:pic>
    </p:spTree>
    <p:extLst>
      <p:ext uri="{BB962C8B-B14F-4D97-AF65-F5344CB8AC3E}">
        <p14:creationId xmlns:p14="http://schemas.microsoft.com/office/powerpoint/2010/main" val="256894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DCDB98-A4B0-4A8B-BA2B-B9CBA82984F6}"/>
              </a:ext>
            </a:extLst>
          </p:cNvPr>
          <p:cNvSpPr>
            <a:spLocks noGrp="1"/>
          </p:cNvSpPr>
          <p:nvPr>
            <p:ph type="body" sz="quarter" idx="10"/>
          </p:nvPr>
        </p:nvSpPr>
        <p:spPr/>
        <p:txBody>
          <a:bodyPr/>
          <a:lstStyle/>
          <a:p>
            <a:r>
              <a:rPr lang="en-GB" dirty="0"/>
              <a:t>What do we mean by “trauma”?</a:t>
            </a:r>
          </a:p>
        </p:txBody>
      </p:sp>
      <p:sp>
        <p:nvSpPr>
          <p:cNvPr id="3" name="Content Placeholder 2">
            <a:extLst>
              <a:ext uri="{FF2B5EF4-FFF2-40B4-BE49-F238E27FC236}">
                <a16:creationId xmlns:a16="http://schemas.microsoft.com/office/drawing/2014/main" id="{A461D572-1C56-4327-81C1-FAB760B888A4}"/>
              </a:ext>
            </a:extLst>
          </p:cNvPr>
          <p:cNvSpPr txBox="1">
            <a:spLocks/>
          </p:cNvSpPr>
          <p:nvPr/>
        </p:nvSpPr>
        <p:spPr>
          <a:xfrm>
            <a:off x="349132" y="1158411"/>
            <a:ext cx="6185779" cy="376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Trauma is not the event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it is our reaction to it... this is why one person can respond very differently to the same experience- think of children living in a house with DV- one may still flourish in school, another may be really struggling.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is a dysregulated nervous system as part of our stress response.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Our nervous system’s response to events that surpass its ability (or inability) to cope.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Consider “universal precautions” in the medical world- treat everyone we meet as if they are living with the impacts of trauma.</a:t>
            </a:r>
          </a:p>
        </p:txBody>
      </p:sp>
      <p:pic>
        <p:nvPicPr>
          <p:cNvPr id="4" name="Picture 5" descr="A picture containing diagram&#10;&#10;Description automatically generated">
            <a:extLst>
              <a:ext uri="{FF2B5EF4-FFF2-40B4-BE49-F238E27FC236}">
                <a16:creationId xmlns:a16="http://schemas.microsoft.com/office/drawing/2014/main" id="{93AF081C-4A2B-431D-87D5-01D561A9BF2A}"/>
              </a:ext>
            </a:extLst>
          </p:cNvPr>
          <p:cNvPicPr>
            <a:picLocks noChangeAspect="1"/>
          </p:cNvPicPr>
          <p:nvPr/>
        </p:nvPicPr>
        <p:blipFill>
          <a:blip r:embed="rId2"/>
          <a:stretch>
            <a:fillRect/>
          </a:stretch>
        </p:blipFill>
        <p:spPr>
          <a:xfrm>
            <a:off x="6754368" y="1356267"/>
            <a:ext cx="5088499" cy="5088499"/>
          </a:xfrm>
          <a:prstGeom prst="rect">
            <a:avLst/>
          </a:prstGeom>
          <a:noFill/>
          <a:ln cap="flat">
            <a:noFill/>
          </a:ln>
        </p:spPr>
      </p:pic>
    </p:spTree>
    <p:extLst>
      <p:ext uri="{BB962C8B-B14F-4D97-AF65-F5344CB8AC3E}">
        <p14:creationId xmlns:p14="http://schemas.microsoft.com/office/powerpoint/2010/main" val="262787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4B025-5153-45EC-94C8-9B7D6BF6EDEF}"/>
              </a:ext>
            </a:extLst>
          </p:cNvPr>
          <p:cNvSpPr>
            <a:spLocks noGrp="1"/>
          </p:cNvSpPr>
          <p:nvPr>
            <p:ph type="body" sz="quarter" idx="10"/>
          </p:nvPr>
        </p:nvSpPr>
        <p:spPr/>
        <p:txBody>
          <a:bodyPr/>
          <a:lstStyle/>
          <a:p>
            <a:r>
              <a:rPr lang="en-GB" dirty="0"/>
              <a:t>What do we know about trauma?</a:t>
            </a:r>
          </a:p>
        </p:txBody>
      </p:sp>
      <p:sp>
        <p:nvSpPr>
          <p:cNvPr id="3" name="TextBox 12">
            <a:extLst>
              <a:ext uri="{FF2B5EF4-FFF2-40B4-BE49-F238E27FC236}">
                <a16:creationId xmlns:a16="http://schemas.microsoft.com/office/drawing/2014/main" id="{B9265190-481D-47D6-8646-3053437402C5}"/>
              </a:ext>
            </a:extLst>
          </p:cNvPr>
          <p:cNvSpPr txBox="1"/>
          <p:nvPr/>
        </p:nvSpPr>
        <p:spPr>
          <a:xfrm>
            <a:off x="316108" y="1219998"/>
            <a:ext cx="4767956" cy="36933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New research into affect of trauma on cognitive abilities as well as affective e.g. ability to read emotions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Downstairs- breathing, heartbeat, temperature- emotions (limbic)- fully furnished and decorated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Upstairs- cerebral cortex- executive function, reasoning, language- under construction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“Where in the brain, is this child?”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Greene (2008) some challenging behaviour stems from expectations exceeding the cognitive skills they don’t or can’t access </a:t>
            </a:r>
            <a:r>
              <a:rPr lang="en-GB" sz="1800" b="1" i="1" u="none" strike="noStrike" kern="1200" cap="none" spc="0" baseline="0" dirty="0">
                <a:solidFill>
                  <a:srgbClr val="000000"/>
                </a:solidFill>
                <a:uFillTx/>
                <a:latin typeface="Calibri"/>
              </a:rPr>
              <a:t>at the moment</a:t>
            </a:r>
            <a:r>
              <a:rPr lang="en-GB" sz="1800" b="0" i="0" u="none" strike="noStrike" kern="1200" cap="none" spc="0" baseline="0" dirty="0">
                <a:solidFill>
                  <a:srgbClr val="000000"/>
                </a:solidFill>
                <a:uFillTx/>
                <a:latin typeface="Calibri"/>
              </a:rPr>
              <a:t>. </a:t>
            </a:r>
          </a:p>
        </p:txBody>
      </p:sp>
      <p:pic>
        <p:nvPicPr>
          <p:cNvPr id="4" name="Picture 14" descr="Diagram&#10;&#10;Description automatically generated">
            <a:extLst>
              <a:ext uri="{FF2B5EF4-FFF2-40B4-BE49-F238E27FC236}">
                <a16:creationId xmlns:a16="http://schemas.microsoft.com/office/drawing/2014/main" id="{3AC2DED8-7EDF-4758-9CD1-0F1553AF2715}"/>
              </a:ext>
            </a:extLst>
          </p:cNvPr>
          <p:cNvPicPr>
            <a:picLocks noChangeAspect="1"/>
          </p:cNvPicPr>
          <p:nvPr/>
        </p:nvPicPr>
        <p:blipFill>
          <a:blip r:embed="rId2"/>
          <a:stretch>
            <a:fillRect/>
          </a:stretch>
        </p:blipFill>
        <p:spPr>
          <a:xfrm>
            <a:off x="5182713" y="1365504"/>
            <a:ext cx="6736936" cy="3789520"/>
          </a:xfrm>
          <a:prstGeom prst="rect">
            <a:avLst/>
          </a:prstGeom>
          <a:noFill/>
          <a:ln cap="flat">
            <a:noFill/>
          </a:ln>
        </p:spPr>
      </p:pic>
      <p:sp>
        <p:nvSpPr>
          <p:cNvPr id="6" name="TextBox 5">
            <a:extLst>
              <a:ext uri="{FF2B5EF4-FFF2-40B4-BE49-F238E27FC236}">
                <a16:creationId xmlns:a16="http://schemas.microsoft.com/office/drawing/2014/main" id="{B7D7173F-6D00-43BC-9D75-1F21179E180B}"/>
              </a:ext>
            </a:extLst>
          </p:cNvPr>
          <p:cNvSpPr txBox="1"/>
          <p:nvPr/>
        </p:nvSpPr>
        <p:spPr>
          <a:xfrm>
            <a:off x="717560" y="5251365"/>
            <a:ext cx="11474440" cy="1200329"/>
          </a:xfrm>
          <a:prstGeom prst="rect">
            <a:avLst/>
          </a:prstGeom>
          <a:noFill/>
        </p:spPr>
        <p:txBody>
          <a:bodyPr wrap="square">
            <a:spAutoFit/>
          </a:bodyPr>
          <a:lstStyle/>
          <a:p>
            <a:pPr lvl="0"/>
            <a:r>
              <a:rPr lang="en-GB" sz="1800" b="1" dirty="0"/>
              <a:t>When we have been exposed to prolonged trauma we are in a constant state of stress- the nervous system is in a heightened level of awareness for longer- chronic dysregulation can occur- we spend more time downstairs than upstairs. TOXIC STRESS: affects brain development- especially attention, decision making, learning and response to stress</a:t>
            </a:r>
          </a:p>
        </p:txBody>
      </p:sp>
    </p:spTree>
    <p:extLst>
      <p:ext uri="{BB962C8B-B14F-4D97-AF65-F5344CB8AC3E}">
        <p14:creationId xmlns:p14="http://schemas.microsoft.com/office/powerpoint/2010/main" val="10791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F9B67D-C015-4DB4-B266-D53AEBFDFE04}"/>
              </a:ext>
            </a:extLst>
          </p:cNvPr>
          <p:cNvSpPr>
            <a:spLocks noGrp="1"/>
          </p:cNvSpPr>
          <p:nvPr>
            <p:ph type="body" sz="quarter" idx="10"/>
          </p:nvPr>
        </p:nvSpPr>
        <p:spPr/>
        <p:txBody>
          <a:bodyPr/>
          <a:lstStyle/>
          <a:p>
            <a:r>
              <a:rPr lang="en-GB" dirty="0"/>
              <a:t>The impact of developmental trauma</a:t>
            </a:r>
          </a:p>
        </p:txBody>
      </p:sp>
      <p:pic>
        <p:nvPicPr>
          <p:cNvPr id="3" name="Picture 4" descr="Digital art of brain">
            <a:extLst>
              <a:ext uri="{FF2B5EF4-FFF2-40B4-BE49-F238E27FC236}">
                <a16:creationId xmlns:a16="http://schemas.microsoft.com/office/drawing/2014/main" id="{6458A532-F7E5-456F-BA52-D276AF0B9172}"/>
              </a:ext>
            </a:extLst>
          </p:cNvPr>
          <p:cNvPicPr>
            <a:picLocks noChangeAspect="1"/>
          </p:cNvPicPr>
          <p:nvPr/>
        </p:nvPicPr>
        <p:blipFill>
          <a:blip r:embed="rId3"/>
          <a:srcRect r="-2" b="-2"/>
          <a:stretch>
            <a:fillRect/>
          </a:stretch>
        </p:blipFill>
        <p:spPr>
          <a:xfrm>
            <a:off x="290553" y="1325908"/>
            <a:ext cx="3738835" cy="2103092"/>
          </a:xfrm>
          <a:prstGeom prst="rect">
            <a:avLst/>
          </a:prstGeom>
          <a:noFill/>
          <a:ln cap="flat">
            <a:noFill/>
          </a:ln>
        </p:spPr>
      </p:pic>
      <p:sp>
        <p:nvSpPr>
          <p:cNvPr id="4" name="TextBox 7">
            <a:extLst>
              <a:ext uri="{FF2B5EF4-FFF2-40B4-BE49-F238E27FC236}">
                <a16:creationId xmlns:a16="http://schemas.microsoft.com/office/drawing/2014/main" id="{9C447A59-77E3-461F-A7D4-5A4940079C4D}"/>
              </a:ext>
            </a:extLst>
          </p:cNvPr>
          <p:cNvSpPr txBox="1"/>
          <p:nvPr/>
        </p:nvSpPr>
        <p:spPr>
          <a:xfrm>
            <a:off x="4233918" y="1253432"/>
            <a:ext cx="6842592" cy="369331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Development is DYNAMIC. Developmental tasks build on themselves, with success and mastery at a given stage laying the foundation for potential success at later stages e.g. the child who has had successful relationships with primary caregivers in early childhood will be learning the skills of reading verbal and non-verbal cues, turn-taking, delayed gratification and tolerating/negotiating conflict.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Our brains have neural plasticity- it changes and adapts in response to experience- development of the brain is use-dependent.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rPr>
              <a:t>There are two ways through which complex developmental trauma can be conceptualised as having its impact: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5" name="TextBox 8">
            <a:extLst>
              <a:ext uri="{FF2B5EF4-FFF2-40B4-BE49-F238E27FC236}">
                <a16:creationId xmlns:a16="http://schemas.microsoft.com/office/drawing/2014/main" id="{6F28ABD0-C108-4BFE-A97E-01C3468538AB}"/>
              </a:ext>
            </a:extLst>
          </p:cNvPr>
          <p:cNvSpPr txBox="1"/>
          <p:nvPr/>
        </p:nvSpPr>
        <p:spPr>
          <a:xfrm>
            <a:off x="698647" y="4946748"/>
            <a:ext cx="10941975" cy="1323438"/>
          </a:xfrm>
          <a:prstGeom prst="rect">
            <a:avLst/>
          </a:prstGeom>
          <a:noFill/>
          <a:ln w="9528" cap="flat">
            <a:solidFill>
              <a:srgbClr val="F4B183"/>
            </a:solidFill>
            <a:prstDash val="solid"/>
            <a:miter/>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2000" b="1" i="0" u="none" strike="noStrike" kern="1200" cap="none" spc="0" baseline="0">
                <a:solidFill>
                  <a:srgbClr val="000000"/>
                </a:solidFill>
                <a:uFillTx/>
                <a:latin typeface="Calibri"/>
              </a:rPr>
              <a:t>The prioritisation of certain developmental tasks and skills- typically those relevant to the child’s survival</a:t>
            </a:r>
          </a:p>
          <a:p>
            <a:pPr marL="342900" marR="0" lvl="0" indent="-342900" algn="l" defTabSz="914400" rtl="0" fontAlgn="auto" hangingPunct="1">
              <a:lnSpc>
                <a:spcPct val="100000"/>
              </a:lnSpc>
              <a:spcBef>
                <a:spcPts val="0"/>
              </a:spcBef>
              <a:spcAft>
                <a:spcPts val="0"/>
              </a:spcAft>
              <a:buSzPct val="100000"/>
              <a:buAutoNum type="arabicPeriod"/>
              <a:tabLst/>
              <a:defRPr sz="1800" b="0" i="0" u="none" strike="noStrike" kern="0" cap="none" spc="0" baseline="0">
                <a:solidFill>
                  <a:srgbClr val="000000"/>
                </a:solidFill>
                <a:uFillTx/>
              </a:defRPr>
            </a:pPr>
            <a:r>
              <a:rPr lang="en-GB" sz="2000" b="1" i="0" u="none" strike="noStrike" kern="1200" cap="none" spc="0" baseline="0">
                <a:solidFill>
                  <a:srgbClr val="000000"/>
                </a:solidFill>
                <a:uFillTx/>
                <a:latin typeface="Calibri"/>
              </a:rPr>
              <a:t>The interference with other developmental tasks- frequently those most dependent on the availability of safe attachment and safe context.</a:t>
            </a:r>
          </a:p>
        </p:txBody>
      </p:sp>
    </p:spTree>
    <p:extLst>
      <p:ext uri="{BB962C8B-B14F-4D97-AF65-F5344CB8AC3E}">
        <p14:creationId xmlns:p14="http://schemas.microsoft.com/office/powerpoint/2010/main" val="308687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67236" y="971390"/>
            <a:ext cx="10174310" cy="777260"/>
          </a:xfrm>
        </p:spPr>
        <p:txBody>
          <a:bodyPr/>
          <a:lstStyle/>
          <a:p>
            <a:endParaRPr lang="en-GB" sz="3600" b="1" dirty="0">
              <a:solidFill>
                <a:srgbClr val="002060"/>
              </a:solidFill>
              <a:latin typeface="Arial" panose="020B0604020202020204" pitchFamily="34" charset="0"/>
              <a:cs typeface="Arial" panose="020B0604020202020204" pitchFamily="34" charset="0"/>
            </a:endParaRPr>
          </a:p>
          <a:p>
            <a:endParaRPr lang="en-GB" sz="3600" b="1" dirty="0">
              <a:solidFill>
                <a:srgbClr val="002060"/>
              </a:solidFill>
              <a:latin typeface="Arial" panose="020B0604020202020204" pitchFamily="34" charset="0"/>
              <a:cs typeface="Arial" panose="020B0604020202020204" pitchFamily="34" charset="0"/>
            </a:endParaRPr>
          </a:p>
          <a:p>
            <a:r>
              <a:rPr lang="en-GB" sz="3600" b="1" dirty="0">
                <a:solidFill>
                  <a:srgbClr val="002060"/>
                </a:solidFill>
                <a:latin typeface="Arial" panose="020B0604020202020204" pitchFamily="34" charset="0"/>
                <a:cs typeface="Arial" panose="020B0604020202020204" pitchFamily="34" charset="0"/>
              </a:rPr>
              <a:t>Purpose and remit</a:t>
            </a:r>
          </a:p>
          <a:p>
            <a:endParaRPr lang="en-US" dirty="0"/>
          </a:p>
          <a:p>
            <a:endParaRPr lang="en-US" dirty="0"/>
          </a:p>
        </p:txBody>
      </p:sp>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sp>
        <p:nvSpPr>
          <p:cNvPr id="4" name="TextBox 3">
            <a:extLst>
              <a:ext uri="{FF2B5EF4-FFF2-40B4-BE49-F238E27FC236}">
                <a16:creationId xmlns:a16="http://schemas.microsoft.com/office/drawing/2014/main" id="{CEFE4AFD-5349-5372-87EB-1F0E7F666B73}"/>
              </a:ext>
            </a:extLst>
          </p:cNvPr>
          <p:cNvSpPr txBox="1"/>
          <p:nvPr/>
        </p:nvSpPr>
        <p:spPr>
          <a:xfrm>
            <a:off x="67236" y="1748650"/>
            <a:ext cx="11067618" cy="4368375"/>
          </a:xfrm>
          <a:prstGeom prst="rect">
            <a:avLst/>
          </a:prstGeom>
          <a:noFill/>
        </p:spPr>
        <p:txBody>
          <a:bodyPr wrap="square">
            <a:spAutoFit/>
          </a:bodyPr>
          <a:lstStyle/>
          <a:p>
            <a:pPr algn="l">
              <a:lnSpc>
                <a:spcPct val="110000"/>
              </a:lnSpc>
              <a:spcBef>
                <a:spcPts val="0"/>
              </a:spcBef>
            </a:pPr>
            <a:r>
              <a:rPr lang="en-GB" b="1" dirty="0">
                <a:solidFill>
                  <a:srgbClr val="002060"/>
                </a:solidFill>
                <a:latin typeface="Arial"/>
                <a:cs typeface="Arial"/>
              </a:rPr>
              <a:t>VRP core function </a:t>
            </a:r>
            <a:r>
              <a:rPr lang="en-GB" dirty="0">
                <a:solidFill>
                  <a:srgbClr val="002060"/>
                </a:solidFill>
                <a:latin typeface="Arial"/>
                <a:cs typeface="Arial"/>
              </a:rPr>
              <a:t>is to offer </a:t>
            </a:r>
            <a:r>
              <a:rPr lang="en-GB" b="1" dirty="0">
                <a:solidFill>
                  <a:srgbClr val="002060"/>
                </a:solidFill>
                <a:latin typeface="Arial"/>
                <a:cs typeface="Arial"/>
              </a:rPr>
              <a:t>leadership</a:t>
            </a:r>
            <a:r>
              <a:rPr lang="en-GB" dirty="0">
                <a:solidFill>
                  <a:srgbClr val="002060"/>
                </a:solidFill>
                <a:latin typeface="Arial"/>
                <a:cs typeface="Arial"/>
              </a:rPr>
              <a:t> and </a:t>
            </a:r>
            <a:r>
              <a:rPr lang="en-GB" b="1" dirty="0">
                <a:solidFill>
                  <a:srgbClr val="002060"/>
                </a:solidFill>
                <a:latin typeface="Arial"/>
                <a:cs typeface="Arial"/>
              </a:rPr>
              <a:t>strategic coordination </a:t>
            </a:r>
            <a:r>
              <a:rPr lang="en-GB" dirty="0">
                <a:solidFill>
                  <a:srgbClr val="002060"/>
                </a:solidFill>
                <a:latin typeface="Arial"/>
                <a:cs typeface="Arial"/>
              </a:rPr>
              <a:t>of the </a:t>
            </a:r>
            <a:r>
              <a:rPr lang="en-GB" b="1" dirty="0">
                <a:solidFill>
                  <a:srgbClr val="002060"/>
                </a:solidFill>
                <a:latin typeface="Arial"/>
                <a:cs typeface="Arial"/>
              </a:rPr>
              <a:t>local response </a:t>
            </a:r>
            <a:r>
              <a:rPr lang="en-GB" dirty="0">
                <a:solidFill>
                  <a:srgbClr val="002060"/>
                </a:solidFill>
                <a:latin typeface="Arial"/>
                <a:cs typeface="Arial"/>
              </a:rPr>
              <a:t>to serious violence in Nottingham and Nottinghamshire, facilitated by PCC.</a:t>
            </a:r>
            <a:endParaRPr lang="en-GB" dirty="0">
              <a:solidFill>
                <a:srgbClr val="002060"/>
              </a:solidFill>
              <a:latin typeface="Arial" panose="020B0604020202020204" pitchFamily="34" charset="0"/>
              <a:cs typeface="Arial" panose="020B0604020202020204" pitchFamily="34" charset="0"/>
            </a:endParaRPr>
          </a:p>
          <a:p>
            <a:pPr algn="l">
              <a:lnSpc>
                <a:spcPct val="110000"/>
              </a:lnSpc>
              <a:spcBef>
                <a:spcPts val="0"/>
              </a:spcBef>
            </a:pPr>
            <a:endParaRPr lang="en-GB" dirty="0">
              <a:solidFill>
                <a:srgbClr val="002060"/>
              </a:solidFill>
              <a:latin typeface="Arial" panose="020B0604020202020204" pitchFamily="34" charset="0"/>
              <a:cs typeface="Arial" panose="020B0604020202020204" pitchFamily="34" charset="0"/>
            </a:endParaRPr>
          </a:p>
          <a:p>
            <a:pPr algn="l">
              <a:lnSpc>
                <a:spcPct val="110000"/>
              </a:lnSpc>
              <a:spcBef>
                <a:spcPts val="0"/>
              </a:spcBef>
            </a:pPr>
            <a:r>
              <a:rPr lang="en-GB" dirty="0">
                <a:solidFill>
                  <a:srgbClr val="002060"/>
                </a:solidFill>
                <a:latin typeface="Arial" panose="020B0604020202020204" pitchFamily="34" charset="0"/>
                <a:cs typeface="Arial" panose="020B0604020202020204" pitchFamily="34" charset="0"/>
              </a:rPr>
              <a:t>VRP activity enabled by the funding </a:t>
            </a:r>
            <a:r>
              <a:rPr lang="en-GB" b="1" dirty="0">
                <a:solidFill>
                  <a:srgbClr val="002060"/>
                </a:solidFill>
                <a:latin typeface="Arial" panose="020B0604020202020204" pitchFamily="34" charset="0"/>
                <a:cs typeface="Arial" panose="020B0604020202020204" pitchFamily="34" charset="0"/>
              </a:rPr>
              <a:t>must support a multi-agency, ‘public health’ approach to preventing and tackling serious violence.</a:t>
            </a:r>
          </a:p>
          <a:p>
            <a:pPr algn="l">
              <a:lnSpc>
                <a:spcPct val="110000"/>
              </a:lnSpc>
              <a:spcBef>
                <a:spcPts val="0"/>
              </a:spcBef>
            </a:pPr>
            <a:endParaRPr lang="en-GB" b="1" dirty="0">
              <a:solidFill>
                <a:srgbClr val="002060"/>
              </a:solidFill>
              <a:latin typeface="Arial" panose="020B0604020202020204" pitchFamily="34" charset="0"/>
              <a:cs typeface="Arial" panose="020B0604020202020204" pitchFamily="34" charset="0"/>
            </a:endParaRPr>
          </a:p>
          <a:p>
            <a:pPr algn="l">
              <a:lnSpc>
                <a:spcPct val="110000"/>
              </a:lnSpc>
              <a:spcBef>
                <a:spcPts val="0"/>
              </a:spcBef>
            </a:pPr>
            <a:r>
              <a:rPr lang="en-GB" b="1" dirty="0">
                <a:solidFill>
                  <a:srgbClr val="002060"/>
                </a:solidFill>
                <a:latin typeface="Arial" panose="020B0604020202020204" pitchFamily="34" charset="0"/>
                <a:cs typeface="Arial" panose="020B0604020202020204" pitchFamily="34" charset="0"/>
              </a:rPr>
              <a:t>Established in 2019/20 with Home Office Funding to support</a:t>
            </a:r>
            <a:r>
              <a:rPr lang="en-GB" dirty="0">
                <a:solidFill>
                  <a:srgbClr val="002060"/>
                </a:solidFill>
                <a:latin typeface="Arial" panose="020B0604020202020204" pitchFamily="34" charset="0"/>
                <a:cs typeface="Arial" panose="020B0604020202020204" pitchFamily="34" charset="0"/>
              </a:rPr>
              <a:t>:</a:t>
            </a:r>
          </a:p>
          <a:p>
            <a:pPr marL="342900" indent="-342900" algn="l">
              <a:lnSpc>
                <a:spcPct val="110000"/>
              </a:lnSpc>
              <a:spcBef>
                <a:spcPts val="0"/>
              </a:spcBef>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Interventions for CYP in City and County 0-25yrs – early intervention and prevention</a:t>
            </a:r>
          </a:p>
          <a:p>
            <a:pPr marL="342900" indent="-342900" algn="l">
              <a:lnSpc>
                <a:spcPct val="110000"/>
              </a:lnSpc>
              <a:spcBef>
                <a:spcPts val="0"/>
              </a:spcBef>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Research and evaluation – what works to tackle serious violence</a:t>
            </a:r>
          </a:p>
          <a:p>
            <a:pPr marL="342900" indent="-342900" algn="l">
              <a:lnSpc>
                <a:spcPct val="110000"/>
              </a:lnSpc>
              <a:spcBef>
                <a:spcPts val="0"/>
              </a:spcBef>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Data sharing and analysis – to inform commissioning</a:t>
            </a:r>
          </a:p>
          <a:p>
            <a:pPr marL="342900" indent="-342900" algn="l">
              <a:lnSpc>
                <a:spcPct val="110000"/>
              </a:lnSpc>
              <a:spcBef>
                <a:spcPts val="0"/>
              </a:spcBef>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System change </a:t>
            </a:r>
          </a:p>
          <a:p>
            <a:pPr marL="342900" indent="-342900" algn="l">
              <a:lnSpc>
                <a:spcPct val="110000"/>
              </a:lnSpc>
              <a:spcBef>
                <a:spcPts val="0"/>
              </a:spcBef>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Ensuring awareness and consensus in Communities</a:t>
            </a:r>
          </a:p>
          <a:p>
            <a:pPr algn="l">
              <a:lnSpc>
                <a:spcPct val="110000"/>
              </a:lnSpc>
              <a:spcBef>
                <a:spcPts val="0"/>
              </a:spcBef>
            </a:pPr>
            <a:endParaRPr lang="en-GB" dirty="0">
              <a:solidFill>
                <a:srgbClr val="002060"/>
              </a:solidFill>
              <a:latin typeface="Arial" panose="020B0604020202020204" pitchFamily="34" charset="0"/>
              <a:cs typeface="Arial" panose="020B0604020202020204" pitchFamily="34" charset="0"/>
            </a:endParaRPr>
          </a:p>
          <a:p>
            <a:pPr algn="l">
              <a:lnSpc>
                <a:spcPct val="110000"/>
              </a:lnSpc>
              <a:spcBef>
                <a:spcPts val="0"/>
              </a:spcBef>
            </a:pPr>
            <a:r>
              <a:rPr lang="en-GB" b="1" dirty="0">
                <a:solidFill>
                  <a:srgbClr val="002060"/>
                </a:solidFill>
                <a:latin typeface="Arial" panose="020B0604020202020204" pitchFamily="34" charset="0"/>
                <a:cs typeface="Arial" panose="020B0604020202020204" pitchFamily="34" charset="0"/>
              </a:rPr>
              <a:t>Home Office funding secured for further 3 years to 2024/25</a:t>
            </a:r>
          </a:p>
        </p:txBody>
      </p:sp>
      <p:grpSp>
        <p:nvGrpSpPr>
          <p:cNvPr id="5" name="Group 4">
            <a:extLst>
              <a:ext uri="{FF2B5EF4-FFF2-40B4-BE49-F238E27FC236}">
                <a16:creationId xmlns:a16="http://schemas.microsoft.com/office/drawing/2014/main" id="{E4D33867-726C-F898-147C-AD9E4144AA27}"/>
              </a:ext>
            </a:extLst>
          </p:cNvPr>
          <p:cNvGrpSpPr/>
          <p:nvPr/>
        </p:nvGrpSpPr>
        <p:grpSpPr>
          <a:xfrm>
            <a:off x="0" y="-1"/>
            <a:ext cx="12192000" cy="6858001"/>
            <a:chOff x="0" y="-1"/>
            <a:chExt cx="12192000" cy="6858001"/>
          </a:xfrm>
        </p:grpSpPr>
        <p:pic>
          <p:nvPicPr>
            <p:cNvPr id="6" name="Picture 5">
              <a:extLst>
                <a:ext uri="{FF2B5EF4-FFF2-40B4-BE49-F238E27FC236}">
                  <a16:creationId xmlns:a16="http://schemas.microsoft.com/office/drawing/2014/main" id="{CB6A33E4-F7BB-5038-8EEB-1A5261A15650}"/>
                </a:ext>
              </a:extLst>
            </p:cNvPr>
            <p:cNvPicPr>
              <a:picLocks noChangeAspect="1"/>
            </p:cNvPicPr>
            <p:nvPr/>
          </p:nvPicPr>
          <p:blipFill rotWithShape="1">
            <a:blip r:embed="rId4"/>
            <a:srcRect b="20529"/>
            <a:stretch/>
          </p:blipFill>
          <p:spPr>
            <a:xfrm>
              <a:off x="0" y="-1"/>
              <a:ext cx="12192000" cy="6858001"/>
            </a:xfrm>
            <a:prstGeom prst="rect">
              <a:avLst/>
            </a:prstGeom>
          </p:spPr>
        </p:pic>
        <p:sp>
          <p:nvSpPr>
            <p:cNvPr id="7" name="TextBox 6">
              <a:extLst>
                <a:ext uri="{FF2B5EF4-FFF2-40B4-BE49-F238E27FC236}">
                  <a16:creationId xmlns:a16="http://schemas.microsoft.com/office/drawing/2014/main" id="{DE049509-3EC9-AB5A-D4F9-68CF983B4CE4}"/>
                </a:ext>
              </a:extLst>
            </p:cNvPr>
            <p:cNvSpPr txBox="1"/>
            <p:nvPr/>
          </p:nvSpPr>
          <p:spPr>
            <a:xfrm>
              <a:off x="215004" y="2190750"/>
              <a:ext cx="7262121" cy="4543425"/>
            </a:xfrm>
            <a:prstGeom prst="rect">
              <a:avLst/>
            </a:prstGeom>
            <a:solidFill>
              <a:srgbClr val="25303B"/>
            </a:solidFill>
          </p:spPr>
          <p:txBody>
            <a:bodyPr wrap="square" rtlCol="0">
              <a:spAutoFit/>
            </a:bodyPr>
            <a:lstStyle/>
            <a:p>
              <a:endParaRPr lang="en-GB" dirty="0"/>
            </a:p>
          </p:txBody>
        </p:sp>
      </p:grpSp>
      <p:sp>
        <p:nvSpPr>
          <p:cNvPr id="8" name="TextBox 7">
            <a:extLst>
              <a:ext uri="{FF2B5EF4-FFF2-40B4-BE49-F238E27FC236}">
                <a16:creationId xmlns:a16="http://schemas.microsoft.com/office/drawing/2014/main" id="{56BBE261-8FDD-9D93-7D4A-9DFDD91FA747}"/>
              </a:ext>
            </a:extLst>
          </p:cNvPr>
          <p:cNvSpPr txBox="1"/>
          <p:nvPr/>
        </p:nvSpPr>
        <p:spPr>
          <a:xfrm>
            <a:off x="458226" y="2474892"/>
            <a:ext cx="9475847" cy="3016210"/>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VRP Overview</a:t>
            </a:r>
          </a:p>
          <a:p>
            <a:endParaRPr lang="en-GB" b="1" dirty="0">
              <a:solidFill>
                <a:schemeClr val="bg1"/>
              </a:solidFill>
              <a:latin typeface="Arial" panose="020B0604020202020204" pitchFamily="34" charset="0"/>
              <a:cs typeface="Arial" panose="020B0604020202020204" pitchFamily="34" charset="0"/>
            </a:endParaRPr>
          </a:p>
          <a:p>
            <a:r>
              <a:rPr lang="en-GB" sz="2800" b="1" dirty="0">
                <a:solidFill>
                  <a:schemeClr val="bg1"/>
                </a:solidFill>
                <a:latin typeface="Arial" panose="020B0604020202020204" pitchFamily="34" charset="0"/>
                <a:cs typeface="Arial" panose="020B0604020202020204" pitchFamily="34" charset="0"/>
              </a:rPr>
              <a:t>DSL Network</a:t>
            </a:r>
          </a:p>
          <a:p>
            <a:r>
              <a:rPr lang="en-GB" sz="2800" b="1" dirty="0">
                <a:solidFill>
                  <a:schemeClr val="bg1"/>
                </a:solidFill>
                <a:latin typeface="Arial" panose="020B0604020202020204" pitchFamily="34" charset="0"/>
                <a:cs typeface="Arial" panose="020B0604020202020204" pitchFamily="34" charset="0"/>
              </a:rPr>
              <a:t>23</a:t>
            </a:r>
            <a:r>
              <a:rPr lang="en-GB" sz="2800" b="1" baseline="30000" dirty="0">
                <a:solidFill>
                  <a:schemeClr val="bg1"/>
                </a:solidFill>
                <a:latin typeface="Arial" panose="020B0604020202020204" pitchFamily="34" charset="0"/>
                <a:cs typeface="Arial" panose="020B0604020202020204" pitchFamily="34" charset="0"/>
              </a:rPr>
              <a:t>rd</a:t>
            </a:r>
            <a:r>
              <a:rPr lang="en-GB" sz="2800" b="1" dirty="0">
                <a:solidFill>
                  <a:schemeClr val="bg1"/>
                </a:solidFill>
                <a:latin typeface="Arial" panose="020B0604020202020204" pitchFamily="34" charset="0"/>
                <a:cs typeface="Arial" panose="020B0604020202020204" pitchFamily="34" charset="0"/>
              </a:rPr>
              <a:t> May 2023</a:t>
            </a:r>
          </a:p>
          <a:p>
            <a:endParaRPr lang="en-GB" sz="2800" b="1" dirty="0">
              <a:solidFill>
                <a:schemeClr val="bg1"/>
              </a:solidFill>
              <a:latin typeface="Arial" panose="020B0604020202020204" pitchFamily="34" charset="0"/>
              <a:cs typeface="Arial" panose="020B0604020202020204" pitchFamily="34" charset="0"/>
            </a:endParaRPr>
          </a:p>
          <a:p>
            <a:r>
              <a:rPr lang="en-GB" sz="2400" b="1" dirty="0">
                <a:solidFill>
                  <a:schemeClr val="bg1"/>
                </a:solidFill>
                <a:latin typeface="Arial" panose="020B0604020202020204" pitchFamily="34" charset="0"/>
                <a:cs typeface="Arial" panose="020B0604020202020204" pitchFamily="34" charset="0"/>
              </a:rPr>
              <a:t>Alison Donaldson – Programme Manager</a:t>
            </a:r>
          </a:p>
          <a:p>
            <a:r>
              <a:rPr lang="en-GB" sz="2400" b="1" dirty="0">
                <a:solidFill>
                  <a:schemeClr val="bg1"/>
                </a:solidFill>
                <a:latin typeface="Arial" panose="020B0604020202020204" pitchFamily="34" charset="0"/>
                <a:cs typeface="Arial" panose="020B0604020202020204" pitchFamily="34" charset="0"/>
              </a:rPr>
              <a:t>Carly McKinney – Education Project Support Officer</a:t>
            </a:r>
          </a:p>
        </p:txBody>
      </p:sp>
    </p:spTree>
    <p:extLst>
      <p:ext uri="{BB962C8B-B14F-4D97-AF65-F5344CB8AC3E}">
        <p14:creationId xmlns:p14="http://schemas.microsoft.com/office/powerpoint/2010/main" val="78338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155389-B8DD-44F0-BF96-C2445326FE90}"/>
              </a:ext>
            </a:extLst>
          </p:cNvPr>
          <p:cNvSpPr>
            <a:spLocks noGrp="1"/>
          </p:cNvSpPr>
          <p:nvPr>
            <p:ph type="body" sz="quarter" idx="10"/>
          </p:nvPr>
        </p:nvSpPr>
        <p:spPr>
          <a:xfrm>
            <a:off x="401452" y="234950"/>
            <a:ext cx="9766676" cy="850137"/>
          </a:xfrm>
        </p:spPr>
        <p:txBody>
          <a:bodyPr/>
          <a:lstStyle/>
          <a:p>
            <a:r>
              <a:rPr lang="en-GB" dirty="0"/>
              <a:t>What does your behaviour policy look like?</a:t>
            </a:r>
          </a:p>
        </p:txBody>
      </p:sp>
      <p:sp>
        <p:nvSpPr>
          <p:cNvPr id="3" name="TextBox 2">
            <a:extLst>
              <a:ext uri="{FF2B5EF4-FFF2-40B4-BE49-F238E27FC236}">
                <a16:creationId xmlns:a16="http://schemas.microsoft.com/office/drawing/2014/main" id="{85E252CD-AD0C-4192-8B1F-FC1A60B0AD31}"/>
              </a:ext>
            </a:extLst>
          </p:cNvPr>
          <p:cNvSpPr txBox="1"/>
          <p:nvPr/>
        </p:nvSpPr>
        <p:spPr>
          <a:xfrm>
            <a:off x="168085" y="993853"/>
            <a:ext cx="3309578" cy="830997"/>
          </a:xfrm>
          <a:prstGeom prst="rect">
            <a:avLst/>
          </a:prstGeom>
          <a:noFill/>
        </p:spPr>
        <p:txBody>
          <a:bodyPr wrap="square" rtlCol="0">
            <a:spAutoFit/>
          </a:bodyPr>
          <a:lstStyle/>
          <a:p>
            <a:r>
              <a:rPr lang="en-GB" sz="2400" b="1" dirty="0"/>
              <a:t>Punishments as consequences…</a:t>
            </a:r>
          </a:p>
        </p:txBody>
      </p:sp>
      <p:sp>
        <p:nvSpPr>
          <p:cNvPr id="4" name="TextBox 3">
            <a:extLst>
              <a:ext uri="{FF2B5EF4-FFF2-40B4-BE49-F238E27FC236}">
                <a16:creationId xmlns:a16="http://schemas.microsoft.com/office/drawing/2014/main" id="{6A44BBDC-BDC3-4EAF-A1CB-58BB36F89F94}"/>
              </a:ext>
            </a:extLst>
          </p:cNvPr>
          <p:cNvSpPr txBox="1"/>
          <p:nvPr/>
        </p:nvSpPr>
        <p:spPr>
          <a:xfrm>
            <a:off x="168085" y="1893830"/>
            <a:ext cx="3015288" cy="3139321"/>
          </a:xfrm>
          <a:prstGeom prst="rect">
            <a:avLst/>
          </a:prstGeom>
          <a:noFill/>
        </p:spPr>
        <p:txBody>
          <a:bodyPr wrap="square" rtlCol="0">
            <a:spAutoFit/>
          </a:bodyPr>
          <a:lstStyle/>
          <a:p>
            <a:r>
              <a:rPr lang="en-GB" dirty="0"/>
              <a:t>The reality: They </a:t>
            </a:r>
            <a:r>
              <a:rPr lang="en-GB" b="1" dirty="0"/>
              <a:t>can</a:t>
            </a:r>
            <a:r>
              <a:rPr lang="en-GB" dirty="0"/>
              <a:t> act as an effective deterrent for the majority- most of us probably fell into that camp in school. </a:t>
            </a:r>
          </a:p>
          <a:p>
            <a:endParaRPr lang="en-GB" dirty="0"/>
          </a:p>
          <a:p>
            <a:r>
              <a:rPr lang="en-GB" dirty="0"/>
              <a:t>For a significant minority they have no benefit…. These students will either brazen it out, avoid the sanction and be damned to the consequences, or escalate. </a:t>
            </a:r>
          </a:p>
        </p:txBody>
      </p:sp>
      <p:sp>
        <p:nvSpPr>
          <p:cNvPr id="5" name="Oval 4">
            <a:extLst>
              <a:ext uri="{FF2B5EF4-FFF2-40B4-BE49-F238E27FC236}">
                <a16:creationId xmlns:a16="http://schemas.microsoft.com/office/drawing/2014/main" id="{22266C8A-A394-4A3C-A44A-4624BE84F93C}"/>
              </a:ext>
            </a:extLst>
          </p:cNvPr>
          <p:cNvSpPr/>
          <p:nvPr/>
        </p:nvSpPr>
        <p:spPr>
          <a:xfrm>
            <a:off x="4027353" y="1085087"/>
            <a:ext cx="3748061" cy="2124347"/>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 some students the sanction acts as a large stone being dropped into a small pond- the ripples are felt all day.</a:t>
            </a:r>
          </a:p>
        </p:txBody>
      </p:sp>
      <p:sp>
        <p:nvSpPr>
          <p:cNvPr id="6" name="Oval 5">
            <a:extLst>
              <a:ext uri="{FF2B5EF4-FFF2-40B4-BE49-F238E27FC236}">
                <a16:creationId xmlns:a16="http://schemas.microsoft.com/office/drawing/2014/main" id="{1F212003-667E-4930-9969-3AAE01E4800A}"/>
              </a:ext>
            </a:extLst>
          </p:cNvPr>
          <p:cNvSpPr/>
          <p:nvPr/>
        </p:nvSpPr>
        <p:spPr>
          <a:xfrm>
            <a:off x="8069296" y="1264837"/>
            <a:ext cx="3954619" cy="282030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Does the sanction teach about better choices? Does it teach about emotions and regulating them? Does it improve social skills? Does it teach about healthy relationships? Does it improve wellbeing?</a:t>
            </a:r>
          </a:p>
        </p:txBody>
      </p:sp>
      <p:sp>
        <p:nvSpPr>
          <p:cNvPr id="7" name="Oval 6">
            <a:extLst>
              <a:ext uri="{FF2B5EF4-FFF2-40B4-BE49-F238E27FC236}">
                <a16:creationId xmlns:a16="http://schemas.microsoft.com/office/drawing/2014/main" id="{F4195609-EE64-4D6D-A80F-F70EDED45E76}"/>
              </a:ext>
            </a:extLst>
          </p:cNvPr>
          <p:cNvSpPr/>
          <p:nvPr/>
        </p:nvSpPr>
        <p:spPr>
          <a:xfrm>
            <a:off x="5056666" y="3209434"/>
            <a:ext cx="3748060" cy="27361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Most “justice” systems are borne from our urge for retribution; driven from our threat response. We want retribution for perceived affronts to our authority and dignity</a:t>
            </a:r>
          </a:p>
        </p:txBody>
      </p:sp>
      <p:sp>
        <p:nvSpPr>
          <p:cNvPr id="8" name="TextBox 7">
            <a:extLst>
              <a:ext uri="{FF2B5EF4-FFF2-40B4-BE49-F238E27FC236}">
                <a16:creationId xmlns:a16="http://schemas.microsoft.com/office/drawing/2014/main" id="{0262DEF6-8747-4CF3-88A2-6C4EA79C6E7A}"/>
              </a:ext>
            </a:extLst>
          </p:cNvPr>
          <p:cNvSpPr txBox="1"/>
          <p:nvPr/>
        </p:nvSpPr>
        <p:spPr>
          <a:xfrm>
            <a:off x="397543" y="6001239"/>
            <a:ext cx="11626372" cy="646331"/>
          </a:xfrm>
          <a:prstGeom prst="rect">
            <a:avLst/>
          </a:prstGeom>
          <a:solidFill>
            <a:schemeClr val="bg1"/>
          </a:solidFill>
          <a:ln>
            <a:solidFill>
              <a:schemeClr val="tx2"/>
            </a:solidFill>
          </a:ln>
        </p:spPr>
        <p:txBody>
          <a:bodyPr wrap="square" rtlCol="0">
            <a:spAutoFit/>
          </a:bodyPr>
          <a:lstStyle/>
          <a:p>
            <a:r>
              <a:rPr lang="en-GB" b="1" dirty="0" err="1">
                <a:solidFill>
                  <a:srgbClr val="FF0000"/>
                </a:solidFill>
              </a:rPr>
              <a:t>Lykken</a:t>
            </a:r>
            <a:r>
              <a:rPr lang="en-GB" b="1" dirty="0">
                <a:solidFill>
                  <a:srgbClr val="FF0000"/>
                </a:solidFill>
              </a:rPr>
              <a:t>, 1957, there are significant numbers of people for whom the effect of punishment on behavioural choices is low; reward, or the anticipation of reward, is an effective way of influencing behavioural choices. </a:t>
            </a:r>
          </a:p>
        </p:txBody>
      </p:sp>
    </p:spTree>
    <p:extLst>
      <p:ext uri="{BB962C8B-B14F-4D97-AF65-F5344CB8AC3E}">
        <p14:creationId xmlns:p14="http://schemas.microsoft.com/office/powerpoint/2010/main" val="359443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DC7C6B-06B5-491F-8DE9-6145E5E42FBA}"/>
              </a:ext>
            </a:extLst>
          </p:cNvPr>
          <p:cNvSpPr>
            <a:spLocks noGrp="1"/>
          </p:cNvSpPr>
          <p:nvPr>
            <p:ph type="body" sz="quarter" idx="10"/>
          </p:nvPr>
        </p:nvSpPr>
        <p:spPr/>
        <p:txBody>
          <a:bodyPr/>
          <a:lstStyle/>
          <a:p>
            <a:r>
              <a:rPr lang="en-GB" sz="3200" dirty="0"/>
              <a:t>Q: Why doesn’t punishment work for everyone?</a:t>
            </a:r>
          </a:p>
        </p:txBody>
      </p:sp>
      <p:sp>
        <p:nvSpPr>
          <p:cNvPr id="3" name="TextBox 2">
            <a:extLst>
              <a:ext uri="{FF2B5EF4-FFF2-40B4-BE49-F238E27FC236}">
                <a16:creationId xmlns:a16="http://schemas.microsoft.com/office/drawing/2014/main" id="{4B75565F-BD86-41A3-B740-115B485EF782}"/>
              </a:ext>
            </a:extLst>
          </p:cNvPr>
          <p:cNvSpPr txBox="1"/>
          <p:nvPr/>
        </p:nvSpPr>
        <p:spPr>
          <a:xfrm>
            <a:off x="250147" y="667618"/>
            <a:ext cx="7483366" cy="5262979"/>
          </a:xfrm>
          <a:prstGeom prst="rect">
            <a:avLst/>
          </a:prstGeom>
          <a:noFill/>
        </p:spPr>
        <p:txBody>
          <a:bodyPr wrap="square" rtlCol="0">
            <a:spAutoFit/>
          </a:bodyPr>
          <a:lstStyle/>
          <a:p>
            <a:endParaRPr lang="en-GB" sz="2400" b="1" dirty="0"/>
          </a:p>
          <a:p>
            <a:endParaRPr lang="en-GB" sz="2400" b="1" dirty="0"/>
          </a:p>
          <a:p>
            <a:r>
              <a:rPr lang="en-GB" sz="2400" dirty="0"/>
              <a:t>A: Punishment relies on aversive conditioning in order to have a deterrent effect e.g. young children have to associate inappropriate behaviours with punishment/threat of punishment. It relies on consistent reinforcement so that the cues are recognised. Children who have not had a consistent message in early years are unlikely to have been conditioned effectively.</a:t>
            </a:r>
          </a:p>
          <a:p>
            <a:r>
              <a:rPr lang="en-GB" sz="2400" dirty="0"/>
              <a:t>It also relies on fear of the punishment- not all children “scare” very easily… studies of children with both ADHD and labelled as having “behavioural problems”, showed low skin conductance responses to aversive stimuli, as well as to emotional stimuli and neutral pictures. </a:t>
            </a:r>
          </a:p>
        </p:txBody>
      </p:sp>
      <p:pic>
        <p:nvPicPr>
          <p:cNvPr id="4" name="Picture 3" descr="A picture containing text, person, child&#10;&#10;Description automatically generated">
            <a:extLst>
              <a:ext uri="{FF2B5EF4-FFF2-40B4-BE49-F238E27FC236}">
                <a16:creationId xmlns:a16="http://schemas.microsoft.com/office/drawing/2014/main" id="{A164051D-60AF-4731-88B8-767ABAF13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0436" y="2029079"/>
            <a:ext cx="3817023" cy="2540055"/>
          </a:xfrm>
          <a:prstGeom prst="rect">
            <a:avLst/>
          </a:prstGeom>
        </p:spPr>
      </p:pic>
    </p:spTree>
    <p:extLst>
      <p:ext uri="{BB962C8B-B14F-4D97-AF65-F5344CB8AC3E}">
        <p14:creationId xmlns:p14="http://schemas.microsoft.com/office/powerpoint/2010/main" val="35543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07AB03-153F-40F5-A02D-94FF408DDD6F}"/>
              </a:ext>
            </a:extLst>
          </p:cNvPr>
          <p:cNvSpPr>
            <a:spLocks noGrp="1"/>
          </p:cNvSpPr>
          <p:nvPr>
            <p:ph type="body" sz="quarter" idx="10"/>
          </p:nvPr>
        </p:nvSpPr>
        <p:spPr/>
        <p:txBody>
          <a:bodyPr/>
          <a:lstStyle/>
          <a:p>
            <a:r>
              <a:rPr lang="en-GB" dirty="0"/>
              <a:t>There is another way…</a:t>
            </a:r>
          </a:p>
        </p:txBody>
      </p:sp>
      <p:graphicFrame>
        <p:nvGraphicFramePr>
          <p:cNvPr id="3" name="Table 4">
            <a:extLst>
              <a:ext uri="{FF2B5EF4-FFF2-40B4-BE49-F238E27FC236}">
                <a16:creationId xmlns:a16="http://schemas.microsoft.com/office/drawing/2014/main" id="{849F2ED7-7C7D-4AA8-B640-B59274980229}"/>
              </a:ext>
            </a:extLst>
          </p:cNvPr>
          <p:cNvGraphicFramePr>
            <a:graphicFrameLocks noGrp="1"/>
          </p:cNvGraphicFramePr>
          <p:nvPr/>
        </p:nvGraphicFramePr>
        <p:xfrm>
          <a:off x="189672" y="1051952"/>
          <a:ext cx="7296216" cy="5571097"/>
        </p:xfrm>
        <a:graphic>
          <a:graphicData uri="http://schemas.openxmlformats.org/drawingml/2006/table">
            <a:tbl>
              <a:tblPr firstRow="1" bandRow="1">
                <a:effectLst/>
                <a:tableStyleId>{5C22544A-7EE6-4342-B048-85BDC9FD1C3A}</a:tableStyleId>
              </a:tblPr>
              <a:tblGrid>
                <a:gridCol w="3542165">
                  <a:extLst>
                    <a:ext uri="{9D8B030D-6E8A-4147-A177-3AD203B41FA5}">
                      <a16:colId xmlns:a16="http://schemas.microsoft.com/office/drawing/2014/main" val="4126521984"/>
                    </a:ext>
                  </a:extLst>
                </a:gridCol>
                <a:gridCol w="3754051">
                  <a:extLst>
                    <a:ext uri="{9D8B030D-6E8A-4147-A177-3AD203B41FA5}">
                      <a16:colId xmlns:a16="http://schemas.microsoft.com/office/drawing/2014/main" val="2918194399"/>
                    </a:ext>
                  </a:extLst>
                </a:gridCol>
              </a:tblGrid>
              <a:tr h="477271">
                <a:tc>
                  <a:txBody>
                    <a:bodyPr/>
                    <a:lstStyle/>
                    <a:p>
                      <a:pPr lvl="0"/>
                      <a:r>
                        <a:rPr lang="en-US" sz="1200" b="1" cap="all" spc="60" dirty="0">
                          <a:solidFill>
                            <a:srgbClr val="000000"/>
                          </a:solidFill>
                        </a:rPr>
                        <a:t>Conventional thinking</a:t>
                      </a:r>
                    </a:p>
                  </a:txBody>
                  <a:tcPr marL="132578" marR="132578" marT="132578" marB="132578"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tc>
                  <a:txBody>
                    <a:bodyPr/>
                    <a:lstStyle/>
                    <a:p>
                      <a:pPr lvl="0"/>
                      <a:r>
                        <a:rPr lang="en-US" sz="1200" b="1" cap="all" spc="60">
                          <a:solidFill>
                            <a:srgbClr val="000000"/>
                          </a:solidFill>
                        </a:rPr>
                        <a:t>Restorative thinking</a:t>
                      </a:r>
                    </a:p>
                  </a:txBody>
                  <a:tcPr marL="132578" marR="132578" marT="132578" marB="132578"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extLst>
                  <a:ext uri="{0D108BD9-81ED-4DB2-BD59-A6C34878D82A}">
                    <a16:rowId xmlns:a16="http://schemas.microsoft.com/office/drawing/2014/main" val="658692146"/>
                  </a:ext>
                </a:extLst>
              </a:tr>
              <a:tr h="398797">
                <a:tc>
                  <a:txBody>
                    <a:bodyPr/>
                    <a:lstStyle/>
                    <a:p>
                      <a:pPr lvl="0"/>
                      <a:r>
                        <a:rPr lang="en-US" sz="1500" cap="none" spc="0">
                          <a:solidFill>
                            <a:srgbClr val="000000"/>
                          </a:solidFill>
                        </a:rPr>
                        <a:t>Focus on past</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tc>
                  <a:txBody>
                    <a:bodyPr/>
                    <a:lstStyle/>
                    <a:p>
                      <a:pPr lvl="0"/>
                      <a:r>
                        <a:rPr lang="en-US" sz="1500" cap="none" spc="0">
                          <a:solidFill>
                            <a:srgbClr val="000000"/>
                          </a:solidFill>
                        </a:rPr>
                        <a:t>Focus on future</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extLst>
                  <a:ext uri="{0D108BD9-81ED-4DB2-BD59-A6C34878D82A}">
                    <a16:rowId xmlns:a16="http://schemas.microsoft.com/office/drawing/2014/main" val="4123182780"/>
                  </a:ext>
                </a:extLst>
              </a:tr>
              <a:tr h="398797">
                <a:tc>
                  <a:txBody>
                    <a:bodyPr/>
                    <a:lstStyle/>
                    <a:p>
                      <a:pPr lvl="0"/>
                      <a:r>
                        <a:rPr lang="en-US" sz="1500" cap="none" spc="0" dirty="0">
                          <a:solidFill>
                            <a:srgbClr val="000000"/>
                          </a:solidFill>
                        </a:rPr>
                        <a:t>Focus on offending student/s</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tc>
                  <a:txBody>
                    <a:bodyPr/>
                    <a:lstStyle/>
                    <a:p>
                      <a:pPr lvl="0"/>
                      <a:r>
                        <a:rPr lang="en-US" sz="1500" cap="none" spc="0">
                          <a:solidFill>
                            <a:srgbClr val="000000"/>
                          </a:solidFill>
                        </a:rPr>
                        <a:t>Focus on community</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extLst>
                  <a:ext uri="{0D108BD9-81ED-4DB2-BD59-A6C34878D82A}">
                    <a16:rowId xmlns:a16="http://schemas.microsoft.com/office/drawing/2014/main" val="2728576003"/>
                  </a:ext>
                </a:extLst>
              </a:tr>
              <a:tr h="398797">
                <a:tc>
                  <a:txBody>
                    <a:bodyPr/>
                    <a:lstStyle/>
                    <a:p>
                      <a:pPr lvl="0">
                        <a:buNone/>
                      </a:pPr>
                      <a:r>
                        <a:rPr lang="en-US" sz="1500" cap="none" spc="0">
                          <a:solidFill>
                            <a:srgbClr val="000000"/>
                          </a:solidFill>
                        </a:rPr>
                        <a:t>Attention seeking</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tc>
                  <a:txBody>
                    <a:bodyPr/>
                    <a:lstStyle/>
                    <a:p>
                      <a:pPr lvl="0">
                        <a:buNone/>
                      </a:pPr>
                      <a:r>
                        <a:rPr lang="en-US" sz="1500" cap="none" spc="0">
                          <a:solidFill>
                            <a:srgbClr val="000000"/>
                          </a:solidFill>
                        </a:rPr>
                        <a:t>Attachment needing</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extLst>
                  <a:ext uri="{0D108BD9-81ED-4DB2-BD59-A6C34878D82A}">
                    <a16:rowId xmlns:a16="http://schemas.microsoft.com/office/drawing/2014/main" val="4051368179"/>
                  </a:ext>
                </a:extLst>
              </a:tr>
              <a:tr h="398797">
                <a:tc>
                  <a:txBody>
                    <a:bodyPr/>
                    <a:lstStyle/>
                    <a:p>
                      <a:pPr lvl="0">
                        <a:buNone/>
                      </a:pPr>
                      <a:r>
                        <a:rPr lang="en-US" sz="1500" cap="none" spc="0">
                          <a:solidFill>
                            <a:srgbClr val="000000"/>
                          </a:solidFill>
                        </a:rPr>
                        <a:t>Control / Compliance</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tc>
                  <a:txBody>
                    <a:bodyPr/>
                    <a:lstStyle/>
                    <a:p>
                      <a:pPr lvl="0">
                        <a:buNone/>
                      </a:pPr>
                      <a:r>
                        <a:rPr lang="en-US" sz="1500" cap="none" spc="0">
                          <a:solidFill>
                            <a:srgbClr val="000000"/>
                          </a:solidFill>
                        </a:rPr>
                        <a:t>Connection / Influence / Skills</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extLst>
                  <a:ext uri="{0D108BD9-81ED-4DB2-BD59-A6C34878D82A}">
                    <a16:rowId xmlns:a16="http://schemas.microsoft.com/office/drawing/2014/main" val="2004482893"/>
                  </a:ext>
                </a:extLst>
              </a:tr>
              <a:tr h="398797">
                <a:tc>
                  <a:txBody>
                    <a:bodyPr/>
                    <a:lstStyle/>
                    <a:p>
                      <a:pPr lvl="0">
                        <a:buNone/>
                      </a:pPr>
                      <a:r>
                        <a:rPr lang="en-US" sz="1500" cap="none" spc="0">
                          <a:solidFill>
                            <a:srgbClr val="000000"/>
                          </a:solidFill>
                        </a:rPr>
                        <a:t>Behaviour is a child's will</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tc>
                  <a:txBody>
                    <a:bodyPr/>
                    <a:lstStyle/>
                    <a:p>
                      <a:pPr lvl="0">
                        <a:buNone/>
                      </a:pPr>
                      <a:r>
                        <a:rPr lang="en-US" sz="1500" cap="none" spc="0">
                          <a:solidFill>
                            <a:srgbClr val="000000"/>
                          </a:solidFill>
                        </a:rPr>
                        <a:t>Behaviour is a child's skill</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extLst>
                  <a:ext uri="{0D108BD9-81ED-4DB2-BD59-A6C34878D82A}">
                    <a16:rowId xmlns:a16="http://schemas.microsoft.com/office/drawing/2014/main" val="1197800172"/>
                  </a:ext>
                </a:extLst>
              </a:tr>
              <a:tr h="398797">
                <a:tc>
                  <a:txBody>
                    <a:bodyPr/>
                    <a:lstStyle/>
                    <a:p>
                      <a:pPr lvl="0"/>
                      <a:r>
                        <a:rPr lang="en-US" sz="1500" cap="none" spc="0">
                          <a:solidFill>
                            <a:srgbClr val="000000"/>
                          </a:solidFill>
                        </a:rPr>
                        <a:t>What's wrong with you?</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tc>
                  <a:txBody>
                    <a:bodyPr/>
                    <a:lstStyle/>
                    <a:p>
                      <a:pPr lvl="0"/>
                      <a:r>
                        <a:rPr lang="en-US" sz="1500" cap="none" spc="0">
                          <a:solidFill>
                            <a:srgbClr val="000000"/>
                          </a:solidFill>
                        </a:rPr>
                        <a:t>What has happened to you?</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extLst>
                  <a:ext uri="{0D108BD9-81ED-4DB2-BD59-A6C34878D82A}">
                    <a16:rowId xmlns:a16="http://schemas.microsoft.com/office/drawing/2014/main" val="2886495384"/>
                  </a:ext>
                </a:extLst>
              </a:tr>
              <a:tr h="634483">
                <a:tc>
                  <a:txBody>
                    <a:bodyPr/>
                    <a:lstStyle/>
                    <a:p>
                      <a:pPr lvl="0"/>
                      <a:r>
                        <a:rPr lang="en-US" sz="1500" cap="none" spc="0">
                          <a:solidFill>
                            <a:srgbClr val="000000"/>
                          </a:solidFill>
                        </a:rPr>
                        <a:t>Behaviour motivated by external sanction/reward</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tc>
                  <a:txBody>
                    <a:bodyPr/>
                    <a:lstStyle/>
                    <a:p>
                      <a:pPr lvl="0">
                        <a:buNone/>
                      </a:pPr>
                      <a:r>
                        <a:rPr lang="en-US" sz="1500" b="0" i="0" u="none" strike="noStrike" cap="none" spc="0">
                          <a:solidFill>
                            <a:srgbClr val="000000"/>
                          </a:solidFill>
                          <a:latin typeface="Calibri"/>
                        </a:rPr>
                        <a:t>Behaviour motivated by basic universal needs</a:t>
                      </a:r>
                      <a:endParaRPr lang="en-US" sz="1500" cap="none" spc="0">
                        <a:solidFill>
                          <a:srgbClr val="000000"/>
                        </a:solidFill>
                      </a:endParaRP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extLst>
                  <a:ext uri="{0D108BD9-81ED-4DB2-BD59-A6C34878D82A}">
                    <a16:rowId xmlns:a16="http://schemas.microsoft.com/office/drawing/2014/main" val="3096596893"/>
                  </a:ext>
                </a:extLst>
              </a:tr>
              <a:tr h="870170">
                <a:tc>
                  <a:txBody>
                    <a:bodyPr/>
                    <a:lstStyle/>
                    <a:p>
                      <a:pPr lvl="0">
                        <a:buNone/>
                      </a:pPr>
                      <a:r>
                        <a:rPr lang="en-US" sz="1500" cap="none" spc="0">
                          <a:solidFill>
                            <a:srgbClr val="000000"/>
                          </a:solidFill>
                        </a:rPr>
                        <a:t>Challenging behaviour is to 'get', 'escape' or avoid</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tc>
                  <a:txBody>
                    <a:bodyPr/>
                    <a:lstStyle/>
                    <a:p>
                      <a:pPr lvl="0">
                        <a:buNone/>
                      </a:pPr>
                      <a:r>
                        <a:rPr lang="en-US" sz="1500" b="0" i="0" u="none" strike="noStrike" cap="none" spc="0">
                          <a:solidFill>
                            <a:srgbClr val="000000"/>
                          </a:solidFill>
                          <a:latin typeface="Calibri"/>
                        </a:rPr>
                        <a:t>Behind distressed  behaviour is a problem to be solved and skills to be learned.</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extLst>
                  <a:ext uri="{0D108BD9-81ED-4DB2-BD59-A6C34878D82A}">
                    <a16:rowId xmlns:a16="http://schemas.microsoft.com/office/drawing/2014/main" val="1261041162"/>
                  </a:ext>
                </a:extLst>
              </a:tr>
              <a:tr h="398797">
                <a:tc>
                  <a:txBody>
                    <a:bodyPr/>
                    <a:lstStyle/>
                    <a:p>
                      <a:pPr lvl="0"/>
                      <a:r>
                        <a:rPr lang="en-US" sz="1500" cap="none" spc="0">
                          <a:solidFill>
                            <a:srgbClr val="000000"/>
                          </a:solidFill>
                        </a:rPr>
                        <a:t>Power over</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tc>
                  <a:txBody>
                    <a:bodyPr/>
                    <a:lstStyle/>
                    <a:p>
                      <a:pPr lvl="0"/>
                      <a:r>
                        <a:rPr lang="en-US" sz="1500" cap="none" spc="0">
                          <a:solidFill>
                            <a:srgbClr val="000000"/>
                          </a:solidFill>
                        </a:rPr>
                        <a:t>Power with</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extLst>
                  <a:ext uri="{0D108BD9-81ED-4DB2-BD59-A6C34878D82A}">
                    <a16:rowId xmlns:a16="http://schemas.microsoft.com/office/drawing/2014/main" val="4076778850"/>
                  </a:ext>
                </a:extLst>
              </a:tr>
              <a:tr h="398797">
                <a:tc>
                  <a:txBody>
                    <a:bodyPr/>
                    <a:lstStyle/>
                    <a:p>
                      <a:pPr lvl="0"/>
                      <a:r>
                        <a:rPr lang="en-US" sz="1500" cap="none" spc="0">
                          <a:solidFill>
                            <a:srgbClr val="000000"/>
                          </a:solidFill>
                        </a:rPr>
                        <a:t>Based on moral judgements</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tc>
                  <a:txBody>
                    <a:bodyPr/>
                    <a:lstStyle/>
                    <a:p>
                      <a:pPr lvl="0"/>
                      <a:r>
                        <a:rPr lang="en-US" sz="1500" cap="none" spc="0">
                          <a:solidFill>
                            <a:srgbClr val="000000"/>
                          </a:solidFill>
                        </a:rPr>
                        <a:t>Based on values judgements</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extLst>
                  <a:ext uri="{0D108BD9-81ED-4DB2-BD59-A6C34878D82A}">
                    <a16:rowId xmlns:a16="http://schemas.microsoft.com/office/drawing/2014/main" val="2093836942"/>
                  </a:ext>
                </a:extLst>
              </a:tr>
              <a:tr h="398797">
                <a:tc>
                  <a:txBody>
                    <a:bodyPr/>
                    <a:lstStyle/>
                    <a:p>
                      <a:pPr lvl="0"/>
                      <a:r>
                        <a:rPr lang="en-US" sz="1500" cap="none" spc="0">
                          <a:solidFill>
                            <a:srgbClr val="000000"/>
                          </a:solidFill>
                        </a:rPr>
                        <a:t>Focus on behaviour</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tc>
                  <a:txBody>
                    <a:bodyPr/>
                    <a:lstStyle/>
                    <a:p>
                      <a:pPr lvl="0"/>
                      <a:r>
                        <a:rPr lang="en-US" sz="1500" cap="none" spc="0" dirty="0">
                          <a:solidFill>
                            <a:srgbClr val="000000"/>
                          </a:solidFill>
                        </a:rPr>
                        <a:t>Focus on problem solving</a:t>
                      </a:r>
                    </a:p>
                  </a:txBody>
                  <a:tcPr marL="78729" marR="78729" marT="39364" marB="88385">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6DCE5"/>
                    </a:solidFill>
                  </a:tcPr>
                </a:tc>
                <a:extLst>
                  <a:ext uri="{0D108BD9-81ED-4DB2-BD59-A6C34878D82A}">
                    <a16:rowId xmlns:a16="http://schemas.microsoft.com/office/drawing/2014/main" val="374312098"/>
                  </a:ext>
                </a:extLst>
              </a:tr>
            </a:tbl>
          </a:graphicData>
        </a:graphic>
      </p:graphicFrame>
      <p:sp>
        <p:nvSpPr>
          <p:cNvPr id="4" name="TextBox 3">
            <a:extLst>
              <a:ext uri="{FF2B5EF4-FFF2-40B4-BE49-F238E27FC236}">
                <a16:creationId xmlns:a16="http://schemas.microsoft.com/office/drawing/2014/main" id="{EBCA49B4-885B-405D-9681-5EF78FF48845}"/>
              </a:ext>
            </a:extLst>
          </p:cNvPr>
          <p:cNvSpPr txBox="1"/>
          <p:nvPr/>
        </p:nvSpPr>
        <p:spPr>
          <a:xfrm>
            <a:off x="7683625" y="1427351"/>
            <a:ext cx="4318703" cy="4955203"/>
          </a:xfrm>
          <a:prstGeom prst="rect">
            <a:avLst/>
          </a:prstGeom>
          <a:noFill/>
        </p:spPr>
        <p:txBody>
          <a:bodyPr wrap="square" rtlCol="0">
            <a:spAutoFit/>
          </a:bodyPr>
          <a:lstStyle/>
          <a:p>
            <a:pPr marL="285750" indent="-285750">
              <a:buFont typeface="Arial" panose="020B0604020202020204" pitchFamily="34" charset="0"/>
              <a:buChar char="•"/>
            </a:pPr>
            <a:r>
              <a:rPr lang="en-GB" sz="2000" dirty="0"/>
              <a:t>Create a whole school culture which is relational</a:t>
            </a:r>
          </a:p>
          <a:p>
            <a:pPr marL="285750" indent="-285750">
              <a:buFont typeface="Arial" panose="020B0604020202020204" pitchFamily="34" charset="0"/>
              <a:buChar char="•"/>
            </a:pPr>
            <a:r>
              <a:rPr lang="en-GB" sz="2000" dirty="0"/>
              <a:t>Purpose over power</a:t>
            </a:r>
          </a:p>
          <a:p>
            <a:pPr marL="285750" indent="-285750">
              <a:buFont typeface="Arial" panose="020B0604020202020204" pitchFamily="34" charset="0"/>
              <a:buChar char="•"/>
            </a:pPr>
            <a:r>
              <a:rPr lang="en-GB" sz="2000" dirty="0"/>
              <a:t>Relational behaviour policies</a:t>
            </a:r>
          </a:p>
          <a:p>
            <a:pPr marL="285750" indent="-285750">
              <a:buFont typeface="Arial" panose="020B0604020202020204" pitchFamily="34" charset="0"/>
              <a:buChar char="•"/>
            </a:pPr>
            <a:r>
              <a:rPr lang="en-GB" sz="2000" dirty="0"/>
              <a:t>Teach children about their emotions: Zones of Regulation/ Emotion Coaching</a:t>
            </a:r>
          </a:p>
          <a:p>
            <a:pPr marL="285750" indent="-285750">
              <a:buFont typeface="Arial" panose="020B0604020202020204" pitchFamily="34" charset="0"/>
              <a:buChar char="•"/>
            </a:pPr>
            <a:r>
              <a:rPr lang="en-GB" sz="2000" dirty="0"/>
              <a:t>Train staff in restorative language and approaches</a:t>
            </a:r>
          </a:p>
          <a:p>
            <a:pPr marL="285750" indent="-285750">
              <a:buFont typeface="Arial" panose="020B0604020202020204" pitchFamily="34" charset="0"/>
              <a:buChar char="•"/>
            </a:pPr>
            <a:r>
              <a:rPr lang="en-GB" sz="2000" dirty="0"/>
              <a:t>Positive Framing</a:t>
            </a:r>
          </a:p>
          <a:p>
            <a:pPr marL="285750" indent="-285750">
              <a:buFont typeface="Arial" panose="020B0604020202020204" pitchFamily="34" charset="0"/>
              <a:buChar char="•"/>
            </a:pPr>
            <a:r>
              <a:rPr lang="en-GB" sz="2000" dirty="0"/>
              <a:t>Anonymous corrections</a:t>
            </a:r>
          </a:p>
          <a:p>
            <a:pPr marL="285750" indent="-285750">
              <a:buFont typeface="Arial" panose="020B0604020202020204" pitchFamily="34" charset="0"/>
              <a:buChar char="•"/>
            </a:pPr>
            <a:r>
              <a:rPr lang="en-GB" sz="2000" dirty="0"/>
              <a:t>Support staff to self-regulate and co-regulate</a:t>
            </a:r>
          </a:p>
          <a:p>
            <a:pPr marL="285750" indent="-285750">
              <a:buFont typeface="Arial" panose="020B0604020202020204" pitchFamily="34" charset="0"/>
              <a:buChar char="•"/>
            </a:pPr>
            <a:r>
              <a:rPr lang="en-GB" sz="2000" dirty="0"/>
              <a:t>Prioritise staff wellbeing</a:t>
            </a:r>
          </a:p>
          <a:p>
            <a:endParaRPr lang="en-GB" dirty="0"/>
          </a:p>
          <a:p>
            <a:endParaRPr lang="en-GB" dirty="0"/>
          </a:p>
        </p:txBody>
      </p:sp>
    </p:spTree>
    <p:extLst>
      <p:ext uri="{BB962C8B-B14F-4D97-AF65-F5344CB8AC3E}">
        <p14:creationId xmlns:p14="http://schemas.microsoft.com/office/powerpoint/2010/main" val="300573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5850" y="1943100"/>
            <a:ext cx="8486775" cy="3293209"/>
          </a:xfrm>
          <a:prstGeom prst="rect">
            <a:avLst/>
          </a:prstGeom>
          <a:noFill/>
        </p:spPr>
        <p:txBody>
          <a:bodyPr wrap="square" rtlCol="0">
            <a:spAutoFit/>
          </a:bodyPr>
          <a:lstStyle/>
          <a:p>
            <a:endParaRPr lang="en-GB" sz="2400" b="1" dirty="0"/>
          </a:p>
          <a:p>
            <a:endParaRPr lang="en-GB" sz="2400" b="1" dirty="0"/>
          </a:p>
          <a:p>
            <a:r>
              <a:rPr lang="en-GB" sz="4000" b="1" dirty="0"/>
              <a:t>Serious Youth Violence and Education</a:t>
            </a:r>
          </a:p>
          <a:p>
            <a:endParaRPr lang="en-GB" sz="2400" b="1" dirty="0"/>
          </a:p>
          <a:p>
            <a:endParaRPr lang="en-GB" sz="2400" b="1" dirty="0"/>
          </a:p>
          <a:p>
            <a:r>
              <a:rPr lang="en-GB" sz="2400" b="1" dirty="0"/>
              <a:t>Jennifer Hardy, Acting Head of Access to Learning</a:t>
            </a:r>
          </a:p>
          <a:p>
            <a:endParaRPr lang="en-GB" sz="2400" b="1" dirty="0"/>
          </a:p>
          <a:p>
            <a:endParaRPr lang="en-GB" sz="2400" b="1" dirty="0"/>
          </a:p>
        </p:txBody>
      </p:sp>
    </p:spTree>
    <p:extLst>
      <p:ext uri="{BB962C8B-B14F-4D97-AF65-F5344CB8AC3E}">
        <p14:creationId xmlns:p14="http://schemas.microsoft.com/office/powerpoint/2010/main" val="91433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167425" y="234951"/>
            <a:ext cx="10174310" cy="608012"/>
          </a:xfrm>
        </p:spPr>
        <p:txBody>
          <a:bodyPr/>
          <a:lstStyle/>
          <a:p>
            <a:r>
              <a:rPr lang="en-US" dirty="0"/>
              <a:t>Link between serious youth violence and exclusion </a:t>
            </a:r>
          </a:p>
        </p:txBody>
      </p:sp>
      <p:sp>
        <p:nvSpPr>
          <p:cNvPr id="4" name="TextBox 3"/>
          <p:cNvSpPr txBox="1"/>
          <p:nvPr/>
        </p:nvSpPr>
        <p:spPr>
          <a:xfrm>
            <a:off x="410312" y="1543049"/>
            <a:ext cx="11148276" cy="4985980"/>
          </a:xfrm>
          <a:prstGeom prst="rect">
            <a:avLst/>
          </a:prstGeom>
          <a:noFill/>
        </p:spPr>
        <p:txBody>
          <a:bodyPr wrap="square" rtlCol="0">
            <a:spAutoFit/>
          </a:bodyPr>
          <a:lstStyle/>
          <a:p>
            <a:pPr marL="285750" indent="-285750">
              <a:buFont typeface="Arial" panose="020B0604020202020204" pitchFamily="34" charset="0"/>
              <a:buChar char="•"/>
            </a:pPr>
            <a:r>
              <a:rPr lang="en-GB" sz="3000" b="1" dirty="0"/>
              <a:t>Receiving a permanent exclusion increases the probability of custody by 33% </a:t>
            </a:r>
            <a:r>
              <a:rPr lang="en-GB" sz="3000" dirty="0"/>
              <a:t>- School Exclusions and Youth Custody, a report prepared for the Nuffield Foundation (Clare </a:t>
            </a:r>
            <a:r>
              <a:rPr lang="en-GB" sz="3000" dirty="0" err="1"/>
              <a:t>Cathro</a:t>
            </a:r>
            <a:r>
              <a:rPr lang="en-GB" sz="3000" dirty="0"/>
              <a:t>, Giulia </a:t>
            </a:r>
            <a:r>
              <a:rPr lang="en-GB" sz="3000" dirty="0" err="1"/>
              <a:t>Tagliaferri</a:t>
            </a:r>
            <a:r>
              <a:rPr lang="en-GB" sz="3000" dirty="0"/>
              <a:t> and Alex Sutherland, 2023) </a:t>
            </a:r>
          </a:p>
          <a:p>
            <a:pPr marL="285750" indent="-285750">
              <a:buFont typeface="Arial" panose="020B0604020202020204" pitchFamily="34" charset="0"/>
              <a:buChar char="•"/>
            </a:pPr>
            <a:endParaRPr lang="en-GB" sz="3000" dirty="0"/>
          </a:p>
          <a:p>
            <a:pPr marL="285750" indent="-285750">
              <a:buFont typeface="Arial" panose="020B0604020202020204" pitchFamily="34" charset="0"/>
              <a:buChar char="•"/>
            </a:pPr>
            <a:r>
              <a:rPr lang="en-GB" sz="3000" dirty="0"/>
              <a:t>A joint inspection of education, training and employment services in youth offending teams in England and Wales, an inspection by HM Inspectorate of Probation, </a:t>
            </a:r>
            <a:r>
              <a:rPr lang="en-GB" sz="3000" dirty="0" err="1"/>
              <a:t>Estyn</a:t>
            </a:r>
            <a:r>
              <a:rPr lang="en-GB" sz="3000" dirty="0"/>
              <a:t> and Ofsted June 2022 reviewed 181 cases for their research. </a:t>
            </a:r>
            <a:r>
              <a:rPr lang="en-GB" sz="3000" b="1" dirty="0"/>
              <a:t>Of these, 65% had been excluded from school, 47% of them permanently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1192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Exclusion data </a:t>
            </a:r>
          </a:p>
        </p:txBody>
      </p:sp>
      <p:graphicFrame>
        <p:nvGraphicFramePr>
          <p:cNvPr id="4" name="Chart 3"/>
          <p:cNvGraphicFramePr>
            <a:graphicFrameLocks/>
          </p:cNvGraphicFramePr>
          <p:nvPr/>
        </p:nvGraphicFramePr>
        <p:xfrm>
          <a:off x="742950" y="1157288"/>
          <a:ext cx="5229225" cy="3857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842811178"/>
              </p:ext>
            </p:extLst>
          </p:nvPr>
        </p:nvGraphicFramePr>
        <p:xfrm>
          <a:off x="6535271" y="1157288"/>
          <a:ext cx="4723279" cy="30785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2696550403"/>
              </p:ext>
            </p:extLst>
          </p:nvPr>
        </p:nvGraphicFramePr>
        <p:xfrm>
          <a:off x="7153835" y="4474645"/>
          <a:ext cx="4609540" cy="18975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5800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Children at Risk of exclusion panels </a:t>
            </a:r>
          </a:p>
        </p:txBody>
      </p:sp>
      <p:graphicFrame>
        <p:nvGraphicFramePr>
          <p:cNvPr id="4" name="Diagram 3"/>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77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What support is available </a:t>
            </a:r>
          </a:p>
        </p:txBody>
      </p:sp>
      <p:sp>
        <p:nvSpPr>
          <p:cNvPr id="3" name="TextBox 2"/>
          <p:cNvSpPr txBox="1"/>
          <p:nvPr/>
        </p:nvSpPr>
        <p:spPr>
          <a:xfrm>
            <a:off x="401452" y="1514476"/>
            <a:ext cx="7556685" cy="3939540"/>
          </a:xfrm>
          <a:prstGeom prst="rect">
            <a:avLst/>
          </a:prstGeom>
          <a:noFill/>
        </p:spPr>
        <p:txBody>
          <a:bodyPr wrap="square" rtlCol="0">
            <a:spAutoFit/>
          </a:bodyPr>
          <a:lstStyle/>
          <a:p>
            <a:pPr marL="285750" indent="-285750">
              <a:buFont typeface="Arial" panose="020B0604020202020204" pitchFamily="34" charset="0"/>
              <a:buChar char="•"/>
            </a:pPr>
            <a:r>
              <a:rPr lang="en-GB" sz="2500" dirty="0"/>
              <a:t>Variety of support available to young people in the city </a:t>
            </a:r>
          </a:p>
          <a:p>
            <a:pPr marL="285750" indent="-285750">
              <a:buFont typeface="Arial" panose="020B0604020202020204" pitchFamily="34" charset="0"/>
              <a:buChar char="•"/>
            </a:pPr>
            <a:r>
              <a:rPr lang="en-GB" sz="2500" dirty="0"/>
              <a:t>However, our children at risk of exclusion panels have shown time and again that children who go down this pathway are not on the radar of school SENCO’s where SEND and behaviour are led on separately in schools </a:t>
            </a:r>
          </a:p>
          <a:p>
            <a:pPr marL="285750" indent="-285750">
              <a:buFont typeface="Arial" panose="020B0604020202020204" pitchFamily="34" charset="0"/>
              <a:buChar char="•"/>
            </a:pPr>
            <a:r>
              <a:rPr lang="en-GB" sz="2500" dirty="0"/>
              <a:t>Children at risk of CCE should always have a MARF submitted – seeking parental support for this in advance </a:t>
            </a:r>
          </a:p>
          <a:p>
            <a:pPr marL="285750" indent="-285750">
              <a:buFont typeface="Arial" panose="020B0604020202020204" pitchFamily="34" charset="0"/>
              <a:buChar char="•"/>
            </a:pPr>
            <a:r>
              <a:rPr lang="en-GB" sz="2500" dirty="0"/>
              <a:t>This is especially significant if they are permanently excluded from school </a:t>
            </a:r>
          </a:p>
        </p:txBody>
      </p:sp>
      <p:graphicFrame>
        <p:nvGraphicFramePr>
          <p:cNvPr id="4" name="Diagram 3"/>
          <p:cNvGraphicFramePr/>
          <p:nvPr/>
        </p:nvGraphicFramePr>
        <p:xfrm>
          <a:off x="8086726" y="977099"/>
          <a:ext cx="3630612" cy="4452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8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036" y="2013746"/>
            <a:ext cx="11432810" cy="2585323"/>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p>
          <a:p>
            <a:pPr algn="ct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Jennifer.hardy@nottinghamcity.gov.uk </a:t>
            </a:r>
          </a:p>
        </p:txBody>
      </p:sp>
    </p:spTree>
    <p:extLst>
      <p:ext uri="{BB962C8B-B14F-4D97-AF65-F5344CB8AC3E}">
        <p14:creationId xmlns:p14="http://schemas.microsoft.com/office/powerpoint/2010/main" val="210370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283BA-C9BC-4B00-B296-57167204C971}"/>
              </a:ext>
            </a:extLst>
          </p:cNvPr>
          <p:cNvSpPr>
            <a:spLocks noGrp="1"/>
          </p:cNvSpPr>
          <p:nvPr>
            <p:ph type="body" sz="quarter" idx="10"/>
          </p:nvPr>
        </p:nvSpPr>
        <p:spPr>
          <a:xfrm>
            <a:off x="2922583" y="3087242"/>
            <a:ext cx="7859713" cy="683516"/>
          </a:xfrm>
        </p:spPr>
        <p:txBody>
          <a:bodyPr/>
          <a:lstStyle/>
          <a:p>
            <a:r>
              <a:rPr lang="en-GB" sz="5400" dirty="0"/>
              <a:t>Local Updates </a:t>
            </a:r>
          </a:p>
        </p:txBody>
      </p:sp>
    </p:spTree>
    <p:extLst>
      <p:ext uri="{BB962C8B-B14F-4D97-AF65-F5344CB8AC3E}">
        <p14:creationId xmlns:p14="http://schemas.microsoft.com/office/powerpoint/2010/main" val="24199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67236" y="971390"/>
            <a:ext cx="10174310" cy="777260"/>
          </a:xfrm>
        </p:spPr>
        <p:txBody>
          <a:bodyPr/>
          <a:lstStyle/>
          <a:p>
            <a:endParaRPr lang="en-GB" sz="3600" b="1" dirty="0">
              <a:solidFill>
                <a:srgbClr val="002060"/>
              </a:solidFill>
              <a:latin typeface="Arial" panose="020B0604020202020204" pitchFamily="34" charset="0"/>
              <a:cs typeface="Arial" panose="020B0604020202020204" pitchFamily="34" charset="0"/>
            </a:endParaRPr>
          </a:p>
          <a:p>
            <a:endParaRPr lang="en-GB" sz="3600" b="1" dirty="0">
              <a:solidFill>
                <a:srgbClr val="002060"/>
              </a:solidFill>
              <a:latin typeface="Arial" panose="020B0604020202020204" pitchFamily="34" charset="0"/>
              <a:cs typeface="Arial" panose="020B0604020202020204" pitchFamily="34" charset="0"/>
            </a:endParaRPr>
          </a:p>
          <a:p>
            <a:r>
              <a:rPr lang="en-GB" sz="3600" b="1" dirty="0">
                <a:solidFill>
                  <a:srgbClr val="002060"/>
                </a:solidFill>
                <a:latin typeface="Arial" panose="020B0604020202020204" pitchFamily="34" charset="0"/>
                <a:cs typeface="Arial" panose="020B0604020202020204" pitchFamily="34" charset="0"/>
              </a:rPr>
              <a:t>Purpose and remit</a:t>
            </a:r>
          </a:p>
          <a:p>
            <a:endParaRPr lang="en-US" dirty="0"/>
          </a:p>
          <a:p>
            <a:endParaRPr lang="en-US" dirty="0"/>
          </a:p>
        </p:txBody>
      </p:sp>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sp>
        <p:nvSpPr>
          <p:cNvPr id="4" name="TextBox 3">
            <a:extLst>
              <a:ext uri="{FF2B5EF4-FFF2-40B4-BE49-F238E27FC236}">
                <a16:creationId xmlns:a16="http://schemas.microsoft.com/office/drawing/2014/main" id="{CEFE4AFD-5349-5372-87EB-1F0E7F666B73}"/>
              </a:ext>
            </a:extLst>
          </p:cNvPr>
          <p:cNvSpPr txBox="1"/>
          <p:nvPr/>
        </p:nvSpPr>
        <p:spPr>
          <a:xfrm>
            <a:off x="67236" y="1748650"/>
            <a:ext cx="11067618" cy="4368375"/>
          </a:xfrm>
          <a:prstGeom prst="rect">
            <a:avLst/>
          </a:prstGeom>
          <a:noFill/>
        </p:spPr>
        <p:txBody>
          <a:bodyPr wrap="square">
            <a:spAutoFit/>
          </a:bodyPr>
          <a:lstStyle/>
          <a:p>
            <a:pPr algn="l">
              <a:lnSpc>
                <a:spcPct val="110000"/>
              </a:lnSpc>
              <a:spcBef>
                <a:spcPts val="0"/>
              </a:spcBef>
            </a:pPr>
            <a:r>
              <a:rPr lang="en-GB" b="1" dirty="0">
                <a:solidFill>
                  <a:srgbClr val="002060"/>
                </a:solidFill>
                <a:latin typeface="Arial"/>
                <a:cs typeface="Arial"/>
              </a:rPr>
              <a:t>VRP core function </a:t>
            </a:r>
            <a:r>
              <a:rPr lang="en-GB" dirty="0">
                <a:solidFill>
                  <a:srgbClr val="002060"/>
                </a:solidFill>
                <a:latin typeface="Arial"/>
                <a:cs typeface="Arial"/>
              </a:rPr>
              <a:t>is to offer </a:t>
            </a:r>
            <a:r>
              <a:rPr lang="en-GB" b="1" dirty="0">
                <a:solidFill>
                  <a:srgbClr val="002060"/>
                </a:solidFill>
                <a:latin typeface="Arial"/>
                <a:cs typeface="Arial"/>
              </a:rPr>
              <a:t>leadership</a:t>
            </a:r>
            <a:r>
              <a:rPr lang="en-GB" dirty="0">
                <a:solidFill>
                  <a:srgbClr val="002060"/>
                </a:solidFill>
                <a:latin typeface="Arial"/>
                <a:cs typeface="Arial"/>
              </a:rPr>
              <a:t> and </a:t>
            </a:r>
            <a:r>
              <a:rPr lang="en-GB" b="1" dirty="0">
                <a:solidFill>
                  <a:srgbClr val="002060"/>
                </a:solidFill>
                <a:latin typeface="Arial"/>
                <a:cs typeface="Arial"/>
              </a:rPr>
              <a:t>strategic coordination </a:t>
            </a:r>
            <a:r>
              <a:rPr lang="en-GB" dirty="0">
                <a:solidFill>
                  <a:srgbClr val="002060"/>
                </a:solidFill>
                <a:latin typeface="Arial"/>
                <a:cs typeface="Arial"/>
              </a:rPr>
              <a:t>of the </a:t>
            </a:r>
            <a:r>
              <a:rPr lang="en-GB" b="1" dirty="0">
                <a:solidFill>
                  <a:srgbClr val="002060"/>
                </a:solidFill>
                <a:latin typeface="Arial"/>
                <a:cs typeface="Arial"/>
              </a:rPr>
              <a:t>local response </a:t>
            </a:r>
            <a:r>
              <a:rPr lang="en-GB" dirty="0">
                <a:solidFill>
                  <a:srgbClr val="002060"/>
                </a:solidFill>
                <a:latin typeface="Arial"/>
                <a:cs typeface="Arial"/>
              </a:rPr>
              <a:t>to serious violence in Nottingham and Nottinghamshire, facilitated by PCC.</a:t>
            </a:r>
            <a:endParaRPr lang="en-GB" dirty="0">
              <a:solidFill>
                <a:srgbClr val="002060"/>
              </a:solidFill>
              <a:latin typeface="Arial" panose="020B0604020202020204" pitchFamily="34" charset="0"/>
              <a:cs typeface="Arial" panose="020B0604020202020204" pitchFamily="34" charset="0"/>
            </a:endParaRPr>
          </a:p>
          <a:p>
            <a:pPr algn="l">
              <a:lnSpc>
                <a:spcPct val="110000"/>
              </a:lnSpc>
              <a:spcBef>
                <a:spcPts val="0"/>
              </a:spcBef>
            </a:pPr>
            <a:endParaRPr lang="en-GB" dirty="0">
              <a:solidFill>
                <a:srgbClr val="002060"/>
              </a:solidFill>
              <a:latin typeface="Arial" panose="020B0604020202020204" pitchFamily="34" charset="0"/>
              <a:cs typeface="Arial" panose="020B0604020202020204" pitchFamily="34" charset="0"/>
            </a:endParaRPr>
          </a:p>
          <a:p>
            <a:pPr algn="l">
              <a:lnSpc>
                <a:spcPct val="110000"/>
              </a:lnSpc>
              <a:spcBef>
                <a:spcPts val="0"/>
              </a:spcBef>
            </a:pPr>
            <a:r>
              <a:rPr lang="en-GB" dirty="0">
                <a:solidFill>
                  <a:srgbClr val="002060"/>
                </a:solidFill>
                <a:latin typeface="Arial" panose="020B0604020202020204" pitchFamily="34" charset="0"/>
                <a:cs typeface="Arial" panose="020B0604020202020204" pitchFamily="34" charset="0"/>
              </a:rPr>
              <a:t>VRP activity enabled by the funding </a:t>
            </a:r>
            <a:r>
              <a:rPr lang="en-GB" b="1" dirty="0">
                <a:solidFill>
                  <a:srgbClr val="002060"/>
                </a:solidFill>
                <a:latin typeface="Arial" panose="020B0604020202020204" pitchFamily="34" charset="0"/>
                <a:cs typeface="Arial" panose="020B0604020202020204" pitchFamily="34" charset="0"/>
              </a:rPr>
              <a:t>must support a multi-agency, ‘public health’ approach to preventing and tackling serious violence.</a:t>
            </a:r>
          </a:p>
          <a:p>
            <a:pPr algn="l">
              <a:lnSpc>
                <a:spcPct val="110000"/>
              </a:lnSpc>
              <a:spcBef>
                <a:spcPts val="0"/>
              </a:spcBef>
            </a:pPr>
            <a:endParaRPr lang="en-GB" b="1" dirty="0">
              <a:solidFill>
                <a:srgbClr val="002060"/>
              </a:solidFill>
              <a:latin typeface="Arial" panose="020B0604020202020204" pitchFamily="34" charset="0"/>
              <a:cs typeface="Arial" panose="020B0604020202020204" pitchFamily="34" charset="0"/>
            </a:endParaRPr>
          </a:p>
          <a:p>
            <a:pPr algn="l">
              <a:lnSpc>
                <a:spcPct val="110000"/>
              </a:lnSpc>
              <a:spcBef>
                <a:spcPts val="0"/>
              </a:spcBef>
            </a:pPr>
            <a:r>
              <a:rPr lang="en-GB" b="1" dirty="0">
                <a:solidFill>
                  <a:srgbClr val="002060"/>
                </a:solidFill>
                <a:latin typeface="Arial" panose="020B0604020202020204" pitchFamily="34" charset="0"/>
                <a:cs typeface="Arial" panose="020B0604020202020204" pitchFamily="34" charset="0"/>
              </a:rPr>
              <a:t>Established in 2019/20 with Home Office Funding to support</a:t>
            </a:r>
            <a:r>
              <a:rPr lang="en-GB" dirty="0">
                <a:solidFill>
                  <a:srgbClr val="002060"/>
                </a:solidFill>
                <a:latin typeface="Arial" panose="020B0604020202020204" pitchFamily="34" charset="0"/>
                <a:cs typeface="Arial" panose="020B0604020202020204" pitchFamily="34" charset="0"/>
              </a:rPr>
              <a:t>:</a:t>
            </a:r>
          </a:p>
          <a:p>
            <a:pPr marL="342900" indent="-342900" algn="l">
              <a:lnSpc>
                <a:spcPct val="110000"/>
              </a:lnSpc>
              <a:spcBef>
                <a:spcPts val="0"/>
              </a:spcBef>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Interventions for CYP in City and County 0-25yrs – early intervention and prevention</a:t>
            </a:r>
          </a:p>
          <a:p>
            <a:pPr marL="342900" indent="-342900" algn="l">
              <a:lnSpc>
                <a:spcPct val="110000"/>
              </a:lnSpc>
              <a:spcBef>
                <a:spcPts val="0"/>
              </a:spcBef>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Research and evaluation – what works to tackle serious violence</a:t>
            </a:r>
          </a:p>
          <a:p>
            <a:pPr marL="342900" indent="-342900" algn="l">
              <a:lnSpc>
                <a:spcPct val="110000"/>
              </a:lnSpc>
              <a:spcBef>
                <a:spcPts val="0"/>
              </a:spcBef>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Data sharing and analysis – to inform commissioning</a:t>
            </a:r>
          </a:p>
          <a:p>
            <a:pPr marL="342900" indent="-342900" algn="l">
              <a:lnSpc>
                <a:spcPct val="110000"/>
              </a:lnSpc>
              <a:spcBef>
                <a:spcPts val="0"/>
              </a:spcBef>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System change </a:t>
            </a:r>
          </a:p>
          <a:p>
            <a:pPr marL="342900" indent="-342900" algn="l">
              <a:lnSpc>
                <a:spcPct val="110000"/>
              </a:lnSpc>
              <a:spcBef>
                <a:spcPts val="0"/>
              </a:spcBef>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rPr>
              <a:t>Ensuring awareness and consensus in Communities</a:t>
            </a:r>
          </a:p>
          <a:p>
            <a:pPr algn="l">
              <a:lnSpc>
                <a:spcPct val="110000"/>
              </a:lnSpc>
              <a:spcBef>
                <a:spcPts val="0"/>
              </a:spcBef>
            </a:pPr>
            <a:endParaRPr lang="en-GB" dirty="0">
              <a:solidFill>
                <a:srgbClr val="002060"/>
              </a:solidFill>
              <a:latin typeface="Arial" panose="020B0604020202020204" pitchFamily="34" charset="0"/>
              <a:cs typeface="Arial" panose="020B0604020202020204" pitchFamily="34" charset="0"/>
            </a:endParaRPr>
          </a:p>
          <a:p>
            <a:pPr algn="l">
              <a:lnSpc>
                <a:spcPct val="110000"/>
              </a:lnSpc>
              <a:spcBef>
                <a:spcPts val="0"/>
              </a:spcBef>
            </a:pPr>
            <a:r>
              <a:rPr lang="en-GB" b="1" dirty="0">
                <a:solidFill>
                  <a:srgbClr val="002060"/>
                </a:solidFill>
                <a:latin typeface="Arial" panose="020B0604020202020204" pitchFamily="34" charset="0"/>
                <a:cs typeface="Arial" panose="020B0604020202020204" pitchFamily="34" charset="0"/>
              </a:rPr>
              <a:t>Home Office funding secured for further 3 years to 2024/25</a:t>
            </a:r>
          </a:p>
        </p:txBody>
      </p:sp>
    </p:spTree>
    <p:extLst>
      <p:ext uri="{BB962C8B-B14F-4D97-AF65-F5344CB8AC3E}">
        <p14:creationId xmlns:p14="http://schemas.microsoft.com/office/powerpoint/2010/main" val="309790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EEF27-60A8-4966-AC20-0CDA3A89B2B9}"/>
              </a:ext>
            </a:extLst>
          </p:cNvPr>
          <p:cNvSpPr txBox="1">
            <a:spLocks noGrp="1"/>
          </p:cNvSpPr>
          <p:nvPr>
            <p:ph type="ctrTitle"/>
          </p:nvPr>
        </p:nvSpPr>
        <p:spPr>
          <a:xfrm>
            <a:off x="1524003" y="474372"/>
            <a:ext cx="9144000" cy="855540"/>
          </a:xfrm>
        </p:spPr>
        <p:txBody>
          <a:bodyPr/>
          <a:lstStyle/>
          <a:p>
            <a:pPr lvl="0"/>
            <a:r>
              <a:rPr lang="en-GB" sz="5400" b="1"/>
              <a:t>City MASH - Updates</a:t>
            </a:r>
          </a:p>
        </p:txBody>
      </p:sp>
      <p:sp>
        <p:nvSpPr>
          <p:cNvPr id="3" name="Subtitle 2">
            <a:extLst>
              <a:ext uri="{FF2B5EF4-FFF2-40B4-BE49-F238E27FC236}">
                <a16:creationId xmlns:a16="http://schemas.microsoft.com/office/drawing/2014/main" id="{AC63EAAB-83A7-4C39-AC90-9F22BC944C84}"/>
              </a:ext>
            </a:extLst>
          </p:cNvPr>
          <p:cNvSpPr txBox="1">
            <a:spLocks noGrp="1"/>
          </p:cNvSpPr>
          <p:nvPr>
            <p:ph type="subTitle" idx="1"/>
          </p:nvPr>
        </p:nvSpPr>
        <p:spPr>
          <a:xfrm>
            <a:off x="1408587" y="2059621"/>
            <a:ext cx="9144000" cy="4607515"/>
          </a:xfrm>
        </p:spPr>
        <p:txBody>
          <a:bodyPr anchorCtr="0"/>
          <a:lstStyle/>
          <a:p>
            <a:pPr marL="342900" lvl="0" indent="-342900" algn="l">
              <a:buChar char="•"/>
            </a:pPr>
            <a:r>
              <a:rPr lang="en-GB" b="1"/>
              <a:t>Electronic Multi Agency Referral/Request for Service Form Launch</a:t>
            </a:r>
          </a:p>
          <a:p>
            <a:pPr marL="342900" lvl="0" indent="-342900" algn="l">
              <a:buChar char="•"/>
            </a:pPr>
            <a:endParaRPr lang="en-GB" b="1"/>
          </a:p>
          <a:p>
            <a:pPr marL="342900" lvl="0" indent="-342900" algn="l">
              <a:buChar char="•"/>
            </a:pPr>
            <a:r>
              <a:rPr lang="en-GB"/>
              <a:t>Go live date – 8</a:t>
            </a:r>
            <a:r>
              <a:rPr lang="en-GB" baseline="30000"/>
              <a:t>th</a:t>
            </a:r>
            <a:r>
              <a:rPr lang="en-GB"/>
              <a:t> June 2023</a:t>
            </a:r>
          </a:p>
          <a:p>
            <a:pPr marL="342900" lvl="0" indent="-342900" algn="l">
              <a:buChar char="•"/>
            </a:pPr>
            <a:r>
              <a:rPr lang="en-GB"/>
              <a:t>This is the current form in an Electronic form.</a:t>
            </a:r>
          </a:p>
          <a:p>
            <a:pPr marL="342900" lvl="0" indent="-342900" algn="l">
              <a:buChar char="•"/>
            </a:pPr>
            <a:r>
              <a:rPr lang="en-GB"/>
              <a:t>Access will be via our webpage</a:t>
            </a:r>
          </a:p>
          <a:p>
            <a:pPr marL="342900" lvl="0" indent="-342900" algn="l">
              <a:buChar char="•"/>
            </a:pPr>
            <a:r>
              <a:rPr lang="en-GB"/>
              <a:t>You will need to log in </a:t>
            </a:r>
          </a:p>
          <a:p>
            <a:pPr marL="342900" lvl="0" indent="-342900" algn="l">
              <a:buChar char="•"/>
            </a:pPr>
            <a:r>
              <a:rPr lang="en-GB"/>
              <a:t>You will be sent a PDF version of your form</a:t>
            </a:r>
          </a:p>
          <a:p>
            <a:pPr marL="342900" lvl="0" indent="-342900" algn="l">
              <a:buChar char="•"/>
            </a:pPr>
            <a:r>
              <a:rPr lang="en-GB"/>
              <a:t>You will received email updates on the progression of the referral</a:t>
            </a:r>
          </a:p>
        </p:txBody>
      </p:sp>
      <p:pic>
        <p:nvPicPr>
          <p:cNvPr id="4" name="Picture 6" descr="Logo&#10;&#10;Description automatically generated">
            <a:extLst>
              <a:ext uri="{FF2B5EF4-FFF2-40B4-BE49-F238E27FC236}">
                <a16:creationId xmlns:a16="http://schemas.microsoft.com/office/drawing/2014/main" id="{554662CF-C163-4B18-9652-A4CFA503DED3}"/>
              </a:ext>
            </a:extLst>
          </p:cNvPr>
          <p:cNvPicPr>
            <a:picLocks noChangeAspect="1"/>
          </p:cNvPicPr>
          <p:nvPr/>
        </p:nvPicPr>
        <p:blipFill>
          <a:blip r:embed="rId2"/>
          <a:stretch>
            <a:fillRect/>
          </a:stretch>
        </p:blipFill>
        <p:spPr>
          <a:xfrm>
            <a:off x="343869" y="273076"/>
            <a:ext cx="1180124" cy="1258132"/>
          </a:xfrm>
          <a:prstGeom prst="rect">
            <a:avLst/>
          </a:prstGeom>
          <a:noFill/>
          <a:ln cap="flat">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1A236-E878-487D-A45D-8A3A09B5E504}"/>
              </a:ext>
            </a:extLst>
          </p:cNvPr>
          <p:cNvSpPr txBox="1">
            <a:spLocks noGrp="1"/>
          </p:cNvSpPr>
          <p:nvPr>
            <p:ph type="ctrTitle"/>
          </p:nvPr>
        </p:nvSpPr>
        <p:spPr>
          <a:xfrm>
            <a:off x="1524003" y="474372"/>
            <a:ext cx="9144000" cy="855540"/>
          </a:xfrm>
        </p:spPr>
        <p:txBody>
          <a:bodyPr/>
          <a:lstStyle/>
          <a:p>
            <a:pPr lvl="0"/>
            <a:r>
              <a:rPr lang="en-GB" sz="5400" b="1"/>
              <a:t>City MASH - Updates</a:t>
            </a:r>
          </a:p>
        </p:txBody>
      </p:sp>
      <p:sp>
        <p:nvSpPr>
          <p:cNvPr id="3" name="Subtitle 2">
            <a:extLst>
              <a:ext uri="{FF2B5EF4-FFF2-40B4-BE49-F238E27FC236}">
                <a16:creationId xmlns:a16="http://schemas.microsoft.com/office/drawing/2014/main" id="{680DACBD-A026-44F8-915D-293708788B92}"/>
              </a:ext>
            </a:extLst>
          </p:cNvPr>
          <p:cNvSpPr txBox="1">
            <a:spLocks noGrp="1"/>
          </p:cNvSpPr>
          <p:nvPr>
            <p:ph type="subTitle" idx="1"/>
          </p:nvPr>
        </p:nvSpPr>
        <p:spPr>
          <a:xfrm>
            <a:off x="1408587" y="2059621"/>
            <a:ext cx="9144000" cy="4607515"/>
          </a:xfrm>
        </p:spPr>
        <p:txBody>
          <a:bodyPr anchorCtr="0"/>
          <a:lstStyle/>
          <a:p>
            <a:pPr lvl="0"/>
            <a:r>
              <a:rPr lang="en-GB" b="1"/>
              <a:t>Contacts/MARFS’s/Referrals Demand</a:t>
            </a:r>
          </a:p>
          <a:p>
            <a:pPr lvl="0"/>
            <a:endParaRPr lang="en-GB"/>
          </a:p>
          <a:p>
            <a:pPr marL="342900" lvl="0" indent="-342900" algn="l">
              <a:buChar char="•"/>
            </a:pPr>
            <a:r>
              <a:rPr lang="en-GB"/>
              <a:t>Continues to be high. </a:t>
            </a:r>
          </a:p>
          <a:p>
            <a:pPr marL="342900" lvl="0" indent="-342900" algn="l">
              <a:buChar char="•"/>
            </a:pPr>
            <a:r>
              <a:rPr lang="en-GB"/>
              <a:t>No impact on referral rates from introducing the RAY priority. </a:t>
            </a:r>
          </a:p>
          <a:p>
            <a:pPr marL="342900" lvl="0" indent="-342900" algn="l">
              <a:buChar char="•"/>
            </a:pPr>
            <a:r>
              <a:rPr lang="en-GB"/>
              <a:t>No impact on referral rates since implementing consent.</a:t>
            </a:r>
          </a:p>
        </p:txBody>
      </p:sp>
      <p:pic>
        <p:nvPicPr>
          <p:cNvPr id="4" name="Picture 6" descr="Logo&#10;&#10;Description automatically generated">
            <a:extLst>
              <a:ext uri="{FF2B5EF4-FFF2-40B4-BE49-F238E27FC236}">
                <a16:creationId xmlns:a16="http://schemas.microsoft.com/office/drawing/2014/main" id="{A2D8BAC5-5395-49D1-A7CE-BF570E77E1AD}"/>
              </a:ext>
            </a:extLst>
          </p:cNvPr>
          <p:cNvPicPr>
            <a:picLocks noChangeAspect="1"/>
          </p:cNvPicPr>
          <p:nvPr/>
        </p:nvPicPr>
        <p:blipFill>
          <a:blip r:embed="rId2"/>
          <a:stretch>
            <a:fillRect/>
          </a:stretch>
        </p:blipFill>
        <p:spPr>
          <a:xfrm>
            <a:off x="343869" y="273076"/>
            <a:ext cx="1180124" cy="1258132"/>
          </a:xfrm>
          <a:prstGeom prst="rect">
            <a:avLst/>
          </a:prstGeom>
          <a:noFill/>
          <a:ln cap="flat">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art, bar chart&#10;&#10;Description automatically generated">
            <a:extLst>
              <a:ext uri="{FF2B5EF4-FFF2-40B4-BE49-F238E27FC236}">
                <a16:creationId xmlns:a16="http://schemas.microsoft.com/office/drawing/2014/main" id="{C3AB01E1-6DF3-49FD-8719-129240A7985F}"/>
              </a:ext>
            </a:extLst>
          </p:cNvPr>
          <p:cNvPicPr>
            <a:picLocks noChangeAspect="1"/>
          </p:cNvPicPr>
          <p:nvPr/>
        </p:nvPicPr>
        <p:blipFill>
          <a:blip r:embed="rId2"/>
          <a:stretch>
            <a:fillRect/>
          </a:stretch>
        </p:blipFill>
        <p:spPr>
          <a:xfrm>
            <a:off x="99184" y="1133471"/>
            <a:ext cx="11860280" cy="5620140"/>
          </a:xfrm>
          <a:prstGeom prst="rect">
            <a:avLst/>
          </a:prstGeom>
          <a:noFill/>
          <a:ln cap="flat">
            <a:noFill/>
          </a:ln>
        </p:spPr>
      </p:pic>
      <p:sp>
        <p:nvSpPr>
          <p:cNvPr id="3" name="TextBox 5">
            <a:extLst>
              <a:ext uri="{FF2B5EF4-FFF2-40B4-BE49-F238E27FC236}">
                <a16:creationId xmlns:a16="http://schemas.microsoft.com/office/drawing/2014/main" id="{09185819-5DCE-442B-8087-0EF128F01197}"/>
              </a:ext>
            </a:extLst>
          </p:cNvPr>
          <p:cNvSpPr txBox="1"/>
          <p:nvPr/>
        </p:nvSpPr>
        <p:spPr>
          <a:xfrm>
            <a:off x="409578" y="457200"/>
            <a:ext cx="5404039" cy="461662"/>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Arial" pitchFamily="34"/>
                <a:cs typeface="Arial" pitchFamily="34"/>
              </a:rPr>
              <a:t>Education referrals/contact into MASH</a:t>
            </a:r>
          </a:p>
        </p:txBody>
      </p:sp>
      <p:pic>
        <p:nvPicPr>
          <p:cNvPr id="4" name="Picture 6" descr="Logo&#10;&#10;Description automatically generated">
            <a:extLst>
              <a:ext uri="{FF2B5EF4-FFF2-40B4-BE49-F238E27FC236}">
                <a16:creationId xmlns:a16="http://schemas.microsoft.com/office/drawing/2014/main" id="{BD6D1AB6-A4B5-464B-8955-CFFD572015BA}"/>
              </a:ext>
            </a:extLst>
          </p:cNvPr>
          <p:cNvPicPr>
            <a:picLocks noChangeAspect="1"/>
          </p:cNvPicPr>
          <p:nvPr/>
        </p:nvPicPr>
        <p:blipFill>
          <a:blip r:embed="rId3"/>
          <a:stretch>
            <a:fillRect/>
          </a:stretch>
        </p:blipFill>
        <p:spPr>
          <a:xfrm>
            <a:off x="11103184" y="79881"/>
            <a:ext cx="856280" cy="912872"/>
          </a:xfrm>
          <a:prstGeom prst="rect">
            <a:avLst/>
          </a:prstGeom>
          <a:noFill/>
          <a:ln cap="flat">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DB0C-7247-4D7D-9273-E25F7F18B4DE}"/>
              </a:ext>
            </a:extLst>
          </p:cNvPr>
          <p:cNvSpPr txBox="1">
            <a:spLocks noGrp="1"/>
          </p:cNvSpPr>
          <p:nvPr>
            <p:ph type="ctrTitle"/>
          </p:nvPr>
        </p:nvSpPr>
        <p:spPr>
          <a:xfrm>
            <a:off x="1524003" y="474372"/>
            <a:ext cx="9144000" cy="855540"/>
          </a:xfrm>
        </p:spPr>
        <p:txBody>
          <a:bodyPr/>
          <a:lstStyle/>
          <a:p>
            <a:pPr lvl="0"/>
            <a:r>
              <a:rPr lang="en-GB" sz="5400" b="1"/>
              <a:t>City MASH - Updates</a:t>
            </a:r>
          </a:p>
        </p:txBody>
      </p:sp>
      <p:sp>
        <p:nvSpPr>
          <p:cNvPr id="3" name="Subtitle 2">
            <a:extLst>
              <a:ext uri="{FF2B5EF4-FFF2-40B4-BE49-F238E27FC236}">
                <a16:creationId xmlns:a16="http://schemas.microsoft.com/office/drawing/2014/main" id="{1ED8A944-2DFE-4AC7-A44F-792F3002A7FC}"/>
              </a:ext>
            </a:extLst>
          </p:cNvPr>
          <p:cNvSpPr txBox="1">
            <a:spLocks noGrp="1"/>
          </p:cNvSpPr>
          <p:nvPr>
            <p:ph type="subTitle" idx="1"/>
          </p:nvPr>
        </p:nvSpPr>
        <p:spPr>
          <a:xfrm>
            <a:off x="1219196" y="1789654"/>
            <a:ext cx="9621079" cy="4518736"/>
          </a:xfrm>
        </p:spPr>
        <p:txBody>
          <a:bodyPr anchorCtr="0">
            <a:noAutofit/>
          </a:bodyPr>
          <a:lstStyle/>
          <a:p>
            <a:pPr lvl="0"/>
            <a:r>
              <a:rPr lang="en-GB"/>
              <a:t>OFSTED First Monitoring Visit  - 28</a:t>
            </a:r>
            <a:r>
              <a:rPr lang="en-GB" baseline="30000"/>
              <a:t>th</a:t>
            </a:r>
            <a:r>
              <a:rPr lang="en-GB"/>
              <a:t> Feb – 1</a:t>
            </a:r>
            <a:r>
              <a:rPr lang="en-GB" baseline="30000"/>
              <a:t>st</a:t>
            </a:r>
            <a:r>
              <a:rPr lang="en-GB"/>
              <a:t> March 2023.</a:t>
            </a:r>
          </a:p>
          <a:p>
            <a:pPr lvl="0"/>
            <a:r>
              <a:rPr lang="en-GB"/>
              <a:t>Headlines for City MASH</a:t>
            </a:r>
          </a:p>
          <a:p>
            <a:pPr marL="342900" lvl="0" indent="-342900" algn="l">
              <a:buChar char="•"/>
            </a:pPr>
            <a:r>
              <a:rPr lang="en-US" sz="1800"/>
              <a:t>When children need help and protection, there has been recent improvement to the timeliness of response to children’s contacts when information about children is sent to the MASH.</a:t>
            </a:r>
          </a:p>
          <a:p>
            <a:pPr marL="342900" lvl="0" indent="-342900" algn="l">
              <a:buChar char="•"/>
            </a:pPr>
            <a:r>
              <a:rPr lang="en-US" sz="1800"/>
              <a:t>Investment in an additional eight social work permanent posts in the MASH is helping to manage the increase in demand for support for children, which has remained relatively high since September 2022. The creation of a dedicated service manager post provides additional management oversight and capacity for the MASH and Emergency Duty Team (EDT) service. </a:t>
            </a:r>
          </a:p>
          <a:p>
            <a:pPr marL="342900" lvl="0" indent="-342900" algn="l">
              <a:buChar char="•"/>
            </a:pPr>
            <a:r>
              <a:rPr lang="en-US" sz="1800"/>
              <a:t>The implementation of a new prioritisation system in the MASH since November 2022 has provided a structure which helps workers understand and prioritise risks to children.</a:t>
            </a:r>
          </a:p>
          <a:p>
            <a:pPr marL="342900" lvl="0" indent="-342900" algn="l">
              <a:buChar char="•"/>
            </a:pPr>
            <a:r>
              <a:rPr lang="en-US" sz="1800"/>
              <a:t>Partner agencies do not always obtain consent from families before they submit an email or multi-agency referral form (MARF) to request support for children. This can lead to delays for children receiving the right help quickly, as family support and social workers in the MASH have to spend too much time seeking consent from families. </a:t>
            </a:r>
          </a:p>
        </p:txBody>
      </p:sp>
      <p:pic>
        <p:nvPicPr>
          <p:cNvPr id="4" name="Picture 6" descr="Logo&#10;&#10;Description automatically generated">
            <a:extLst>
              <a:ext uri="{FF2B5EF4-FFF2-40B4-BE49-F238E27FC236}">
                <a16:creationId xmlns:a16="http://schemas.microsoft.com/office/drawing/2014/main" id="{15A9E974-9785-4D6D-B576-2E7BF1CCC61E}"/>
              </a:ext>
            </a:extLst>
          </p:cNvPr>
          <p:cNvPicPr>
            <a:picLocks noChangeAspect="1"/>
          </p:cNvPicPr>
          <p:nvPr/>
        </p:nvPicPr>
        <p:blipFill>
          <a:blip r:embed="rId2"/>
          <a:stretch>
            <a:fillRect/>
          </a:stretch>
        </p:blipFill>
        <p:spPr>
          <a:xfrm>
            <a:off x="343869" y="273076"/>
            <a:ext cx="1180124" cy="1258132"/>
          </a:xfrm>
          <a:prstGeom prst="rect">
            <a:avLst/>
          </a:prstGeom>
          <a:noFill/>
          <a:ln cap="flat">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B22C-554E-4A73-8A32-3BBF899F89EA}"/>
              </a:ext>
            </a:extLst>
          </p:cNvPr>
          <p:cNvSpPr txBox="1">
            <a:spLocks noGrp="1"/>
          </p:cNvSpPr>
          <p:nvPr>
            <p:ph type="ctrTitle"/>
          </p:nvPr>
        </p:nvSpPr>
        <p:spPr>
          <a:xfrm>
            <a:off x="1524003" y="474372"/>
            <a:ext cx="9144000" cy="855540"/>
          </a:xfrm>
        </p:spPr>
        <p:txBody>
          <a:bodyPr/>
          <a:lstStyle/>
          <a:p>
            <a:pPr lvl="0"/>
            <a:r>
              <a:rPr lang="en-GB" sz="5400" b="1"/>
              <a:t>City MASH - Updates</a:t>
            </a:r>
          </a:p>
        </p:txBody>
      </p:sp>
      <p:sp>
        <p:nvSpPr>
          <p:cNvPr id="3" name="Subtitle 2">
            <a:extLst>
              <a:ext uri="{FF2B5EF4-FFF2-40B4-BE49-F238E27FC236}">
                <a16:creationId xmlns:a16="http://schemas.microsoft.com/office/drawing/2014/main" id="{AE3517C3-216E-4F5A-B8FB-612DD90EEE74}"/>
              </a:ext>
            </a:extLst>
          </p:cNvPr>
          <p:cNvSpPr txBox="1">
            <a:spLocks noGrp="1"/>
          </p:cNvSpPr>
          <p:nvPr>
            <p:ph type="subTitle" idx="1"/>
          </p:nvPr>
        </p:nvSpPr>
        <p:spPr>
          <a:xfrm>
            <a:off x="1408587" y="1438278"/>
            <a:ext cx="9144000" cy="5228850"/>
          </a:xfrm>
        </p:spPr>
        <p:txBody>
          <a:bodyPr anchorCtr="0"/>
          <a:lstStyle/>
          <a:p>
            <a:pPr marL="342900" lvl="0" indent="-342900" algn="just">
              <a:lnSpc>
                <a:spcPct val="70000"/>
              </a:lnSpc>
              <a:buChar char="•"/>
            </a:pPr>
            <a:endParaRPr lang="en-US" sz="2000"/>
          </a:p>
          <a:p>
            <a:pPr lvl="0">
              <a:lnSpc>
                <a:spcPct val="70000"/>
              </a:lnSpc>
            </a:pPr>
            <a:r>
              <a:rPr lang="en-US" sz="2000"/>
              <a:t>OFSTED Monitor Visit  Part 2</a:t>
            </a:r>
          </a:p>
          <a:p>
            <a:pPr lvl="0">
              <a:lnSpc>
                <a:spcPct val="70000"/>
              </a:lnSpc>
            </a:pPr>
            <a:endParaRPr lang="en-US" sz="2000"/>
          </a:p>
          <a:p>
            <a:pPr marL="342900" lvl="0" indent="-342900" algn="just">
              <a:lnSpc>
                <a:spcPct val="70000"/>
              </a:lnSpc>
              <a:buChar char="•"/>
            </a:pPr>
            <a:r>
              <a:rPr lang="en-US" sz="2000"/>
              <a:t>In addition, the quality of information submitted by partners on the MARFs is inconsistent, with limited detail or focus on children’s needs or the impact of their current circumstances on their welfare. </a:t>
            </a:r>
          </a:p>
          <a:p>
            <a:pPr marL="342900" lvl="0" indent="-342900" algn="just">
              <a:lnSpc>
                <a:spcPct val="70000"/>
              </a:lnSpc>
              <a:buChar char="•"/>
            </a:pPr>
            <a:r>
              <a:rPr lang="en-US" sz="2000"/>
              <a:t>When children have experienced incidents of domestic abuse, information from the police takes too long to be sent through to the MASH. This means there is a delay in social workers being able to establish current risks and harm to children.</a:t>
            </a:r>
          </a:p>
          <a:p>
            <a:pPr marL="342900" lvl="0" indent="-342900" algn="just">
              <a:lnSpc>
                <a:spcPct val="70000"/>
              </a:lnSpc>
              <a:buChar char="•"/>
            </a:pPr>
            <a:r>
              <a:rPr lang="en-US" sz="2000"/>
              <a:t>When children have experienced incidents of domestic abuse, information from the police takes too long to be sent through to the MASH. This means there is a delay in social workers being able to establish current risks and harm to children.</a:t>
            </a:r>
          </a:p>
          <a:p>
            <a:pPr marL="342900" lvl="0" indent="-342900" algn="just">
              <a:lnSpc>
                <a:spcPct val="70000"/>
              </a:lnSpc>
              <a:buChar char="•"/>
            </a:pPr>
            <a:r>
              <a:rPr lang="en-US" sz="2000"/>
              <a:t>Lots of requests for support or signposting are coming through the first response service unnecessarily. Often, contacts come into the MASH 3 for early help services that could be accessed directly in the community. </a:t>
            </a:r>
          </a:p>
          <a:p>
            <a:pPr marL="342900" lvl="0" indent="-342900" algn="just">
              <a:lnSpc>
                <a:spcPct val="70000"/>
              </a:lnSpc>
              <a:buChar char="•"/>
            </a:pPr>
            <a:r>
              <a:rPr lang="en-US" sz="2000"/>
              <a:t>Children aged 16 and 17 who present to the MASH as homeless receive an appropriate and quick response to meet their needs. This is a strong area of improvement since the previous inspection, as children are now made aware of their rights and entitlements.</a:t>
            </a:r>
            <a:endParaRPr lang="en-GB" sz="2000"/>
          </a:p>
          <a:p>
            <a:pPr lvl="0">
              <a:lnSpc>
                <a:spcPct val="70000"/>
              </a:lnSpc>
            </a:pPr>
            <a:endParaRPr lang="en-GB" sz="2000"/>
          </a:p>
        </p:txBody>
      </p:sp>
      <p:pic>
        <p:nvPicPr>
          <p:cNvPr id="4" name="Picture 6" descr="Logo&#10;&#10;Description automatically generated">
            <a:extLst>
              <a:ext uri="{FF2B5EF4-FFF2-40B4-BE49-F238E27FC236}">
                <a16:creationId xmlns:a16="http://schemas.microsoft.com/office/drawing/2014/main" id="{28B65318-241E-4E10-8B8E-A84A12F838E1}"/>
              </a:ext>
            </a:extLst>
          </p:cNvPr>
          <p:cNvPicPr>
            <a:picLocks noChangeAspect="1"/>
          </p:cNvPicPr>
          <p:nvPr/>
        </p:nvPicPr>
        <p:blipFill>
          <a:blip r:embed="rId2"/>
          <a:stretch>
            <a:fillRect/>
          </a:stretch>
        </p:blipFill>
        <p:spPr>
          <a:xfrm>
            <a:off x="343869" y="273076"/>
            <a:ext cx="1180124" cy="1258132"/>
          </a:xfrm>
          <a:prstGeom prst="rect">
            <a:avLst/>
          </a:prstGeom>
          <a:noFill/>
          <a:ln cap="flat">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B13365-EC1C-4474-95D1-B400C381602C}"/>
              </a:ext>
            </a:extLst>
          </p:cNvPr>
          <p:cNvSpPr>
            <a:spLocks noGrp="1"/>
          </p:cNvSpPr>
          <p:nvPr>
            <p:ph type="body" sz="quarter" idx="10"/>
          </p:nvPr>
        </p:nvSpPr>
        <p:spPr/>
        <p:txBody>
          <a:bodyPr/>
          <a:lstStyle/>
          <a:p>
            <a:r>
              <a:rPr lang="en-GB" dirty="0"/>
              <a:t>Key contacts</a:t>
            </a:r>
          </a:p>
        </p:txBody>
      </p:sp>
      <p:sp>
        <p:nvSpPr>
          <p:cNvPr id="3" name="Rectangle 2">
            <a:extLst>
              <a:ext uri="{FF2B5EF4-FFF2-40B4-BE49-F238E27FC236}">
                <a16:creationId xmlns:a16="http://schemas.microsoft.com/office/drawing/2014/main" id="{12BAAFA3-0063-4841-AE0A-F592CCF6319D}"/>
              </a:ext>
            </a:extLst>
          </p:cNvPr>
          <p:cNvSpPr/>
          <p:nvPr/>
        </p:nvSpPr>
        <p:spPr>
          <a:xfrm>
            <a:off x="860612" y="1767006"/>
            <a:ext cx="8649148" cy="45550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rPr>
              <a:t>Useful contacts that may help DSL’s when wishing to escalate/discuss case concerns- can be reached by calling City MASH directly on </a:t>
            </a:r>
            <a:r>
              <a:rPr kumimoji="0" lang="en-GB" sz="1800" b="1" i="0" u="sng"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rPr>
              <a:t>0115 8764800</a:t>
            </a:r>
            <a:r>
              <a:rPr kumimoji="0" lang="en-GB" sz="18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rPr>
              <a:t>Jenny Brotherhood – City MASH – Safeguarding Referrals.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rPr>
              <a:t>Gill Till - City MASH – Safeguarding Referrals.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rPr>
              <a:t>Suzanne Eastwood – City MASH – Early Help Referrals.</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rPr>
              <a:t>Susie Carter – City MASH – Early Help 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rPr>
              <a:t>Website/up to date MARF -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City Multi Agency Safeguarding (Children) Hub (City MASH) - Nottingham City Council</a:t>
            </a:r>
            <a:endParaRPr kumimoji="0" lang="en-GB" sz="18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hlinkClick r:id=""/>
              </a:rPr>
              <a:t>Escalation Procedures: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hlinkClick r:id=""/>
              </a:rPr>
              <a:t>https://nottinghamshirescb.proceduresonline.com/p_conflict_res.html</a:t>
            </a:r>
            <a:endParaRPr kumimoji="0" lang="en-GB" sz="16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12529"/>
                </a:solidFill>
                <a:effectLst/>
                <a:uLnTx/>
                <a:uFillTx/>
                <a:latin typeface="Arial" panose="020B0604020202020204" pitchFamily="34" charset="0"/>
                <a:ea typeface="Calibri" panose="020F0502020204030204" pitchFamily="34" charset="0"/>
                <a:cs typeface="+mn-cs"/>
              </a:rPr>
              <a:t>Please note the City MASH email address is for MARF’s only </a:t>
            </a:r>
            <a:endPar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73466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0FEBE-EA32-48B8-83F3-1BC5F09D0DB7}"/>
              </a:ext>
            </a:extLst>
          </p:cNvPr>
          <p:cNvSpPr>
            <a:spLocks noGrp="1"/>
          </p:cNvSpPr>
          <p:nvPr>
            <p:ph type="body" sz="quarter" idx="10"/>
          </p:nvPr>
        </p:nvSpPr>
        <p:spPr/>
        <p:txBody>
          <a:bodyPr/>
          <a:lstStyle/>
          <a:p>
            <a:r>
              <a:rPr lang="en-GB" dirty="0"/>
              <a:t>Key contacts</a:t>
            </a:r>
          </a:p>
        </p:txBody>
      </p:sp>
      <p:graphicFrame>
        <p:nvGraphicFramePr>
          <p:cNvPr id="3" name="Table 2">
            <a:extLst>
              <a:ext uri="{FF2B5EF4-FFF2-40B4-BE49-F238E27FC236}">
                <a16:creationId xmlns:a16="http://schemas.microsoft.com/office/drawing/2014/main" id="{60371330-28F1-40D9-98F3-31F9F5814144}"/>
              </a:ext>
            </a:extLst>
          </p:cNvPr>
          <p:cNvGraphicFramePr>
            <a:graphicFrameLocks noGrp="1"/>
          </p:cNvGraphicFramePr>
          <p:nvPr/>
        </p:nvGraphicFramePr>
        <p:xfrm>
          <a:off x="1204856" y="1237128"/>
          <a:ext cx="8208085" cy="5068190"/>
        </p:xfrm>
        <a:graphic>
          <a:graphicData uri="http://schemas.openxmlformats.org/drawingml/2006/table">
            <a:tbl>
              <a:tblPr firstRow="1" firstCol="1" bandRow="1">
                <a:tableStyleId>{5C22544A-7EE6-4342-B048-85BDC9FD1C3A}</a:tableStyleId>
              </a:tblPr>
              <a:tblGrid>
                <a:gridCol w="2215892">
                  <a:extLst>
                    <a:ext uri="{9D8B030D-6E8A-4147-A177-3AD203B41FA5}">
                      <a16:colId xmlns:a16="http://schemas.microsoft.com/office/drawing/2014/main" val="1362218636"/>
                    </a:ext>
                  </a:extLst>
                </a:gridCol>
                <a:gridCol w="2228637">
                  <a:extLst>
                    <a:ext uri="{9D8B030D-6E8A-4147-A177-3AD203B41FA5}">
                      <a16:colId xmlns:a16="http://schemas.microsoft.com/office/drawing/2014/main" val="4170095521"/>
                    </a:ext>
                  </a:extLst>
                </a:gridCol>
                <a:gridCol w="3763556">
                  <a:extLst>
                    <a:ext uri="{9D8B030D-6E8A-4147-A177-3AD203B41FA5}">
                      <a16:colId xmlns:a16="http://schemas.microsoft.com/office/drawing/2014/main" val="1190055416"/>
                    </a:ext>
                  </a:extLst>
                </a:gridCol>
              </a:tblGrid>
              <a:tr h="259551">
                <a:tc gridSpan="3">
                  <a:txBody>
                    <a:bodyPr/>
                    <a:lstStyle/>
                    <a:p>
                      <a:pPr algn="ctr">
                        <a:lnSpc>
                          <a:spcPct val="107000"/>
                        </a:lnSpc>
                        <a:spcAft>
                          <a:spcPts val="800"/>
                        </a:spcAft>
                      </a:pPr>
                      <a:r>
                        <a:rPr lang="en-GB" sz="1100">
                          <a:effectLst/>
                        </a:rPr>
                        <a:t>Duty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84501966"/>
                  </a:ext>
                </a:extLst>
              </a:tr>
              <a:tr h="259551">
                <a:tc>
                  <a:txBody>
                    <a:bodyPr/>
                    <a:lstStyle/>
                    <a:p>
                      <a:pPr>
                        <a:lnSpc>
                          <a:spcPct val="107000"/>
                        </a:lnSpc>
                        <a:spcAft>
                          <a:spcPts val="800"/>
                        </a:spcAft>
                      </a:pPr>
                      <a:r>
                        <a:rPr lang="en-GB" sz="1100">
                          <a:effectLst/>
                        </a:rPr>
                        <a:t>Head of First Response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Sam Danyluk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u="sng">
                          <a:effectLst/>
                          <a:hlinkClick r:id="rId2"/>
                        </a:rPr>
                        <a:t>Samantha.danyluk@nottinghamcity.gov.uk</a:t>
                      </a: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5674586"/>
                  </a:ext>
                </a:extLst>
              </a:tr>
              <a:tr h="531119">
                <a:tc>
                  <a:txBody>
                    <a:bodyPr/>
                    <a:lstStyle/>
                    <a:p>
                      <a:pPr>
                        <a:lnSpc>
                          <a:spcPct val="107000"/>
                        </a:lnSpc>
                        <a:spcAft>
                          <a:spcPts val="800"/>
                        </a:spcAft>
                      </a:pPr>
                      <a:r>
                        <a:rPr lang="en-GB" sz="1100">
                          <a:effectLst/>
                        </a:rPr>
                        <a:t>Service Manager – Duty &amp; BIT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Will Hose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u="sng">
                          <a:effectLst/>
                          <a:hlinkClick r:id="rId3"/>
                        </a:rPr>
                        <a:t>William.hose@nottinghamcity.gov.uk</a:t>
                      </a: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459330"/>
                  </a:ext>
                </a:extLst>
              </a:tr>
              <a:tr h="531119">
                <a:tc>
                  <a:txBody>
                    <a:bodyPr/>
                    <a:lstStyle/>
                    <a:p>
                      <a:pPr>
                        <a:lnSpc>
                          <a:spcPct val="107000"/>
                        </a:lnSpc>
                        <a:spcAft>
                          <a:spcPts val="800"/>
                        </a:spcAft>
                      </a:pPr>
                      <a:r>
                        <a:rPr lang="en-GB" sz="1100">
                          <a:effectLst/>
                        </a:rPr>
                        <a:t>Service Manager – MASH &amp; EDT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David Goldsworthy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u="sng">
                          <a:effectLst/>
                          <a:hlinkClick r:id="rId4"/>
                        </a:rPr>
                        <a:t>David.goldsworthy@nottinghamcity.gov.uk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9643917"/>
                  </a:ext>
                </a:extLst>
              </a:tr>
              <a:tr h="531119">
                <a:tc>
                  <a:txBody>
                    <a:bodyPr/>
                    <a:lstStyle/>
                    <a:p>
                      <a:pPr>
                        <a:lnSpc>
                          <a:spcPct val="107000"/>
                        </a:lnSpc>
                        <a:spcAft>
                          <a:spcPts val="800"/>
                        </a:spcAft>
                      </a:pPr>
                      <a:r>
                        <a:rPr lang="en-GB" sz="1100">
                          <a:effectLst/>
                        </a:rPr>
                        <a:t>Brief Intervention Team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Corina Ioannou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u="sng">
                          <a:effectLst/>
                          <a:hlinkClick r:id="rId5"/>
                        </a:rPr>
                        <a:t>Corina.ioannou@nottinghamcity.gov.uk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5431637"/>
                  </a:ext>
                </a:extLst>
              </a:tr>
              <a:tr h="531119">
                <a:tc>
                  <a:txBody>
                    <a:bodyPr/>
                    <a:lstStyle/>
                    <a:p>
                      <a:pPr>
                        <a:lnSpc>
                          <a:spcPct val="107000"/>
                        </a:lnSpc>
                        <a:spcAft>
                          <a:spcPts val="800"/>
                        </a:spcAft>
                      </a:pPr>
                      <a:r>
                        <a:rPr lang="en-GB" sz="1100">
                          <a:effectLst/>
                        </a:rPr>
                        <a:t>Emergency Duty Team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Robin Bradbury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u="sng">
                          <a:effectLst/>
                          <a:hlinkClick r:id="rId6"/>
                        </a:rPr>
                        <a:t>Robin.bradbury@nottinghamcity.gov.uk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1670203"/>
                  </a:ext>
                </a:extLst>
              </a:tr>
              <a:tr h="336187">
                <a:tc>
                  <a:txBody>
                    <a:bodyPr/>
                    <a:lstStyle/>
                    <a:p>
                      <a:pPr>
                        <a:lnSpc>
                          <a:spcPct val="107000"/>
                        </a:lnSpc>
                        <a:spcAft>
                          <a:spcPts val="800"/>
                        </a:spcAft>
                      </a:pPr>
                      <a:r>
                        <a:rPr lang="en-GB" sz="1100" dirty="0">
                          <a:effectLst/>
                        </a:rPr>
                        <a:t>MASH Team Manager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Suzanne Eastwood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u="sng">
                          <a:effectLst/>
                          <a:hlinkClick r:id="rId7"/>
                        </a:rPr>
                        <a:t>Suzanne.eastwood@nottinghamcity.gov.uk</a:t>
                      </a: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17980657"/>
                  </a:ext>
                </a:extLst>
              </a:tr>
              <a:tr h="259551">
                <a:tc>
                  <a:txBody>
                    <a:bodyPr/>
                    <a:lstStyle/>
                    <a:p>
                      <a:pPr>
                        <a:lnSpc>
                          <a:spcPct val="107000"/>
                        </a:lnSpc>
                        <a:spcAft>
                          <a:spcPts val="800"/>
                        </a:spcAft>
                      </a:pPr>
                      <a:r>
                        <a:rPr lang="en-GB" sz="1100">
                          <a:effectLst/>
                        </a:rPr>
                        <a:t>MASH Team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Gill Till</a:t>
                      </a:r>
                    </a:p>
                  </a:txBody>
                  <a:tcPr marL="68580" marR="68580" marT="0" marB="0"/>
                </a:tc>
                <a:tc>
                  <a:txBody>
                    <a:bodyPr/>
                    <a:lstStyle/>
                    <a:p>
                      <a:pPr>
                        <a:lnSpc>
                          <a:spcPct val="107000"/>
                        </a:lnSpc>
                        <a:spcAft>
                          <a:spcPts val="800"/>
                        </a:spcAft>
                      </a:pPr>
                      <a:r>
                        <a:rPr lang="en-GB" sz="1100" u="sng" dirty="0" err="1">
                          <a:effectLst/>
                          <a:latin typeface="Calibri" panose="020F0502020204030204" pitchFamily="34" charset="0"/>
                          <a:ea typeface="Calibri" panose="020F0502020204030204" pitchFamily="34" charset="0"/>
                          <a:cs typeface="Times New Roman" panose="02020603050405020304" pitchFamily="18" charset="0"/>
                          <a:hlinkClick r:id="rId8"/>
                        </a:rPr>
                        <a:t>Gillian.till@</a:t>
                      </a:r>
                      <a:r>
                        <a:rPr lang="en-GB" sz="1100" u="sng" err="1">
                          <a:effectLst/>
                          <a:latin typeface="Calibri" panose="020F0502020204030204" pitchFamily="34" charset="0"/>
                          <a:ea typeface="Calibri" panose="020F0502020204030204" pitchFamily="34" charset="0"/>
                          <a:cs typeface="Times New Roman" panose="02020603050405020304" pitchFamily="18" charset="0"/>
                          <a:hlinkClick r:id="rId8"/>
                        </a:rPr>
                        <a:t>nottinghamcity</a:t>
                      </a:r>
                      <a:r>
                        <a:rPr lang="en-GB" sz="1100" u="sng">
                          <a:effectLst/>
                          <a:latin typeface="Calibri" panose="020F0502020204030204" pitchFamily="34" charset="0"/>
                          <a:ea typeface="Calibri" panose="020F0502020204030204" pitchFamily="34" charset="0"/>
                          <a:cs typeface="Times New Roman" panose="02020603050405020304" pitchFamily="18" charset="0"/>
                          <a:hlinkClick r:id="rId8"/>
                        </a:rPr>
                        <a:t>.gov.uk</a:t>
                      </a:r>
                      <a:r>
                        <a:rPr lang="en-GB" sz="1100" u="sng">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676569"/>
                  </a:ext>
                </a:extLst>
              </a:tr>
              <a:tr h="259551">
                <a:tc>
                  <a:txBody>
                    <a:bodyPr/>
                    <a:lstStyle/>
                    <a:p>
                      <a:pPr>
                        <a:lnSpc>
                          <a:spcPct val="107000"/>
                        </a:lnSpc>
                        <a:spcAft>
                          <a:spcPts val="800"/>
                        </a:spcAft>
                      </a:pPr>
                      <a:r>
                        <a:rPr lang="en-GB" sz="1100">
                          <a:effectLst/>
                        </a:rPr>
                        <a:t>MASH Team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Jenny Brotherhood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u="sng">
                          <a:effectLst/>
                          <a:hlinkClick r:id="rId9"/>
                        </a:rPr>
                        <a:t>Jenny.brotherhood@nottinghamcity.gov.uk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7099114"/>
                  </a:ext>
                </a:extLst>
              </a:tr>
              <a:tr h="259551">
                <a:tc>
                  <a:txBody>
                    <a:bodyPr/>
                    <a:lstStyle/>
                    <a:p>
                      <a:pPr>
                        <a:lnSpc>
                          <a:spcPct val="107000"/>
                        </a:lnSpc>
                        <a:spcAft>
                          <a:spcPts val="800"/>
                        </a:spcAft>
                      </a:pPr>
                      <a:r>
                        <a:rPr lang="en-GB" sz="1100">
                          <a:effectLst/>
                        </a:rPr>
                        <a:t>Duty Team 1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Karen Maxted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u="sng">
                          <a:effectLst/>
                          <a:hlinkClick r:id="rId10"/>
                        </a:rPr>
                        <a:t>Karen.maxted@nottinghamcity.gov.uk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2129514"/>
                  </a:ext>
                </a:extLst>
              </a:tr>
              <a:tr h="259551">
                <a:tc>
                  <a:txBody>
                    <a:bodyPr/>
                    <a:lstStyle/>
                    <a:p>
                      <a:pPr>
                        <a:lnSpc>
                          <a:spcPct val="107000"/>
                        </a:lnSpc>
                        <a:spcAft>
                          <a:spcPts val="800"/>
                        </a:spcAft>
                      </a:pPr>
                      <a:r>
                        <a:rPr lang="en-GB" sz="1100">
                          <a:effectLst/>
                        </a:rPr>
                        <a:t>Duty Team 2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Richard McCrea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u="sng">
                          <a:effectLst/>
                          <a:hlinkClick r:id="rId11"/>
                        </a:rPr>
                        <a:t>Richard.mcrea@nottinghamcity.gov.uk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3862224"/>
                  </a:ext>
                </a:extLst>
              </a:tr>
              <a:tr h="259551">
                <a:tc>
                  <a:txBody>
                    <a:bodyPr/>
                    <a:lstStyle/>
                    <a:p>
                      <a:pPr>
                        <a:lnSpc>
                          <a:spcPct val="107000"/>
                        </a:lnSpc>
                        <a:spcAft>
                          <a:spcPts val="800"/>
                        </a:spcAft>
                      </a:pPr>
                      <a:r>
                        <a:rPr lang="en-GB" sz="1100">
                          <a:effectLst/>
                        </a:rPr>
                        <a:t>Duty Team 3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Jess Baines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u="sng">
                          <a:effectLst/>
                          <a:hlinkClick r:id="rId12"/>
                        </a:rPr>
                        <a:t>Jessica.baines@nottinghamcity.gov.uk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9085584"/>
                  </a:ext>
                </a:extLst>
              </a:tr>
              <a:tr h="259551">
                <a:tc>
                  <a:txBody>
                    <a:bodyPr/>
                    <a:lstStyle/>
                    <a:p>
                      <a:pPr>
                        <a:lnSpc>
                          <a:spcPct val="107000"/>
                        </a:lnSpc>
                        <a:spcAft>
                          <a:spcPts val="800"/>
                        </a:spcAft>
                      </a:pPr>
                      <a:r>
                        <a:rPr lang="en-GB" sz="1100">
                          <a:effectLst/>
                        </a:rPr>
                        <a:t>Duty Team 4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Sam Vallee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u="sng">
                          <a:effectLst/>
                          <a:hlinkClick r:id="rId13"/>
                        </a:rPr>
                        <a:t>Samuel.vallee@nottinghamcity.gov.uk</a:t>
                      </a: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2260032"/>
                  </a:ext>
                </a:extLst>
              </a:tr>
              <a:tr h="531119">
                <a:tc>
                  <a:txBody>
                    <a:bodyPr/>
                    <a:lstStyle/>
                    <a:p>
                      <a:pPr>
                        <a:lnSpc>
                          <a:spcPct val="107000"/>
                        </a:lnSpc>
                        <a:spcAft>
                          <a:spcPts val="800"/>
                        </a:spcAft>
                      </a:pPr>
                      <a:r>
                        <a:rPr lang="en-GB" sz="1100">
                          <a:effectLst/>
                        </a:rPr>
                        <a:t>Targeted Support Team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a:effectLst/>
                        </a:rPr>
                        <a:t>Lisa Churchill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100" u="sng" dirty="0">
                          <a:effectLst/>
                          <a:hlinkClick r:id="rId14"/>
                        </a:rPr>
                        <a:t>Lisa.churchill@nottinghamcity.gov.uk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8689890"/>
                  </a:ext>
                </a:extLst>
              </a:tr>
            </a:tbl>
          </a:graphicData>
        </a:graphic>
      </p:graphicFrame>
    </p:spTree>
    <p:extLst>
      <p:ext uri="{BB962C8B-B14F-4D97-AF65-F5344CB8AC3E}">
        <p14:creationId xmlns:p14="http://schemas.microsoft.com/office/powerpoint/2010/main" val="15405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48FEA4-BE18-403A-884A-1D4A16298DA3}"/>
              </a:ext>
            </a:extLst>
          </p:cNvPr>
          <p:cNvSpPr>
            <a:spLocks noGrp="1"/>
          </p:cNvSpPr>
          <p:nvPr>
            <p:ph type="body" sz="quarter" idx="10"/>
          </p:nvPr>
        </p:nvSpPr>
        <p:spPr/>
        <p:txBody>
          <a:bodyPr/>
          <a:lstStyle/>
          <a:p>
            <a:r>
              <a:rPr lang="en-GB" sz="2800" dirty="0"/>
              <a:t>Health and Wellbeing Survey</a:t>
            </a:r>
          </a:p>
        </p:txBody>
      </p:sp>
      <p:sp>
        <p:nvSpPr>
          <p:cNvPr id="3" name="TextBox 2"/>
          <p:cNvSpPr txBox="1"/>
          <p:nvPr/>
        </p:nvSpPr>
        <p:spPr>
          <a:xfrm>
            <a:off x="271305" y="1206181"/>
            <a:ext cx="11649389" cy="6063198"/>
          </a:xfrm>
          <a:prstGeom prst="rect">
            <a:avLst/>
          </a:prstGeom>
          <a:noFill/>
        </p:spPr>
        <p:txBody>
          <a:bodyPr wrap="square" rtlCol="0">
            <a:spAutoFit/>
          </a:bodyPr>
          <a:lstStyle/>
          <a:p>
            <a:r>
              <a:rPr lang="en-GB" sz="1600" dirty="0"/>
              <a:t>Fantastic opportunity to gain invaluable data to support the personal development, health and wellbeing of pupils – REGISTER INTEREST NOW</a:t>
            </a:r>
          </a:p>
          <a:p>
            <a:r>
              <a:rPr lang="en-GB" sz="1600" dirty="0"/>
              <a:t> </a:t>
            </a:r>
          </a:p>
          <a:p>
            <a:r>
              <a:rPr lang="en-GB" sz="1600" dirty="0"/>
              <a:t>Nottingham City Council Public Health Team are launching a new FREE citywide Health and Wellbeing survey for schools in the Summer Term 2023.  The results can be used to support schools’ health and wellbeing provision in the academic year 2023/24.  The survey will provide invaluable information on the behaviour and experiences of children and young people in Nottingham to help individual schools and the local authority to plan relevant and responsive education, services, and support and evidence progress. </a:t>
            </a:r>
          </a:p>
          <a:p>
            <a:r>
              <a:rPr lang="en-GB" sz="1600" dirty="0"/>
              <a:t>The survey, which will be repeated annually over three years, is targeted at Year 6 pupils in primary schools and Year 10 in secondary schools (optional Years 4 and 8) with age appropriate questions across a variety of health-related topics.  </a:t>
            </a:r>
          </a:p>
          <a:p>
            <a:r>
              <a:rPr lang="en-GB" sz="1600" dirty="0"/>
              <a:t> </a:t>
            </a:r>
          </a:p>
          <a:p>
            <a:r>
              <a:rPr lang="en-GB" sz="1600" dirty="0"/>
              <a:t>A new schools’ health and wellbeing team is being formed within the City Council to support schools to respond to areas of development identified by the survey.  The Team will provide free training and support and develop quality frameworks and </a:t>
            </a:r>
            <a:r>
              <a:rPr lang="en-GB" sz="1600" dirty="0" err="1"/>
              <a:t>kitemarks</a:t>
            </a:r>
            <a:r>
              <a:rPr lang="en-GB" sz="1600" dirty="0"/>
              <a:t> to help schools develop and evidence their work around health and wellbeing.</a:t>
            </a:r>
          </a:p>
          <a:p>
            <a:r>
              <a:rPr lang="en-GB" sz="1600" dirty="0"/>
              <a:t> </a:t>
            </a:r>
          </a:p>
          <a:p>
            <a:r>
              <a:rPr lang="en-GB" sz="1600" dirty="0"/>
              <a:t>The Schools Health Education Unit (SHEU) will be undertaking the survey for both our primary and secondary-aged children. For more information, please visit www.sheu.org.uk, and if you have any queries, please contact the Research Manager at SHEU, </a:t>
            </a:r>
            <a:r>
              <a:rPr lang="en-GB" sz="1600" dirty="0" err="1"/>
              <a:t>Dr.</a:t>
            </a:r>
            <a:r>
              <a:rPr lang="en-GB" sz="1600" dirty="0"/>
              <a:t> David Regis (</a:t>
            </a:r>
            <a:r>
              <a:rPr lang="en-GB" sz="1600" dirty="0">
                <a:hlinkClick r:id="rId2"/>
              </a:rPr>
              <a:t>david.regis@sheu.org.uk</a:t>
            </a:r>
            <a:r>
              <a:rPr lang="en-GB" sz="1600" dirty="0"/>
              <a:t>).</a:t>
            </a:r>
          </a:p>
          <a:p>
            <a:endParaRPr lang="en-GB" sz="1400" dirty="0"/>
          </a:p>
          <a:p>
            <a:r>
              <a:rPr lang="en-GB" sz="2000" b="1" dirty="0"/>
              <a:t>To register your interest in taking part in the survey sign up here https://sheu.org.uk/register.  </a:t>
            </a:r>
          </a:p>
          <a:p>
            <a:r>
              <a:rPr lang="en-GB" sz="2000" b="1" dirty="0"/>
              <a:t>Additionally, if you have any questions that you believe should be included then please do send those suggestions over to Catherine.Kirk@nottinghamcity.gov.uk</a:t>
            </a:r>
          </a:p>
          <a:p>
            <a:r>
              <a:rPr lang="en-GB" sz="1400" dirty="0"/>
              <a:t> </a:t>
            </a:r>
          </a:p>
          <a:p>
            <a:r>
              <a:rPr lang="en-GB" sz="1400" dirty="0"/>
              <a:t> </a:t>
            </a:r>
          </a:p>
          <a:p>
            <a:endParaRPr lang="en-GB" sz="1400" dirty="0"/>
          </a:p>
        </p:txBody>
      </p:sp>
    </p:spTree>
    <p:extLst>
      <p:ext uri="{BB962C8B-B14F-4D97-AF65-F5344CB8AC3E}">
        <p14:creationId xmlns:p14="http://schemas.microsoft.com/office/powerpoint/2010/main" val="116210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1D465-DF2F-45C2-94E8-FBBF4DEA3895}"/>
              </a:ext>
            </a:extLst>
          </p:cNvPr>
          <p:cNvSpPr>
            <a:spLocks noGrp="1"/>
          </p:cNvSpPr>
          <p:nvPr>
            <p:ph type="body" sz="quarter" idx="10"/>
          </p:nvPr>
        </p:nvSpPr>
        <p:spPr/>
        <p:txBody>
          <a:bodyPr/>
          <a:lstStyle/>
          <a:p>
            <a:r>
              <a:rPr lang="en-GB" dirty="0"/>
              <a:t>Guidance for the </a:t>
            </a:r>
            <a:br>
              <a:rPr lang="en-GB" dirty="0"/>
            </a:br>
            <a:r>
              <a:rPr lang="en-GB" dirty="0"/>
              <a:t>transferring of safeguarding files</a:t>
            </a:r>
          </a:p>
        </p:txBody>
      </p:sp>
      <p:sp>
        <p:nvSpPr>
          <p:cNvPr id="4" name="Subtitle 2">
            <a:extLst>
              <a:ext uri="{FF2B5EF4-FFF2-40B4-BE49-F238E27FC236}">
                <a16:creationId xmlns:a16="http://schemas.microsoft.com/office/drawing/2014/main" id="{82FFE111-89FD-4CE3-BAA1-5FCF2284020D}"/>
              </a:ext>
            </a:extLst>
          </p:cNvPr>
          <p:cNvSpPr txBox="1">
            <a:spLocks/>
          </p:cNvSpPr>
          <p:nvPr/>
        </p:nvSpPr>
        <p:spPr>
          <a:xfrm>
            <a:off x="458771" y="1531783"/>
            <a:ext cx="11274458" cy="473838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endParaRPr lang="en-GB" dirty="0"/>
          </a:p>
          <a:p>
            <a:pPr marL="457200" lvl="1" indent="0">
              <a:lnSpc>
                <a:spcPct val="120000"/>
              </a:lnSpc>
              <a:spcAft>
                <a:spcPts val="600"/>
              </a:spcAft>
              <a:buNone/>
              <a:tabLst>
                <a:tab pos="547370" algn="l"/>
                <a:tab pos="457200" algn="l"/>
              </a:tabLst>
            </a:pPr>
            <a:r>
              <a:rPr lang="en-GB" sz="4800" b="1" dirty="0">
                <a:solidFill>
                  <a:srgbClr val="0062C4"/>
                </a:solidFill>
                <a:ea typeface="Times New Roman" panose="02020603050405020304" pitchFamily="18" charset="0"/>
                <a:cs typeface="Arial" panose="020B0604020202020204" pitchFamily="34" charset="0"/>
                <a:hlinkClick r:id="rId2"/>
              </a:rPr>
              <a:t>‘Keeping Children Safe in Education’</a:t>
            </a:r>
            <a:r>
              <a:rPr lang="en-GB" sz="4800" dirty="0">
                <a:ea typeface="Times New Roman" panose="02020603050405020304" pitchFamily="18" charset="0"/>
                <a:cs typeface="Arial" panose="020B0604020202020204" pitchFamily="34" charset="0"/>
              </a:rPr>
              <a:t> (2022) states that it is the responsibility of the Designated Safeguarding Lead to ensure that: </a:t>
            </a:r>
            <a:endParaRPr lang="en-GB" sz="4800" dirty="0">
              <a:ea typeface="Times New Roman" panose="02020603050405020304" pitchFamily="18" charset="0"/>
              <a:cs typeface="Times New Roman" panose="02020603050405020304" pitchFamily="18" charset="0"/>
            </a:endParaRPr>
          </a:p>
          <a:p>
            <a:pPr marL="0" indent="0">
              <a:lnSpc>
                <a:spcPct val="120000"/>
              </a:lnSpc>
              <a:spcAft>
                <a:spcPts val="600"/>
              </a:spcAft>
              <a:buNone/>
              <a:tabLst>
                <a:tab pos="547370" algn="l"/>
                <a:tab pos="457200" algn="l"/>
              </a:tabLst>
            </a:pPr>
            <a:r>
              <a:rPr lang="en-GB" sz="4800" i="1" dirty="0">
                <a:ea typeface="Times New Roman" panose="02020603050405020304" pitchFamily="18" charset="0"/>
                <a:cs typeface="Arial" panose="020B0604020202020204" pitchFamily="34" charset="0"/>
              </a:rPr>
              <a:t>“</a:t>
            </a:r>
            <a:r>
              <a:rPr lang="en-GB" sz="4800" i="1" dirty="0">
                <a:ea typeface="Times New Roman" panose="02020603050405020304" pitchFamily="18" charset="0"/>
                <a:cs typeface="Times New Roman" panose="02020603050405020304" pitchFamily="18" charset="0"/>
              </a:rPr>
              <a:t>Where children leave the school or college, the designated safeguarding lead should ensure their child protection file is transferred to the new school or college as soon as possible, and </a:t>
            </a:r>
            <a:r>
              <a:rPr lang="en-GB" sz="4800" b="1" i="1" dirty="0">
                <a:ea typeface="Times New Roman" panose="02020603050405020304" pitchFamily="18" charset="0"/>
                <a:cs typeface="Times New Roman" panose="02020603050405020304" pitchFamily="18" charset="0"/>
              </a:rPr>
              <a:t>within 5 days for an in-year transfer or within the first 5 days of the start of a new term</a:t>
            </a:r>
            <a:r>
              <a:rPr lang="en-GB" sz="4800" i="1" dirty="0">
                <a:ea typeface="Times New Roman" panose="02020603050405020304" pitchFamily="18" charset="0"/>
                <a:cs typeface="Times New Roman" panose="02020603050405020304" pitchFamily="18" charset="0"/>
              </a:rPr>
              <a:t> to allow the new school or college to have support in place for when the child arrives. The designated safeguarding lead should ensure secure transit, and confirmation of receipt should be obtained. For schools, this should be transferred separately from the main pupil file. Receiving schools and colleges should ensure key staff such as designated safeguarding leads and special educational needs co-ordinators (SENCO’s) or the named persons with oversight for special educational needs and disability (SEND) in a college, are aware as required.”</a:t>
            </a:r>
            <a:endParaRPr lang="en-GB" sz="4800" dirty="0">
              <a:ea typeface="Times New Roman" panose="02020603050405020304" pitchFamily="18" charset="0"/>
              <a:cs typeface="Times New Roman" panose="02020603050405020304" pitchFamily="18" charset="0"/>
            </a:endParaRPr>
          </a:p>
          <a:p>
            <a:pPr marL="0" indent="0">
              <a:buNone/>
            </a:pPr>
            <a:r>
              <a:rPr lang="en-GB" sz="4800" i="1" dirty="0">
                <a:solidFill>
                  <a:srgbClr val="000000"/>
                </a:solidFill>
                <a:ea typeface="Times New Roman" panose="02020603050405020304" pitchFamily="18" charset="0"/>
              </a:rPr>
              <a:t>Lack of information about their circumstances can impact on the child’s safety, welfare and educational outcomes. In addition to the child protection file, the designated safeguarding lead should also consider if it would be appropriate to share any information with the new school or college in advance of a child leaving. For example, information that would allow the new school or college to continue supporting children who have had a social worker and been victims of abuse, or those who are currently receiving support through the ‘</a:t>
            </a:r>
            <a:r>
              <a:rPr lang="en-GB" sz="5600" i="1" dirty="0">
                <a:solidFill>
                  <a:srgbClr val="000000"/>
                </a:solidFill>
                <a:ea typeface="Times New Roman" panose="02020603050405020304" pitchFamily="18" charset="0"/>
              </a:rPr>
              <a:t>Channel’ programme and have that support in place for when the child arrives</a:t>
            </a:r>
            <a:r>
              <a:rPr lang="en-GB" sz="5600" dirty="0">
                <a:solidFill>
                  <a:srgbClr val="000000"/>
                </a:solidFill>
                <a:ea typeface="Times New Roman" panose="02020603050405020304" pitchFamily="18" charset="0"/>
              </a:rPr>
              <a:t>. “</a:t>
            </a:r>
            <a:endParaRPr lang="en-GB" sz="5600" dirty="0"/>
          </a:p>
          <a:p>
            <a:pPr marL="0" indent="0">
              <a:buNone/>
            </a:pPr>
            <a:endParaRPr lang="en-GB" dirty="0"/>
          </a:p>
          <a:p>
            <a:pPr marL="342900" indent="-342900"/>
            <a:r>
              <a:rPr lang="en-GB" sz="5600" dirty="0"/>
              <a:t>Send within 5 working days.</a:t>
            </a:r>
          </a:p>
          <a:p>
            <a:pPr marL="342900" indent="-342900"/>
            <a:r>
              <a:rPr lang="en-GB" sz="5600" dirty="0"/>
              <a:t>Phone call to the receiving DSL ASAP (but definitely within 5 working days) – it’s easier to communicate with words.</a:t>
            </a:r>
          </a:p>
          <a:p>
            <a:pPr marL="342900" indent="-342900"/>
            <a:r>
              <a:rPr lang="en-GB" sz="5600" dirty="0"/>
              <a:t>Deliver paper copies by hand where possible.</a:t>
            </a:r>
          </a:p>
          <a:p>
            <a:pPr marL="342900" indent="-342900"/>
            <a:r>
              <a:rPr lang="en-GB" sz="5600" dirty="0"/>
              <a:t>Send paper copies by registered delivery requiring a signature and ensure to phone and inform that files are being sent through post (when hand delivery isn’t possible.)</a:t>
            </a:r>
          </a:p>
          <a:p>
            <a:pPr marL="342900" indent="-342900"/>
            <a:r>
              <a:rPr lang="en-GB" sz="5600" dirty="0"/>
              <a:t>Summary front page to detail the following: (large files are very difficult to unpick without guidance)</a:t>
            </a:r>
            <a:r>
              <a:rPr lang="en-GB" dirty="0"/>
              <a:t>                                    </a:t>
            </a:r>
          </a:p>
          <a:p>
            <a:pPr marL="685800" indent="-685800">
              <a:buFont typeface="Wingdings" panose="05000000000000000000" pitchFamily="2" charset="2"/>
              <a:buChar char="ü"/>
            </a:pPr>
            <a:r>
              <a:rPr lang="en-GB" sz="4000" dirty="0"/>
              <a:t>Dates when social care STARTED their involvement.</a:t>
            </a:r>
          </a:p>
          <a:p>
            <a:pPr marL="685800" indent="-685800">
              <a:buFont typeface="Wingdings" panose="05000000000000000000" pitchFamily="2" charset="2"/>
              <a:buChar char="ü"/>
            </a:pPr>
            <a:r>
              <a:rPr lang="en-GB" sz="4000" dirty="0"/>
              <a:t>Summary of key incidents with dates.</a:t>
            </a:r>
          </a:p>
          <a:p>
            <a:pPr marL="685800" indent="-685800">
              <a:buFont typeface="Wingdings" panose="05000000000000000000" pitchFamily="2" charset="2"/>
              <a:buChar char="ü"/>
            </a:pPr>
            <a:r>
              <a:rPr lang="en-GB" sz="4000" dirty="0"/>
              <a:t>Last 12 months in more detail.</a:t>
            </a:r>
          </a:p>
          <a:p>
            <a:pPr marL="342900" indent="-342900"/>
            <a:endParaRPr lang="en-GB" dirty="0"/>
          </a:p>
        </p:txBody>
      </p:sp>
    </p:spTree>
    <p:extLst>
      <p:ext uri="{BB962C8B-B14F-4D97-AF65-F5344CB8AC3E}">
        <p14:creationId xmlns:p14="http://schemas.microsoft.com/office/powerpoint/2010/main" val="316762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4ED9C3-97B8-445E-8324-B6B2FB3209B8}"/>
              </a:ext>
            </a:extLst>
          </p:cNvPr>
          <p:cNvSpPr>
            <a:spLocks noGrp="1"/>
          </p:cNvSpPr>
          <p:nvPr>
            <p:ph type="body" sz="quarter" idx="10"/>
          </p:nvPr>
        </p:nvSpPr>
        <p:spPr>
          <a:xfrm>
            <a:off x="858652" y="3429000"/>
            <a:ext cx="10770640" cy="683516"/>
          </a:xfrm>
        </p:spPr>
        <p:txBody>
          <a:bodyPr/>
          <a:lstStyle/>
          <a:p>
            <a:r>
              <a:rPr lang="en-GB" dirty="0"/>
              <a:t>The next DSL network is due to take place on Tuesday 17</a:t>
            </a:r>
            <a:r>
              <a:rPr lang="en-GB" baseline="30000" dirty="0"/>
              <a:t>th</a:t>
            </a:r>
            <a:r>
              <a:rPr lang="en-GB" dirty="0"/>
              <a:t> October 2023, 09.30am-12pm arrangements to be confirmed with the other remaining networks scheduled to take place on Tuesday 06</a:t>
            </a:r>
            <a:r>
              <a:rPr lang="en-GB" baseline="30000" dirty="0"/>
              <a:t>th</a:t>
            </a:r>
            <a:r>
              <a:rPr lang="en-GB" dirty="0"/>
              <a:t> February 2024 and Tuesday 21</a:t>
            </a:r>
            <a:r>
              <a:rPr lang="en-GB" baseline="30000" dirty="0"/>
              <a:t>st</a:t>
            </a:r>
            <a:r>
              <a:rPr lang="en-GB" dirty="0"/>
              <a:t> May 2024 both 09.30am-12.</a:t>
            </a:r>
          </a:p>
        </p:txBody>
      </p:sp>
    </p:spTree>
    <p:extLst>
      <p:ext uri="{BB962C8B-B14F-4D97-AF65-F5344CB8AC3E}">
        <p14:creationId xmlns:p14="http://schemas.microsoft.com/office/powerpoint/2010/main" val="399036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67236" y="971390"/>
            <a:ext cx="10174310" cy="777260"/>
          </a:xfrm>
        </p:spPr>
        <p:txBody>
          <a:bodyPr/>
          <a:lstStyle/>
          <a:p>
            <a:endParaRPr lang="en-GB" sz="3600" b="1" dirty="0">
              <a:solidFill>
                <a:srgbClr val="002060"/>
              </a:solidFill>
              <a:latin typeface="Arial" panose="020B0604020202020204" pitchFamily="34" charset="0"/>
              <a:cs typeface="Arial" panose="020B0604020202020204" pitchFamily="34" charset="0"/>
            </a:endParaRPr>
          </a:p>
          <a:p>
            <a:endParaRPr lang="en-GB" sz="3600" b="1" dirty="0">
              <a:solidFill>
                <a:srgbClr val="002060"/>
              </a:solidFill>
              <a:latin typeface="Arial" panose="020B0604020202020204" pitchFamily="34" charset="0"/>
              <a:cs typeface="Arial" panose="020B0604020202020204" pitchFamily="34" charset="0"/>
            </a:endParaRPr>
          </a:p>
          <a:p>
            <a:r>
              <a:rPr lang="en-GB" sz="3600" b="1" dirty="0">
                <a:solidFill>
                  <a:srgbClr val="002060"/>
                </a:solidFill>
                <a:latin typeface="Arial" panose="020B0604020202020204" pitchFamily="34" charset="0"/>
                <a:cs typeface="Arial" panose="020B0604020202020204" pitchFamily="34" charset="0"/>
              </a:rPr>
              <a:t>Public Health Principles</a:t>
            </a:r>
          </a:p>
          <a:p>
            <a:endParaRPr lang="en-US" dirty="0"/>
          </a:p>
          <a:p>
            <a:endParaRPr lang="en-US" dirty="0"/>
          </a:p>
        </p:txBody>
      </p:sp>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sp>
        <p:nvSpPr>
          <p:cNvPr id="5" name="TextBox 4">
            <a:extLst>
              <a:ext uri="{FF2B5EF4-FFF2-40B4-BE49-F238E27FC236}">
                <a16:creationId xmlns:a16="http://schemas.microsoft.com/office/drawing/2014/main" id="{02F82AF7-8986-5EF7-FB5E-C14AD0827102}"/>
              </a:ext>
            </a:extLst>
          </p:cNvPr>
          <p:cNvSpPr txBox="1"/>
          <p:nvPr/>
        </p:nvSpPr>
        <p:spPr>
          <a:xfrm>
            <a:off x="227874" y="2021242"/>
            <a:ext cx="5095839" cy="341632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Focus on what will make a difference to </a:t>
            </a:r>
            <a:r>
              <a:rPr kumimoji="0" lang="en-GB"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whol</a:t>
            </a:r>
            <a:r>
              <a:rPr lang="en-GB" sz="2400" b="1" dirty="0">
                <a:solidFill>
                  <a:srgbClr val="002060"/>
                </a:solidFill>
                <a:latin typeface="Arial" panose="020B0604020202020204" pitchFamily="34" charset="0"/>
                <a:cs typeface="Arial" panose="020B0604020202020204" pitchFamily="34" charset="0"/>
              </a:rPr>
              <a:t>e populations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Work as a </a:t>
            </a:r>
            <a:r>
              <a:rPr kumimoji="0" lang="en-GB" sz="24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whol</a:t>
            </a:r>
            <a:r>
              <a:rPr lang="en-GB" sz="2400" b="1" dirty="0">
                <a:solidFill>
                  <a:srgbClr val="002060"/>
                </a:solidFill>
                <a:latin typeface="Arial" panose="020B0604020202020204" pitchFamily="34" charset="0"/>
                <a:cs typeface="Arial" panose="020B0604020202020204" pitchFamily="34" charset="0"/>
              </a:rPr>
              <a:t>e system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Intervene early </a:t>
            </a: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to prevent issues emerging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rgbClr val="002060"/>
                </a:solidFill>
                <a:latin typeface="Arial" panose="020B0604020202020204" pitchFamily="34" charset="0"/>
                <a:cs typeface="Arial" panose="020B0604020202020204" pitchFamily="34" charset="0"/>
              </a:rPr>
              <a:t>Consider the </a:t>
            </a:r>
            <a:r>
              <a:rPr lang="en-GB" sz="2400" b="1" dirty="0">
                <a:solidFill>
                  <a:srgbClr val="002060"/>
                </a:solidFill>
                <a:latin typeface="Arial" panose="020B0604020202020204" pitchFamily="34" charset="0"/>
                <a:cs typeface="Arial" panose="020B0604020202020204" pitchFamily="34" charset="0"/>
              </a:rPr>
              <a:t>causes of the causes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Ensure work is </a:t>
            </a:r>
            <a:r>
              <a:rPr kumimoji="0" lang="en-GB"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evidence informed </a:t>
            </a:r>
          </a:p>
        </p:txBody>
      </p:sp>
      <p:pic>
        <p:nvPicPr>
          <p:cNvPr id="6" name="Picture 5">
            <a:extLst>
              <a:ext uri="{FF2B5EF4-FFF2-40B4-BE49-F238E27FC236}">
                <a16:creationId xmlns:a16="http://schemas.microsoft.com/office/drawing/2014/main" id="{D626D5D5-6DEA-126E-7B89-A4283EE5ADA1}"/>
              </a:ext>
            </a:extLst>
          </p:cNvPr>
          <p:cNvPicPr>
            <a:picLocks noChangeAspect="1"/>
          </p:cNvPicPr>
          <p:nvPr/>
        </p:nvPicPr>
        <p:blipFill>
          <a:blip r:embed="rId4"/>
          <a:stretch>
            <a:fillRect/>
          </a:stretch>
        </p:blipFill>
        <p:spPr>
          <a:xfrm>
            <a:off x="5426040" y="2021242"/>
            <a:ext cx="6538086" cy="3598870"/>
          </a:xfrm>
          <a:prstGeom prst="rect">
            <a:avLst/>
          </a:prstGeom>
        </p:spPr>
      </p:pic>
    </p:spTree>
    <p:extLst>
      <p:ext uri="{BB962C8B-B14F-4D97-AF65-F5344CB8AC3E}">
        <p14:creationId xmlns:p14="http://schemas.microsoft.com/office/powerpoint/2010/main" val="235999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5" y="1281020"/>
            <a:ext cx="4295187" cy="4295187"/>
          </a:xfrm>
          <a:prstGeom prst="rect">
            <a:avLst/>
          </a:prstGeom>
        </p:spPr>
      </p:pic>
      <p:sp>
        <p:nvSpPr>
          <p:cNvPr id="4" name="Rectangle 3"/>
          <p:cNvSpPr/>
          <p:nvPr/>
        </p:nvSpPr>
        <p:spPr>
          <a:xfrm>
            <a:off x="6039394" y="1749811"/>
            <a:ext cx="4502332" cy="4401205"/>
          </a:xfrm>
          <a:prstGeom prst="rect">
            <a:avLst/>
          </a:prstGeom>
        </p:spPr>
        <p:txBody>
          <a:bodyPr wrap="square">
            <a:spAutoFit/>
          </a:bodyPr>
          <a:lstStyle/>
          <a:p>
            <a:r>
              <a:rPr lang="en-GB" sz="2800" dirty="0">
                <a:latin typeface="Century Gothic"/>
              </a:rPr>
              <a:t>We’d appreciate hearing what you thought of the training.</a:t>
            </a:r>
          </a:p>
          <a:p>
            <a:endParaRPr lang="en-GB" sz="2800" dirty="0"/>
          </a:p>
          <a:p>
            <a:r>
              <a:rPr lang="en-GB" sz="2800" dirty="0">
                <a:latin typeface="Century Gothic"/>
              </a:rPr>
              <a:t>Please use the QR code or link and give us your feedback.</a:t>
            </a:r>
          </a:p>
          <a:p>
            <a:endParaRPr lang="en-GB" sz="2800" dirty="0">
              <a:latin typeface="Century Gothic"/>
            </a:endParaRPr>
          </a:p>
          <a:p>
            <a:r>
              <a:rPr lang="en-GB" sz="2800">
                <a:latin typeface="Century Gothic"/>
                <a:hlinkClick r:id="rId3"/>
              </a:rPr>
              <a:t>https://shorturl.at/ahwS5</a:t>
            </a:r>
            <a:endParaRPr lang="en-GB" sz="2800">
              <a:latin typeface="Century Gothic"/>
            </a:endParaRPr>
          </a:p>
          <a:p>
            <a:endParaRPr lang="en-GB" sz="2800" dirty="0">
              <a:latin typeface="Century Gothic"/>
            </a:endParaRPr>
          </a:p>
        </p:txBody>
      </p:sp>
      <p:sp>
        <p:nvSpPr>
          <p:cNvPr id="5" name="Rectangle 4"/>
          <p:cNvSpPr/>
          <p:nvPr/>
        </p:nvSpPr>
        <p:spPr>
          <a:xfrm>
            <a:off x="381041" y="96185"/>
            <a:ext cx="4980402" cy="923330"/>
          </a:xfrm>
          <a:prstGeom prst="rect">
            <a:avLst/>
          </a:prstGeom>
        </p:spPr>
        <p:txBody>
          <a:bodyPr wrap="none">
            <a:spAutoFit/>
          </a:bodyPr>
          <a:lstStyle/>
          <a:p>
            <a:r>
              <a:rPr lang="en-GB" sz="5400" b="1" dirty="0"/>
              <a:t>Before you leave</a:t>
            </a:r>
          </a:p>
        </p:txBody>
      </p:sp>
    </p:spTree>
    <p:extLst>
      <p:ext uri="{BB962C8B-B14F-4D97-AF65-F5344CB8AC3E}">
        <p14:creationId xmlns:p14="http://schemas.microsoft.com/office/powerpoint/2010/main" val="139773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67236" y="971390"/>
            <a:ext cx="10174310" cy="777260"/>
          </a:xfrm>
        </p:spPr>
        <p:txBody>
          <a:bodyPr/>
          <a:lstStyle/>
          <a:p>
            <a:endParaRPr lang="en-GB" sz="3600" b="1" dirty="0">
              <a:solidFill>
                <a:srgbClr val="002060"/>
              </a:solidFill>
              <a:latin typeface="Arial" panose="020B0604020202020204" pitchFamily="34" charset="0"/>
              <a:cs typeface="Arial" panose="020B0604020202020204" pitchFamily="34" charset="0"/>
            </a:endParaRPr>
          </a:p>
          <a:p>
            <a:endParaRPr lang="en-GB" sz="3600"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VRP Strategic Framework</a:t>
            </a:r>
          </a:p>
          <a:p>
            <a:endParaRPr lang="en-US" dirty="0"/>
          </a:p>
          <a:p>
            <a:endParaRPr lang="en-US" dirty="0"/>
          </a:p>
        </p:txBody>
      </p:sp>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sp>
        <p:nvSpPr>
          <p:cNvPr id="4" name="TextBox 3">
            <a:extLst>
              <a:ext uri="{FF2B5EF4-FFF2-40B4-BE49-F238E27FC236}">
                <a16:creationId xmlns:a16="http://schemas.microsoft.com/office/drawing/2014/main" id="{DCEFC294-A793-5955-19D7-B78341FCA726}"/>
              </a:ext>
            </a:extLst>
          </p:cNvPr>
          <p:cNvSpPr txBox="1"/>
          <p:nvPr/>
        </p:nvSpPr>
        <p:spPr>
          <a:xfrm>
            <a:off x="67236" y="1748650"/>
            <a:ext cx="11694160" cy="3046988"/>
          </a:xfrm>
          <a:prstGeom prst="rect">
            <a:avLst/>
          </a:prstGeom>
          <a:noFill/>
        </p:spPr>
        <p:txBody>
          <a:bodyPr wrap="square" rtlCol="0">
            <a:spAutoFit/>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Arial" panose="020B0604020202020204" pitchFamily="34" charset="0"/>
                <a:cs typeface="Arial" panose="020B0604020202020204" pitchFamily="34" charset="0"/>
              </a:rPr>
              <a:t>Vision: </a:t>
            </a:r>
            <a:r>
              <a:rPr lang="en-GB" sz="2400" b="0" dirty="0">
                <a:solidFill>
                  <a:srgbClr val="002060"/>
                </a:solidFill>
                <a:effectLst/>
                <a:latin typeface="Arial" panose="020B0604020202020204" pitchFamily="34" charset="0"/>
                <a:ea typeface="Calibri" panose="020F0502020204030204" pitchFamily="34" charset="0"/>
              </a:rPr>
              <a:t>Our vision is for Nottingham and Nottinghamshire communities to feel safe from violence and the fear of violence</a:t>
            </a:r>
            <a:endParaRPr lang="en-GB" sz="2400" b="0" dirty="0">
              <a:solidFill>
                <a:srgbClr val="002060"/>
              </a:solidFill>
              <a:latin typeface="Arial" panose="020B0604020202020204" pitchFamily="34" charset="0"/>
              <a:cs typeface="Arial" panose="020B0604020202020204" pitchFamily="34" charset="0"/>
            </a:endParaRPr>
          </a:p>
          <a:p>
            <a:endParaRPr lang="en-GB"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en-GB" sz="2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Mission: </a:t>
            </a:r>
            <a:r>
              <a:rPr lang="en-GB" sz="2400" b="0" dirty="0">
                <a:solidFill>
                  <a:srgbClr val="002060"/>
                </a:solidFill>
                <a:effectLst/>
                <a:latin typeface="Arial" panose="020B0604020202020204" pitchFamily="34" charset="0"/>
                <a:ea typeface="Calibri" panose="020F0502020204030204" pitchFamily="34" charset="0"/>
                <a:cs typeface="Arial" panose="020B0604020202020204" pitchFamily="34" charset="0"/>
              </a:rPr>
              <a:t>We will work with communities to prevent violence and reduce its harmful impacts through developing a detailed understanding of its causes and investment in evidence based interventions that make a lasting difference</a:t>
            </a:r>
          </a:p>
          <a:p>
            <a:endParaRPr lang="en-GB" sz="2400" dirty="0">
              <a:solidFill>
                <a:srgbClr val="002060"/>
              </a:solidFill>
              <a:latin typeface="Arial" panose="020B0604020202020204" pitchFamily="34" charset="0"/>
              <a:cs typeface="Arial" panose="020B0604020202020204" pitchFamily="34" charset="0"/>
            </a:endParaRPr>
          </a:p>
          <a:p>
            <a:endParaRPr lang="en-GB" sz="2400" b="0" dirty="0"/>
          </a:p>
        </p:txBody>
      </p:sp>
      <p:graphicFrame>
        <p:nvGraphicFramePr>
          <p:cNvPr id="7" name="Table 5">
            <a:extLst>
              <a:ext uri="{FF2B5EF4-FFF2-40B4-BE49-F238E27FC236}">
                <a16:creationId xmlns:a16="http://schemas.microsoft.com/office/drawing/2014/main" id="{3B165C07-080C-6D45-EB31-1CC6A2DE1EAE}"/>
              </a:ext>
            </a:extLst>
          </p:cNvPr>
          <p:cNvGraphicFramePr>
            <a:graphicFrameLocks noGrp="1"/>
          </p:cNvGraphicFramePr>
          <p:nvPr/>
        </p:nvGraphicFramePr>
        <p:xfrm>
          <a:off x="755374" y="4333158"/>
          <a:ext cx="10681251" cy="1706880"/>
        </p:xfrm>
        <a:graphic>
          <a:graphicData uri="http://schemas.openxmlformats.org/drawingml/2006/table">
            <a:tbl>
              <a:tblPr firstRow="1" bandRow="1">
                <a:tableStyleId>{5C22544A-7EE6-4342-B048-85BDC9FD1C3A}</a:tableStyleId>
              </a:tblPr>
              <a:tblGrid>
                <a:gridCol w="3560417">
                  <a:extLst>
                    <a:ext uri="{9D8B030D-6E8A-4147-A177-3AD203B41FA5}">
                      <a16:colId xmlns:a16="http://schemas.microsoft.com/office/drawing/2014/main" val="3869773905"/>
                    </a:ext>
                  </a:extLst>
                </a:gridCol>
                <a:gridCol w="3560417">
                  <a:extLst>
                    <a:ext uri="{9D8B030D-6E8A-4147-A177-3AD203B41FA5}">
                      <a16:colId xmlns:a16="http://schemas.microsoft.com/office/drawing/2014/main" val="3627001891"/>
                    </a:ext>
                  </a:extLst>
                </a:gridCol>
                <a:gridCol w="3560417">
                  <a:extLst>
                    <a:ext uri="{9D8B030D-6E8A-4147-A177-3AD203B41FA5}">
                      <a16:colId xmlns:a16="http://schemas.microsoft.com/office/drawing/2014/main" val="221607548"/>
                    </a:ext>
                  </a:extLst>
                </a:gridCol>
              </a:tblGrid>
              <a:tr h="0">
                <a:tc gridSpan="3">
                  <a:txBody>
                    <a:bodyPr/>
                    <a:lstStyle/>
                    <a:p>
                      <a:pPr algn="ctr"/>
                      <a:r>
                        <a:rPr lang="en-GB" sz="2000" dirty="0"/>
                        <a:t>Strategic Priorities</a:t>
                      </a:r>
                    </a:p>
                  </a:txBody>
                  <a:tcPr>
                    <a:solidFill>
                      <a:srgbClr val="002060"/>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999796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Provide inclusive system leadership</a:t>
                      </a:r>
                      <a:endParaRPr lang="en-GB" sz="2000" b="0" dirty="0">
                        <a:solidFill>
                          <a:srgbClr val="002060"/>
                        </a:solidFill>
                        <a:latin typeface="Arial" panose="020B0604020202020204" pitchFamily="34" charset="0"/>
                        <a:ea typeface="Calibri" panose="020F0502020204030204" pitchFamily="34" charset="0"/>
                        <a:cs typeface="Arial" panose="020B0604020202020204" pitchFamily="34" charset="0"/>
                      </a:endParaRPr>
                    </a:p>
                    <a:p>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Make best use of data sharing, insight and evidence</a:t>
                      </a:r>
                      <a:endParaRPr lang="en-GB" sz="2000" b="0" dirty="0">
                        <a:solidFill>
                          <a:srgbClr val="002060"/>
                        </a:solidFill>
                        <a:latin typeface="Arial" panose="020B0604020202020204" pitchFamily="34" charset="0"/>
                        <a:ea typeface="Calibri" panose="020F0502020204030204" pitchFamily="34" charset="0"/>
                        <a:cs typeface="Arial" panose="020B0604020202020204" pitchFamily="34" charset="0"/>
                      </a:endParaRPr>
                    </a:p>
                    <a:p>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Deliver and evaluate early intervention and prevention activity</a:t>
                      </a:r>
                      <a:endParaRPr lang="en-GB" sz="2000" b="0" dirty="0">
                        <a:solidFill>
                          <a:srgbClr val="002060"/>
                        </a:solidFill>
                        <a:latin typeface="Arial" panose="020B0604020202020204" pitchFamily="34" charset="0"/>
                        <a:ea typeface="Calibri" panose="020F0502020204030204" pitchFamily="34" charset="0"/>
                        <a:cs typeface="Arial" panose="020B0604020202020204" pitchFamily="34" charset="0"/>
                      </a:endParaRPr>
                    </a:p>
                    <a:p>
                      <a:endParaRPr lang="en-GB" sz="2000" dirty="0"/>
                    </a:p>
                  </a:txBody>
                  <a:tcPr/>
                </a:tc>
                <a:extLst>
                  <a:ext uri="{0D108BD9-81ED-4DB2-BD59-A6C34878D82A}">
                    <a16:rowId xmlns:a16="http://schemas.microsoft.com/office/drawing/2014/main" val="766281522"/>
                  </a:ext>
                </a:extLst>
              </a:tr>
            </a:tbl>
          </a:graphicData>
        </a:graphic>
      </p:graphicFrame>
    </p:spTree>
    <p:extLst>
      <p:ext uri="{BB962C8B-B14F-4D97-AF65-F5344CB8AC3E}">
        <p14:creationId xmlns:p14="http://schemas.microsoft.com/office/powerpoint/2010/main" val="169218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39FAB4-1120-48E3-A7C0-BD87FCA5AEDB}"/>
              </a:ext>
            </a:extLst>
          </p:cNvPr>
          <p:cNvSpPr>
            <a:spLocks noGrp="1"/>
          </p:cNvSpPr>
          <p:nvPr>
            <p:ph type="body" sz="quarter" idx="10"/>
          </p:nvPr>
        </p:nvSpPr>
        <p:spPr>
          <a:xfrm>
            <a:off x="67236" y="971390"/>
            <a:ext cx="10174310" cy="777260"/>
          </a:xfrm>
        </p:spPr>
        <p:txBody>
          <a:bodyPr/>
          <a:lstStyle/>
          <a:p>
            <a:endParaRPr lang="en-GB" sz="3600" b="1" dirty="0">
              <a:solidFill>
                <a:srgbClr val="002060"/>
              </a:solidFill>
              <a:latin typeface="Arial" panose="020B0604020202020204" pitchFamily="34" charset="0"/>
              <a:cs typeface="Arial" panose="020B0604020202020204" pitchFamily="34" charset="0"/>
            </a:endParaRPr>
          </a:p>
          <a:p>
            <a:endParaRPr lang="en-GB" sz="3600" b="1"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Performance</a:t>
            </a:r>
          </a:p>
          <a:p>
            <a:endParaRPr lang="en-US" dirty="0"/>
          </a:p>
          <a:p>
            <a:endParaRPr lang="en-US" dirty="0"/>
          </a:p>
        </p:txBody>
      </p:sp>
      <p:pic>
        <p:nvPicPr>
          <p:cNvPr id="3" name="Picture 2">
            <a:extLst>
              <a:ext uri="{FF2B5EF4-FFF2-40B4-BE49-F238E27FC236}">
                <a16:creationId xmlns:a16="http://schemas.microsoft.com/office/drawing/2014/main" id="{C917BBA4-B233-7362-B86D-8A03AC85C676}"/>
              </a:ext>
            </a:extLst>
          </p:cNvPr>
          <p:cNvPicPr>
            <a:picLocks noChangeAspect="1"/>
          </p:cNvPicPr>
          <p:nvPr/>
        </p:nvPicPr>
        <p:blipFill>
          <a:blip r:embed="rId3"/>
          <a:stretch>
            <a:fillRect/>
          </a:stretch>
        </p:blipFill>
        <p:spPr>
          <a:xfrm>
            <a:off x="227874" y="0"/>
            <a:ext cx="5928575" cy="899143"/>
          </a:xfrm>
          <a:prstGeom prst="rect">
            <a:avLst/>
          </a:prstGeom>
        </p:spPr>
      </p:pic>
      <p:sp>
        <p:nvSpPr>
          <p:cNvPr id="5" name="TextBox 4">
            <a:extLst>
              <a:ext uri="{FF2B5EF4-FFF2-40B4-BE49-F238E27FC236}">
                <a16:creationId xmlns:a16="http://schemas.microsoft.com/office/drawing/2014/main" id="{FE68299C-B11B-BEFE-0E3E-A844195A3B5B}"/>
              </a:ext>
            </a:extLst>
          </p:cNvPr>
          <p:cNvSpPr txBox="1"/>
          <p:nvPr/>
        </p:nvSpPr>
        <p:spPr>
          <a:xfrm>
            <a:off x="227874" y="1748650"/>
            <a:ext cx="11694160" cy="4524315"/>
          </a:xfrm>
          <a:prstGeom prst="rect">
            <a:avLst/>
          </a:prstGeom>
          <a:noFill/>
        </p:spPr>
        <p:txBody>
          <a:bodyPr wrap="square" rtlCol="0">
            <a:spAutoFit/>
          </a:bodyPr>
          <a:lstStyle/>
          <a:p>
            <a:pPr>
              <a:defRPr/>
            </a:pPr>
            <a:r>
              <a:rPr kumimoji="0" lang="en-GB"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Key Success Measures - Home Office</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Reduction in injury and death due to serious violence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Reduced hospital admissions due to serious violence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Reduction in first time entrants into the criminal justice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Reduction in 18-25 year olds who are Not in Education Employment or Training (NEET)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Reduce overrepresentation of boys from black and mixed ethnicity backgrounds as a proportion of all children cautioned or sentenced.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panose="020B0604020202020204" pitchFamily="34" charset="0"/>
              </a:rPr>
              <a:t>Increased confidence and trust in the police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756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7670</Words>
  <Application>Microsoft Office PowerPoint</Application>
  <PresentationFormat>Widescreen</PresentationFormat>
  <Paragraphs>741</Paragraphs>
  <Slides>70</Slides>
  <Notes>40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70</vt:i4>
      </vt:variant>
    </vt:vector>
  </HeadingPairs>
  <TitlesOfParts>
    <vt:vector size="81" baseType="lpstr">
      <vt:lpstr>Aharoni</vt:lpstr>
      <vt:lpstr>Arial</vt:lpstr>
      <vt:lpstr>Calibri</vt:lpstr>
      <vt:lpstr>Calibri Light</vt:lpstr>
      <vt:lpstr>Century Gothic</vt:lpstr>
      <vt:lpstr>Helvetica</vt:lpstr>
      <vt:lpstr>Symbol</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Nottingham City’s Response to Child Exploitation </vt:lpstr>
      <vt:lpstr>Nottingham City currently has two toolkits which are used to identify different forms of exploitation that children maybe exposed to.   These toolkits are often completed by social workers, they can be completed by partners and agencies to look at risk.  In completing the toolkit they are designed to give a rag rating of either Low, Medium or High risk of harm.  The toolkits look at : Child Sexual Exploitation and Child Criminal Exploitation.  </vt:lpstr>
      <vt:lpstr>What is working well ?</vt:lpstr>
      <vt:lpstr>What we have identified is not working well </vt:lpstr>
      <vt:lpstr>What we have done </vt:lpstr>
      <vt:lpstr>What we still need to do </vt:lpstr>
      <vt:lpstr>Exploitation pathway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City MASH - Updates</vt:lpstr>
      <vt:lpstr>City MASH - Updates</vt:lpstr>
      <vt:lpstr>PowerPoint Presentation</vt:lpstr>
      <vt:lpstr>City MASH - Updates</vt:lpstr>
      <vt:lpstr>City MASH - Updates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Cullen</dc:creator>
  <cp:lastModifiedBy>Claire Maclean</cp:lastModifiedBy>
  <cp:revision>62</cp:revision>
  <dcterms:created xsi:type="dcterms:W3CDTF">2021-04-29T10:48:45Z</dcterms:created>
  <dcterms:modified xsi:type="dcterms:W3CDTF">2023-05-23T12:22:41Z</dcterms:modified>
</cp:coreProperties>
</file>