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9" r:id="rId3"/>
    <p:sldMasterId id="2147483691" r:id="rId4"/>
  </p:sldMasterIdLst>
  <p:notesMasterIdLst>
    <p:notesMasterId r:id="rId69"/>
  </p:notesMasterIdLst>
  <p:handoutMasterIdLst>
    <p:handoutMasterId r:id="rId70"/>
  </p:handoutMasterIdLst>
  <p:sldIdLst>
    <p:sldId id="256" r:id="rId5"/>
    <p:sldId id="291" r:id="rId6"/>
    <p:sldId id="292" r:id="rId7"/>
    <p:sldId id="284" r:id="rId8"/>
    <p:sldId id="285" r:id="rId9"/>
    <p:sldId id="354" r:id="rId10"/>
    <p:sldId id="355" r:id="rId11"/>
    <p:sldId id="320" r:id="rId12"/>
    <p:sldId id="319" r:id="rId13"/>
    <p:sldId id="309" r:id="rId14"/>
    <p:sldId id="325" r:id="rId15"/>
    <p:sldId id="370" r:id="rId16"/>
    <p:sldId id="371" r:id="rId17"/>
    <p:sldId id="372" r:id="rId18"/>
    <p:sldId id="373" r:id="rId19"/>
    <p:sldId id="374" r:id="rId20"/>
    <p:sldId id="375" r:id="rId21"/>
    <p:sldId id="329" r:id="rId22"/>
    <p:sldId id="339" r:id="rId23"/>
    <p:sldId id="340" r:id="rId24"/>
    <p:sldId id="341" r:id="rId25"/>
    <p:sldId id="344" r:id="rId26"/>
    <p:sldId id="345" r:id="rId27"/>
    <p:sldId id="346" r:id="rId28"/>
    <p:sldId id="347" r:id="rId29"/>
    <p:sldId id="348" r:id="rId30"/>
    <p:sldId id="349" r:id="rId31"/>
    <p:sldId id="350" r:id="rId32"/>
    <p:sldId id="351" r:id="rId33"/>
    <p:sldId id="352" r:id="rId34"/>
    <p:sldId id="353" r:id="rId35"/>
    <p:sldId id="367" r:id="rId36"/>
    <p:sldId id="368" r:id="rId37"/>
    <p:sldId id="326" r:id="rId38"/>
    <p:sldId id="327" r:id="rId39"/>
    <p:sldId id="328" r:id="rId40"/>
    <p:sldId id="323" r:id="rId41"/>
    <p:sldId id="324" r:id="rId42"/>
    <p:sldId id="310" r:id="rId43"/>
    <p:sldId id="314" r:id="rId44"/>
    <p:sldId id="376" r:id="rId45"/>
    <p:sldId id="378" r:id="rId46"/>
    <p:sldId id="379" r:id="rId47"/>
    <p:sldId id="380" r:id="rId48"/>
    <p:sldId id="381" r:id="rId49"/>
    <p:sldId id="382" r:id="rId50"/>
    <p:sldId id="383" r:id="rId51"/>
    <p:sldId id="384" r:id="rId52"/>
    <p:sldId id="385" r:id="rId53"/>
    <p:sldId id="386" r:id="rId54"/>
    <p:sldId id="387" r:id="rId55"/>
    <p:sldId id="388" r:id="rId56"/>
    <p:sldId id="389" r:id="rId57"/>
    <p:sldId id="390" r:id="rId58"/>
    <p:sldId id="391" r:id="rId59"/>
    <p:sldId id="392" r:id="rId60"/>
    <p:sldId id="393" r:id="rId61"/>
    <p:sldId id="394" r:id="rId62"/>
    <p:sldId id="395" r:id="rId63"/>
    <p:sldId id="313" r:id="rId64"/>
    <p:sldId id="321" r:id="rId65"/>
    <p:sldId id="322" r:id="rId66"/>
    <p:sldId id="315" r:id="rId67"/>
    <p:sldId id="304" r:id="rId68"/>
  </p:sldIdLst>
  <p:sldSz cx="9144000" cy="6858000" type="screen4x3"/>
  <p:notesSz cx="6797675" cy="9926638"/>
  <p:defaultTextStyle>
    <a:defPPr>
      <a:defRPr lang="en-US"/>
    </a:defPPr>
    <a:lvl1pPr algn="l" rtl="0" fontAlgn="base">
      <a:spcBef>
        <a:spcPct val="0"/>
      </a:spcBef>
      <a:spcAft>
        <a:spcPct val="0"/>
      </a:spcAft>
      <a:defRPr sz="2000" kern="1200">
        <a:solidFill>
          <a:schemeClr val="tx1"/>
        </a:solidFill>
        <a:latin typeface="Arial" charset="0"/>
        <a:ea typeface="Helvetica"/>
        <a:cs typeface="Helvetica"/>
        <a:sym typeface="Arial" charset="0"/>
      </a:defRPr>
    </a:lvl1pPr>
    <a:lvl2pPr marL="457200" algn="l" rtl="0" fontAlgn="base">
      <a:spcBef>
        <a:spcPct val="0"/>
      </a:spcBef>
      <a:spcAft>
        <a:spcPct val="0"/>
      </a:spcAft>
      <a:defRPr sz="2000" kern="1200">
        <a:solidFill>
          <a:schemeClr val="tx1"/>
        </a:solidFill>
        <a:latin typeface="Arial" charset="0"/>
        <a:ea typeface="Helvetica"/>
        <a:cs typeface="Helvetica"/>
        <a:sym typeface="Arial" charset="0"/>
      </a:defRPr>
    </a:lvl2pPr>
    <a:lvl3pPr marL="914400" algn="l" rtl="0" fontAlgn="base">
      <a:spcBef>
        <a:spcPct val="0"/>
      </a:spcBef>
      <a:spcAft>
        <a:spcPct val="0"/>
      </a:spcAft>
      <a:defRPr sz="2000" kern="1200">
        <a:solidFill>
          <a:schemeClr val="tx1"/>
        </a:solidFill>
        <a:latin typeface="Arial" charset="0"/>
        <a:ea typeface="Helvetica"/>
        <a:cs typeface="Helvetica"/>
        <a:sym typeface="Arial" charset="0"/>
      </a:defRPr>
    </a:lvl3pPr>
    <a:lvl4pPr marL="1371600" algn="l" rtl="0" fontAlgn="base">
      <a:spcBef>
        <a:spcPct val="0"/>
      </a:spcBef>
      <a:spcAft>
        <a:spcPct val="0"/>
      </a:spcAft>
      <a:defRPr sz="2000" kern="1200">
        <a:solidFill>
          <a:schemeClr val="tx1"/>
        </a:solidFill>
        <a:latin typeface="Arial" charset="0"/>
        <a:ea typeface="Helvetica"/>
        <a:cs typeface="Helvetica"/>
        <a:sym typeface="Arial" charset="0"/>
      </a:defRPr>
    </a:lvl4pPr>
    <a:lvl5pPr marL="1828800" algn="l" rtl="0" fontAlgn="base">
      <a:spcBef>
        <a:spcPct val="0"/>
      </a:spcBef>
      <a:spcAft>
        <a:spcPct val="0"/>
      </a:spcAft>
      <a:defRPr sz="2000" kern="1200">
        <a:solidFill>
          <a:schemeClr val="tx1"/>
        </a:solidFill>
        <a:latin typeface="Arial" charset="0"/>
        <a:ea typeface="Helvetica"/>
        <a:cs typeface="Helvetica"/>
        <a:sym typeface="Arial" charset="0"/>
      </a:defRPr>
    </a:lvl5pPr>
    <a:lvl6pPr marL="2286000" algn="l" defTabSz="914400" rtl="0" eaLnBrk="1" latinLnBrk="0" hangingPunct="1">
      <a:defRPr sz="2000" kern="1200">
        <a:solidFill>
          <a:schemeClr val="tx1"/>
        </a:solidFill>
        <a:latin typeface="Arial" charset="0"/>
        <a:ea typeface="Helvetica"/>
        <a:cs typeface="Helvetica"/>
        <a:sym typeface="Arial" charset="0"/>
      </a:defRPr>
    </a:lvl6pPr>
    <a:lvl7pPr marL="2743200" algn="l" defTabSz="914400" rtl="0" eaLnBrk="1" latinLnBrk="0" hangingPunct="1">
      <a:defRPr sz="2000" kern="1200">
        <a:solidFill>
          <a:schemeClr val="tx1"/>
        </a:solidFill>
        <a:latin typeface="Arial" charset="0"/>
        <a:ea typeface="Helvetica"/>
        <a:cs typeface="Helvetica"/>
        <a:sym typeface="Arial" charset="0"/>
      </a:defRPr>
    </a:lvl7pPr>
    <a:lvl8pPr marL="3200400" algn="l" defTabSz="914400" rtl="0" eaLnBrk="1" latinLnBrk="0" hangingPunct="1">
      <a:defRPr sz="2000" kern="1200">
        <a:solidFill>
          <a:schemeClr val="tx1"/>
        </a:solidFill>
        <a:latin typeface="Arial" charset="0"/>
        <a:ea typeface="Helvetica"/>
        <a:cs typeface="Helvetica"/>
        <a:sym typeface="Arial" charset="0"/>
      </a:defRPr>
    </a:lvl8pPr>
    <a:lvl9pPr marL="3657600" algn="l" defTabSz="914400" rtl="0" eaLnBrk="1" latinLnBrk="0" hangingPunct="1">
      <a:defRPr sz="2000" kern="1200">
        <a:solidFill>
          <a:schemeClr val="tx1"/>
        </a:solidFill>
        <a:latin typeface="Arial" charset="0"/>
        <a:ea typeface="Helvetica"/>
        <a:cs typeface="Helvetica"/>
        <a:sym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F3F4"/>
          </a:solidFill>
        </a:fill>
      </a:tcStyle>
    </a:wholeTbl>
    <a:band2H>
      <a:tcTxStyle/>
      <a:tcStyle>
        <a:tcBdr/>
        <a:fill>
          <a:solidFill>
            <a:srgbClr val="F3F9FA"/>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A"/>
          </a:solidFill>
        </a:fill>
      </a:tcStyle>
    </a:wholeTbl>
    <a:band2H>
      <a:tcTxStyle/>
      <a:tcStyle>
        <a:tcBdr/>
        <a:fill>
          <a:solidFill>
            <a:srgbClr val="E7E7ED"/>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BE0E3"/>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BBE0E3"/>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615" autoAdjust="0"/>
    <p:restoredTop sz="86404" autoAdjust="0"/>
  </p:normalViewPr>
  <p:slideViewPr>
    <p:cSldViewPr>
      <p:cViewPr varScale="1">
        <p:scale>
          <a:sx n="84" d="100"/>
          <a:sy n="84" d="100"/>
        </p:scale>
        <p:origin x="96" y="612"/>
      </p:cViewPr>
      <p:guideLst>
        <p:guide orient="horz" pos="2160"/>
        <p:guide pos="2880"/>
      </p:guideLst>
    </p:cSldViewPr>
  </p:slideViewPr>
  <p:outlineViewPr>
    <p:cViewPr>
      <p:scale>
        <a:sx n="33" d="100"/>
        <a:sy n="33" d="100"/>
      </p:scale>
      <p:origin x="0" y="-288"/>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dirty="0"/>
          </a:p>
        </p:txBody>
      </p:sp>
      <p:sp>
        <p:nvSpPr>
          <p:cNvPr id="225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5E4C83D8-2589-42CA-9CA0-4EE86E1D8A45}" type="datetimeFigureOut">
              <a:rPr lang="en-GB"/>
              <a:pPr>
                <a:defRPr/>
              </a:pPr>
              <a:t>11/02/2019</a:t>
            </a:fld>
            <a:endParaRPr lang="en-GB" dirty="0"/>
          </a:p>
        </p:txBody>
      </p:sp>
      <p:sp>
        <p:nvSpPr>
          <p:cNvPr id="225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dirty="0"/>
          </a:p>
        </p:txBody>
      </p:sp>
      <p:sp>
        <p:nvSpPr>
          <p:cNvPr id="225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EE62A57-A208-4E66-A636-444C01258E26}" type="slidenum">
              <a:rPr lang="en-GB"/>
              <a:pPr>
                <a:defRPr/>
              </a:pPr>
              <a:t>‹#›</a:t>
            </a:fld>
            <a:endParaRPr lang="en-GB" dirty="0"/>
          </a:p>
        </p:txBody>
      </p:sp>
    </p:spTree>
    <p:extLst>
      <p:ext uri="{BB962C8B-B14F-4D97-AF65-F5344CB8AC3E}">
        <p14:creationId xmlns:p14="http://schemas.microsoft.com/office/powerpoint/2010/main" val="4072311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Shape 15"/>
          <p:cNvSpPr>
            <a:spLocks noGrp="1" noRot="1" noChangeAspect="1"/>
          </p:cNvSpPr>
          <p:nvPr>
            <p:ph type="sldImg"/>
          </p:nvPr>
        </p:nvSpPr>
        <p:spPr>
          <a:xfrm>
            <a:off x="915988" y="744538"/>
            <a:ext cx="4965700" cy="3722687"/>
          </a:xfrm>
          <a:prstGeom prst="rect">
            <a:avLst/>
          </a:prstGeom>
        </p:spPr>
        <p:txBody>
          <a:bodyPr/>
          <a:lstStyle/>
          <a:p>
            <a:pPr lvl="0"/>
            <a:endParaRPr noProof="0" dirty="0">
              <a:sym typeface="Helvetica Neue"/>
            </a:endParaRPr>
          </a:p>
        </p:txBody>
      </p:sp>
      <p:sp>
        <p:nvSpPr>
          <p:cNvPr id="16" name="Shape 16"/>
          <p:cNvSpPr>
            <a:spLocks noGrp="1"/>
          </p:cNvSpPr>
          <p:nvPr>
            <p:ph type="body" sz="quarter" idx="1"/>
          </p:nvPr>
        </p:nvSpPr>
        <p:spPr>
          <a:xfrm>
            <a:off x="906463" y="4714875"/>
            <a:ext cx="4984750" cy="4467225"/>
          </a:xfrm>
          <a:prstGeom prst="rect">
            <a:avLst/>
          </a:prstGeom>
        </p:spPr>
        <p:txBody>
          <a:bodyPr/>
          <a:lstStyle/>
          <a:p>
            <a:pPr lvl="0"/>
            <a:endParaRPr noProof="0">
              <a:sym typeface="Helvetica Neue"/>
            </a:endParaRPr>
          </a:p>
        </p:txBody>
      </p:sp>
    </p:spTree>
    <p:extLst>
      <p:ext uri="{BB962C8B-B14F-4D97-AF65-F5344CB8AC3E}">
        <p14:creationId xmlns:p14="http://schemas.microsoft.com/office/powerpoint/2010/main" val="630314156"/>
      </p:ext>
    </p:extLst>
  </p:cSld>
  <p:clrMap bg1="lt1" tx1="dk1" bg2="lt2" tx2="dk2" accent1="accent1" accent2="accent2" accent3="accent3" accent4="accent4" accent5="accent5" accent6="accent6" hlink="hlink" folHlink="folHlink"/>
  <p:notesStyle>
    <a:lvl1pPr algn="l" defTabSz="457200" rtl="0" eaLnBrk="0" fontAlgn="base" hangingPunct="0">
      <a:lnSpc>
        <a:spcPct val="118000"/>
      </a:lnSpc>
      <a:spcBef>
        <a:spcPct val="30000"/>
      </a:spcBef>
      <a:spcAft>
        <a:spcPct val="0"/>
      </a:spcAft>
      <a:defRPr sz="2200">
        <a:solidFill>
          <a:schemeClr val="tx1"/>
        </a:solidFill>
        <a:latin typeface="+mj-lt"/>
        <a:ea typeface="+mj-ea"/>
        <a:cs typeface="+mj-cs"/>
        <a:sym typeface="Helvetica Neue"/>
      </a:defRPr>
    </a:lvl1pPr>
    <a:lvl2pPr marL="742950" indent="-285750" algn="l" defTabSz="457200" rtl="0" eaLnBrk="0" fontAlgn="base" hangingPunct="0">
      <a:lnSpc>
        <a:spcPct val="118000"/>
      </a:lnSpc>
      <a:spcBef>
        <a:spcPct val="30000"/>
      </a:spcBef>
      <a:spcAft>
        <a:spcPct val="0"/>
      </a:spcAft>
      <a:defRPr sz="2200">
        <a:solidFill>
          <a:schemeClr val="tx1"/>
        </a:solidFill>
        <a:latin typeface="+mj-lt"/>
        <a:ea typeface="+mj-ea"/>
        <a:cs typeface="+mj-cs"/>
        <a:sym typeface="Helvetica Neue"/>
      </a:defRPr>
    </a:lvl2pPr>
    <a:lvl3pPr marL="1143000" indent="-228600" algn="l" defTabSz="457200" rtl="0" eaLnBrk="0" fontAlgn="base" hangingPunct="0">
      <a:lnSpc>
        <a:spcPct val="118000"/>
      </a:lnSpc>
      <a:spcBef>
        <a:spcPct val="30000"/>
      </a:spcBef>
      <a:spcAft>
        <a:spcPct val="0"/>
      </a:spcAft>
      <a:defRPr sz="2200">
        <a:solidFill>
          <a:schemeClr val="tx1"/>
        </a:solidFill>
        <a:latin typeface="+mj-lt"/>
        <a:ea typeface="+mj-ea"/>
        <a:cs typeface="+mj-cs"/>
        <a:sym typeface="Helvetica Neue"/>
      </a:defRPr>
    </a:lvl3pPr>
    <a:lvl4pPr marL="1600200" indent="-228600" algn="l" defTabSz="457200" rtl="0" eaLnBrk="0" fontAlgn="base" hangingPunct="0">
      <a:lnSpc>
        <a:spcPct val="118000"/>
      </a:lnSpc>
      <a:spcBef>
        <a:spcPct val="30000"/>
      </a:spcBef>
      <a:spcAft>
        <a:spcPct val="0"/>
      </a:spcAft>
      <a:defRPr sz="2200">
        <a:solidFill>
          <a:schemeClr val="tx1"/>
        </a:solidFill>
        <a:latin typeface="+mj-lt"/>
        <a:ea typeface="+mj-ea"/>
        <a:cs typeface="+mj-cs"/>
        <a:sym typeface="Helvetica Neue"/>
      </a:defRPr>
    </a:lvl4pPr>
    <a:lvl5pPr marL="2057400" indent="-228600" algn="l" defTabSz="457200" rtl="0" eaLnBrk="0" fontAlgn="base" hangingPunct="0">
      <a:lnSpc>
        <a:spcPct val="118000"/>
      </a:lnSpc>
      <a:spcBef>
        <a:spcPct val="30000"/>
      </a:spcBef>
      <a:spcAft>
        <a:spcPct val="0"/>
      </a:spcAft>
      <a:defRPr sz="2200">
        <a:solidFill>
          <a:schemeClr val="tx1"/>
        </a:solidFill>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TextEdit="1"/>
          </p:cNvSpPr>
          <p:nvPr>
            <p:ph type="sldImg"/>
          </p:nvPr>
        </p:nvSpPr>
        <p:spPr bwMode="auto">
          <a:xfrm>
            <a:off x="917575" y="744538"/>
            <a:ext cx="4962525" cy="3722687"/>
          </a:xfrm>
          <a:noFill/>
        </p:spPr>
      </p:sp>
      <p:sp>
        <p:nvSpPr>
          <p:cNvPr id="11266" name="Rectangle 3"/>
          <p:cNvSpPr>
            <a:spLocks noGrp="1"/>
          </p:cNvSpPr>
          <p:nvPr>
            <p:ph type="body" idx="1"/>
          </p:nvPr>
        </p:nvSpPr>
        <p:spPr bwMode="auto">
          <a:noFill/>
        </p:spPr>
        <p:txBody>
          <a:bodyPr vert="horz" wrap="square" lIns="91440" tIns="45720" rIns="91440" bIns="45720" numCol="1" anchor="t" anchorCtr="0" compatLnSpc="1">
            <a:prstTxWarp prst="textNoShape">
              <a:avLst/>
            </a:prstTxWarp>
          </a:bodyPr>
          <a:lstStyle/>
          <a:p>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Self explanatory</a:t>
            </a:r>
          </a:p>
        </p:txBody>
      </p:sp>
      <p:sp>
        <p:nvSpPr>
          <p:cNvPr id="4" name="Slide Number Placeholder 3"/>
          <p:cNvSpPr>
            <a:spLocks noGrp="1"/>
          </p:cNvSpPr>
          <p:nvPr>
            <p:ph type="sldNum" sz="quarter" idx="5"/>
          </p:nvPr>
        </p:nvSpPr>
        <p:spPr/>
        <p:txBody>
          <a:bodyPr/>
          <a:lstStyle/>
          <a:p>
            <a:pPr>
              <a:defRPr/>
            </a:pPr>
            <a:fld id="{F5A9943F-E7BD-492C-AED9-0C62C7CF5FB7}" type="slidenum">
              <a:rPr lang="en-GB" altLang="en-US" smtClean="0"/>
              <a:pPr>
                <a:defRPr/>
              </a:pPr>
              <a:t>43</a:t>
            </a:fld>
            <a:endParaRPr lang="en-GB" altLang="en-US"/>
          </a:p>
        </p:txBody>
      </p:sp>
    </p:spTree>
    <p:extLst>
      <p:ext uri="{BB962C8B-B14F-4D97-AF65-F5344CB8AC3E}">
        <p14:creationId xmlns:p14="http://schemas.microsoft.com/office/powerpoint/2010/main" val="3491711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Refer to Nottingham City and what we are trying to do to disrupt activity. </a:t>
            </a:r>
          </a:p>
          <a:p>
            <a:endParaRPr lang="en-GB" altLang="en-US" smtClean="0"/>
          </a:p>
          <a:p>
            <a:r>
              <a:rPr lang="en-GB" altLang="en-US" smtClean="0"/>
              <a:t>The training is designed to explain this harm, recognise it’s signs and respond appropriately. </a:t>
            </a:r>
          </a:p>
        </p:txBody>
      </p:sp>
      <p:sp>
        <p:nvSpPr>
          <p:cNvPr id="4" name="Slide Number Placeholder 3"/>
          <p:cNvSpPr>
            <a:spLocks noGrp="1"/>
          </p:cNvSpPr>
          <p:nvPr>
            <p:ph type="sldNum" sz="quarter" idx="5"/>
          </p:nvPr>
        </p:nvSpPr>
        <p:spPr/>
        <p:txBody>
          <a:bodyPr/>
          <a:lstStyle/>
          <a:p>
            <a:pPr>
              <a:defRPr/>
            </a:pPr>
            <a:fld id="{B9081D63-E5D4-45D7-8583-451A566DC45E}" type="slidenum">
              <a:rPr lang="en-GB" altLang="en-US" smtClean="0"/>
              <a:pPr>
                <a:defRPr/>
              </a:pPr>
              <a:t>44</a:t>
            </a:fld>
            <a:endParaRPr lang="en-GB" altLang="en-US"/>
          </a:p>
        </p:txBody>
      </p:sp>
    </p:spTree>
    <p:extLst>
      <p:ext uri="{BB962C8B-B14F-4D97-AF65-F5344CB8AC3E}">
        <p14:creationId xmlns:p14="http://schemas.microsoft.com/office/powerpoint/2010/main" val="3374106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Ask participants to introduce each other. </a:t>
            </a:r>
          </a:p>
          <a:p>
            <a:endParaRPr lang="en-GB" altLang="en-US" smtClean="0"/>
          </a:p>
          <a:p>
            <a:r>
              <a:rPr lang="en-GB" altLang="en-US" smtClean="0"/>
              <a:t>If you prefer other ice breakers then please use. </a:t>
            </a:r>
          </a:p>
        </p:txBody>
      </p:sp>
      <p:sp>
        <p:nvSpPr>
          <p:cNvPr id="4" name="Slide Number Placeholder 3"/>
          <p:cNvSpPr>
            <a:spLocks noGrp="1"/>
          </p:cNvSpPr>
          <p:nvPr>
            <p:ph type="sldNum" sz="quarter" idx="5"/>
          </p:nvPr>
        </p:nvSpPr>
        <p:spPr/>
        <p:txBody>
          <a:bodyPr/>
          <a:lstStyle/>
          <a:p>
            <a:pPr>
              <a:defRPr/>
            </a:pPr>
            <a:fld id="{D41850F0-CAD3-4A15-9420-2D1B3F5C44E6}" type="slidenum">
              <a:rPr lang="en-GB" altLang="en-US" smtClean="0"/>
              <a:pPr>
                <a:defRPr/>
              </a:pPr>
              <a:t>45</a:t>
            </a:fld>
            <a:endParaRPr lang="en-GB" altLang="en-US"/>
          </a:p>
        </p:txBody>
      </p:sp>
    </p:spTree>
    <p:extLst>
      <p:ext uri="{BB962C8B-B14F-4D97-AF65-F5344CB8AC3E}">
        <p14:creationId xmlns:p14="http://schemas.microsoft.com/office/powerpoint/2010/main" val="2056510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Criminal exploitation of children and vulnerable adults is a geographically widespread form of harm which is relatively little known about or recognised by those best placed to spot it’s potential victims. </a:t>
            </a:r>
          </a:p>
        </p:txBody>
      </p:sp>
      <p:sp>
        <p:nvSpPr>
          <p:cNvPr id="4" name="Slide Number Placeholder 3"/>
          <p:cNvSpPr>
            <a:spLocks noGrp="1"/>
          </p:cNvSpPr>
          <p:nvPr>
            <p:ph type="sldNum" sz="quarter" idx="5"/>
          </p:nvPr>
        </p:nvSpPr>
        <p:spPr/>
        <p:txBody>
          <a:bodyPr/>
          <a:lstStyle/>
          <a:p>
            <a:pPr>
              <a:defRPr/>
            </a:pPr>
            <a:fld id="{5F7DDB7B-DF97-4D4E-A4FF-DEE486AA61AC}" type="slidenum">
              <a:rPr lang="en-GB" altLang="en-US" smtClean="0"/>
              <a:pPr>
                <a:defRPr/>
              </a:pPr>
              <a:t>46</a:t>
            </a:fld>
            <a:endParaRPr lang="en-GB" altLang="en-US"/>
          </a:p>
        </p:txBody>
      </p:sp>
    </p:spTree>
    <p:extLst>
      <p:ext uri="{BB962C8B-B14F-4D97-AF65-F5344CB8AC3E}">
        <p14:creationId xmlns:p14="http://schemas.microsoft.com/office/powerpoint/2010/main" val="2290944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County Lines is the Police term for urban gangs supplying drugs to suburban areas and market and coastal towns using dedicated mobile phone lines or “deal lines”. </a:t>
            </a:r>
          </a:p>
          <a:p>
            <a:endParaRPr lang="en-GB" altLang="en-US" smtClean="0"/>
          </a:p>
          <a:p>
            <a:r>
              <a:rPr lang="en-GB" altLang="en-US" smtClean="0"/>
              <a:t>Gangs use children and vulnerable people to package and move drugs and money. </a:t>
            </a:r>
          </a:p>
          <a:p>
            <a:endParaRPr lang="en-GB" altLang="en-US" smtClean="0"/>
          </a:p>
          <a:p>
            <a:r>
              <a:rPr lang="en-GB" altLang="en-US" smtClean="0"/>
              <a:t>Gangs establish a base in the market location typically by taking over the homes of local vulnerable adults by force or coercion, </a:t>
            </a:r>
            <a:r>
              <a:rPr lang="en-GB" altLang="en-US" b="1" smtClean="0"/>
              <a:t>this is referred to as “cuckooing”</a:t>
            </a:r>
          </a:p>
          <a:p>
            <a:endParaRPr lang="en-GB" altLang="en-US" b="1" smtClean="0"/>
          </a:p>
          <a:p>
            <a:r>
              <a:rPr lang="en-GB" altLang="en-US" b="1" smtClean="0"/>
              <a:t>Please emphasise the need to refer should you as a professional identify homes of vulnerable people being frequented by young people</a:t>
            </a:r>
            <a:endParaRPr lang="en-GB" altLang="en-US" smtClean="0"/>
          </a:p>
        </p:txBody>
      </p:sp>
      <p:sp>
        <p:nvSpPr>
          <p:cNvPr id="4" name="Slide Number Placeholder 3"/>
          <p:cNvSpPr>
            <a:spLocks noGrp="1"/>
          </p:cNvSpPr>
          <p:nvPr>
            <p:ph type="sldNum" sz="quarter" idx="5"/>
          </p:nvPr>
        </p:nvSpPr>
        <p:spPr/>
        <p:txBody>
          <a:bodyPr/>
          <a:lstStyle/>
          <a:p>
            <a:pPr>
              <a:defRPr/>
            </a:pPr>
            <a:fld id="{A85310F5-66A4-429C-A87A-29AFDFBCDEA1}" type="slidenum">
              <a:rPr lang="en-GB" altLang="en-US" smtClean="0"/>
              <a:pPr>
                <a:defRPr/>
              </a:pPr>
              <a:t>47</a:t>
            </a:fld>
            <a:endParaRPr lang="en-GB" altLang="en-US"/>
          </a:p>
        </p:txBody>
      </p:sp>
    </p:spTree>
    <p:extLst>
      <p:ext uri="{BB962C8B-B14F-4D97-AF65-F5344CB8AC3E}">
        <p14:creationId xmlns:p14="http://schemas.microsoft.com/office/powerpoint/2010/main" val="1246407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The following vulnerabilities are types of things children can experience that might make them more susceptible to child criminal exploitation.</a:t>
            </a:r>
          </a:p>
          <a:p>
            <a:endParaRPr lang="en-GB" altLang="en-US" smtClean="0"/>
          </a:p>
          <a:p>
            <a:r>
              <a:rPr lang="en-GB" altLang="en-US" smtClean="0"/>
              <a:t>Not all children and young people with these vulnerabilities will experience child criminal exploitation.</a:t>
            </a:r>
          </a:p>
          <a:p>
            <a:r>
              <a:rPr lang="en-GB" altLang="en-US" smtClean="0"/>
              <a:t>Child criminal exploitation can also occur without any of these vulnerabilities being present.</a:t>
            </a:r>
          </a:p>
          <a:p>
            <a:endParaRPr lang="en-GB" altLang="en-US" smtClean="0"/>
          </a:p>
          <a:p>
            <a:r>
              <a:rPr lang="en-GB" altLang="en-US" smtClean="0"/>
              <a:t>These vulnerabilities increase the risk of such children and young people being groomed for sexual and criminal exploitation. </a:t>
            </a:r>
          </a:p>
        </p:txBody>
      </p:sp>
      <p:sp>
        <p:nvSpPr>
          <p:cNvPr id="4" name="Slide Number Placeholder 3"/>
          <p:cNvSpPr>
            <a:spLocks noGrp="1"/>
          </p:cNvSpPr>
          <p:nvPr>
            <p:ph type="sldNum" sz="quarter" idx="5"/>
          </p:nvPr>
        </p:nvSpPr>
        <p:spPr/>
        <p:txBody>
          <a:bodyPr/>
          <a:lstStyle/>
          <a:p>
            <a:pPr>
              <a:defRPr/>
            </a:pPr>
            <a:fld id="{4248E86C-F41E-4879-B241-B916018DF276}" type="slidenum">
              <a:rPr lang="en-GB" altLang="en-US" smtClean="0"/>
              <a:pPr>
                <a:defRPr/>
              </a:pPr>
              <a:t>48</a:t>
            </a:fld>
            <a:endParaRPr lang="en-GB" altLang="en-US"/>
          </a:p>
        </p:txBody>
      </p:sp>
    </p:spTree>
    <p:extLst>
      <p:ext uri="{BB962C8B-B14F-4D97-AF65-F5344CB8AC3E}">
        <p14:creationId xmlns:p14="http://schemas.microsoft.com/office/powerpoint/2010/main" val="2004176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Practitioners should remain open to the fact that CCE can occur without any of these risk indicators being obviously present. It is also important to remember that some risk assessments only capture risks at the point of assessment and that levels of risk vary over time and that the presence of these indicators may be explained by other forms of vulnerability rather than CCE.</a:t>
            </a:r>
          </a:p>
          <a:p>
            <a:endParaRPr lang="en-GB" altLang="en-US" smtClean="0"/>
          </a:p>
          <a:p>
            <a:r>
              <a:rPr lang="en-GB" altLang="en-US" smtClean="0"/>
              <a:t>All children and young people should be provided with basic information that will enable them to develop an awareness of the risks that can lead to a situation in which they may exposed to exploitation. </a:t>
            </a:r>
          </a:p>
        </p:txBody>
      </p:sp>
      <p:sp>
        <p:nvSpPr>
          <p:cNvPr id="4" name="Slide Number Placeholder 3"/>
          <p:cNvSpPr>
            <a:spLocks noGrp="1"/>
          </p:cNvSpPr>
          <p:nvPr>
            <p:ph type="sldNum" sz="quarter" idx="5"/>
          </p:nvPr>
        </p:nvSpPr>
        <p:spPr/>
        <p:txBody>
          <a:bodyPr/>
          <a:lstStyle/>
          <a:p>
            <a:pPr>
              <a:defRPr/>
            </a:pPr>
            <a:fld id="{E0E4BA08-4836-4A23-8096-2BC6FBA3C7F9}" type="slidenum">
              <a:rPr lang="en-GB" altLang="en-US" smtClean="0"/>
              <a:pPr>
                <a:defRPr/>
              </a:pPr>
              <a:t>49</a:t>
            </a:fld>
            <a:endParaRPr lang="en-GB" altLang="en-US"/>
          </a:p>
        </p:txBody>
      </p:sp>
    </p:spTree>
    <p:extLst>
      <p:ext uri="{BB962C8B-B14F-4D97-AF65-F5344CB8AC3E}">
        <p14:creationId xmlns:p14="http://schemas.microsoft.com/office/powerpoint/2010/main" val="3439022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Risk indicators should be regularly reassessed on an ongoing basis. </a:t>
            </a:r>
          </a:p>
          <a:p>
            <a:endParaRPr lang="en-GB" altLang="en-US" smtClean="0"/>
          </a:p>
          <a:p>
            <a:r>
              <a:rPr lang="en-GB" altLang="en-US" smtClean="0"/>
              <a:t>Any significant changes should be communicated to the multi agency team around the child. </a:t>
            </a:r>
          </a:p>
        </p:txBody>
      </p:sp>
      <p:sp>
        <p:nvSpPr>
          <p:cNvPr id="4" name="Slide Number Placeholder 3"/>
          <p:cNvSpPr>
            <a:spLocks noGrp="1"/>
          </p:cNvSpPr>
          <p:nvPr>
            <p:ph type="sldNum" sz="quarter" idx="5"/>
          </p:nvPr>
        </p:nvSpPr>
        <p:spPr/>
        <p:txBody>
          <a:bodyPr/>
          <a:lstStyle/>
          <a:p>
            <a:pPr>
              <a:defRPr/>
            </a:pPr>
            <a:fld id="{9F0D086F-4367-436D-BFEC-51983E126977}" type="slidenum">
              <a:rPr lang="en-GB" altLang="en-US" smtClean="0"/>
              <a:pPr>
                <a:defRPr/>
              </a:pPr>
              <a:t>50</a:t>
            </a:fld>
            <a:endParaRPr lang="en-GB" altLang="en-US"/>
          </a:p>
        </p:txBody>
      </p:sp>
    </p:spTree>
    <p:extLst>
      <p:ext uri="{BB962C8B-B14F-4D97-AF65-F5344CB8AC3E}">
        <p14:creationId xmlns:p14="http://schemas.microsoft.com/office/powerpoint/2010/main" val="3516200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Children and young people are likely to have multiple vulnerabilities present as well as one or more indicators of risk. </a:t>
            </a:r>
          </a:p>
          <a:p>
            <a:endParaRPr lang="en-GB" altLang="en-US" smtClean="0"/>
          </a:p>
          <a:p>
            <a:r>
              <a:rPr lang="en-GB" altLang="en-US" smtClean="0"/>
              <a:t>If the case is  not open to Children’s Social Care a referral should be made to Children and Families Direct and a strategy meeting should take place. </a:t>
            </a:r>
          </a:p>
          <a:p>
            <a:endParaRPr lang="en-GB" altLang="en-US" smtClean="0"/>
          </a:p>
          <a:p>
            <a:r>
              <a:rPr lang="en-GB" altLang="en-US" smtClean="0"/>
              <a:t>This is the forum for health, police, YOT, Children’s Social Care and other agency involved with the young person/family to discuss all information and decide on the next course of action. </a:t>
            </a:r>
          </a:p>
        </p:txBody>
      </p:sp>
      <p:sp>
        <p:nvSpPr>
          <p:cNvPr id="4" name="Slide Number Placeholder 3"/>
          <p:cNvSpPr>
            <a:spLocks noGrp="1"/>
          </p:cNvSpPr>
          <p:nvPr>
            <p:ph type="sldNum" sz="quarter" idx="5"/>
          </p:nvPr>
        </p:nvSpPr>
        <p:spPr/>
        <p:txBody>
          <a:bodyPr/>
          <a:lstStyle/>
          <a:p>
            <a:pPr>
              <a:defRPr/>
            </a:pPr>
            <a:fld id="{151CE826-3998-435E-9B49-ED138AC814DD}" type="slidenum">
              <a:rPr lang="en-GB" altLang="en-US" smtClean="0"/>
              <a:pPr>
                <a:defRPr/>
              </a:pPr>
              <a:t>51</a:t>
            </a:fld>
            <a:endParaRPr lang="en-GB" altLang="en-US"/>
          </a:p>
        </p:txBody>
      </p:sp>
    </p:spTree>
    <p:extLst>
      <p:ext uri="{BB962C8B-B14F-4D97-AF65-F5344CB8AC3E}">
        <p14:creationId xmlns:p14="http://schemas.microsoft.com/office/powerpoint/2010/main" val="98186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These are the descriptors of the impact criminal exploitation can have on both the child/young person their family/carer/. </a:t>
            </a:r>
          </a:p>
        </p:txBody>
      </p:sp>
      <p:sp>
        <p:nvSpPr>
          <p:cNvPr id="4" name="Slide Number Placeholder 3"/>
          <p:cNvSpPr>
            <a:spLocks noGrp="1"/>
          </p:cNvSpPr>
          <p:nvPr>
            <p:ph type="sldNum" sz="quarter" idx="5"/>
          </p:nvPr>
        </p:nvSpPr>
        <p:spPr/>
        <p:txBody>
          <a:bodyPr/>
          <a:lstStyle/>
          <a:p>
            <a:pPr>
              <a:defRPr/>
            </a:pPr>
            <a:fld id="{57F9592A-5ADA-418E-A7AB-4F677BBC0D61}" type="slidenum">
              <a:rPr lang="en-GB" altLang="en-US" smtClean="0"/>
              <a:pPr>
                <a:defRPr/>
              </a:pPr>
              <a:t>52</a:t>
            </a:fld>
            <a:endParaRPr lang="en-GB" altLang="en-US"/>
          </a:p>
        </p:txBody>
      </p:sp>
    </p:spTree>
    <p:extLst>
      <p:ext uri="{BB962C8B-B14F-4D97-AF65-F5344CB8AC3E}">
        <p14:creationId xmlns:p14="http://schemas.microsoft.com/office/powerpoint/2010/main" val="229884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917575" y="744538"/>
            <a:ext cx="4962525" cy="3722687"/>
          </a:xfrm>
          <a:noFill/>
        </p:spPr>
      </p:sp>
      <p:sp>
        <p:nvSpPr>
          <p:cNvPr id="17410" name="Rectangle 3"/>
          <p:cNvSpPr>
            <a:spLocks noGrp="1"/>
          </p:cNvSpPr>
          <p:nvPr>
            <p:ph type="body" idx="1"/>
          </p:nvPr>
        </p:nvSpPr>
        <p:spPr bwMode="auto">
          <a:noFill/>
        </p:spPr>
        <p:txBody>
          <a:bodyPr vert="horz" wrap="square" lIns="91440" tIns="45720" rIns="91440" bIns="45720" numCol="1" anchor="t" anchorCtr="0" compatLnSpc="1">
            <a:prstTxWarp prst="textNoShape">
              <a:avLst/>
            </a:prstTxWarp>
          </a:bodyPr>
          <a:lstStyle/>
          <a:p>
            <a:pPr>
              <a:lnSpc>
                <a:spcPct val="98000"/>
              </a:lnSpc>
            </a:pPr>
            <a:endParaRPr lang="en-GB" sz="80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The strategy meeting will categorise the meeting as low, medium or high. </a:t>
            </a:r>
          </a:p>
          <a:p>
            <a:endParaRPr lang="en-GB" altLang="en-US" smtClean="0"/>
          </a:p>
          <a:p>
            <a:r>
              <a:rPr lang="en-GB" altLang="en-US" smtClean="0"/>
              <a:t>Risks need to be regularly assessed as part of the planned work with the child/young person. </a:t>
            </a:r>
          </a:p>
        </p:txBody>
      </p:sp>
      <p:sp>
        <p:nvSpPr>
          <p:cNvPr id="4" name="Slide Number Placeholder 3"/>
          <p:cNvSpPr>
            <a:spLocks noGrp="1"/>
          </p:cNvSpPr>
          <p:nvPr>
            <p:ph type="sldNum" sz="quarter" idx="5"/>
          </p:nvPr>
        </p:nvSpPr>
        <p:spPr/>
        <p:txBody>
          <a:bodyPr/>
          <a:lstStyle/>
          <a:p>
            <a:pPr>
              <a:defRPr/>
            </a:pPr>
            <a:fld id="{BE690D7B-7869-43D2-B579-A76FD7475703}" type="slidenum">
              <a:rPr lang="en-GB" altLang="en-US" smtClean="0"/>
              <a:pPr>
                <a:defRPr/>
              </a:pPr>
              <a:t>53</a:t>
            </a:fld>
            <a:endParaRPr lang="en-GB" altLang="en-US"/>
          </a:p>
        </p:txBody>
      </p:sp>
    </p:spTree>
    <p:extLst>
      <p:ext uri="{BB962C8B-B14F-4D97-AF65-F5344CB8AC3E}">
        <p14:creationId xmlns:p14="http://schemas.microsoft.com/office/powerpoint/2010/main" val="884257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A signs of safety model will be used to determine harm.</a:t>
            </a:r>
          </a:p>
          <a:p>
            <a:endParaRPr lang="en-GB" altLang="en-US" smtClean="0"/>
          </a:p>
          <a:p>
            <a:r>
              <a:rPr lang="en-GB" altLang="en-US" smtClean="0"/>
              <a:t>In light of the complex and hidden nature of this form of exploitation which children and young people rarely disclose, it is important to work on the basis of concerns and not rely on a hard evidence basis. </a:t>
            </a:r>
          </a:p>
        </p:txBody>
      </p:sp>
      <p:sp>
        <p:nvSpPr>
          <p:cNvPr id="4" name="Slide Number Placeholder 3"/>
          <p:cNvSpPr>
            <a:spLocks noGrp="1"/>
          </p:cNvSpPr>
          <p:nvPr>
            <p:ph type="sldNum" sz="quarter" idx="5"/>
          </p:nvPr>
        </p:nvSpPr>
        <p:spPr/>
        <p:txBody>
          <a:bodyPr/>
          <a:lstStyle/>
          <a:p>
            <a:pPr>
              <a:defRPr/>
            </a:pPr>
            <a:fld id="{E4C737B2-0DB5-42C5-978B-B68EE754599D}" type="slidenum">
              <a:rPr lang="en-GB" altLang="en-US" smtClean="0"/>
              <a:pPr>
                <a:defRPr/>
              </a:pPr>
              <a:t>54</a:t>
            </a:fld>
            <a:endParaRPr lang="en-GB" altLang="en-US"/>
          </a:p>
        </p:txBody>
      </p:sp>
    </p:spTree>
    <p:extLst>
      <p:ext uri="{BB962C8B-B14F-4D97-AF65-F5344CB8AC3E}">
        <p14:creationId xmlns:p14="http://schemas.microsoft.com/office/powerpoint/2010/main" val="3866233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Split the participants into three or four groups, dependent on size, case studies attached which are self explanatory. </a:t>
            </a:r>
          </a:p>
        </p:txBody>
      </p:sp>
      <p:sp>
        <p:nvSpPr>
          <p:cNvPr id="4" name="Slide Number Placeholder 3"/>
          <p:cNvSpPr>
            <a:spLocks noGrp="1"/>
          </p:cNvSpPr>
          <p:nvPr>
            <p:ph type="sldNum" sz="quarter" idx="5"/>
          </p:nvPr>
        </p:nvSpPr>
        <p:spPr/>
        <p:txBody>
          <a:bodyPr/>
          <a:lstStyle/>
          <a:p>
            <a:pPr>
              <a:defRPr/>
            </a:pPr>
            <a:fld id="{FB302A73-CE39-40BD-9206-1232A6776057}" type="slidenum">
              <a:rPr lang="en-GB" altLang="en-US" smtClean="0"/>
              <a:pPr>
                <a:defRPr/>
              </a:pPr>
              <a:t>55</a:t>
            </a:fld>
            <a:endParaRPr lang="en-GB" altLang="en-US"/>
          </a:p>
        </p:txBody>
      </p:sp>
    </p:spTree>
    <p:extLst>
      <p:ext uri="{BB962C8B-B14F-4D97-AF65-F5344CB8AC3E}">
        <p14:creationId xmlns:p14="http://schemas.microsoft.com/office/powerpoint/2010/main" val="344739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4" name="Slide Number Placeholder 3"/>
          <p:cNvSpPr>
            <a:spLocks noGrp="1"/>
          </p:cNvSpPr>
          <p:nvPr>
            <p:ph type="sldNum" sz="quarter" idx="5"/>
          </p:nvPr>
        </p:nvSpPr>
        <p:spPr/>
        <p:txBody>
          <a:bodyPr/>
          <a:lstStyle/>
          <a:p>
            <a:pPr>
              <a:defRPr/>
            </a:pPr>
            <a:fld id="{333E82A8-8D96-4282-A305-6C8BDDCDE424}" type="slidenum">
              <a:rPr lang="en-GB" altLang="en-US" smtClean="0"/>
              <a:pPr>
                <a:defRPr/>
              </a:pPr>
              <a:t>57</a:t>
            </a:fld>
            <a:endParaRPr lang="en-GB" altLang="en-US"/>
          </a:p>
        </p:txBody>
      </p:sp>
    </p:spTree>
    <p:extLst>
      <p:ext uri="{BB962C8B-B14F-4D97-AF65-F5344CB8AC3E}">
        <p14:creationId xmlns:p14="http://schemas.microsoft.com/office/powerpoint/2010/main" val="518846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97283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917575" y="744538"/>
            <a:ext cx="4962525" cy="3722687"/>
          </a:xfrm>
          <a:noFill/>
        </p:spPr>
      </p:sp>
      <p:sp>
        <p:nvSpPr>
          <p:cNvPr id="19458" name="Rectangle 3"/>
          <p:cNvSpPr>
            <a:spLocks noGrp="1"/>
          </p:cNvSpPr>
          <p:nvPr>
            <p:ph type="body" idx="1"/>
          </p:nvPr>
        </p:nvSpPr>
        <p:spPr bwMode="auto">
          <a:noFill/>
        </p:spPr>
        <p:txBody>
          <a:bodyPr vert="horz" wrap="square" lIns="91440" tIns="45720" rIns="91440" bIns="45720" numCol="1" anchor="t" anchorCtr="0" compatLnSpc="1">
            <a:prstTxWarp prst="textNoShape">
              <a:avLst/>
            </a:prstTxWarp>
          </a:bodyPr>
          <a:lstStyle/>
          <a:p>
            <a:pPr>
              <a:lnSpc>
                <a:spcPct val="98000"/>
              </a:lnSpc>
            </a:pPr>
            <a:r>
              <a:rPr lang="en-GB" sz="800" dirty="0" smtClean="0"/>
              <a:t>Access to school premises: Guidance to help schools understand what they should do to remove someone who is on the premises without permission. </a:t>
            </a:r>
          </a:p>
          <a:p>
            <a:pPr>
              <a:lnSpc>
                <a:spcPct val="98000"/>
              </a:lnSpc>
            </a:pPr>
            <a:endParaRPr lang="en-GB" sz="800" dirty="0" smtClean="0"/>
          </a:p>
          <a:p>
            <a:pPr>
              <a:lnSpc>
                <a:spcPct val="98000"/>
              </a:lnSpc>
            </a:pPr>
            <a:endParaRPr lang="en-GB" sz="8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5E0777-D5AB-47C2-9486-C845B5C555BC}" type="slidenum">
              <a:rPr lang="en-GB" smtClean="0"/>
              <a:t>8</a:t>
            </a:fld>
            <a:endParaRPr lang="en-GB"/>
          </a:p>
        </p:txBody>
      </p:sp>
    </p:spTree>
    <p:extLst>
      <p:ext uri="{BB962C8B-B14F-4D97-AF65-F5344CB8AC3E}">
        <p14:creationId xmlns:p14="http://schemas.microsoft.com/office/powerpoint/2010/main" val="206167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917575" y="744538"/>
            <a:ext cx="4962525" cy="3722687"/>
          </a:xfrm>
          <a:noFill/>
        </p:spPr>
      </p:sp>
      <p:sp>
        <p:nvSpPr>
          <p:cNvPr id="19458" name="Rectangle 3"/>
          <p:cNvSpPr>
            <a:spLocks noGrp="1"/>
          </p:cNvSpPr>
          <p:nvPr>
            <p:ph type="body" idx="1"/>
          </p:nvPr>
        </p:nvSpPr>
        <p:spPr bwMode="auto">
          <a:noFill/>
        </p:spPr>
        <p:txBody>
          <a:bodyPr vert="horz" wrap="square" lIns="91440" tIns="45720" rIns="91440" bIns="45720" numCol="1" anchor="t" anchorCtr="0" compatLnSpc="1">
            <a:prstTxWarp prst="textNoShape">
              <a:avLst/>
            </a:prstTxWarp>
          </a:bodyPr>
          <a:lstStyle/>
          <a:p>
            <a:pPr>
              <a:lnSpc>
                <a:spcPct val="98000"/>
              </a:lnSpc>
            </a:pPr>
            <a:r>
              <a:rPr lang="en-GB" sz="800" dirty="0" smtClean="0"/>
              <a:t>Access to school premises: Guidance to help schools understand what they should do to remove someone who is on the premises without permission. </a:t>
            </a:r>
          </a:p>
          <a:p>
            <a:pPr>
              <a:lnSpc>
                <a:spcPct val="98000"/>
              </a:lnSpc>
            </a:pPr>
            <a:endParaRPr lang="en-GB" sz="800" dirty="0" smtClean="0"/>
          </a:p>
          <a:p>
            <a:pPr>
              <a:lnSpc>
                <a:spcPct val="98000"/>
              </a:lnSpc>
            </a:pPr>
            <a:endParaRPr lang="en-GB" sz="800" dirty="0" smtClean="0"/>
          </a:p>
        </p:txBody>
      </p:sp>
    </p:spTree>
    <p:extLst>
      <p:ext uri="{BB962C8B-B14F-4D97-AF65-F5344CB8AC3E}">
        <p14:creationId xmlns:p14="http://schemas.microsoft.com/office/powerpoint/2010/main" val="286240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1E86A4-B689-4CF6-86E6-0F418353F4F5}" type="slidenum">
              <a:rPr kumimoji="0" lang="en-GB" altLang="en-US" sz="1200" b="0" i="0" u="none" strike="noStrike" kern="1200" cap="none" spc="0" normalizeH="0" baseline="0" noProof="0" smtClean="0">
                <a:ln>
                  <a:noFill/>
                </a:ln>
                <a:solidFill>
                  <a:prstClr val="black"/>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dirty="0" smtClean="0">
              <a:ln>
                <a:noFill/>
              </a:ln>
              <a:solidFill>
                <a:prstClr val="black"/>
              </a:solidFill>
              <a:effectLst/>
              <a:uLnTx/>
              <a:uFillTx/>
              <a:latin typeface="Times"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51119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D04581-AB7F-4310-BD87-2EA5C6EDF506}" type="slidenum">
              <a:rPr kumimoji="0" lang="en-GB" altLang="en-US" sz="1200" b="0" i="0" u="none" strike="noStrike" kern="1200" cap="none" spc="0" normalizeH="0" baseline="0" noProof="0" smtClean="0">
                <a:ln>
                  <a:noFill/>
                </a:ln>
                <a:solidFill>
                  <a:prstClr val="black"/>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altLang="en-US" sz="1200" b="0" i="0" u="none" strike="noStrike" kern="1200" cap="none" spc="0" normalizeH="0" baseline="0" noProof="0" dirty="0" smtClean="0">
              <a:ln>
                <a:noFill/>
              </a:ln>
              <a:solidFill>
                <a:prstClr val="black"/>
              </a:solidFill>
              <a:effectLst/>
              <a:uLnTx/>
              <a:uFillTx/>
              <a:latin typeface="Times"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9922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Standard introduction to training</a:t>
            </a:r>
          </a:p>
        </p:txBody>
      </p:sp>
      <p:sp>
        <p:nvSpPr>
          <p:cNvPr id="4" name="Slide Number Placeholder 3"/>
          <p:cNvSpPr>
            <a:spLocks noGrp="1"/>
          </p:cNvSpPr>
          <p:nvPr>
            <p:ph type="sldNum" sz="quarter" idx="5"/>
          </p:nvPr>
        </p:nvSpPr>
        <p:spPr/>
        <p:txBody>
          <a:bodyPr/>
          <a:lstStyle/>
          <a:p>
            <a:pPr>
              <a:defRPr/>
            </a:pPr>
            <a:fld id="{B63135AA-6BB1-41F6-958F-55D703CEFC15}" type="slidenum">
              <a:rPr lang="en-GB" altLang="en-US" smtClean="0"/>
              <a:pPr>
                <a:defRPr/>
              </a:pPr>
              <a:t>41</a:t>
            </a:fld>
            <a:endParaRPr lang="en-GB" altLang="en-US"/>
          </a:p>
        </p:txBody>
      </p:sp>
    </p:spTree>
    <p:extLst>
      <p:ext uri="{BB962C8B-B14F-4D97-AF65-F5344CB8AC3E}">
        <p14:creationId xmlns:p14="http://schemas.microsoft.com/office/powerpoint/2010/main" val="2258911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Standard Ground rules</a:t>
            </a:r>
          </a:p>
        </p:txBody>
      </p:sp>
      <p:sp>
        <p:nvSpPr>
          <p:cNvPr id="4" name="Slide Number Placeholder 3"/>
          <p:cNvSpPr>
            <a:spLocks noGrp="1"/>
          </p:cNvSpPr>
          <p:nvPr>
            <p:ph type="sldNum" sz="quarter" idx="5"/>
          </p:nvPr>
        </p:nvSpPr>
        <p:spPr/>
        <p:txBody>
          <a:bodyPr/>
          <a:lstStyle/>
          <a:p>
            <a:pPr>
              <a:defRPr/>
            </a:pPr>
            <a:fld id="{9EAB7A43-B642-4D11-BD0F-39F8D1B62CE9}" type="slidenum">
              <a:rPr lang="en-GB" altLang="en-US" smtClean="0"/>
              <a:pPr>
                <a:defRPr/>
              </a:pPr>
              <a:t>42</a:t>
            </a:fld>
            <a:endParaRPr lang="en-GB" altLang="en-US"/>
          </a:p>
        </p:txBody>
      </p:sp>
    </p:spTree>
    <p:extLst>
      <p:ext uri="{BB962C8B-B14F-4D97-AF65-F5344CB8AC3E}">
        <p14:creationId xmlns:p14="http://schemas.microsoft.com/office/powerpoint/2010/main" val="346875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3"/>
          <p:cNvSpPr>
            <a:spLocks noGrp="1"/>
          </p:cNvSpPr>
          <p:nvPr>
            <p:ph type="sldNum" sz="quarter" idx="10"/>
          </p:nvPr>
        </p:nvSpPr>
        <p:spPr>
          <a:ln/>
        </p:spPr>
        <p:txBody>
          <a:bodyPr/>
          <a:lstStyle>
            <a:lvl1pPr>
              <a:defRPr/>
            </a:lvl1pPr>
          </a:lstStyle>
          <a:p>
            <a:pPr>
              <a:defRPr/>
            </a:pPr>
            <a:fld id="{132631C5-FFDE-42E0-88FF-1026B6396387}" type="slidenum">
              <a:rPr lang="en-GB"/>
              <a:pPr>
                <a:defRPr/>
              </a:pPr>
              <a:t>‹#›</a:t>
            </a:fld>
            <a:endParaRPr lang="en-GB"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9389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40005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38700" y="1981200"/>
            <a:ext cx="40005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72333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5584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913220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540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2868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8271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1021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2038350" cy="5181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96265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97993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66013" y="6145213"/>
            <a:ext cx="1449387"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M:\Change and Improvement\Internal Comms and Engagement\Templates\Templates for Colleagues\Citizens at the Heart - octagon no wording - 30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0650" y="5805488"/>
            <a:ext cx="10668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381000" y="457200"/>
            <a:ext cx="7620000" cy="2971800"/>
          </a:xfrm>
        </p:spPr>
        <p:txBody>
          <a:bodyPr/>
          <a:lstStyle>
            <a:lvl1pPr>
              <a:defRPr sz="4400"/>
            </a:lvl1pPr>
          </a:lstStyle>
          <a:p>
            <a:pPr lvl="0"/>
            <a:r>
              <a:rPr lang="en-US" altLang="en-US" noProof="0" smtClean="0"/>
              <a:t>Click to edit Master title style</a:t>
            </a:r>
          </a:p>
        </p:txBody>
      </p:sp>
      <p:sp>
        <p:nvSpPr>
          <p:cNvPr id="7171" name="Rectangle 3"/>
          <p:cNvSpPr>
            <a:spLocks noGrp="1" noChangeArrowheads="1"/>
          </p:cNvSpPr>
          <p:nvPr>
            <p:ph type="subTitle" idx="1"/>
          </p:nvPr>
        </p:nvSpPr>
        <p:spPr>
          <a:xfrm>
            <a:off x="381000" y="5791200"/>
            <a:ext cx="6858000" cy="914400"/>
          </a:xfrm>
        </p:spPr>
        <p:txBody>
          <a:bodyPr anchor="b"/>
          <a:lstStyle>
            <a:lvl1pPr marL="0" indent="0">
              <a:defRPr b="1"/>
            </a:lvl1pPr>
          </a:lstStyle>
          <a:p>
            <a:pPr lvl="0"/>
            <a:r>
              <a:rPr lang="en-US" altLang="en-US" noProof="0" smtClean="0"/>
              <a:t>Click to edit Master subtitle style</a:t>
            </a:r>
          </a:p>
        </p:txBody>
      </p:sp>
    </p:spTree>
    <p:extLst>
      <p:ext uri="{BB962C8B-B14F-4D97-AF65-F5344CB8AC3E}">
        <p14:creationId xmlns:p14="http://schemas.microsoft.com/office/powerpoint/2010/main" val="246214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r>
              <a:rPr/>
              <a:t>Title Text</a:t>
            </a:r>
          </a:p>
        </p:txBody>
      </p:sp>
      <p:sp>
        <p:nvSpPr>
          <p:cNvPr id="11" name="Shape 11"/>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3"/>
          <p:cNvSpPr>
            <a:spLocks noGrp="1"/>
          </p:cNvSpPr>
          <p:nvPr>
            <p:ph type="sldNum" sz="quarter" idx="10"/>
          </p:nvPr>
        </p:nvSpPr>
        <p:spPr>
          <a:ln/>
        </p:spPr>
        <p:txBody>
          <a:bodyPr/>
          <a:lstStyle>
            <a:lvl1pPr>
              <a:defRPr/>
            </a:lvl1pPr>
          </a:lstStyle>
          <a:p>
            <a:pPr>
              <a:defRPr/>
            </a:pPr>
            <a:fld id="{C837B63E-9CB4-489A-AA34-262FB09A96C1}" type="slidenum">
              <a:rPr lang="en-GB"/>
              <a:pPr>
                <a:defRPr/>
              </a:pPr>
              <a:t>‹#›</a:t>
            </a:fld>
            <a:endParaRPr lang="en-GB"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M:\Change and Improvement\Internal Comms and Engagement\Templates\Templates for Colleagues\Citizens at the Heart - octagon no wording - 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0650" y="5805488"/>
            <a:ext cx="10668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19178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90574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40005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38700" y="1981200"/>
            <a:ext cx="40005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04101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90315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91307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553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6915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9207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7351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2038350" cy="5181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96265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33292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4" name="Shape 14"/>
          <p:cNvSpPr>
            <a:spLocks noGrp="1"/>
          </p:cNvSpPr>
          <p:nvPr>
            <p:ph type="title"/>
          </p:nvPr>
        </p:nvSpPr>
        <p:spPr>
          <a:xfrm>
            <a:off x="685800" y="609600"/>
            <a:ext cx="7772400" cy="1143000"/>
          </a:xfrm>
          <a:prstGeom prst="rect">
            <a:avLst/>
          </a:prstGeom>
        </p:spPr>
        <p:txBody>
          <a:bodyPr/>
          <a:lstStyle/>
          <a:p>
            <a:pPr lvl="0"/>
            <a:r>
              <a:rPr/>
              <a:t>Title Text</a:t>
            </a:r>
          </a:p>
        </p:txBody>
      </p:sp>
      <p:sp>
        <p:nvSpPr>
          <p:cNvPr id="3" name="Shape 3"/>
          <p:cNvSpPr>
            <a:spLocks noGrp="1"/>
          </p:cNvSpPr>
          <p:nvPr>
            <p:ph type="sldNum" sz="quarter" idx="10"/>
          </p:nvPr>
        </p:nvSpPr>
        <p:spPr>
          <a:ln/>
        </p:spPr>
        <p:txBody>
          <a:bodyPr/>
          <a:lstStyle>
            <a:lvl1pPr>
              <a:defRPr/>
            </a:lvl1pPr>
          </a:lstStyle>
          <a:p>
            <a:pPr>
              <a:defRPr/>
            </a:pPr>
            <a:fld id="{16154BAF-3EB7-4E1B-A264-426018D19459}" type="slidenum">
              <a:rPr lang="en-GB"/>
              <a:pPr>
                <a:defRPr/>
              </a:pPr>
              <a:t>‹#›</a:t>
            </a:fld>
            <a:endParaRPr lang="en-GB"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03E5F3E-7B66-48A2-B4EE-F7F81D19BFA5}"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02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F3AF1F-9A78-4D5F-8A10-C884DD4844AF}"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574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9F4456-1C91-41DB-8BD9-49DD67DE8FD4}"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0295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8F1E515-5A25-44BD-AA35-73CCDDC0D219}"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192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6161EB9-58AB-4095-A44D-92B71F384CB4}" type="datetime1">
              <a:rPr lang="en-US" smtClean="0"/>
              <a:t>2/11/2019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0052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4495F1A-FCDA-4A80-ACAE-E9AAAF814626}" type="datetime1">
              <a:rPr lang="en-US" smtClean="0"/>
              <a:t>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99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8BBCF1-25A1-43C4-9F2D-9CDB26EF47E8}" type="datetime1">
              <a:rPr lang="en-US" smtClean="0"/>
              <a:t>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278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CD8F95-6542-43F0-A36F-C16E2168AAEF}"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25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3DE5D7-56FD-4DA3-9EF6-0AFCDCD52C8D}"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1785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4AF15A9-DB84-4DDF-BFF8-3BA964E06309}"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7272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hape 3"/>
          <p:cNvSpPr>
            <a:spLocks noGrp="1"/>
          </p:cNvSpPr>
          <p:nvPr>
            <p:ph type="sldNum" sz="quarter" idx="10"/>
          </p:nvPr>
        </p:nvSpPr>
        <p:spPr>
          <a:ln/>
        </p:spPr>
        <p:txBody>
          <a:bodyPr/>
          <a:lstStyle>
            <a:lvl1pPr>
              <a:defRPr/>
            </a:lvl1pPr>
          </a:lstStyle>
          <a:p>
            <a:pPr>
              <a:defRPr/>
            </a:pPr>
            <a:fld id="{FBB3CFB3-3353-494F-AF09-3663E483BE27}" type="slidenum">
              <a:rPr lang="en-GB"/>
              <a:pPr>
                <a:defRPr/>
              </a:pPr>
              <a:t>‹#›</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BC8FA9-106F-4DE2-AFF0-825ECEE5825F}"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1394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600200"/>
          </a:xfrm>
        </p:spPr>
        <p:txBody>
          <a:bodyPr/>
          <a:lstStyle/>
          <a:p>
            <a:r>
              <a:rPr lang="en-US"/>
              <a:t>Click to edit Master title style</a:t>
            </a:r>
          </a:p>
        </p:txBody>
      </p:sp>
      <p:sp>
        <p:nvSpPr>
          <p:cNvPr id="3" name="Content Placeholder 2"/>
          <p:cNvSpPr>
            <a:spLocks noGrp="1"/>
          </p:cNvSpPr>
          <p:nvPr>
            <p:ph idx="1"/>
          </p:nvPr>
        </p:nvSpPr>
        <p:spPr>
          <a:xfrm>
            <a:off x="685800" y="1981200"/>
            <a:ext cx="77724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hape 3"/>
          <p:cNvSpPr>
            <a:spLocks noGrp="1"/>
          </p:cNvSpPr>
          <p:nvPr>
            <p:ph type="sldNum" sz="quarter" idx="10"/>
          </p:nvPr>
        </p:nvSpPr>
        <p:spPr>
          <a:ln/>
        </p:spPr>
        <p:txBody>
          <a:bodyPr/>
          <a:lstStyle>
            <a:lvl1pPr>
              <a:defRPr/>
            </a:lvl1pPr>
          </a:lstStyle>
          <a:p>
            <a:pPr>
              <a:defRPr/>
            </a:pPr>
            <a:fld id="{7A5F1053-299C-4E7E-8C5B-6DF3881DBB28}"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6002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876800"/>
          </a:xfrm>
        </p:spPr>
        <p:txBody>
          <a:bodyPr/>
          <a:lstStyle/>
          <a:p>
            <a:pPr lvl="0"/>
            <a:endParaRPr lang="en-US" noProof="0" dirty="0">
              <a:sym typeface="Arial" charset="0"/>
            </a:endParaRPr>
          </a:p>
        </p:txBody>
      </p:sp>
      <p:sp>
        <p:nvSpPr>
          <p:cNvPr id="4" name="Shape 3"/>
          <p:cNvSpPr>
            <a:spLocks noGrp="1"/>
          </p:cNvSpPr>
          <p:nvPr>
            <p:ph type="sldNum" sz="quarter" idx="10"/>
          </p:nvPr>
        </p:nvSpPr>
        <p:spPr>
          <a:ln/>
        </p:spPr>
        <p:txBody>
          <a:bodyPr/>
          <a:lstStyle>
            <a:lvl1pPr>
              <a:defRPr/>
            </a:lvl1pPr>
          </a:lstStyle>
          <a:p>
            <a:pPr>
              <a:defRPr/>
            </a:pPr>
            <a:fld id="{6FA5F510-54E3-4E41-B42C-EEA39339B75F}"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2" descr="M:\Change and Improvement\Internal Comms and Engagement\Templates\Templates for Colleagues\Citizens at the Heart - octagon no wording - 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0650" y="5805488"/>
            <a:ext cx="10668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8850" y="6165850"/>
            <a:ext cx="160496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C6EA218B-22A6-43E5-912C-A6F90A52524D}" type="datetimeFigureOut">
              <a:rPr lang="en-GB"/>
              <a:pPr>
                <a:defRPr/>
              </a:pPr>
              <a:t>11/02/2019</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D9565BF3-8E34-45F3-9E68-D6E1E0771F90}" type="slidenum">
              <a:rPr lang="en-GB"/>
              <a:pPr>
                <a:defRPr/>
              </a:pPr>
              <a:t>‹#›</a:t>
            </a:fld>
            <a:endParaRPr lang="en-GB"/>
          </a:p>
        </p:txBody>
      </p:sp>
    </p:spTree>
    <p:extLst>
      <p:ext uri="{BB962C8B-B14F-4D97-AF65-F5344CB8AC3E}">
        <p14:creationId xmlns:p14="http://schemas.microsoft.com/office/powerpoint/2010/main" val="15757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66013" y="6145213"/>
            <a:ext cx="1449387"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381000" y="457200"/>
            <a:ext cx="7620000" cy="2971800"/>
          </a:xfrm>
        </p:spPr>
        <p:txBody>
          <a:bodyPr/>
          <a:lstStyle>
            <a:lvl1pPr>
              <a:defRPr sz="4400"/>
            </a:lvl1pPr>
          </a:lstStyle>
          <a:p>
            <a:pPr lvl="0"/>
            <a:r>
              <a:rPr lang="en-US" altLang="en-US" noProof="0" smtClean="0"/>
              <a:t>Click to edit Master title style</a:t>
            </a:r>
          </a:p>
        </p:txBody>
      </p:sp>
      <p:sp>
        <p:nvSpPr>
          <p:cNvPr id="7171" name="Rectangle 3"/>
          <p:cNvSpPr>
            <a:spLocks noGrp="1" noChangeArrowheads="1"/>
          </p:cNvSpPr>
          <p:nvPr>
            <p:ph type="subTitle" idx="1"/>
          </p:nvPr>
        </p:nvSpPr>
        <p:spPr>
          <a:xfrm>
            <a:off x="381000" y="5791200"/>
            <a:ext cx="6858000" cy="914400"/>
          </a:xfrm>
        </p:spPr>
        <p:txBody>
          <a:bodyPr anchor="b"/>
          <a:lstStyle>
            <a:lvl1pPr marL="0" indent="0">
              <a:defRPr b="1"/>
            </a:lvl1pPr>
          </a:lstStyle>
          <a:p>
            <a:pPr lvl="0"/>
            <a:r>
              <a:rPr lang="en-US" altLang="en-US" noProof="0" smtClean="0"/>
              <a:t>Click to edit Master subtitle style</a:t>
            </a:r>
          </a:p>
        </p:txBody>
      </p:sp>
    </p:spTree>
    <p:extLst>
      <p:ext uri="{BB962C8B-B14F-4D97-AF65-F5344CB8AC3E}">
        <p14:creationId xmlns:p14="http://schemas.microsoft.com/office/powerpoint/2010/main" val="86912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0887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5.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026" name="POWERPOINT SLID BG.jpeg" descr="POWERPOINT SLID BG"/>
          <p:cNvPicPr>
            <a:picLocks noChangeAspect="1" noChangeArrowheads="1"/>
          </p:cNvPicPr>
          <p:nvPr/>
        </p:nvPicPr>
        <p:blipFill>
          <a:blip r:embed="rId9"/>
          <a:srcRect/>
          <a:stretch>
            <a:fillRect/>
          </a:stretch>
        </p:blipFill>
        <p:spPr bwMode="auto">
          <a:xfrm>
            <a:off x="0" y="0"/>
            <a:ext cx="9145588" cy="6859588"/>
          </a:xfrm>
          <a:prstGeom prst="rect">
            <a:avLst/>
          </a:prstGeom>
          <a:noFill/>
          <a:ln w="12700">
            <a:noFill/>
            <a:miter lim="400000"/>
            <a:headEnd/>
            <a:tailEnd/>
          </a:ln>
        </p:spPr>
      </p:pic>
      <p:sp>
        <p:nvSpPr>
          <p:cNvPr id="1027" name="Shape 3"/>
          <p:cNvSpPr>
            <a:spLocks noGrp="1"/>
          </p:cNvSpPr>
          <p:nvPr>
            <p:ph type="sldNum" sz="quarter" idx="2"/>
          </p:nvPr>
        </p:nvSpPr>
        <p:spPr bwMode="auto">
          <a:xfrm>
            <a:off x="6553200" y="6248400"/>
            <a:ext cx="1905000" cy="304800"/>
          </a:xfrm>
          <a:prstGeom prst="rect">
            <a:avLst/>
          </a:prstGeom>
          <a:noFill/>
          <a:ln w="12700">
            <a:noFill/>
            <a:miter lim="400000"/>
            <a:headEnd/>
            <a:tailEnd/>
          </a:ln>
        </p:spPr>
        <p:txBody>
          <a:bodyPr vert="horz" wrap="square" lIns="45719" tIns="45720" rIns="45719" bIns="45720" numCol="1" anchor="t" anchorCtr="0" compatLnSpc="1">
            <a:prstTxWarp prst="textNoShape">
              <a:avLst/>
            </a:prstTxWarp>
            <a:spAutoFit/>
          </a:bodyPr>
          <a:lstStyle>
            <a:lvl1pPr algn="r">
              <a:defRPr sz="1400">
                <a:solidFill>
                  <a:srgbClr val="000000"/>
                </a:solidFill>
                <a:ea typeface="+mn-ea"/>
                <a:cs typeface="Arial" charset="0"/>
              </a:defRPr>
            </a:lvl1pPr>
          </a:lstStyle>
          <a:p>
            <a:pPr>
              <a:defRPr/>
            </a:pPr>
            <a:fld id="{8CB65C47-C952-4B82-82DB-AD8BC7CB01E4}" type="slidenum">
              <a:rPr lang="en-GB"/>
              <a:pPr>
                <a:defRPr/>
              </a:pPr>
              <a:t>‹#›</a:t>
            </a:fld>
            <a:endParaRPr lang="en-GB" dirty="0"/>
          </a:p>
        </p:txBody>
      </p:sp>
      <p:sp>
        <p:nvSpPr>
          <p:cNvPr id="1028" name="Shape 4"/>
          <p:cNvSpPr>
            <a:spLocks noGrp="1"/>
          </p:cNvSpPr>
          <p:nvPr>
            <p:ph type="title"/>
          </p:nvPr>
        </p:nvSpPr>
        <p:spPr bwMode="auto">
          <a:xfrm>
            <a:off x="685800" y="381000"/>
            <a:ext cx="7772400" cy="1600200"/>
          </a:xfrm>
          <a:prstGeom prst="rect">
            <a:avLst/>
          </a:prstGeom>
          <a:noFill/>
          <a:ln w="12700">
            <a:noFill/>
            <a:miter lim="400000"/>
            <a:headEnd/>
            <a:tailEnd/>
          </a:ln>
        </p:spPr>
        <p:txBody>
          <a:bodyPr vert="horz" wrap="square" lIns="45719" tIns="45720" rIns="45719" bIns="45720" numCol="1" anchor="ctr" anchorCtr="0" compatLnSpc="1">
            <a:prstTxWarp prst="textNoShape">
              <a:avLst/>
            </a:prstTxWarp>
          </a:bodyPr>
          <a:lstStyle/>
          <a:p>
            <a:pPr lvl="0"/>
            <a:r>
              <a:rPr lang="en-GB" smtClean="0">
                <a:sym typeface="Arial" charset="0"/>
              </a:rPr>
              <a:t>Title Text</a:t>
            </a:r>
          </a:p>
        </p:txBody>
      </p:sp>
      <p:sp>
        <p:nvSpPr>
          <p:cNvPr id="1029" name="Shape 5"/>
          <p:cNvSpPr>
            <a:spLocks noGrp="1"/>
          </p:cNvSpPr>
          <p:nvPr>
            <p:ph type="body" idx="1"/>
          </p:nvPr>
        </p:nvSpPr>
        <p:spPr bwMode="auto">
          <a:xfrm>
            <a:off x="685800" y="1981200"/>
            <a:ext cx="7772400" cy="4876800"/>
          </a:xfrm>
          <a:prstGeom prst="rect">
            <a:avLst/>
          </a:prstGeom>
          <a:noFill/>
          <a:ln w="12700">
            <a:noFill/>
            <a:miter lim="400000"/>
            <a:headEnd/>
            <a:tailEnd/>
          </a:ln>
        </p:spPr>
        <p:txBody>
          <a:bodyPr vert="horz" wrap="square" lIns="45719" tIns="45720" rIns="45719" bIns="45720" numCol="1" anchor="t" anchorCtr="0" compatLnSpc="1">
            <a:prstTxWarp prst="textNoShape">
              <a:avLst/>
            </a:prstTxWarp>
          </a:bodyPr>
          <a:lstStyle/>
          <a:p>
            <a:pPr lvl="0"/>
            <a:r>
              <a:rPr lang="en-GB" smtClean="0">
                <a:sym typeface="Arial" charset="0"/>
              </a:rPr>
              <a:t>Body Level One</a:t>
            </a:r>
          </a:p>
          <a:p>
            <a:pPr lvl="1"/>
            <a:r>
              <a:rPr lang="en-GB" smtClean="0">
                <a:sym typeface="Arial" charset="0"/>
              </a:rPr>
              <a:t>Body Level Two</a:t>
            </a:r>
          </a:p>
          <a:p>
            <a:pPr lvl="2"/>
            <a:r>
              <a:rPr lang="en-GB" smtClean="0">
                <a:sym typeface="Arial" charset="0"/>
              </a:rPr>
              <a:t>Body Level Three</a:t>
            </a:r>
          </a:p>
          <a:p>
            <a:pPr lvl="3"/>
            <a:r>
              <a:rPr lang="en-GB" smtClean="0">
                <a:sym typeface="Arial" charset="0"/>
              </a:rPr>
              <a:t>Body Level Four</a:t>
            </a:r>
          </a:p>
          <a:p>
            <a:pPr lvl="4"/>
            <a:r>
              <a:rPr lang="en-GB" smtClean="0">
                <a:sym typeface="Arial" charset="0"/>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703" r:id="rId7"/>
  </p:sldLayoutIdLst>
  <p:transition spd="med"/>
  <p:txStyles>
    <p:titleStyle>
      <a:lvl1pPr algn="ctr" rtl="0" eaLnBrk="0" fontAlgn="base" hangingPunct="0">
        <a:spcBef>
          <a:spcPct val="0"/>
        </a:spcBef>
        <a:spcAft>
          <a:spcPct val="0"/>
        </a:spcAft>
        <a:defRPr sz="4400">
          <a:solidFill>
            <a:schemeClr val="tx2"/>
          </a:solidFill>
          <a:latin typeface="Arial"/>
          <a:ea typeface="Arial"/>
          <a:cs typeface="Arial"/>
          <a:sym typeface="Arial" charset="0"/>
        </a:defRPr>
      </a:lvl1pPr>
      <a:lvl2pPr algn="ctr" rtl="0" eaLnBrk="0" fontAlgn="base" hangingPunct="0">
        <a:spcBef>
          <a:spcPct val="0"/>
        </a:spcBef>
        <a:spcAft>
          <a:spcPct val="0"/>
        </a:spcAft>
        <a:defRPr sz="4400">
          <a:solidFill>
            <a:schemeClr val="tx2"/>
          </a:solidFill>
          <a:latin typeface="Arial"/>
          <a:ea typeface="Arial"/>
          <a:cs typeface="Arial"/>
          <a:sym typeface="Arial" charset="0"/>
        </a:defRPr>
      </a:lvl2pPr>
      <a:lvl3pPr algn="ctr" rtl="0" eaLnBrk="0" fontAlgn="base" hangingPunct="0">
        <a:spcBef>
          <a:spcPct val="0"/>
        </a:spcBef>
        <a:spcAft>
          <a:spcPct val="0"/>
        </a:spcAft>
        <a:defRPr sz="4400">
          <a:solidFill>
            <a:schemeClr val="tx2"/>
          </a:solidFill>
          <a:latin typeface="Arial"/>
          <a:ea typeface="Arial"/>
          <a:cs typeface="Arial"/>
          <a:sym typeface="Arial" charset="0"/>
        </a:defRPr>
      </a:lvl3pPr>
      <a:lvl4pPr algn="ctr" rtl="0" eaLnBrk="0" fontAlgn="base" hangingPunct="0">
        <a:spcBef>
          <a:spcPct val="0"/>
        </a:spcBef>
        <a:spcAft>
          <a:spcPct val="0"/>
        </a:spcAft>
        <a:defRPr sz="4400">
          <a:solidFill>
            <a:schemeClr val="tx2"/>
          </a:solidFill>
          <a:latin typeface="Arial"/>
          <a:ea typeface="Arial"/>
          <a:cs typeface="Arial"/>
          <a:sym typeface="Arial" charset="0"/>
        </a:defRPr>
      </a:lvl4pPr>
      <a:lvl5pPr algn="ctr" rtl="0" eaLnBrk="0" fontAlgn="base" hangingPunct="0">
        <a:spcBef>
          <a:spcPct val="0"/>
        </a:spcBef>
        <a:spcAft>
          <a:spcPct val="0"/>
        </a:spcAft>
        <a:defRPr sz="4400">
          <a:solidFill>
            <a:schemeClr val="tx2"/>
          </a:solidFill>
          <a:latin typeface="Arial"/>
          <a:ea typeface="Arial"/>
          <a:cs typeface="Arial"/>
          <a:sym typeface="Arial" charset="0"/>
        </a:defRPr>
      </a:lvl5pPr>
      <a:lvl6pPr indent="457200" algn="ctr">
        <a:defRPr sz="4400">
          <a:latin typeface="Arial"/>
          <a:ea typeface="Arial"/>
          <a:cs typeface="Arial"/>
          <a:sym typeface="Arial"/>
        </a:defRPr>
      </a:lvl6pPr>
      <a:lvl7pPr indent="914400" algn="ctr">
        <a:defRPr sz="4400">
          <a:latin typeface="Arial"/>
          <a:ea typeface="Arial"/>
          <a:cs typeface="Arial"/>
          <a:sym typeface="Arial"/>
        </a:defRPr>
      </a:lvl7pPr>
      <a:lvl8pPr indent="1371600" algn="ctr">
        <a:defRPr sz="4400">
          <a:latin typeface="Arial"/>
          <a:ea typeface="Arial"/>
          <a:cs typeface="Arial"/>
          <a:sym typeface="Arial"/>
        </a:defRPr>
      </a:lvl8pPr>
      <a:lvl9pPr indent="1828800" algn="ctr">
        <a:defRPr sz="4400">
          <a:latin typeface="Arial"/>
          <a:ea typeface="Arial"/>
          <a:cs typeface="Arial"/>
          <a:sym typeface="Arial"/>
        </a:defRPr>
      </a:lvl9pPr>
    </p:titleStyle>
    <p:bodyStyle>
      <a:lvl1pPr marL="342900" indent="-342900" algn="l" rtl="0" eaLnBrk="0" fontAlgn="base" hangingPunct="0">
        <a:spcBef>
          <a:spcPts val="700"/>
        </a:spcBef>
        <a:spcAft>
          <a:spcPct val="0"/>
        </a:spcAft>
        <a:buSzPct val="100000"/>
        <a:buChar char="»"/>
        <a:defRPr sz="3200">
          <a:solidFill>
            <a:schemeClr val="tx1"/>
          </a:solidFill>
          <a:latin typeface="Arial"/>
          <a:ea typeface="Arial"/>
          <a:cs typeface="Arial"/>
          <a:sym typeface="Arial" charset="0"/>
        </a:defRPr>
      </a:lvl1pPr>
      <a:lvl2pPr marL="782638" indent="-325438" algn="l" rtl="0" eaLnBrk="0" fontAlgn="base" hangingPunct="0">
        <a:spcBef>
          <a:spcPts val="700"/>
        </a:spcBef>
        <a:spcAft>
          <a:spcPct val="0"/>
        </a:spcAft>
        <a:buSzPct val="100000"/>
        <a:buChar char="–"/>
        <a:defRPr sz="3200">
          <a:solidFill>
            <a:schemeClr val="tx1"/>
          </a:solidFill>
          <a:latin typeface="Arial"/>
          <a:ea typeface="Arial"/>
          <a:cs typeface="Arial"/>
          <a:sym typeface="Arial" charset="0"/>
        </a:defRPr>
      </a:lvl2pPr>
      <a:lvl3pPr marL="1219200" indent="-304800" algn="l" rtl="0" eaLnBrk="0" fontAlgn="base" hangingPunct="0">
        <a:spcBef>
          <a:spcPts val="700"/>
        </a:spcBef>
        <a:spcAft>
          <a:spcPct val="0"/>
        </a:spcAft>
        <a:buSzPct val="100000"/>
        <a:buChar char="•"/>
        <a:defRPr sz="3200">
          <a:solidFill>
            <a:schemeClr val="tx1"/>
          </a:solidFill>
          <a:latin typeface="Arial"/>
          <a:ea typeface="Arial"/>
          <a:cs typeface="Arial"/>
          <a:sym typeface="Arial" charset="0"/>
        </a:defRPr>
      </a:lvl3pPr>
      <a:lvl4pPr marL="1736725" indent="-365125" algn="l" rtl="0" eaLnBrk="0" fontAlgn="base" hangingPunct="0">
        <a:spcBef>
          <a:spcPts val="700"/>
        </a:spcBef>
        <a:spcAft>
          <a:spcPct val="0"/>
        </a:spcAft>
        <a:buSzPct val="100000"/>
        <a:buChar char="–"/>
        <a:defRPr sz="3200">
          <a:solidFill>
            <a:schemeClr val="tx1"/>
          </a:solidFill>
          <a:latin typeface="Arial"/>
          <a:ea typeface="Arial"/>
          <a:cs typeface="Arial"/>
          <a:sym typeface="Arial" charset="0"/>
        </a:defRPr>
      </a:lvl4pPr>
      <a:lvl5pPr marL="2235200" indent="-406400" algn="l" rtl="0" eaLnBrk="0" fontAlgn="base" hangingPunct="0">
        <a:spcBef>
          <a:spcPts val="700"/>
        </a:spcBef>
        <a:spcAft>
          <a:spcPct val="0"/>
        </a:spcAft>
        <a:buSzPct val="100000"/>
        <a:buChar char="»"/>
        <a:defRPr sz="3200">
          <a:solidFill>
            <a:schemeClr val="tx1"/>
          </a:solidFill>
          <a:latin typeface="Arial"/>
          <a:ea typeface="Arial"/>
          <a:cs typeface="Arial"/>
          <a:sym typeface="Arial" charset="0"/>
        </a:defRPr>
      </a:lvl5pPr>
      <a:lvl6pPr marL="2692400" indent="-406400">
        <a:spcBef>
          <a:spcPts val="700"/>
        </a:spcBef>
        <a:buSzPct val="100000"/>
        <a:buChar char="•"/>
        <a:defRPr sz="3200">
          <a:latin typeface="Arial"/>
          <a:ea typeface="Arial"/>
          <a:cs typeface="Arial"/>
          <a:sym typeface="Arial"/>
        </a:defRPr>
      </a:lvl6pPr>
      <a:lvl7pPr marL="3149600" indent="-406400">
        <a:spcBef>
          <a:spcPts val="700"/>
        </a:spcBef>
        <a:buSzPct val="100000"/>
        <a:buChar char="•"/>
        <a:defRPr sz="3200">
          <a:latin typeface="Arial"/>
          <a:ea typeface="Arial"/>
          <a:cs typeface="Arial"/>
          <a:sym typeface="Arial"/>
        </a:defRPr>
      </a:lvl7pPr>
      <a:lvl8pPr marL="3606800" indent="-406400">
        <a:spcBef>
          <a:spcPts val="700"/>
        </a:spcBef>
        <a:buSzPct val="100000"/>
        <a:buChar char="•"/>
        <a:defRPr sz="3200">
          <a:latin typeface="Arial"/>
          <a:ea typeface="Arial"/>
          <a:cs typeface="Arial"/>
          <a:sym typeface="Arial"/>
        </a:defRPr>
      </a:lvl8pPr>
      <a:lvl9pPr marL="4064000" indent="-406400">
        <a:spcBef>
          <a:spcPts val="700"/>
        </a:spcBef>
        <a:buSzPct val="100000"/>
        <a:buChar char="•"/>
        <a:defRPr sz="3200">
          <a:latin typeface="Arial"/>
          <a:ea typeface="Arial"/>
          <a:cs typeface="Arial"/>
          <a:sym typeface="Arial"/>
        </a:defRPr>
      </a:lvl9pPr>
    </p:bodyStyle>
    <p:otherStyle>
      <a:lvl1pPr algn="r">
        <a:defRPr sz="1400">
          <a:solidFill>
            <a:schemeClr val="tx1"/>
          </a:solidFill>
          <a:latin typeface="+mn-lt"/>
          <a:ea typeface="+mn-ea"/>
          <a:cs typeface="+mn-cs"/>
          <a:sym typeface="Arial"/>
        </a:defRPr>
      </a:lvl1pPr>
      <a:lvl2pPr indent="457200" algn="r">
        <a:defRPr sz="1400">
          <a:solidFill>
            <a:schemeClr val="tx1"/>
          </a:solidFill>
          <a:latin typeface="+mn-lt"/>
          <a:ea typeface="+mn-ea"/>
          <a:cs typeface="+mn-cs"/>
          <a:sym typeface="Arial"/>
        </a:defRPr>
      </a:lvl2pPr>
      <a:lvl3pPr indent="914400" algn="r">
        <a:defRPr sz="1400">
          <a:solidFill>
            <a:schemeClr val="tx1"/>
          </a:solidFill>
          <a:latin typeface="+mn-lt"/>
          <a:ea typeface="+mn-ea"/>
          <a:cs typeface="+mn-cs"/>
          <a:sym typeface="Arial"/>
        </a:defRPr>
      </a:lvl3pPr>
      <a:lvl4pPr indent="1371600" algn="r">
        <a:defRPr sz="1400">
          <a:solidFill>
            <a:schemeClr val="tx1"/>
          </a:solidFill>
          <a:latin typeface="+mn-lt"/>
          <a:ea typeface="+mn-ea"/>
          <a:cs typeface="+mn-cs"/>
          <a:sym typeface="Arial"/>
        </a:defRPr>
      </a:lvl4pPr>
      <a:lvl5pPr indent="1828800" algn="r">
        <a:defRPr sz="1400">
          <a:solidFill>
            <a:schemeClr val="tx1"/>
          </a:solidFill>
          <a:latin typeface="+mn-lt"/>
          <a:ea typeface="+mn-ea"/>
          <a:cs typeface="+mn-cs"/>
          <a:sym typeface="Arial"/>
        </a:defRPr>
      </a:lvl5pPr>
      <a:lvl6pPr algn="r">
        <a:defRPr sz="1400">
          <a:solidFill>
            <a:schemeClr val="tx1"/>
          </a:solidFill>
          <a:latin typeface="+mn-lt"/>
          <a:ea typeface="+mn-ea"/>
          <a:cs typeface="+mn-cs"/>
          <a:sym typeface="Arial"/>
        </a:defRPr>
      </a:lvl6pPr>
      <a:lvl7pPr algn="r">
        <a:defRPr sz="1400">
          <a:solidFill>
            <a:schemeClr val="tx1"/>
          </a:solidFill>
          <a:latin typeface="+mn-lt"/>
          <a:ea typeface="+mn-ea"/>
          <a:cs typeface="+mn-cs"/>
          <a:sym typeface="Arial"/>
        </a:defRPr>
      </a:lvl7pPr>
      <a:lvl8pPr algn="r">
        <a:defRPr sz="1400">
          <a:solidFill>
            <a:schemeClr val="tx1"/>
          </a:solidFill>
          <a:latin typeface="+mn-lt"/>
          <a:ea typeface="+mn-ea"/>
          <a:cs typeface="+mn-cs"/>
          <a:sym typeface="Arial"/>
        </a:defRPr>
      </a:lvl8pPr>
      <a:lvl9pPr algn="r">
        <a:defRPr sz="1400">
          <a:solidFill>
            <a:schemeClr val="tx1"/>
          </a:solid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Use this style for headers</a:t>
            </a:r>
          </a:p>
        </p:txBody>
      </p:sp>
      <p:sp>
        <p:nvSpPr>
          <p:cNvPr id="1027" name="Rectangle 3"/>
          <p:cNvSpPr>
            <a:spLocks noGrp="1" noChangeArrowheads="1"/>
          </p:cNvSpPr>
          <p:nvPr>
            <p:ph type="body" idx="1"/>
          </p:nvPr>
        </p:nvSpPr>
        <p:spPr bwMode="auto">
          <a:xfrm>
            <a:off x="685800" y="1981200"/>
            <a:ext cx="8153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0"/>
            <a:endParaRPr lang="en-US" altLang="en-US" smtClean="0"/>
          </a:p>
          <a:p>
            <a:pPr lvl="1"/>
            <a:r>
              <a:rPr lang="en-US" altLang="en-US" smtClean="0"/>
              <a:t>Second level</a:t>
            </a:r>
          </a:p>
          <a:p>
            <a:pPr lvl="2"/>
            <a:r>
              <a:rPr lang="en-US" altLang="en-US" smtClean="0"/>
              <a:t>Third level</a:t>
            </a:r>
          </a:p>
          <a:p>
            <a:pPr lvl="3"/>
            <a:endParaRPr lang="en-US" altLang="en-US" smtClean="0"/>
          </a:p>
        </p:txBody>
      </p:sp>
      <p:pic>
        <p:nvPicPr>
          <p:cNvPr id="1028"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466013" y="6145213"/>
            <a:ext cx="1449387"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07933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rtl="0" eaLnBrk="0" fontAlgn="base" hangingPunct="0">
        <a:spcBef>
          <a:spcPct val="0"/>
        </a:spcBef>
        <a:spcAft>
          <a:spcPct val="0"/>
        </a:spcAft>
        <a:defRPr sz="4000" b="1">
          <a:solidFill>
            <a:srgbClr val="4C4C4C"/>
          </a:solidFill>
          <a:latin typeface="+mj-lt"/>
          <a:ea typeface="+mj-ea"/>
          <a:cs typeface="+mj-cs"/>
        </a:defRPr>
      </a:lvl1pPr>
      <a:lvl2pPr algn="l" rtl="0" eaLnBrk="0" fontAlgn="base" hangingPunct="0">
        <a:spcBef>
          <a:spcPct val="0"/>
        </a:spcBef>
        <a:spcAft>
          <a:spcPct val="0"/>
        </a:spcAft>
        <a:defRPr sz="4000" b="1">
          <a:solidFill>
            <a:srgbClr val="4C4C4C"/>
          </a:solidFill>
          <a:latin typeface="Arial" charset="0"/>
        </a:defRPr>
      </a:lvl2pPr>
      <a:lvl3pPr algn="l" rtl="0" eaLnBrk="0" fontAlgn="base" hangingPunct="0">
        <a:spcBef>
          <a:spcPct val="0"/>
        </a:spcBef>
        <a:spcAft>
          <a:spcPct val="0"/>
        </a:spcAft>
        <a:defRPr sz="4000" b="1">
          <a:solidFill>
            <a:srgbClr val="4C4C4C"/>
          </a:solidFill>
          <a:latin typeface="Arial" charset="0"/>
        </a:defRPr>
      </a:lvl3pPr>
      <a:lvl4pPr algn="l" rtl="0" eaLnBrk="0" fontAlgn="base" hangingPunct="0">
        <a:spcBef>
          <a:spcPct val="0"/>
        </a:spcBef>
        <a:spcAft>
          <a:spcPct val="0"/>
        </a:spcAft>
        <a:defRPr sz="4000" b="1">
          <a:solidFill>
            <a:srgbClr val="4C4C4C"/>
          </a:solidFill>
          <a:latin typeface="Arial" charset="0"/>
        </a:defRPr>
      </a:lvl4pPr>
      <a:lvl5pPr algn="l" rtl="0" eaLnBrk="0" fontAlgn="base" hangingPunct="0">
        <a:spcBef>
          <a:spcPct val="0"/>
        </a:spcBef>
        <a:spcAft>
          <a:spcPct val="0"/>
        </a:spcAft>
        <a:defRPr sz="4000" b="1">
          <a:solidFill>
            <a:srgbClr val="4C4C4C"/>
          </a:solidFill>
          <a:latin typeface="Arial" charset="0"/>
        </a:defRPr>
      </a:lvl5pPr>
      <a:lvl6pPr marL="457200" algn="l" rtl="0" fontAlgn="base">
        <a:spcBef>
          <a:spcPct val="0"/>
        </a:spcBef>
        <a:spcAft>
          <a:spcPct val="0"/>
        </a:spcAft>
        <a:defRPr sz="4000" b="1">
          <a:solidFill>
            <a:srgbClr val="4C4C4C"/>
          </a:solidFill>
          <a:latin typeface="Arial" charset="0"/>
        </a:defRPr>
      </a:lvl6pPr>
      <a:lvl7pPr marL="914400" algn="l" rtl="0" fontAlgn="base">
        <a:spcBef>
          <a:spcPct val="0"/>
        </a:spcBef>
        <a:spcAft>
          <a:spcPct val="0"/>
        </a:spcAft>
        <a:defRPr sz="4000" b="1">
          <a:solidFill>
            <a:srgbClr val="4C4C4C"/>
          </a:solidFill>
          <a:latin typeface="Arial" charset="0"/>
        </a:defRPr>
      </a:lvl7pPr>
      <a:lvl8pPr marL="1371600" algn="l" rtl="0" fontAlgn="base">
        <a:spcBef>
          <a:spcPct val="0"/>
        </a:spcBef>
        <a:spcAft>
          <a:spcPct val="0"/>
        </a:spcAft>
        <a:defRPr sz="4000" b="1">
          <a:solidFill>
            <a:srgbClr val="4C4C4C"/>
          </a:solidFill>
          <a:latin typeface="Arial" charset="0"/>
        </a:defRPr>
      </a:lvl8pPr>
      <a:lvl9pPr marL="1828800" algn="l" rtl="0" fontAlgn="base">
        <a:spcBef>
          <a:spcPct val="0"/>
        </a:spcBef>
        <a:spcAft>
          <a:spcPct val="0"/>
        </a:spcAft>
        <a:defRPr sz="4000" b="1">
          <a:solidFill>
            <a:srgbClr val="4C4C4C"/>
          </a:solidFill>
          <a:latin typeface="Arial" charset="0"/>
        </a:defRPr>
      </a:lvl9pPr>
    </p:titleStyle>
    <p:bodyStyle>
      <a:lvl1pPr marL="342900" indent="-342900" algn="l" rtl="0" eaLnBrk="0" fontAlgn="base" hangingPunct="0">
        <a:spcBef>
          <a:spcPct val="20000"/>
        </a:spcBef>
        <a:spcAft>
          <a:spcPct val="0"/>
        </a:spcAft>
        <a:defRPr sz="2800">
          <a:solidFill>
            <a:srgbClr val="4C4C4C"/>
          </a:solidFill>
          <a:latin typeface="+mn-lt"/>
          <a:ea typeface="+mn-ea"/>
          <a:cs typeface="+mn-cs"/>
        </a:defRPr>
      </a:lvl1pPr>
      <a:lvl2pPr marL="762000" indent="-228600" algn="l" rtl="0" eaLnBrk="0" fontAlgn="base" hangingPunct="0">
        <a:spcBef>
          <a:spcPct val="20000"/>
        </a:spcBef>
        <a:spcAft>
          <a:spcPct val="0"/>
        </a:spcAft>
        <a:buFont typeface="Times" panose="02020603050405020304" pitchFamily="18" charset="0"/>
        <a:buChar char="•"/>
        <a:defRPr sz="2800">
          <a:solidFill>
            <a:srgbClr val="4C4C4C"/>
          </a:solidFill>
          <a:latin typeface="+mn-lt"/>
        </a:defRPr>
      </a:lvl2pPr>
      <a:lvl3pPr marL="1181100" indent="-228600" algn="l" rtl="0" eaLnBrk="0" fontAlgn="base" hangingPunct="0">
        <a:spcBef>
          <a:spcPct val="20000"/>
        </a:spcBef>
        <a:spcAft>
          <a:spcPct val="0"/>
        </a:spcAft>
        <a:buChar char="-"/>
        <a:defRPr sz="2200">
          <a:solidFill>
            <a:srgbClr val="4C4C4C"/>
          </a:solidFill>
          <a:latin typeface="+mn-lt"/>
        </a:defRPr>
      </a:lvl3pPr>
      <a:lvl4pPr marL="1600200" indent="-228600" algn="l" rtl="0" eaLnBrk="0" fontAlgn="base" hangingPunct="0">
        <a:spcBef>
          <a:spcPct val="20000"/>
        </a:spcBef>
        <a:spcAft>
          <a:spcPct val="0"/>
        </a:spcAft>
        <a:defRPr sz="2000">
          <a:solidFill>
            <a:srgbClr val="333333"/>
          </a:solidFill>
          <a:latin typeface="+mn-lt"/>
        </a:defRPr>
      </a:lvl4pPr>
      <a:lvl5pPr marL="2057400" indent="-228600" algn="l" rtl="0" eaLnBrk="0" fontAlgn="base" hangingPunct="0">
        <a:spcBef>
          <a:spcPct val="20000"/>
        </a:spcBef>
        <a:spcAft>
          <a:spcPct val="0"/>
        </a:spcAft>
        <a:defRPr sz="2000">
          <a:solidFill>
            <a:srgbClr val="333333"/>
          </a:solidFill>
          <a:latin typeface="+mn-lt"/>
        </a:defRPr>
      </a:lvl5pPr>
      <a:lvl6pPr marL="2514600" indent="-228600" algn="l" rtl="0" fontAlgn="base">
        <a:spcBef>
          <a:spcPct val="20000"/>
        </a:spcBef>
        <a:spcAft>
          <a:spcPct val="0"/>
        </a:spcAft>
        <a:defRPr sz="2000">
          <a:solidFill>
            <a:srgbClr val="333333"/>
          </a:solidFill>
          <a:latin typeface="+mn-lt"/>
        </a:defRPr>
      </a:lvl6pPr>
      <a:lvl7pPr marL="2971800" indent="-228600" algn="l" rtl="0" fontAlgn="base">
        <a:spcBef>
          <a:spcPct val="20000"/>
        </a:spcBef>
        <a:spcAft>
          <a:spcPct val="0"/>
        </a:spcAft>
        <a:defRPr sz="2000">
          <a:solidFill>
            <a:srgbClr val="333333"/>
          </a:solidFill>
          <a:latin typeface="+mn-lt"/>
        </a:defRPr>
      </a:lvl7pPr>
      <a:lvl8pPr marL="3429000" indent="-228600" algn="l" rtl="0" fontAlgn="base">
        <a:spcBef>
          <a:spcPct val="20000"/>
        </a:spcBef>
        <a:spcAft>
          <a:spcPct val="0"/>
        </a:spcAft>
        <a:defRPr sz="2000">
          <a:solidFill>
            <a:srgbClr val="333333"/>
          </a:solidFill>
          <a:latin typeface="+mn-lt"/>
        </a:defRPr>
      </a:lvl8pPr>
      <a:lvl9pPr marL="3886200" indent="-228600" algn="l" rtl="0" fontAlgn="base">
        <a:spcBef>
          <a:spcPct val="20000"/>
        </a:spcBef>
        <a:spcAft>
          <a:spcPct val="0"/>
        </a:spcAft>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Use this style for headers</a:t>
            </a:r>
          </a:p>
        </p:txBody>
      </p:sp>
      <p:sp>
        <p:nvSpPr>
          <p:cNvPr id="1027" name="Rectangle 3"/>
          <p:cNvSpPr>
            <a:spLocks noGrp="1" noChangeArrowheads="1"/>
          </p:cNvSpPr>
          <p:nvPr>
            <p:ph type="body" idx="1"/>
          </p:nvPr>
        </p:nvSpPr>
        <p:spPr bwMode="auto">
          <a:xfrm>
            <a:off x="685800" y="1981200"/>
            <a:ext cx="8153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0"/>
            <a:endParaRPr lang="en-US" altLang="en-US" smtClean="0"/>
          </a:p>
          <a:p>
            <a:pPr lvl="1"/>
            <a:r>
              <a:rPr lang="en-US" altLang="en-US" smtClean="0"/>
              <a:t>Second level</a:t>
            </a:r>
          </a:p>
          <a:p>
            <a:pPr lvl="2"/>
            <a:r>
              <a:rPr lang="en-US" altLang="en-US" smtClean="0"/>
              <a:t>Third level</a:t>
            </a:r>
          </a:p>
          <a:p>
            <a:pPr lvl="3"/>
            <a:endParaRPr lang="en-US" altLang="en-US" smtClean="0"/>
          </a:p>
        </p:txBody>
      </p:sp>
      <p:pic>
        <p:nvPicPr>
          <p:cNvPr id="1028"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66013" y="6145213"/>
            <a:ext cx="1449387"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00262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dt="0"/>
  <p:txStyles>
    <p:titleStyle>
      <a:lvl1pPr algn="l" rtl="0" eaLnBrk="0" fontAlgn="base" hangingPunct="0">
        <a:spcBef>
          <a:spcPct val="0"/>
        </a:spcBef>
        <a:spcAft>
          <a:spcPct val="0"/>
        </a:spcAft>
        <a:defRPr sz="4000" b="1">
          <a:solidFill>
            <a:srgbClr val="4C4C4C"/>
          </a:solidFill>
          <a:latin typeface="+mj-lt"/>
          <a:ea typeface="+mj-ea"/>
          <a:cs typeface="+mj-cs"/>
        </a:defRPr>
      </a:lvl1pPr>
      <a:lvl2pPr algn="l" rtl="0" eaLnBrk="0" fontAlgn="base" hangingPunct="0">
        <a:spcBef>
          <a:spcPct val="0"/>
        </a:spcBef>
        <a:spcAft>
          <a:spcPct val="0"/>
        </a:spcAft>
        <a:defRPr sz="4000" b="1">
          <a:solidFill>
            <a:srgbClr val="4C4C4C"/>
          </a:solidFill>
          <a:latin typeface="Arial" charset="0"/>
        </a:defRPr>
      </a:lvl2pPr>
      <a:lvl3pPr algn="l" rtl="0" eaLnBrk="0" fontAlgn="base" hangingPunct="0">
        <a:spcBef>
          <a:spcPct val="0"/>
        </a:spcBef>
        <a:spcAft>
          <a:spcPct val="0"/>
        </a:spcAft>
        <a:defRPr sz="4000" b="1">
          <a:solidFill>
            <a:srgbClr val="4C4C4C"/>
          </a:solidFill>
          <a:latin typeface="Arial" charset="0"/>
        </a:defRPr>
      </a:lvl3pPr>
      <a:lvl4pPr algn="l" rtl="0" eaLnBrk="0" fontAlgn="base" hangingPunct="0">
        <a:spcBef>
          <a:spcPct val="0"/>
        </a:spcBef>
        <a:spcAft>
          <a:spcPct val="0"/>
        </a:spcAft>
        <a:defRPr sz="4000" b="1">
          <a:solidFill>
            <a:srgbClr val="4C4C4C"/>
          </a:solidFill>
          <a:latin typeface="Arial" charset="0"/>
        </a:defRPr>
      </a:lvl4pPr>
      <a:lvl5pPr algn="l" rtl="0" eaLnBrk="0" fontAlgn="base" hangingPunct="0">
        <a:spcBef>
          <a:spcPct val="0"/>
        </a:spcBef>
        <a:spcAft>
          <a:spcPct val="0"/>
        </a:spcAft>
        <a:defRPr sz="4000" b="1">
          <a:solidFill>
            <a:srgbClr val="4C4C4C"/>
          </a:solidFill>
          <a:latin typeface="Arial" charset="0"/>
        </a:defRPr>
      </a:lvl5pPr>
      <a:lvl6pPr marL="457200" algn="l" rtl="0" fontAlgn="base">
        <a:spcBef>
          <a:spcPct val="0"/>
        </a:spcBef>
        <a:spcAft>
          <a:spcPct val="0"/>
        </a:spcAft>
        <a:defRPr sz="4000" b="1">
          <a:solidFill>
            <a:srgbClr val="4C4C4C"/>
          </a:solidFill>
          <a:latin typeface="Arial" charset="0"/>
        </a:defRPr>
      </a:lvl6pPr>
      <a:lvl7pPr marL="914400" algn="l" rtl="0" fontAlgn="base">
        <a:spcBef>
          <a:spcPct val="0"/>
        </a:spcBef>
        <a:spcAft>
          <a:spcPct val="0"/>
        </a:spcAft>
        <a:defRPr sz="4000" b="1">
          <a:solidFill>
            <a:srgbClr val="4C4C4C"/>
          </a:solidFill>
          <a:latin typeface="Arial" charset="0"/>
        </a:defRPr>
      </a:lvl7pPr>
      <a:lvl8pPr marL="1371600" algn="l" rtl="0" fontAlgn="base">
        <a:spcBef>
          <a:spcPct val="0"/>
        </a:spcBef>
        <a:spcAft>
          <a:spcPct val="0"/>
        </a:spcAft>
        <a:defRPr sz="4000" b="1">
          <a:solidFill>
            <a:srgbClr val="4C4C4C"/>
          </a:solidFill>
          <a:latin typeface="Arial" charset="0"/>
        </a:defRPr>
      </a:lvl8pPr>
      <a:lvl9pPr marL="1828800" algn="l" rtl="0" fontAlgn="base">
        <a:spcBef>
          <a:spcPct val="0"/>
        </a:spcBef>
        <a:spcAft>
          <a:spcPct val="0"/>
        </a:spcAft>
        <a:defRPr sz="4000" b="1">
          <a:solidFill>
            <a:srgbClr val="4C4C4C"/>
          </a:solidFill>
          <a:latin typeface="Arial" charset="0"/>
        </a:defRPr>
      </a:lvl9pPr>
    </p:titleStyle>
    <p:bodyStyle>
      <a:lvl1pPr marL="342900" indent="-342900" algn="l" rtl="0" eaLnBrk="0" fontAlgn="base" hangingPunct="0">
        <a:spcBef>
          <a:spcPct val="20000"/>
        </a:spcBef>
        <a:spcAft>
          <a:spcPct val="0"/>
        </a:spcAft>
        <a:defRPr sz="2800">
          <a:solidFill>
            <a:srgbClr val="4C4C4C"/>
          </a:solidFill>
          <a:latin typeface="+mn-lt"/>
          <a:ea typeface="+mn-ea"/>
          <a:cs typeface="+mn-cs"/>
        </a:defRPr>
      </a:lvl1pPr>
      <a:lvl2pPr marL="762000" indent="-228600" algn="l" rtl="0" eaLnBrk="0" fontAlgn="base" hangingPunct="0">
        <a:spcBef>
          <a:spcPct val="20000"/>
        </a:spcBef>
        <a:spcAft>
          <a:spcPct val="0"/>
        </a:spcAft>
        <a:buFont typeface="Times" panose="02020603050405020304" pitchFamily="18" charset="0"/>
        <a:buChar char="•"/>
        <a:defRPr sz="2800">
          <a:solidFill>
            <a:srgbClr val="4C4C4C"/>
          </a:solidFill>
          <a:latin typeface="+mn-lt"/>
        </a:defRPr>
      </a:lvl2pPr>
      <a:lvl3pPr marL="1181100" indent="-228600" algn="l" rtl="0" eaLnBrk="0" fontAlgn="base" hangingPunct="0">
        <a:spcBef>
          <a:spcPct val="20000"/>
        </a:spcBef>
        <a:spcAft>
          <a:spcPct val="0"/>
        </a:spcAft>
        <a:buChar char="-"/>
        <a:defRPr sz="2200">
          <a:solidFill>
            <a:srgbClr val="4C4C4C"/>
          </a:solidFill>
          <a:latin typeface="+mn-lt"/>
        </a:defRPr>
      </a:lvl3pPr>
      <a:lvl4pPr marL="1600200" indent="-228600" algn="l" rtl="0" eaLnBrk="0" fontAlgn="base" hangingPunct="0">
        <a:spcBef>
          <a:spcPct val="20000"/>
        </a:spcBef>
        <a:spcAft>
          <a:spcPct val="0"/>
        </a:spcAft>
        <a:defRPr sz="2000">
          <a:solidFill>
            <a:srgbClr val="333333"/>
          </a:solidFill>
          <a:latin typeface="+mn-lt"/>
        </a:defRPr>
      </a:lvl4pPr>
      <a:lvl5pPr marL="2057400" indent="-228600" algn="l" rtl="0" eaLnBrk="0" fontAlgn="base" hangingPunct="0">
        <a:spcBef>
          <a:spcPct val="20000"/>
        </a:spcBef>
        <a:spcAft>
          <a:spcPct val="0"/>
        </a:spcAft>
        <a:defRPr sz="2000">
          <a:solidFill>
            <a:srgbClr val="333333"/>
          </a:solidFill>
          <a:latin typeface="+mn-lt"/>
        </a:defRPr>
      </a:lvl5pPr>
      <a:lvl6pPr marL="2514600" indent="-228600" algn="l" rtl="0" fontAlgn="base">
        <a:spcBef>
          <a:spcPct val="20000"/>
        </a:spcBef>
        <a:spcAft>
          <a:spcPct val="0"/>
        </a:spcAft>
        <a:defRPr sz="2000">
          <a:solidFill>
            <a:srgbClr val="333333"/>
          </a:solidFill>
          <a:latin typeface="+mn-lt"/>
        </a:defRPr>
      </a:lvl6pPr>
      <a:lvl7pPr marL="2971800" indent="-228600" algn="l" rtl="0" fontAlgn="base">
        <a:spcBef>
          <a:spcPct val="20000"/>
        </a:spcBef>
        <a:spcAft>
          <a:spcPct val="0"/>
        </a:spcAft>
        <a:defRPr sz="2000">
          <a:solidFill>
            <a:srgbClr val="333333"/>
          </a:solidFill>
          <a:latin typeface="+mn-lt"/>
        </a:defRPr>
      </a:lvl7pPr>
      <a:lvl8pPr marL="3429000" indent="-228600" algn="l" rtl="0" fontAlgn="base">
        <a:spcBef>
          <a:spcPct val="20000"/>
        </a:spcBef>
        <a:spcAft>
          <a:spcPct val="0"/>
        </a:spcAft>
        <a:defRPr sz="2000">
          <a:solidFill>
            <a:srgbClr val="333333"/>
          </a:solidFill>
          <a:latin typeface="+mn-lt"/>
        </a:defRPr>
      </a:lvl8pPr>
      <a:lvl9pPr marL="3886200" indent="-228600" algn="l" rtl="0" fontAlgn="base">
        <a:spcBef>
          <a:spcPct val="20000"/>
        </a:spcBef>
        <a:spcAft>
          <a:spcPct val="0"/>
        </a:spcAft>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l="74000" t="92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09D8D-56C2-440C-89B7-B2686B2691C8}" type="datetime1">
              <a:rPr lang="en-US" smtClean="0"/>
              <a:t>2/11/2019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2266220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nottinghamcity.learningpool.com/pluginfile.php/32797/mod_scorm/content/1/index_lms.html"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ADSLLeader@nottinghamcity.gov.uk" TargetMode="Externa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gov.uk/government/publications/controlling-access-to-school-premises/controlling-access-to-school-premises"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www.gov.uk/government/publications/national-protocol-on-reducing-criminalisation-of-looked-after-children?utm_source=f4d5cc78-4f05-4c05-84ab-ca326a89d7ea&amp;utm_medium=email&amp;utm_campaign=govuk-notifications&amp;utm_content=immediate" TargetMode="External"/><Relationship Id="rId5" Type="http://schemas.openxmlformats.org/officeDocument/2006/relationships/hyperlink" Target="https://www.parliament.uk/business/committees/committees-a-z/commons-select/science-and-technology-committee/inquiries/parliament-2017/evidence-based-early-years-intervention-17-19/" TargetMode="External"/><Relationship Id="rId4" Type="http://schemas.openxmlformats.org/officeDocument/2006/relationships/hyperlink" Target="https://assets.publishing.service.gov.uk/government/uploads/system/uploads/attachment_data/file/755135/Mental_health_and_behaviour_in_schools__.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mailto:evelyn.hailwood@nottinghamcity.gov.uk" TargetMode="External"/><Relationship Id="rId2" Type="http://schemas.openxmlformats.org/officeDocument/2006/relationships/hyperlink" Target="mailto:Samantha.Danyluk@nottinghamcity.gov.uk" TargetMode="External"/><Relationship Id="rId1" Type="http://schemas.openxmlformats.org/officeDocument/2006/relationships/slideLayout" Target="../slideLayouts/slideLayout7.xml"/><Relationship Id="rId4" Type="http://schemas.openxmlformats.org/officeDocument/2006/relationships/hyperlink" Target="mailto:diary.manager@nottinghamcity.gov.uk"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gov.uk/government/consultations/education-inspection-framework-2019-inspecting-the-substance-of-education/education-inspection-framework-2019-inspecting-the-substance-of-education" TargetMode="External"/><Relationship Id="rId2" Type="http://schemas.openxmlformats.org/officeDocument/2006/relationships/hyperlink" Target="https://www.gov.uk/government/consultations/education-inspection-framework-2019-inspecting-the-substance-of-education" TargetMode="External"/><Relationship Id="rId1" Type="http://schemas.openxmlformats.org/officeDocument/2006/relationships/slideLayout" Target="../slideLayouts/slideLayout5.xml"/><Relationship Id="rId4" Type="http://schemas.openxmlformats.org/officeDocument/2006/relationships/hyperlink" Target="https://assets.publishing.service.gov.uk/government/uploads/system/uploads/attachment_data/file/773410/Education_inspection_framework_consultation_-_questionnaire_240119.docx"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hyperlink" Target="https://www.tes.com/news/new-inspection-regime-tackle-rolling-says-ofsted"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timpson-group.co.uk/alex-timpson-trust/free-book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hape 18"/>
          <p:cNvSpPr>
            <a:spLocks noGrp="1"/>
          </p:cNvSpPr>
          <p:nvPr>
            <p:ph type="title" idx="4294967295"/>
          </p:nvPr>
        </p:nvSpPr>
        <p:spPr>
          <a:xfrm>
            <a:off x="684213" y="2060575"/>
            <a:ext cx="7772400" cy="1470025"/>
          </a:xfrm>
        </p:spPr>
        <p:txBody>
          <a:bodyPr lIns="0" tIns="0" rIns="0" bIns="0"/>
          <a:lstStyle/>
          <a:p>
            <a:pPr eaLnBrk="1" hangingPunct="1"/>
            <a:r>
              <a:rPr lang="en-GB" altLang="en-US" sz="4800" kern="1200" cap="all" dirty="0" smtClean="0">
                <a:solidFill>
                  <a:prstClr val="black"/>
                </a:solidFill>
                <a:latin typeface="Arial" panose="020B0604020202020204" pitchFamily="34" charset="0"/>
                <a:ea typeface="+mj-ea"/>
                <a:cs typeface="+mj-cs"/>
              </a:rPr>
              <a:t/>
            </a:r>
            <a:br>
              <a:rPr lang="en-GB" altLang="en-US" sz="4800" kern="1200" cap="all" dirty="0" smtClean="0">
                <a:solidFill>
                  <a:prstClr val="black"/>
                </a:solidFill>
                <a:latin typeface="Arial" panose="020B0604020202020204" pitchFamily="34" charset="0"/>
                <a:ea typeface="+mj-ea"/>
                <a:cs typeface="+mj-cs"/>
              </a:rPr>
            </a:br>
            <a:r>
              <a:rPr lang="en-GB" altLang="en-US" sz="4800" kern="1200" cap="all" dirty="0">
                <a:solidFill>
                  <a:prstClr val="black"/>
                </a:solidFill>
                <a:latin typeface="Arial" panose="020B0604020202020204" pitchFamily="34" charset="0"/>
                <a:ea typeface="+mj-ea"/>
                <a:cs typeface="+mj-cs"/>
              </a:rPr>
              <a:t/>
            </a:r>
            <a:br>
              <a:rPr lang="en-GB" altLang="en-US" sz="4800" kern="1200" cap="all" dirty="0">
                <a:solidFill>
                  <a:prstClr val="black"/>
                </a:solidFill>
                <a:latin typeface="Arial" panose="020B0604020202020204" pitchFamily="34" charset="0"/>
                <a:ea typeface="+mj-ea"/>
                <a:cs typeface="+mj-cs"/>
              </a:rPr>
            </a:br>
            <a:r>
              <a:rPr lang="en-GB" altLang="en-US" sz="4800" kern="1200" cap="all" dirty="0" smtClean="0">
                <a:solidFill>
                  <a:prstClr val="black"/>
                </a:solidFill>
                <a:latin typeface="Arial" panose="020B0604020202020204" pitchFamily="34" charset="0"/>
                <a:ea typeface="+mj-ea"/>
                <a:cs typeface="+mj-cs"/>
              </a:rPr>
              <a:t>Nottingham city</a:t>
            </a:r>
            <a:br>
              <a:rPr lang="en-GB" altLang="en-US" sz="4800" kern="1200" cap="all" dirty="0" smtClean="0">
                <a:solidFill>
                  <a:prstClr val="black"/>
                </a:solidFill>
                <a:latin typeface="Arial" panose="020B0604020202020204" pitchFamily="34" charset="0"/>
                <a:ea typeface="+mj-ea"/>
                <a:cs typeface="+mj-cs"/>
              </a:rPr>
            </a:br>
            <a:r>
              <a:rPr lang="en-GB" altLang="en-US" sz="4800" kern="1200" cap="all" dirty="0" smtClean="0">
                <a:solidFill>
                  <a:prstClr val="black"/>
                </a:solidFill>
                <a:latin typeface="Arial" panose="020B0604020202020204" pitchFamily="34" charset="0"/>
                <a:ea typeface="+mj-ea"/>
                <a:cs typeface="+mj-cs"/>
              </a:rPr>
              <a:t>dsl network</a:t>
            </a:r>
            <a:br>
              <a:rPr lang="en-GB" altLang="en-US" sz="4800" kern="1200" cap="all" dirty="0" smtClean="0">
                <a:solidFill>
                  <a:prstClr val="black"/>
                </a:solidFill>
                <a:latin typeface="Arial" panose="020B0604020202020204" pitchFamily="34" charset="0"/>
                <a:ea typeface="+mj-ea"/>
                <a:cs typeface="+mj-cs"/>
              </a:rPr>
            </a:br>
            <a:r>
              <a:rPr lang="en-GB" altLang="en-US" sz="4800" kern="1200" cap="all" dirty="0" smtClean="0">
                <a:solidFill>
                  <a:prstClr val="black"/>
                </a:solidFill>
                <a:latin typeface="Arial" panose="020B0604020202020204" pitchFamily="34" charset="0"/>
                <a:ea typeface="+mj-ea"/>
                <a:cs typeface="+mj-cs"/>
              </a:rPr>
              <a:t/>
            </a:r>
            <a:br>
              <a:rPr lang="en-GB" altLang="en-US" sz="4800" kern="1200" cap="all" dirty="0" smtClean="0">
                <a:solidFill>
                  <a:prstClr val="black"/>
                </a:solidFill>
                <a:latin typeface="Arial" panose="020B0604020202020204" pitchFamily="34" charset="0"/>
                <a:ea typeface="+mj-ea"/>
                <a:cs typeface="+mj-cs"/>
              </a:rPr>
            </a:br>
            <a:r>
              <a:rPr lang="en-GB" altLang="en-US" sz="3600" kern="1200" cap="all" dirty="0" smtClean="0">
                <a:solidFill>
                  <a:prstClr val="black"/>
                </a:solidFill>
                <a:latin typeface="Arial" panose="020B0604020202020204" pitchFamily="34" charset="0"/>
                <a:ea typeface="+mj-ea"/>
                <a:cs typeface="+mj-cs"/>
              </a:rPr>
              <a:t>February 12</a:t>
            </a:r>
            <a:r>
              <a:rPr lang="en-GB" altLang="en-US" sz="3600" kern="1200" cap="all" baseline="30000" dirty="0" smtClean="0">
                <a:solidFill>
                  <a:prstClr val="black"/>
                </a:solidFill>
                <a:latin typeface="Arial" panose="020B0604020202020204" pitchFamily="34" charset="0"/>
                <a:ea typeface="+mj-ea"/>
                <a:cs typeface="+mj-cs"/>
              </a:rPr>
              <a:t>th</a:t>
            </a:r>
            <a:r>
              <a:rPr lang="en-GB" altLang="en-US" sz="3600" kern="1200" cap="all" dirty="0" smtClean="0">
                <a:solidFill>
                  <a:prstClr val="black"/>
                </a:solidFill>
                <a:latin typeface="Arial" panose="020B0604020202020204" pitchFamily="34" charset="0"/>
                <a:ea typeface="+mj-ea"/>
                <a:cs typeface="+mj-cs"/>
              </a:rPr>
              <a:t> 2019</a:t>
            </a:r>
            <a:endParaRPr lang="en-GB" sz="3600" dirty="0" smtClean="0">
              <a:solidFill>
                <a:srgbClr val="000000"/>
              </a:solidFill>
              <a:latin typeface="Arial" charset="0"/>
              <a:cs typeface="Arial" charset="0"/>
            </a:endParaRPr>
          </a:p>
        </p:txBody>
      </p:sp>
      <p:sp>
        <p:nvSpPr>
          <p:cNvPr id="10242" name="Rectangle 3"/>
          <p:cNvSpPr>
            <a:spLocks noChangeArrowheads="1"/>
          </p:cNvSpPr>
          <p:nvPr/>
        </p:nvSpPr>
        <p:spPr bwMode="auto">
          <a:xfrm>
            <a:off x="468313" y="5661025"/>
            <a:ext cx="4824412" cy="504825"/>
          </a:xfrm>
          <a:prstGeom prst="rect">
            <a:avLst/>
          </a:prstGeom>
          <a:noFill/>
          <a:ln w="9525">
            <a:noFill/>
            <a:miter lim="800000"/>
            <a:headEnd/>
            <a:tailEnd/>
          </a:ln>
        </p:spPr>
        <p:txBody>
          <a:bodyPr wrap="none" anchor="ctr"/>
          <a:lstStyle/>
          <a:p>
            <a:endParaRPr lang="en-GB" dirty="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idx="4294967295"/>
          </p:nvPr>
        </p:nvSpPr>
        <p:spPr>
          <a:xfrm>
            <a:off x="684213" y="260350"/>
            <a:ext cx="7772400" cy="1079500"/>
          </a:xfrm>
        </p:spPr>
        <p:txBody>
          <a:bodyPr/>
          <a:lstStyle/>
          <a:p>
            <a:r>
              <a:rPr lang="en-GB" sz="4000" dirty="0" smtClean="0"/>
              <a:t>Local </a:t>
            </a:r>
            <a:r>
              <a:rPr lang="en-GB" sz="4000" dirty="0"/>
              <a:t>updates</a:t>
            </a:r>
            <a:endParaRPr lang="en-GB" sz="3800" b="1" dirty="0" smtClean="0">
              <a:solidFill>
                <a:schemeClr val="tx1"/>
              </a:solidFill>
              <a:latin typeface="Arial" charset="0"/>
              <a:cs typeface="Arial" charset="0"/>
            </a:endParaRPr>
          </a:p>
        </p:txBody>
      </p:sp>
      <p:sp>
        <p:nvSpPr>
          <p:cNvPr id="18434" name="Rectangle 3"/>
          <p:cNvSpPr>
            <a:spLocks noGrp="1"/>
          </p:cNvSpPr>
          <p:nvPr>
            <p:ph type="body" idx="4294967295"/>
          </p:nvPr>
        </p:nvSpPr>
        <p:spPr>
          <a:xfrm>
            <a:off x="395288" y="1341438"/>
            <a:ext cx="7920037" cy="5019675"/>
          </a:xfrm>
        </p:spPr>
        <p:txBody>
          <a:bodyPr/>
          <a:lstStyle/>
          <a:p>
            <a:pPr lvl="0">
              <a:buFont typeface="Arial" panose="020B0604020202020204" pitchFamily="34" charset="0"/>
              <a:buChar char="•"/>
            </a:pPr>
            <a:r>
              <a:rPr lang="en-GB" sz="2800" dirty="0" smtClean="0"/>
              <a:t>DVSA data &amp; Domestic Abuse update </a:t>
            </a:r>
          </a:p>
          <a:p>
            <a:pPr lvl="0">
              <a:buFont typeface="Arial" panose="020B0604020202020204" pitchFamily="34" charset="0"/>
              <a:buChar char="•"/>
            </a:pPr>
            <a:r>
              <a:rPr lang="en-GB" sz="2800" dirty="0" smtClean="0"/>
              <a:t>City Hub / Weapon </a:t>
            </a:r>
            <a:r>
              <a:rPr lang="en-GB" sz="2800" dirty="0"/>
              <a:t>E</a:t>
            </a:r>
            <a:r>
              <a:rPr lang="en-GB" sz="2800" dirty="0" smtClean="0"/>
              <a:t>nabled </a:t>
            </a:r>
            <a:r>
              <a:rPr lang="en-GB" sz="2800" dirty="0"/>
              <a:t>V</a:t>
            </a:r>
            <a:r>
              <a:rPr lang="en-GB" sz="2800" dirty="0" smtClean="0"/>
              <a:t>iolence </a:t>
            </a:r>
          </a:p>
          <a:p>
            <a:pPr lvl="0">
              <a:buFont typeface="Arial" panose="020B0604020202020204" pitchFamily="34" charset="0"/>
              <a:buChar char="•"/>
            </a:pPr>
            <a:r>
              <a:rPr lang="en-GB" sz="2800" dirty="0" smtClean="0"/>
              <a:t>Visiting Professionals Guidance</a:t>
            </a:r>
          </a:p>
          <a:p>
            <a:pPr lvl="0">
              <a:buFont typeface="Arial" panose="020B0604020202020204" pitchFamily="34" charset="0"/>
              <a:buChar char="•"/>
            </a:pPr>
            <a:r>
              <a:rPr lang="en-GB" sz="2800" dirty="0" smtClean="0"/>
              <a:t>MARF</a:t>
            </a:r>
          </a:p>
          <a:p>
            <a:pPr lvl="0">
              <a:buFont typeface="Arial" panose="020B0604020202020204" pitchFamily="34" charset="0"/>
              <a:buChar char="•"/>
            </a:pPr>
            <a:r>
              <a:rPr lang="en-GB" sz="2800" dirty="0" smtClean="0"/>
              <a:t>Transgender Awareness</a:t>
            </a:r>
          </a:p>
          <a:p>
            <a:pPr lvl="0">
              <a:buFont typeface="Arial" panose="020B0604020202020204" pitchFamily="34" charset="0"/>
              <a:buChar char="•"/>
            </a:pPr>
            <a:r>
              <a:rPr lang="en-GB" sz="2800" dirty="0" smtClean="0"/>
              <a:t>External Agencies and Events Companies</a:t>
            </a:r>
          </a:p>
          <a:p>
            <a:pPr lvl="0">
              <a:buFont typeface="Arial" panose="020B0604020202020204" pitchFamily="34" charset="0"/>
              <a:buChar char="•"/>
            </a:pPr>
            <a:r>
              <a:rPr lang="en-GB" sz="2800" dirty="0" smtClean="0"/>
              <a:t>Family Support Pathway</a:t>
            </a:r>
          </a:p>
          <a:p>
            <a:pPr lvl="0">
              <a:buFont typeface="Arial" panose="020B0604020202020204" pitchFamily="34" charset="0"/>
              <a:buChar char="•"/>
            </a:pPr>
            <a:r>
              <a:rPr lang="en-GB" sz="2800" dirty="0" smtClean="0"/>
              <a:t>Escalation</a:t>
            </a:r>
          </a:p>
          <a:p>
            <a:pPr lvl="0">
              <a:buFont typeface="Arial" panose="020B0604020202020204" pitchFamily="34" charset="0"/>
              <a:buChar char="•"/>
            </a:pPr>
            <a:endParaRPr lang="en-GB" sz="2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79308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pPr algn="l"/>
            <a:r>
              <a:rPr lang="en-GB" sz="3200" b="1" dirty="0">
                <a:latin typeface="Arial "/>
              </a:rPr>
              <a:t>Encompass Data</a:t>
            </a:r>
            <a:endParaRPr lang="en-GB" sz="3200" dirty="0">
              <a:latin typeface="Arial "/>
            </a:endParaRPr>
          </a:p>
        </p:txBody>
      </p:sp>
      <p:pic>
        <p:nvPicPr>
          <p:cNvPr id="5" name="Content Placeholder 4"/>
          <p:cNvPicPr>
            <a:picLocks noGrp="1" noChangeAspect="1"/>
          </p:cNvPicPr>
          <p:nvPr>
            <p:ph idx="1"/>
          </p:nvPr>
        </p:nvPicPr>
        <p:blipFill rotWithShape="1">
          <a:blip r:embed="rId2"/>
          <a:srcRect l="27879" t="11785" r="23857" b="7400"/>
          <a:stretch/>
        </p:blipFill>
        <p:spPr>
          <a:xfrm>
            <a:off x="457200" y="838200"/>
            <a:ext cx="5518150" cy="5518150"/>
          </a:xfrm>
          <a:prstGeom prst="rect">
            <a:avLst/>
          </a:prstGeom>
        </p:spPr>
      </p:pic>
      <p:sp>
        <p:nvSpPr>
          <p:cNvPr id="4" name="Slide Number Placeholder 3"/>
          <p:cNvSpPr>
            <a:spLocks noGrp="1"/>
          </p:cNvSpPr>
          <p:nvPr>
            <p:ph type="sldNum" sz="quarter" idx="4294967295"/>
          </p:nvPr>
        </p:nvSpPr>
        <p:spPr/>
        <p:txBody>
          <a:bodyPr/>
          <a:lstStyle/>
          <a:p>
            <a:fld id="{B6F15528-21DE-4FAA-801E-634DDDAF4B2B}" type="slidenum">
              <a:rPr lang="en-US" smtClean="0"/>
              <a:pPr/>
              <a:t>11</a:t>
            </a:fld>
            <a:endParaRPr lang="en-US"/>
          </a:p>
        </p:txBody>
      </p:sp>
      <p:sp>
        <p:nvSpPr>
          <p:cNvPr id="17" name="TextBox 16"/>
          <p:cNvSpPr txBox="1"/>
          <p:nvPr/>
        </p:nvSpPr>
        <p:spPr>
          <a:xfrm>
            <a:off x="6026944" y="841644"/>
            <a:ext cx="2659856" cy="2123658"/>
          </a:xfrm>
          <a:prstGeom prst="rect">
            <a:avLst/>
          </a:prstGeom>
          <a:noFill/>
        </p:spPr>
        <p:txBody>
          <a:bodyPr wrap="square" rtlCol="0">
            <a:spAutoFit/>
          </a:bodyPr>
          <a:lstStyle/>
          <a:p>
            <a:pPr algn="just"/>
            <a:r>
              <a:rPr lang="en-GB" sz="1200" dirty="0" smtClean="0">
                <a:latin typeface="Arial" panose="020B0604020202020204" pitchFamily="34" charset="0"/>
                <a:cs typeface="Arial" panose="020B0604020202020204" pitchFamily="34" charset="0"/>
              </a:rPr>
              <a:t>The Encompass schools database was used to produce the map (left), using total volume of DV referrals to Nottingham City schools from April 2017 to November 2018.</a:t>
            </a:r>
          </a:p>
          <a:p>
            <a:pPr algn="just"/>
            <a:r>
              <a:rPr lang="en-GB" sz="1200" dirty="0" smtClean="0">
                <a:latin typeface="Arial" panose="020B0604020202020204" pitchFamily="34" charset="0"/>
                <a:cs typeface="Arial" panose="020B0604020202020204" pitchFamily="34" charset="0"/>
              </a:rPr>
              <a:t>It should be expected that Secondary schools would have a greater volume of referrals when compared with other school types because they have a far larger student body.</a:t>
            </a:r>
            <a:endParaRPr lang="en-GB" sz="1200" dirty="0">
              <a:latin typeface="Arial" panose="020B0604020202020204" pitchFamily="34" charset="0"/>
              <a:cs typeface="Arial" panose="020B0604020202020204" pitchFamily="34" charset="0"/>
            </a:endParaRPr>
          </a:p>
        </p:txBody>
      </p:sp>
      <p:grpSp>
        <p:nvGrpSpPr>
          <p:cNvPr id="18" name="Group 17"/>
          <p:cNvGrpSpPr/>
          <p:nvPr/>
        </p:nvGrpSpPr>
        <p:grpSpPr>
          <a:xfrm>
            <a:off x="6172200" y="4724400"/>
            <a:ext cx="2286000" cy="1655622"/>
            <a:chOff x="5492394" y="4078671"/>
            <a:chExt cx="2432406" cy="2305573"/>
          </a:xfrm>
        </p:grpSpPr>
        <p:sp>
          <p:nvSpPr>
            <p:cNvPr id="19" name="Pentagon 18"/>
            <p:cNvSpPr/>
            <p:nvPr/>
          </p:nvSpPr>
          <p:spPr>
            <a:xfrm rot="16200000">
              <a:off x="5454294" y="4116771"/>
              <a:ext cx="381000" cy="304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entagon 19"/>
            <p:cNvSpPr/>
            <p:nvPr/>
          </p:nvSpPr>
          <p:spPr>
            <a:xfrm rot="16200000">
              <a:off x="5454294" y="4586014"/>
              <a:ext cx="381000" cy="304800"/>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Pentagon 20"/>
            <p:cNvSpPr/>
            <p:nvPr/>
          </p:nvSpPr>
          <p:spPr>
            <a:xfrm rot="16200000">
              <a:off x="5454294" y="5055257"/>
              <a:ext cx="381000" cy="304800"/>
            </a:xfrm>
            <a:prstGeom prst="homePlate">
              <a:avLst/>
            </a:prstGeom>
            <a:solidFill>
              <a:srgbClr val="B51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entagon 21"/>
            <p:cNvSpPr/>
            <p:nvPr/>
          </p:nvSpPr>
          <p:spPr>
            <a:xfrm rot="16200000">
              <a:off x="5454294" y="5524500"/>
              <a:ext cx="381000" cy="3048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rot="16200000">
              <a:off x="5454294" y="5993743"/>
              <a:ext cx="381000" cy="304800"/>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5893676" y="4102820"/>
              <a:ext cx="1421524" cy="428602"/>
            </a:xfrm>
            <a:prstGeom prst="rect">
              <a:avLst/>
            </a:prstGeom>
            <a:noFill/>
          </p:spPr>
          <p:txBody>
            <a:bodyPr wrap="square" rtlCol="0">
              <a:spAutoFit/>
            </a:bodyPr>
            <a:lstStyle/>
            <a:p>
              <a:r>
                <a:rPr lang="en-GB" sz="1400" dirty="0" smtClean="0"/>
                <a:t>Nursery</a:t>
              </a:r>
            </a:p>
          </p:txBody>
        </p:sp>
        <p:sp>
          <p:nvSpPr>
            <p:cNvPr id="25" name="TextBox 24"/>
            <p:cNvSpPr txBox="1"/>
            <p:nvPr/>
          </p:nvSpPr>
          <p:spPr>
            <a:xfrm>
              <a:off x="5893676" y="4599118"/>
              <a:ext cx="1421524" cy="428602"/>
            </a:xfrm>
            <a:prstGeom prst="rect">
              <a:avLst/>
            </a:prstGeom>
            <a:noFill/>
          </p:spPr>
          <p:txBody>
            <a:bodyPr wrap="square" rtlCol="0">
              <a:spAutoFit/>
            </a:bodyPr>
            <a:lstStyle/>
            <a:p>
              <a:r>
                <a:rPr lang="en-GB" sz="1400" dirty="0" smtClean="0"/>
                <a:t>Primary</a:t>
              </a:r>
            </a:p>
          </p:txBody>
        </p:sp>
        <p:sp>
          <p:nvSpPr>
            <p:cNvPr id="26" name="TextBox 25"/>
            <p:cNvSpPr txBox="1"/>
            <p:nvPr/>
          </p:nvSpPr>
          <p:spPr>
            <a:xfrm>
              <a:off x="5893676" y="5058635"/>
              <a:ext cx="2031124" cy="428602"/>
            </a:xfrm>
            <a:prstGeom prst="rect">
              <a:avLst/>
            </a:prstGeom>
            <a:noFill/>
          </p:spPr>
          <p:txBody>
            <a:bodyPr wrap="square" rtlCol="0">
              <a:spAutoFit/>
            </a:bodyPr>
            <a:lstStyle/>
            <a:p>
              <a:r>
                <a:rPr lang="en-GB" sz="1400" dirty="0" smtClean="0"/>
                <a:t>Primary &amp; Secondary</a:t>
              </a:r>
            </a:p>
          </p:txBody>
        </p:sp>
        <p:sp>
          <p:nvSpPr>
            <p:cNvPr id="27" name="TextBox 26"/>
            <p:cNvSpPr txBox="1"/>
            <p:nvPr/>
          </p:nvSpPr>
          <p:spPr>
            <a:xfrm>
              <a:off x="5893676" y="5554934"/>
              <a:ext cx="1421524" cy="428602"/>
            </a:xfrm>
            <a:prstGeom prst="rect">
              <a:avLst/>
            </a:prstGeom>
            <a:noFill/>
          </p:spPr>
          <p:txBody>
            <a:bodyPr wrap="square" rtlCol="0">
              <a:spAutoFit/>
            </a:bodyPr>
            <a:lstStyle/>
            <a:p>
              <a:r>
                <a:rPr lang="en-GB" sz="1400" dirty="0" smtClean="0"/>
                <a:t>Secondary</a:t>
              </a:r>
            </a:p>
          </p:txBody>
        </p:sp>
        <p:sp>
          <p:nvSpPr>
            <p:cNvPr id="28" name="TextBox 27"/>
            <p:cNvSpPr txBox="1"/>
            <p:nvPr/>
          </p:nvSpPr>
          <p:spPr>
            <a:xfrm>
              <a:off x="5893676" y="5955642"/>
              <a:ext cx="1421524" cy="428602"/>
            </a:xfrm>
            <a:prstGeom prst="rect">
              <a:avLst/>
            </a:prstGeom>
            <a:noFill/>
          </p:spPr>
          <p:txBody>
            <a:bodyPr wrap="square" rtlCol="0">
              <a:spAutoFit/>
            </a:bodyPr>
            <a:lstStyle/>
            <a:p>
              <a:r>
                <a:rPr lang="en-GB" sz="1400" dirty="0" smtClean="0"/>
                <a:t>Special</a:t>
              </a:r>
            </a:p>
          </p:txBody>
        </p:sp>
      </p:grpSp>
    </p:spTree>
    <p:extLst>
      <p:ext uri="{BB962C8B-B14F-4D97-AF65-F5344CB8AC3E}">
        <p14:creationId xmlns:p14="http://schemas.microsoft.com/office/powerpoint/2010/main" val="3342504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Narrow"/>
              <a:ea typeface="+mn-ea"/>
              <a:cs typeface="+mn-cs"/>
            </a:endParaRPr>
          </a:p>
        </p:txBody>
      </p:sp>
      <p:sp>
        <p:nvSpPr>
          <p:cNvPr id="9" name="Title 8"/>
          <p:cNvSpPr>
            <a:spLocks noGrp="1"/>
          </p:cNvSpPr>
          <p:nvPr>
            <p:ph type="title"/>
          </p:nvPr>
        </p:nvSpPr>
        <p:spPr/>
        <p:txBody>
          <a:bodyPr>
            <a:normAutofit/>
          </a:bodyPr>
          <a:lstStyle/>
          <a:p>
            <a:pPr algn="l"/>
            <a:r>
              <a:rPr lang="en-GB" sz="3200" b="1" dirty="0" smtClean="0">
                <a:latin typeface="Arial" panose="020B0604020202020204" pitchFamily="34" charset="0"/>
                <a:cs typeface="Arial" panose="020B0604020202020204" pitchFamily="34" charset="0"/>
              </a:rPr>
              <a:t>Domestic Abuse</a:t>
            </a:r>
            <a:r>
              <a:rPr lang="en-GB" sz="3600" b="1" dirty="0">
                <a:latin typeface="Arial" panose="020B0604020202020204" pitchFamily="34" charset="0"/>
                <a:cs typeface="Arial" panose="020B0604020202020204" pitchFamily="34" charset="0"/>
              </a:rPr>
              <a:t/>
            </a:r>
            <a:br>
              <a:rPr lang="en-GB" sz="3600" b="1" dirty="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Year on Year Comparison &amp; Crime Type | Q1, Q2 &amp; Q3</a:t>
            </a:r>
            <a:endParaRPr lang="en-GB" sz="2000" b="1" dirty="0">
              <a:latin typeface="Arial" panose="020B0604020202020204" pitchFamily="34" charset="0"/>
              <a:cs typeface="Arial" panose="020B0604020202020204" pitchFamily="34" charset="0"/>
            </a:endParaRPr>
          </a:p>
        </p:txBody>
      </p:sp>
      <p:sp>
        <p:nvSpPr>
          <p:cNvPr id="12" name="TextBox 11"/>
          <p:cNvSpPr txBox="1"/>
          <p:nvPr/>
        </p:nvSpPr>
        <p:spPr>
          <a:xfrm>
            <a:off x="457200" y="4558605"/>
            <a:ext cx="8153400" cy="14619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Year to date (April -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December 2018),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were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6311 domestic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incidents recorded in Nottingham, this is a 9</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(502 more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incidents) compared to the same period last year. In the same time period, the number of domestic non-crime occurrences have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increased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1715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2017/18,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1907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2018/19.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 this period, Nottinghamshire Police recorded 4221 domestic abuse offences in Nottingham, 39% (1175 offences) more compared to last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Violence against the person offences made up the majority (77%) of recorded domestic abuse in that time period.</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457200" y="6154419"/>
            <a:ext cx="8153400" cy="230832"/>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900" b="1" i="0" u="none" strike="noStrike" kern="1200" cap="none" spc="0" normalizeH="0" baseline="0" noProof="0" dirty="0">
                <a:ln>
                  <a:noFill/>
                </a:ln>
                <a:solidFill>
                  <a:prstClr val="black"/>
                </a:solidFill>
                <a:effectLst/>
                <a:uLnTx/>
                <a:uFillTx/>
                <a:latin typeface="Arial Narrow"/>
                <a:ea typeface="+mn-ea"/>
                <a:cs typeface="+mn-cs"/>
              </a:rPr>
              <a:t>Domestic Incidents </a:t>
            </a:r>
            <a:r>
              <a:rPr kumimoji="0" lang="en-GB" altLang="en-US" sz="900" b="0" i="0" u="none" strike="noStrike" kern="1200" cap="none" spc="0" normalizeH="0" baseline="0" noProof="0" dirty="0" smtClean="0">
                <a:ln>
                  <a:noFill/>
                </a:ln>
                <a:solidFill>
                  <a:prstClr val="black"/>
                </a:solidFill>
                <a:effectLst/>
                <a:uLnTx/>
                <a:uFillTx/>
                <a:latin typeface="Arial Narrow"/>
                <a:ea typeface="+mn-ea"/>
                <a:cs typeface="+mn-cs"/>
              </a:rPr>
              <a:t>have </a:t>
            </a:r>
            <a:r>
              <a:rPr kumimoji="0" lang="en-GB" altLang="en-US" sz="900" b="0" i="0" u="none" strike="noStrike" kern="1200" cap="none" spc="0" normalizeH="0" baseline="0" noProof="0" dirty="0">
                <a:ln>
                  <a:noFill/>
                </a:ln>
                <a:solidFill>
                  <a:prstClr val="black"/>
                </a:solidFill>
                <a:effectLst/>
                <a:uLnTx/>
                <a:uFillTx/>
                <a:latin typeface="Arial Narrow"/>
                <a:ea typeface="+mn-ea"/>
                <a:cs typeface="+mn-cs"/>
              </a:rPr>
              <a:t>been extracted from </a:t>
            </a:r>
            <a:r>
              <a:rPr kumimoji="0" lang="en-GB" altLang="en-US" sz="900" b="0" i="0" u="none" strike="noStrike" kern="1200" cap="none" spc="0" normalizeH="0" baseline="0" noProof="0" dirty="0" smtClean="0">
                <a:ln>
                  <a:noFill/>
                </a:ln>
                <a:solidFill>
                  <a:prstClr val="black"/>
                </a:solidFill>
                <a:effectLst/>
                <a:uLnTx/>
                <a:uFillTx/>
                <a:latin typeface="Arial Narrow"/>
                <a:ea typeface="+mn-ea"/>
                <a:cs typeface="+mn-cs"/>
              </a:rPr>
              <a:t>Vision </a:t>
            </a:r>
            <a:r>
              <a:rPr kumimoji="0" lang="en-GB" altLang="en-US" sz="900" b="0" i="0" u="none" strike="noStrike" kern="1200" cap="none" spc="0" normalizeH="0" baseline="0" noProof="0" dirty="0">
                <a:ln>
                  <a:noFill/>
                </a:ln>
                <a:solidFill>
                  <a:prstClr val="black"/>
                </a:solidFill>
                <a:effectLst/>
                <a:uLnTx/>
                <a:uFillTx/>
                <a:latin typeface="Arial Narrow"/>
                <a:ea typeface="+mn-ea"/>
                <a:cs typeface="+mn-cs"/>
              </a:rPr>
              <a:t>(Incident </a:t>
            </a:r>
            <a:r>
              <a:rPr kumimoji="0" lang="en-GB" altLang="en-US" sz="900" b="0" i="0" u="none" strike="noStrike" kern="1200" cap="none" spc="0" normalizeH="0" baseline="0" noProof="0" dirty="0" smtClean="0">
                <a:ln>
                  <a:noFill/>
                </a:ln>
                <a:solidFill>
                  <a:prstClr val="black"/>
                </a:solidFill>
                <a:effectLst/>
                <a:uLnTx/>
                <a:uFillTx/>
                <a:latin typeface="Arial Narrow"/>
                <a:ea typeface="+mn-ea"/>
                <a:cs typeface="+mn-cs"/>
              </a:rPr>
              <a:t>Recording System); comprises of occurrences where </a:t>
            </a:r>
            <a:r>
              <a:rPr kumimoji="0" lang="en-GB" altLang="en-US" sz="900" b="0" i="0" u="none" strike="noStrike" kern="1200" cap="none" spc="0" normalizeH="0" baseline="0" noProof="0" dirty="0">
                <a:ln>
                  <a:noFill/>
                </a:ln>
                <a:solidFill>
                  <a:prstClr val="black"/>
                </a:solidFill>
                <a:effectLst/>
                <a:uLnTx/>
                <a:uFillTx/>
                <a:latin typeface="Arial Narrow"/>
                <a:ea typeface="+mn-ea"/>
                <a:cs typeface="+mn-cs"/>
              </a:rPr>
              <a:t>the </a:t>
            </a:r>
            <a:r>
              <a:rPr kumimoji="0" lang="en-GB" altLang="en-US" sz="900" b="0" i="0" u="none" strike="noStrike" kern="1200" cap="none" spc="0" normalizeH="0" baseline="0" noProof="0" dirty="0" smtClean="0">
                <a:ln>
                  <a:noFill/>
                </a:ln>
                <a:solidFill>
                  <a:prstClr val="black"/>
                </a:solidFill>
                <a:effectLst/>
                <a:uLnTx/>
                <a:uFillTx/>
                <a:latin typeface="Arial Narrow"/>
                <a:ea typeface="+mn-ea"/>
                <a:cs typeface="+mn-cs"/>
              </a:rPr>
              <a:t>Incident </a:t>
            </a:r>
            <a:r>
              <a:rPr kumimoji="0" lang="en-GB" altLang="en-US" sz="900" b="0" i="0" u="none" strike="noStrike" kern="1200" cap="none" spc="0" normalizeH="0" baseline="0" noProof="0" dirty="0">
                <a:ln>
                  <a:noFill/>
                </a:ln>
                <a:solidFill>
                  <a:prstClr val="black"/>
                </a:solidFill>
                <a:effectLst/>
                <a:uLnTx/>
                <a:uFillTx/>
                <a:latin typeface="Arial Narrow"/>
                <a:ea typeface="+mn-ea"/>
                <a:cs typeface="+mn-cs"/>
              </a:rPr>
              <a:t>has </a:t>
            </a:r>
            <a:r>
              <a:rPr kumimoji="0" lang="en-GB" altLang="en-US" sz="900" b="0" i="0" u="none" strike="noStrike" kern="1200" cap="none" spc="0" normalizeH="0" baseline="0" noProof="0" dirty="0" smtClean="0">
                <a:ln>
                  <a:noFill/>
                </a:ln>
                <a:solidFill>
                  <a:prstClr val="black"/>
                </a:solidFill>
                <a:effectLst/>
                <a:uLnTx/>
                <a:uFillTx/>
                <a:latin typeface="Arial Narrow"/>
                <a:ea typeface="+mn-ea"/>
                <a:cs typeface="+mn-cs"/>
              </a:rPr>
              <a:t>been closed </a:t>
            </a:r>
            <a:r>
              <a:rPr kumimoji="0" lang="en-GB" altLang="en-US" sz="900" b="0" i="0" u="none" strike="noStrike" kern="1200" cap="none" spc="0" normalizeH="0" baseline="0" noProof="0" dirty="0">
                <a:ln>
                  <a:noFill/>
                </a:ln>
                <a:solidFill>
                  <a:prstClr val="black"/>
                </a:solidFill>
                <a:effectLst/>
                <a:uLnTx/>
                <a:uFillTx/>
                <a:latin typeface="Arial Narrow"/>
                <a:ea typeface="+mn-ea"/>
                <a:cs typeface="+mn-cs"/>
              </a:rPr>
              <a:t>as a </a:t>
            </a:r>
            <a:r>
              <a:rPr kumimoji="0" lang="en-GB" altLang="en-US" sz="900" b="0" i="0" u="none" strike="noStrike" kern="1200" cap="none" spc="0" normalizeH="0" baseline="0" noProof="0" dirty="0" smtClean="0">
                <a:ln>
                  <a:noFill/>
                </a:ln>
                <a:solidFill>
                  <a:prstClr val="black"/>
                </a:solidFill>
                <a:effectLst/>
                <a:uLnTx/>
                <a:uFillTx/>
                <a:latin typeface="Arial Narrow"/>
                <a:ea typeface="+mn-ea"/>
                <a:cs typeface="+mn-cs"/>
              </a:rPr>
              <a:t>“Domestic”. </a:t>
            </a:r>
            <a:endParaRPr kumimoji="0" lang="en-GB" altLang="en-US" sz="9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 name="Rectangle 13"/>
          <p:cNvSpPr/>
          <p:nvPr/>
        </p:nvSpPr>
        <p:spPr>
          <a:xfrm>
            <a:off x="457200" y="6317247"/>
            <a:ext cx="8153400" cy="230832"/>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900" b="1" i="0" u="none" strike="noStrike" kern="1200" cap="none" spc="0" normalizeH="0" baseline="0" noProof="0" dirty="0">
                <a:ln>
                  <a:noFill/>
                </a:ln>
                <a:solidFill>
                  <a:prstClr val="black"/>
                </a:solidFill>
                <a:effectLst/>
                <a:uLnTx/>
                <a:uFillTx/>
                <a:latin typeface="Arial Narrow"/>
                <a:ea typeface="+mn-ea"/>
                <a:cs typeface="+mn-cs"/>
              </a:rPr>
              <a:t>Domestic </a:t>
            </a:r>
            <a:r>
              <a:rPr kumimoji="0" lang="en-GB" altLang="en-US" sz="900" b="1" i="0" u="none" strike="noStrike" kern="1200" cap="none" spc="0" normalizeH="0" baseline="0" noProof="0" dirty="0" smtClean="0">
                <a:ln>
                  <a:noFill/>
                </a:ln>
                <a:solidFill>
                  <a:prstClr val="black"/>
                </a:solidFill>
                <a:effectLst/>
                <a:uLnTx/>
                <a:uFillTx/>
                <a:latin typeface="Arial Narrow"/>
                <a:ea typeface="+mn-ea"/>
                <a:cs typeface="+mn-cs"/>
              </a:rPr>
              <a:t>Non-Crimes </a:t>
            </a:r>
            <a:r>
              <a:rPr kumimoji="0" lang="en-GB" altLang="en-US" sz="900" b="0" i="0" u="none" strike="noStrike" kern="1200" cap="none" spc="0" normalizeH="0" baseline="0" noProof="0" dirty="0" smtClean="0">
                <a:ln>
                  <a:noFill/>
                </a:ln>
                <a:solidFill>
                  <a:prstClr val="black"/>
                </a:solidFill>
                <a:effectLst/>
                <a:uLnTx/>
                <a:uFillTx/>
                <a:latin typeface="Arial Narrow"/>
                <a:ea typeface="+mn-ea"/>
                <a:cs typeface="+mn-cs"/>
              </a:rPr>
              <a:t>are incidents </a:t>
            </a:r>
            <a:r>
              <a:rPr kumimoji="0" lang="en-GB" altLang="en-US" sz="900" b="0" i="0" u="none" strike="noStrike" kern="1200" cap="none" spc="0" normalizeH="0" baseline="0" noProof="0" dirty="0">
                <a:ln>
                  <a:noFill/>
                </a:ln>
                <a:solidFill>
                  <a:prstClr val="black"/>
                </a:solidFill>
                <a:effectLst/>
                <a:uLnTx/>
                <a:uFillTx/>
                <a:latin typeface="Arial Narrow"/>
                <a:ea typeface="+mn-ea"/>
                <a:cs typeface="+mn-cs"/>
              </a:rPr>
              <a:t>which did not meet the threshold of crime but were recorded </a:t>
            </a:r>
            <a:r>
              <a:rPr kumimoji="0" lang="en-GB" altLang="en-US" sz="900" b="0" i="0" u="none" strike="noStrike" kern="1200" cap="none" spc="0" normalizeH="0" baseline="0" noProof="0" dirty="0" smtClean="0">
                <a:ln>
                  <a:noFill/>
                </a:ln>
                <a:solidFill>
                  <a:prstClr val="black"/>
                </a:solidFill>
                <a:effectLst/>
                <a:uLnTx/>
                <a:uFillTx/>
                <a:latin typeface="Arial Narrow"/>
                <a:ea typeface="+mn-ea"/>
                <a:cs typeface="+mn-cs"/>
              </a:rPr>
              <a:t>to monitor vulnerability and repeat victimisation.</a:t>
            </a:r>
          </a:p>
        </p:txBody>
      </p:sp>
      <p:pic>
        <p:nvPicPr>
          <p:cNvPr id="5" name="Picture 4"/>
          <p:cNvPicPr>
            <a:picLocks noChangeAspect="1"/>
          </p:cNvPicPr>
          <p:nvPr/>
        </p:nvPicPr>
        <p:blipFill>
          <a:blip r:embed="rId2"/>
          <a:stretch>
            <a:fillRect/>
          </a:stretch>
        </p:blipFill>
        <p:spPr>
          <a:xfrm>
            <a:off x="982672" y="1644924"/>
            <a:ext cx="7102456" cy="2719052"/>
          </a:xfrm>
          <a:prstGeom prst="rect">
            <a:avLst/>
          </a:prstGeom>
        </p:spPr>
      </p:pic>
    </p:spTree>
    <p:extLst>
      <p:ext uri="{BB962C8B-B14F-4D97-AF65-F5344CB8AC3E}">
        <p14:creationId xmlns:p14="http://schemas.microsoft.com/office/powerpoint/2010/main" val="3542911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altLang="en-US" sz="3200" b="1" dirty="0">
                <a:latin typeface="Arial "/>
              </a:rPr>
              <a:t>Trend in </a:t>
            </a:r>
            <a:r>
              <a:rPr lang="en-GB" altLang="en-US" sz="3200" b="1" dirty="0" smtClean="0">
                <a:latin typeface="Arial "/>
              </a:rPr>
              <a:t>Domestic Violence</a:t>
            </a:r>
            <a:r>
              <a:rPr lang="en-GB" altLang="en-US" sz="3600" b="1" dirty="0" smtClean="0">
                <a:latin typeface="Arial "/>
              </a:rPr>
              <a:t/>
            </a:r>
            <a:br>
              <a:rPr lang="en-GB" altLang="en-US" sz="3600" b="1" dirty="0" smtClean="0">
                <a:latin typeface="Arial "/>
              </a:rPr>
            </a:br>
            <a:r>
              <a:rPr lang="en-GB" altLang="en-US" sz="2000" b="1" dirty="0" smtClean="0">
                <a:latin typeface="Arial "/>
              </a:rPr>
              <a:t>Jan’16 – Dec’18</a:t>
            </a:r>
            <a:endParaRPr lang="en-GB" sz="2000" b="1" dirty="0">
              <a:latin typeface="Arial "/>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Arial Narrow"/>
              <a:ea typeface="+mn-ea"/>
              <a:cs typeface="+mn-cs"/>
            </a:endParaRPr>
          </a:p>
        </p:txBody>
      </p:sp>
      <p:sp>
        <p:nvSpPr>
          <p:cNvPr id="9" name="TextBox 8"/>
          <p:cNvSpPr txBox="1"/>
          <p:nvPr/>
        </p:nvSpPr>
        <p:spPr>
          <a:xfrm>
            <a:off x="457200" y="5005626"/>
            <a:ext cx="8229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2018/19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 the first three quarters of 2018/19 there </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were </a:t>
            </a:r>
            <a:r>
              <a:rPr kumimoji="0" lang="en-GB"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3231 </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violence against the person offences classed as domestic abuse (domestic violence</a:t>
            </a:r>
            <a:r>
              <a:rPr kumimoji="0" lang="en-GB"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which is a 40% increase (925 more offences), when compared to 2017/18.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October was the month with the highest volume of offences (385), the largest year on year increase was in July (36%, 101 more offences).</a:t>
            </a:r>
            <a:endPar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457200" y="4572000"/>
            <a:ext cx="7848600" cy="230832"/>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900" b="0" i="0" u="none" strike="noStrike" kern="1200" cap="none" spc="0" normalizeH="0" baseline="0" noProof="0" dirty="0" smtClean="0">
                <a:ln>
                  <a:noFill/>
                </a:ln>
                <a:solidFill>
                  <a:prstClr val="black"/>
                </a:solidFill>
                <a:effectLst/>
                <a:uLnTx/>
                <a:uFillTx/>
                <a:latin typeface="Arial Narrow"/>
                <a:ea typeface="+mn-ea"/>
                <a:cs typeface="+mn-cs"/>
              </a:rPr>
              <a:t>Niche </a:t>
            </a:r>
            <a:r>
              <a:rPr kumimoji="0" lang="en-GB" sz="900" b="0" i="0" u="none" strike="noStrike" kern="1200" cap="none" spc="0" normalizeH="0" baseline="0" noProof="0" dirty="0">
                <a:ln>
                  <a:noFill/>
                </a:ln>
                <a:solidFill>
                  <a:prstClr val="black"/>
                </a:solidFill>
                <a:effectLst/>
                <a:uLnTx/>
                <a:uFillTx/>
                <a:latin typeface="Arial Narrow"/>
                <a:ea typeface="+mn-ea"/>
                <a:cs typeface="+mn-cs"/>
              </a:rPr>
              <a:t>| </a:t>
            </a:r>
            <a:r>
              <a:rPr kumimoji="0" lang="en-GB" sz="900" b="0" i="0" u="none" strike="noStrike" kern="1200" cap="none" spc="0" normalizeH="0" baseline="0" noProof="0" dirty="0" smtClean="0">
                <a:ln>
                  <a:noFill/>
                </a:ln>
                <a:solidFill>
                  <a:prstClr val="black"/>
                </a:solidFill>
                <a:effectLst/>
                <a:uLnTx/>
                <a:uFillTx/>
                <a:latin typeface="Arial Narrow"/>
                <a:ea typeface="+mn-ea"/>
                <a:cs typeface="+mn-cs"/>
              </a:rPr>
              <a:t>Violence Against Person (DV) </a:t>
            </a:r>
            <a:r>
              <a:rPr kumimoji="0" lang="en-GB" sz="900" b="0" i="0" u="none" strike="noStrike" kern="1200" cap="none" spc="0" normalizeH="0" baseline="0" noProof="0" dirty="0">
                <a:ln>
                  <a:noFill/>
                </a:ln>
                <a:solidFill>
                  <a:prstClr val="black"/>
                </a:solidFill>
                <a:effectLst/>
                <a:uLnTx/>
                <a:uFillTx/>
                <a:latin typeface="Arial Narrow"/>
                <a:ea typeface="+mn-ea"/>
                <a:cs typeface="+mn-cs"/>
              </a:rPr>
              <a:t>| </a:t>
            </a:r>
            <a:r>
              <a:rPr kumimoji="0" lang="en-GB" sz="900" b="0" i="0" u="none" strike="noStrike" kern="1200" cap="none" spc="0" normalizeH="0" baseline="0" noProof="0" dirty="0" smtClean="0">
                <a:ln>
                  <a:noFill/>
                </a:ln>
                <a:solidFill>
                  <a:prstClr val="black"/>
                </a:solidFill>
                <a:effectLst/>
                <a:uLnTx/>
                <a:uFillTx/>
                <a:latin typeface="Arial Narrow"/>
                <a:ea typeface="+mn-ea"/>
                <a:cs typeface="+mn-cs"/>
              </a:rPr>
              <a:t>Jan’16-Dec’18 </a:t>
            </a:r>
            <a:r>
              <a:rPr kumimoji="0" lang="en-GB" sz="900" b="0" i="0" u="none" strike="noStrike" kern="1200" cap="none" spc="0" normalizeH="0" baseline="0" noProof="0" dirty="0">
                <a:ln>
                  <a:noFill/>
                </a:ln>
                <a:solidFill>
                  <a:prstClr val="black"/>
                </a:solidFill>
                <a:effectLst/>
                <a:uLnTx/>
                <a:uFillTx/>
                <a:latin typeface="Arial Narrow"/>
                <a:ea typeface="+mn-ea"/>
                <a:cs typeface="+mn-cs"/>
              </a:rPr>
              <a:t>| Recorded Crime</a:t>
            </a:r>
            <a:r>
              <a:rPr kumimoji="0" lang="en-GB" altLang="en-US" sz="900" b="0" i="0" u="none" strike="noStrike" kern="1200" cap="none" spc="0" normalizeH="0" baseline="0" noProof="0" dirty="0" smtClean="0">
                <a:ln>
                  <a:noFill/>
                </a:ln>
                <a:solidFill>
                  <a:prstClr val="black"/>
                </a:solidFill>
                <a:effectLst/>
                <a:uLnTx/>
                <a:uFillTx/>
                <a:latin typeface="Arial Narrow"/>
                <a:ea typeface="+mn-ea"/>
                <a:cs typeface="+mn-cs"/>
              </a:rPr>
              <a:t> </a:t>
            </a:r>
            <a:endParaRPr kumimoji="0" lang="en-GB" altLang="en-US" sz="9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 name="Rectangle 9"/>
          <p:cNvSpPr/>
          <p:nvPr/>
        </p:nvSpPr>
        <p:spPr>
          <a:xfrm>
            <a:off x="457200" y="6477000"/>
            <a:ext cx="8153400" cy="230832"/>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900" b="1" i="0" u="none" strike="noStrike" kern="1200" cap="none" spc="0" normalizeH="0" baseline="0" noProof="0" dirty="0">
                <a:ln>
                  <a:noFill/>
                </a:ln>
                <a:solidFill>
                  <a:prstClr val="black"/>
                </a:solidFill>
                <a:effectLst/>
                <a:uLnTx/>
                <a:uFillTx/>
                <a:latin typeface="Arial Narrow"/>
                <a:ea typeface="+mn-ea"/>
                <a:cs typeface="+mn-cs"/>
              </a:rPr>
              <a:t>Domestic Violence </a:t>
            </a:r>
            <a:r>
              <a:rPr kumimoji="0" lang="en-GB" altLang="en-US" sz="900" b="1" i="0" u="none" strike="noStrike" kern="1200" cap="none" spc="0" normalizeH="0" baseline="0" noProof="0" dirty="0" smtClean="0">
                <a:ln>
                  <a:noFill/>
                </a:ln>
                <a:solidFill>
                  <a:prstClr val="black"/>
                </a:solidFill>
                <a:effectLst/>
                <a:uLnTx/>
                <a:uFillTx/>
                <a:latin typeface="Arial Narrow"/>
                <a:ea typeface="+mn-ea"/>
                <a:cs typeface="+mn-cs"/>
              </a:rPr>
              <a:t>(Crimes) </a:t>
            </a:r>
            <a:r>
              <a:rPr kumimoji="0" lang="en-GB" altLang="en-US" sz="900" b="0" i="0" u="none" strike="noStrike" kern="1200" cap="none" spc="0" normalizeH="0" baseline="0" noProof="0" dirty="0" smtClean="0">
                <a:ln>
                  <a:noFill/>
                </a:ln>
                <a:solidFill>
                  <a:prstClr val="black"/>
                </a:solidFill>
                <a:effectLst/>
                <a:uLnTx/>
                <a:uFillTx/>
                <a:latin typeface="Arial Narrow"/>
                <a:ea typeface="+mn-ea"/>
                <a:cs typeface="+mn-cs"/>
              </a:rPr>
              <a:t>are offences within Violence </a:t>
            </a:r>
            <a:r>
              <a:rPr kumimoji="0" lang="en-GB" altLang="en-US" sz="900" b="0" i="0" u="none" strike="noStrike" kern="1200" cap="none" spc="0" normalizeH="0" baseline="0" noProof="0" dirty="0">
                <a:ln>
                  <a:noFill/>
                </a:ln>
                <a:solidFill>
                  <a:prstClr val="black"/>
                </a:solidFill>
                <a:effectLst/>
                <a:uLnTx/>
                <a:uFillTx/>
                <a:latin typeface="Arial Narrow"/>
                <a:ea typeface="+mn-ea"/>
                <a:cs typeface="+mn-cs"/>
              </a:rPr>
              <a:t>Against the Person </a:t>
            </a:r>
            <a:r>
              <a:rPr kumimoji="0" lang="en-GB" altLang="en-US" sz="900" b="0" i="0" u="none" strike="noStrike" kern="1200" cap="none" spc="0" normalizeH="0" baseline="0" noProof="0" dirty="0" smtClean="0">
                <a:ln>
                  <a:noFill/>
                </a:ln>
                <a:solidFill>
                  <a:prstClr val="black"/>
                </a:solidFill>
                <a:effectLst/>
                <a:uLnTx/>
                <a:uFillTx/>
                <a:latin typeface="Arial Narrow"/>
                <a:ea typeface="+mn-ea"/>
                <a:cs typeface="+mn-cs"/>
              </a:rPr>
              <a:t>category, which have been classed as Domestic Abuse.</a:t>
            </a:r>
          </a:p>
        </p:txBody>
      </p:sp>
      <p:pic>
        <p:nvPicPr>
          <p:cNvPr id="5" name="Picture 4"/>
          <p:cNvPicPr>
            <a:picLocks noChangeAspect="1"/>
          </p:cNvPicPr>
          <p:nvPr/>
        </p:nvPicPr>
        <p:blipFill>
          <a:blip r:embed="rId2"/>
          <a:stretch>
            <a:fillRect/>
          </a:stretch>
        </p:blipFill>
        <p:spPr>
          <a:xfrm>
            <a:off x="493295" y="1869123"/>
            <a:ext cx="8280000" cy="2642552"/>
          </a:xfrm>
          <a:prstGeom prst="rect">
            <a:avLst/>
          </a:prstGeom>
        </p:spPr>
      </p:pic>
    </p:spTree>
    <p:extLst>
      <p:ext uri="{BB962C8B-B14F-4D97-AF65-F5344CB8AC3E}">
        <p14:creationId xmlns:p14="http://schemas.microsoft.com/office/powerpoint/2010/main" val="341265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l"/>
            <a:r>
              <a:rPr lang="en-GB" sz="3200" b="1" dirty="0" smtClean="0">
                <a:latin typeface="Arial "/>
              </a:rPr>
              <a:t>Ward Recorded Figures</a:t>
            </a:r>
            <a:r>
              <a:rPr lang="en-GB" sz="3600" b="1" dirty="0" smtClean="0">
                <a:latin typeface="Arial "/>
              </a:rPr>
              <a:t/>
            </a:r>
            <a:br>
              <a:rPr lang="en-GB" sz="3600" b="1" dirty="0" smtClean="0">
                <a:latin typeface="Arial "/>
              </a:rPr>
            </a:br>
            <a:r>
              <a:rPr lang="en-GB" sz="2000" b="1" dirty="0" smtClean="0">
                <a:latin typeface="Arial "/>
              </a:rPr>
              <a:t>Incidents, Crimes | 2018/19</a:t>
            </a:r>
            <a:endParaRPr lang="en-GB" sz="2400" b="1" dirty="0">
              <a:latin typeface="Arial "/>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Arial Narrow"/>
              <a:ea typeface="+mn-ea"/>
              <a:cs typeface="+mn-cs"/>
            </a:endParaRPr>
          </a:p>
        </p:txBody>
      </p:sp>
      <p:sp>
        <p:nvSpPr>
          <p:cNvPr id="7" name="TextBox 6"/>
          <p:cNvSpPr txBox="1"/>
          <p:nvPr/>
        </p:nvSpPr>
        <p:spPr>
          <a:xfrm>
            <a:off x="6934200" y="2057400"/>
            <a:ext cx="1905000" cy="33085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Aspley was the ward with the highest volume of recorded domestic violence crimes in 2018/19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(258 </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offences), followed by Bulwell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(257 </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offences) and then </a:t>
            </a:r>
            <a:r>
              <a:rPr kumimoji="0" lang="en-GB" sz="11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Bestwood</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&amp; St. Ann’s (217 offences each). </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three of the same wards also experienced the highest volume of domestic incidents. </a:t>
            </a:r>
            <a:r>
              <a:rPr kumimoji="0" lang="en-GB" sz="11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Bestwood</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experienced the highest number of domestic incidents (533), followed by Aspley (531) and Bulwell (497).</a:t>
            </a:r>
            <a:endParaRPr kumimoji="0" lang="en-GB" sz="12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457200" y="5477741"/>
            <a:ext cx="541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prstClr val="black"/>
                </a:solidFill>
                <a:effectLst/>
                <a:uLnTx/>
                <a:uFillTx/>
                <a:latin typeface="Arial Narrow"/>
                <a:ea typeface="+mn-ea"/>
                <a:cs typeface="+mn-cs"/>
              </a:rPr>
              <a:t>Niche</a:t>
            </a:r>
            <a:r>
              <a:rPr kumimoji="0" lang="en-GB" sz="900" b="0" i="0" u="none" strike="noStrike" kern="1200" cap="none" spc="0" normalizeH="0" baseline="0" noProof="0" dirty="0">
                <a:ln>
                  <a:noFill/>
                </a:ln>
                <a:solidFill>
                  <a:prstClr val="black"/>
                </a:solidFill>
                <a:effectLst/>
                <a:uLnTx/>
                <a:uFillTx/>
                <a:latin typeface="Arial Narrow"/>
                <a:ea typeface="+mn-ea"/>
                <a:cs typeface="+mn-cs"/>
              </a:rPr>
              <a:t> </a:t>
            </a:r>
            <a:r>
              <a:rPr kumimoji="0" lang="en-GB" sz="900" b="0" i="0" u="none" strike="noStrike" kern="1200" cap="none" spc="0" normalizeH="0" baseline="0" noProof="0" dirty="0" smtClean="0">
                <a:ln>
                  <a:noFill/>
                </a:ln>
                <a:solidFill>
                  <a:prstClr val="black"/>
                </a:solidFill>
                <a:effectLst/>
                <a:uLnTx/>
                <a:uFillTx/>
                <a:latin typeface="Arial Narrow"/>
                <a:ea typeface="+mn-ea"/>
                <a:cs typeface="+mn-cs"/>
              </a:rPr>
              <a:t>| Violence Against the Person | Apr’18 – Dec’18;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prstClr val="black"/>
                </a:solidFill>
                <a:effectLst/>
                <a:uLnTx/>
                <a:uFillTx/>
                <a:latin typeface="Arial Narrow"/>
                <a:ea typeface="+mn-ea"/>
                <a:cs typeface="+mn-cs"/>
              </a:rPr>
              <a:t>Vision | closing code ‘Domestic’ | Apr’18 – Dec’18 </a:t>
            </a:r>
            <a:endParaRPr kumimoji="0" lang="en-GB" sz="900" b="0" i="0" u="none" strike="noStrike" kern="1200" cap="none" spc="0" normalizeH="0" baseline="0" noProof="0" dirty="0">
              <a:ln>
                <a:noFill/>
              </a:ln>
              <a:solidFill>
                <a:prstClr val="black"/>
              </a:solidFill>
              <a:effectLst/>
              <a:uLnTx/>
              <a:uFillTx/>
              <a:latin typeface="Arial Narrow"/>
              <a:ea typeface="+mn-ea"/>
              <a:cs typeface="+mn-cs"/>
            </a:endParaRPr>
          </a:p>
        </p:txBody>
      </p:sp>
      <p:pic>
        <p:nvPicPr>
          <p:cNvPr id="6" name="Picture 5"/>
          <p:cNvPicPr>
            <a:picLocks noChangeAspect="1"/>
          </p:cNvPicPr>
          <p:nvPr/>
        </p:nvPicPr>
        <p:blipFill>
          <a:blip r:embed="rId2"/>
          <a:stretch>
            <a:fillRect/>
          </a:stretch>
        </p:blipFill>
        <p:spPr>
          <a:xfrm>
            <a:off x="457200" y="1619872"/>
            <a:ext cx="6202800" cy="3821774"/>
          </a:xfrm>
          <a:prstGeom prst="rect">
            <a:avLst/>
          </a:prstGeom>
        </p:spPr>
      </p:pic>
    </p:spTree>
    <p:extLst>
      <p:ext uri="{BB962C8B-B14F-4D97-AF65-F5344CB8AC3E}">
        <p14:creationId xmlns:p14="http://schemas.microsoft.com/office/powerpoint/2010/main" val="1919174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altLang="en-US" sz="3600" b="1" dirty="0" smtClean="0">
                <a:latin typeface="Arial" panose="020B0604020202020204" pitchFamily="34" charset="0"/>
                <a:cs typeface="Arial" panose="020B0604020202020204" pitchFamily="34" charset="0"/>
              </a:rPr>
              <a:t>WAIS </a:t>
            </a:r>
            <a:r>
              <a:rPr lang="en-GB" altLang="en-US" sz="3600" b="1" dirty="0">
                <a:latin typeface="Arial" panose="020B0604020202020204" pitchFamily="34" charset="0"/>
                <a:cs typeface="Arial" panose="020B0604020202020204" pitchFamily="34" charset="0"/>
              </a:rPr>
              <a:t>24 Hour </a:t>
            </a:r>
            <a:r>
              <a:rPr lang="en-GB" altLang="en-US" sz="3600" b="1" dirty="0" smtClean="0">
                <a:latin typeface="Arial" panose="020B0604020202020204" pitchFamily="34" charset="0"/>
                <a:cs typeface="Arial" panose="020B0604020202020204" pitchFamily="34" charset="0"/>
              </a:rPr>
              <a:t>Helpline</a:t>
            </a:r>
            <a:r>
              <a:rPr lang="en-GB" altLang="en-US" b="1" dirty="0" smtClean="0">
                <a:latin typeface="Arial" panose="020B0604020202020204" pitchFamily="34" charset="0"/>
                <a:cs typeface="Arial" panose="020B0604020202020204" pitchFamily="34" charset="0"/>
              </a:rPr>
              <a:t/>
            </a:r>
            <a:br>
              <a:rPr lang="en-GB" altLang="en-US" b="1" dirty="0" smtClean="0">
                <a:latin typeface="Arial" panose="020B0604020202020204" pitchFamily="34" charset="0"/>
                <a:cs typeface="Arial" panose="020B0604020202020204" pitchFamily="34" charset="0"/>
              </a:rPr>
            </a:br>
            <a:r>
              <a:rPr lang="en-GB" altLang="en-US" sz="2000" b="1" dirty="0" smtClean="0">
                <a:latin typeface="Arial" panose="020B0604020202020204" pitchFamily="34" charset="0"/>
                <a:cs typeface="Arial" panose="020B0604020202020204" pitchFamily="34" charset="0"/>
              </a:rPr>
              <a:t>Quarterly Calls</a:t>
            </a:r>
            <a:endParaRPr lang="en-GB" sz="2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Arial Narrow"/>
              <a:ea typeface="+mn-ea"/>
              <a:cs typeface="+mn-cs"/>
            </a:endParaRPr>
          </a:p>
        </p:txBody>
      </p:sp>
      <p:sp>
        <p:nvSpPr>
          <p:cNvPr id="7" name="TextBox 6"/>
          <p:cNvSpPr txBox="1"/>
          <p:nvPr/>
        </p:nvSpPr>
        <p:spPr>
          <a:xfrm>
            <a:off x="6937200" y="1524000"/>
            <a:ext cx="19020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WAIS 24 hour helpline received 1482 calls from Nottingham city in Q2 of 2018/19.</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Calls from elsewhere were not available at the time of writing.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chart shows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number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ineffective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calls and the percentage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Nottingham city known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calls. The volume of ineffective calls in Q1 &amp; Q2 decreased by 37% (274 fewer calls) when compared with the same period in 2017/18.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stretch>
            <a:fillRect/>
          </a:stretch>
        </p:blipFill>
        <p:spPr>
          <a:xfrm>
            <a:off x="457200" y="1524000"/>
            <a:ext cx="6480000" cy="3774204"/>
          </a:xfrm>
          <a:prstGeom prst="rect">
            <a:avLst/>
          </a:prstGeom>
        </p:spPr>
      </p:pic>
    </p:spTree>
    <p:extLst>
      <p:ext uri="{BB962C8B-B14F-4D97-AF65-F5344CB8AC3E}">
        <p14:creationId xmlns:p14="http://schemas.microsoft.com/office/powerpoint/2010/main" val="1171016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l"/>
            <a:r>
              <a:rPr lang="en-GB" sz="3600" b="1" dirty="0">
                <a:latin typeface="Arial" panose="020B0604020202020204" pitchFamily="34" charset="0"/>
                <a:cs typeface="Arial" panose="020B0604020202020204" pitchFamily="34" charset="0"/>
              </a:rPr>
              <a:t>Positive </a:t>
            </a:r>
            <a:r>
              <a:rPr lang="en-GB" sz="3600" b="1" dirty="0" smtClean="0">
                <a:latin typeface="Arial" panose="020B0604020202020204" pitchFamily="34" charset="0"/>
                <a:cs typeface="Arial" panose="020B0604020202020204" pitchFamily="34" charset="0"/>
              </a:rPr>
              <a:t>Outcomes</a:t>
            </a:r>
            <a:br>
              <a:rPr lang="en-GB" sz="36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Domestic Violence</a:t>
            </a:r>
            <a:endParaRPr lang="en-GB"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38D3AA-1B2E-493D-853B-9D90430FA663}" type="slidenum">
              <a:rPr kumimoji="0" lang="en-GB" altLang="en-US" sz="1200" b="0" i="0" u="none" strike="noStrike" kern="1200" cap="none" spc="0" normalizeH="0" baseline="0" noProof="0" smtClean="0">
                <a:ln>
                  <a:noFill/>
                </a:ln>
                <a:solidFill>
                  <a:prstClr val="black">
                    <a:tint val="75000"/>
                  </a:prstClr>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altLang="en-US" sz="1200" b="0" i="0" u="none" strike="noStrike" kern="1200" cap="none" spc="0" normalizeH="0" baseline="0" noProof="0">
              <a:ln>
                <a:noFill/>
              </a:ln>
              <a:solidFill>
                <a:prstClr val="black">
                  <a:tint val="75000"/>
                </a:prstClr>
              </a:solidFill>
              <a:effectLst/>
              <a:uLnTx/>
              <a:uFillTx/>
              <a:latin typeface="Arial Narrow"/>
              <a:ea typeface="+mn-ea"/>
              <a:cs typeface="+mn-cs"/>
            </a:endParaRPr>
          </a:p>
        </p:txBody>
      </p:sp>
      <p:sp>
        <p:nvSpPr>
          <p:cNvPr id="8" name="TextBox 7"/>
          <p:cNvSpPr txBox="1"/>
          <p:nvPr/>
        </p:nvSpPr>
        <p:spPr>
          <a:xfrm>
            <a:off x="475891" y="4837886"/>
            <a:ext cx="5410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prstClr val="black"/>
                </a:solidFill>
                <a:effectLst/>
                <a:uLnTx/>
                <a:uFillTx/>
                <a:latin typeface="Arial Narrow"/>
                <a:ea typeface="+mn-ea"/>
                <a:cs typeface="+mn-cs"/>
              </a:rPr>
              <a:t>Niche</a:t>
            </a:r>
            <a:r>
              <a:rPr kumimoji="0" lang="en-GB" sz="900" b="0" i="0" u="none" strike="noStrike" kern="1200" cap="none" spc="0" normalizeH="0" baseline="0" noProof="0" dirty="0">
                <a:ln>
                  <a:noFill/>
                </a:ln>
                <a:solidFill>
                  <a:prstClr val="black"/>
                </a:solidFill>
                <a:effectLst/>
                <a:uLnTx/>
                <a:uFillTx/>
                <a:latin typeface="Arial Narrow"/>
                <a:ea typeface="+mn-ea"/>
                <a:cs typeface="+mn-cs"/>
              </a:rPr>
              <a:t> </a:t>
            </a:r>
            <a:r>
              <a:rPr kumimoji="0" lang="en-GB" sz="900" b="0" i="0" u="none" strike="noStrike" kern="1200" cap="none" spc="0" normalizeH="0" baseline="0" noProof="0" dirty="0" smtClean="0">
                <a:ln>
                  <a:noFill/>
                </a:ln>
                <a:solidFill>
                  <a:prstClr val="black"/>
                </a:solidFill>
                <a:effectLst/>
                <a:uLnTx/>
                <a:uFillTx/>
                <a:latin typeface="Arial Narrow"/>
                <a:ea typeface="+mn-ea"/>
                <a:cs typeface="+mn-cs"/>
              </a:rPr>
              <a:t>| Violence Against the Person | Apr’16-Dec’18 | Classification Status</a:t>
            </a:r>
            <a:endParaRPr kumimoji="0" lang="en-GB" sz="9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 name="TextBox 12"/>
          <p:cNvSpPr txBox="1"/>
          <p:nvPr/>
        </p:nvSpPr>
        <p:spPr>
          <a:xfrm>
            <a:off x="457200" y="5873531"/>
            <a:ext cx="8458200" cy="36933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Niche | Violence against the person (Domestic Abuse) | excluding ‘UU unresolved’ (live investigations)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Positive Outcomes (Outcomes 1 to 8, excl. 5)</a:t>
            </a:r>
          </a:p>
        </p:txBody>
      </p:sp>
      <p:pic>
        <p:nvPicPr>
          <p:cNvPr id="5" name="Picture 4"/>
          <p:cNvPicPr>
            <a:picLocks noChangeAspect="1"/>
          </p:cNvPicPr>
          <p:nvPr/>
        </p:nvPicPr>
        <p:blipFill>
          <a:blip r:embed="rId2"/>
          <a:stretch>
            <a:fillRect/>
          </a:stretch>
        </p:blipFill>
        <p:spPr>
          <a:xfrm>
            <a:off x="475891" y="2030264"/>
            <a:ext cx="8280000" cy="2807622"/>
          </a:xfrm>
          <a:prstGeom prst="rect">
            <a:avLst/>
          </a:prstGeom>
        </p:spPr>
      </p:pic>
    </p:spTree>
    <p:extLst>
      <p:ext uri="{BB962C8B-B14F-4D97-AF65-F5344CB8AC3E}">
        <p14:creationId xmlns:p14="http://schemas.microsoft.com/office/powerpoint/2010/main" val="21772580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l"/>
            <a:r>
              <a:rPr lang="en-GB" sz="3600" b="1" dirty="0">
                <a:latin typeface="Arial "/>
              </a:rPr>
              <a:t>Summary </a:t>
            </a:r>
            <a:br>
              <a:rPr lang="en-GB" sz="3600" b="1" dirty="0">
                <a:latin typeface="Arial "/>
              </a:rPr>
            </a:br>
            <a:r>
              <a:rPr lang="en-GB" sz="2000" b="1" dirty="0" smtClean="0">
                <a:latin typeface="Arial "/>
              </a:rPr>
              <a:t>Domestic Violence &amp; Abuse</a:t>
            </a:r>
            <a:endParaRPr lang="en-GB" b="1" dirty="0"/>
          </a:p>
        </p:txBody>
      </p:sp>
      <p:sp>
        <p:nvSpPr>
          <p:cNvPr id="3" name="Content Placeholder 2"/>
          <p:cNvSpPr>
            <a:spLocks noGrp="1"/>
          </p:cNvSpPr>
          <p:nvPr>
            <p:ph idx="1"/>
          </p:nvPr>
        </p:nvSpPr>
        <p:spPr>
          <a:xfrm>
            <a:off x="457200" y="1600200"/>
            <a:ext cx="8229600" cy="4756150"/>
          </a:xfrm>
          <a:noFill/>
        </p:spPr>
        <p:txBody>
          <a:bodyPr>
            <a:noAutofit/>
          </a:bodyPr>
          <a:lstStyle/>
          <a:p>
            <a:pPr lvl="0"/>
            <a:r>
              <a:rPr lang="en-GB" sz="1200" dirty="0" smtClean="0">
                <a:latin typeface="Arial" panose="020B0604020202020204" pitchFamily="34" charset="0"/>
                <a:cs typeface="Arial" panose="020B0604020202020204" pitchFamily="34" charset="0"/>
              </a:rPr>
              <a:t>Year </a:t>
            </a:r>
            <a:r>
              <a:rPr lang="en-GB" sz="1200" dirty="0">
                <a:latin typeface="Arial" panose="020B0604020202020204" pitchFamily="34" charset="0"/>
                <a:cs typeface="Arial" panose="020B0604020202020204" pitchFamily="34" charset="0"/>
              </a:rPr>
              <a:t>to date (April - </a:t>
            </a:r>
            <a:r>
              <a:rPr lang="en-GB" sz="1200" dirty="0" smtClean="0">
                <a:latin typeface="Arial" panose="020B0604020202020204" pitchFamily="34" charset="0"/>
                <a:cs typeface="Arial" panose="020B0604020202020204" pitchFamily="34" charset="0"/>
              </a:rPr>
              <a:t>December </a:t>
            </a:r>
            <a:r>
              <a:rPr lang="en-GB" sz="1200" dirty="0">
                <a:latin typeface="Arial" panose="020B0604020202020204" pitchFamily="34" charset="0"/>
                <a:cs typeface="Arial" panose="020B0604020202020204" pitchFamily="34" charset="0"/>
              </a:rPr>
              <a:t>2018), there were </a:t>
            </a:r>
            <a:r>
              <a:rPr lang="en-GB" sz="1200" dirty="0" smtClean="0">
                <a:latin typeface="Arial" panose="020B0604020202020204" pitchFamily="34" charset="0"/>
                <a:cs typeface="Arial" panose="020B0604020202020204" pitchFamily="34" charset="0"/>
              </a:rPr>
              <a:t>6308 </a:t>
            </a:r>
            <a:r>
              <a:rPr lang="en-GB" sz="1200" dirty="0">
                <a:latin typeface="Arial" panose="020B0604020202020204" pitchFamily="34" charset="0"/>
                <a:cs typeface="Arial" panose="020B0604020202020204" pitchFamily="34" charset="0"/>
              </a:rPr>
              <a:t>domestic incidents recorded in Nottingham, this is a 9% increase </a:t>
            </a:r>
            <a:r>
              <a:rPr lang="en-GB" sz="1200" dirty="0" smtClean="0">
                <a:latin typeface="Arial" panose="020B0604020202020204" pitchFamily="34" charset="0"/>
                <a:cs typeface="Arial" panose="020B0604020202020204" pitchFamily="34" charset="0"/>
              </a:rPr>
              <a:t>(499 </a:t>
            </a:r>
            <a:r>
              <a:rPr lang="en-GB" sz="1200" dirty="0">
                <a:latin typeface="Arial" panose="020B0604020202020204" pitchFamily="34" charset="0"/>
                <a:cs typeface="Arial" panose="020B0604020202020204" pitchFamily="34" charset="0"/>
              </a:rPr>
              <a:t>more incidents) compared to the same period last year. In the same time period, the number of domestic non-crime occurrences have increased from </a:t>
            </a:r>
            <a:r>
              <a:rPr lang="en-GB" sz="1200" dirty="0" smtClean="0">
                <a:latin typeface="Arial" panose="020B0604020202020204" pitchFamily="34" charset="0"/>
                <a:cs typeface="Arial" panose="020B0604020202020204" pitchFamily="34" charset="0"/>
              </a:rPr>
              <a:t>1715 </a:t>
            </a:r>
            <a:r>
              <a:rPr lang="en-GB" sz="1200" dirty="0">
                <a:latin typeface="Arial" panose="020B0604020202020204" pitchFamily="34" charset="0"/>
                <a:cs typeface="Arial" panose="020B0604020202020204" pitchFamily="34" charset="0"/>
              </a:rPr>
              <a:t>in 2017/18, to </a:t>
            </a:r>
            <a:r>
              <a:rPr lang="en-GB" sz="1200" dirty="0" smtClean="0">
                <a:latin typeface="Arial" panose="020B0604020202020204" pitchFamily="34" charset="0"/>
                <a:cs typeface="Arial" panose="020B0604020202020204" pitchFamily="34" charset="0"/>
              </a:rPr>
              <a:t>1907 </a:t>
            </a:r>
            <a:r>
              <a:rPr lang="en-GB" sz="1200" dirty="0">
                <a:latin typeface="Arial" panose="020B0604020202020204" pitchFamily="34" charset="0"/>
                <a:cs typeface="Arial" panose="020B0604020202020204" pitchFamily="34" charset="0"/>
              </a:rPr>
              <a:t>in 2018/19.</a:t>
            </a:r>
          </a:p>
          <a:p>
            <a:pPr lvl="0"/>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In </a:t>
            </a:r>
            <a:r>
              <a:rPr lang="en-GB" sz="1200" dirty="0" smtClean="0">
                <a:latin typeface="Arial" panose="020B0604020202020204" pitchFamily="34" charset="0"/>
                <a:cs typeface="Arial" panose="020B0604020202020204" pitchFamily="34" charset="0"/>
              </a:rPr>
              <a:t>this period </a:t>
            </a:r>
            <a:r>
              <a:rPr lang="en-GB" sz="1200" dirty="0">
                <a:latin typeface="Arial" panose="020B0604020202020204" pitchFamily="34" charset="0"/>
                <a:cs typeface="Arial" panose="020B0604020202020204" pitchFamily="34" charset="0"/>
              </a:rPr>
              <a:t>Nottinghamshire Police recorded </a:t>
            </a:r>
            <a:r>
              <a:rPr lang="en-GB" sz="1200" dirty="0" smtClean="0">
                <a:latin typeface="Arial" panose="020B0604020202020204" pitchFamily="34" charset="0"/>
                <a:cs typeface="Arial" panose="020B0604020202020204" pitchFamily="34" charset="0"/>
              </a:rPr>
              <a:t>4221 </a:t>
            </a:r>
            <a:r>
              <a:rPr lang="en-GB" sz="1200" dirty="0">
                <a:latin typeface="Arial" panose="020B0604020202020204" pitchFamily="34" charset="0"/>
                <a:cs typeface="Arial" panose="020B0604020202020204" pitchFamily="34" charset="0"/>
              </a:rPr>
              <a:t>domestic abuse offences in Nottingham, </a:t>
            </a:r>
            <a:r>
              <a:rPr lang="en-GB" sz="1200" dirty="0" smtClean="0">
                <a:latin typeface="Arial" panose="020B0604020202020204" pitchFamily="34" charset="0"/>
                <a:cs typeface="Arial" panose="020B0604020202020204" pitchFamily="34" charset="0"/>
              </a:rPr>
              <a:t>39% (1175 </a:t>
            </a:r>
            <a:r>
              <a:rPr lang="en-GB" sz="1200" dirty="0">
                <a:latin typeface="Arial" panose="020B0604020202020204" pitchFamily="34" charset="0"/>
                <a:cs typeface="Arial" panose="020B0604020202020204" pitchFamily="34" charset="0"/>
              </a:rPr>
              <a:t>offences) more compared to last year. </a:t>
            </a:r>
            <a:endParaRPr lang="en-GB" sz="1200" dirty="0" smtClean="0">
              <a:latin typeface="Arial" panose="020B0604020202020204" pitchFamily="34" charset="0"/>
              <a:cs typeface="Arial" panose="020B0604020202020204" pitchFamily="34" charset="0"/>
            </a:endParaRPr>
          </a:p>
          <a:p>
            <a:pPr marL="0" lvl="0" indent="0">
              <a:buNone/>
            </a:pPr>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Violence against the person offences made up the majority (77%) of recorded domestic abuse in that time period</a:t>
            </a:r>
            <a:r>
              <a:rPr lang="en-GB" sz="1200" dirty="0" smtClean="0">
                <a:latin typeface="Arial" panose="020B0604020202020204" pitchFamily="34" charset="0"/>
                <a:cs typeface="Arial" panose="020B0604020202020204" pitchFamily="34" charset="0"/>
              </a:rPr>
              <a:t>.</a:t>
            </a:r>
          </a:p>
          <a:p>
            <a:pPr lvl="0"/>
            <a:endParaRPr lang="en-GB" sz="1200" dirty="0">
              <a:latin typeface="Arial" panose="020B0604020202020204" pitchFamily="34" charset="0"/>
              <a:cs typeface="Arial" panose="020B0604020202020204" pitchFamily="34" charset="0"/>
            </a:endParaRPr>
          </a:p>
          <a:p>
            <a:r>
              <a:rPr lang="en-GB" altLang="en-US" sz="1200" dirty="0" smtClean="0">
                <a:latin typeface="Arial" panose="020B0604020202020204" pitchFamily="34" charset="0"/>
                <a:cs typeface="Arial" panose="020B0604020202020204" pitchFamily="34" charset="0"/>
              </a:rPr>
              <a:t>In </a:t>
            </a:r>
            <a:r>
              <a:rPr lang="en-GB" altLang="en-US" sz="1200" dirty="0">
                <a:latin typeface="Arial" panose="020B0604020202020204" pitchFamily="34" charset="0"/>
                <a:cs typeface="Arial" panose="020B0604020202020204" pitchFamily="34" charset="0"/>
              </a:rPr>
              <a:t>the first three quarters of 2018/19 there were 3231 violence against the person offences classed as domestic abuse (domestic violence), which is a 40% increase (925 more offences), when compared to 2017/18.</a:t>
            </a:r>
          </a:p>
          <a:p>
            <a:endParaRPr lang="en-GB" altLang="en-US" sz="1200" dirty="0">
              <a:latin typeface="Arial" panose="020B0604020202020204" pitchFamily="34" charset="0"/>
              <a:cs typeface="Arial" panose="020B0604020202020204" pitchFamily="34" charset="0"/>
            </a:endParaRPr>
          </a:p>
          <a:p>
            <a:r>
              <a:rPr lang="en-GB" altLang="en-US" sz="1200" dirty="0">
                <a:latin typeface="Arial" panose="020B0604020202020204" pitchFamily="34" charset="0"/>
                <a:cs typeface="Arial" panose="020B0604020202020204" pitchFamily="34" charset="0"/>
              </a:rPr>
              <a:t>October was the month with the highest volume of offences (385), the largest year on year increase was in July (36%, 101 more offences</a:t>
            </a:r>
            <a:r>
              <a:rPr lang="en-GB" altLang="en-US" sz="1200" dirty="0" smtClean="0">
                <a:latin typeface="Arial" panose="020B0604020202020204" pitchFamily="34" charset="0"/>
                <a:cs typeface="Arial" panose="020B0604020202020204" pitchFamily="34" charset="0"/>
              </a:rPr>
              <a:t>).</a:t>
            </a:r>
          </a:p>
          <a:p>
            <a:endParaRPr lang="en-GB" altLang="en-US"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Aspley was the ward with the highest volume of recorded domestic violence crimes in 2018/19 (258 offences), followed by Bulwell (257 offences) and then </a:t>
            </a:r>
            <a:r>
              <a:rPr lang="en-GB" sz="1200" dirty="0" err="1">
                <a:latin typeface="Arial" panose="020B0604020202020204" pitchFamily="34" charset="0"/>
                <a:cs typeface="Arial" panose="020B0604020202020204" pitchFamily="34" charset="0"/>
              </a:rPr>
              <a:t>Bestwood</a:t>
            </a:r>
            <a:r>
              <a:rPr lang="en-GB" sz="1200" dirty="0">
                <a:latin typeface="Arial" panose="020B0604020202020204" pitchFamily="34" charset="0"/>
                <a:cs typeface="Arial" panose="020B0604020202020204" pitchFamily="34" charset="0"/>
              </a:rPr>
              <a:t> &amp; St. Ann’s (217 offences each). </a:t>
            </a:r>
          </a:p>
          <a:p>
            <a:pPr marL="0" indent="0">
              <a:buNone/>
            </a:pPr>
            <a:endParaRPr lang="en-GB" sz="1200" dirty="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Three </a:t>
            </a:r>
            <a:r>
              <a:rPr lang="en-GB" sz="1200" dirty="0">
                <a:latin typeface="Arial" panose="020B0604020202020204" pitchFamily="34" charset="0"/>
                <a:cs typeface="Arial" panose="020B0604020202020204" pitchFamily="34" charset="0"/>
              </a:rPr>
              <a:t>of the same wards also experienced the highest volume of domestic incidents. </a:t>
            </a:r>
            <a:r>
              <a:rPr lang="en-GB" sz="1200" dirty="0" err="1">
                <a:latin typeface="Arial" panose="020B0604020202020204" pitchFamily="34" charset="0"/>
                <a:cs typeface="Arial" panose="020B0604020202020204" pitchFamily="34" charset="0"/>
              </a:rPr>
              <a:t>Bestwood</a:t>
            </a:r>
            <a:r>
              <a:rPr lang="en-GB" sz="1200" dirty="0">
                <a:latin typeface="Arial" panose="020B0604020202020204" pitchFamily="34" charset="0"/>
                <a:cs typeface="Arial" panose="020B0604020202020204" pitchFamily="34" charset="0"/>
              </a:rPr>
              <a:t> experienced the highest number of domestic incidents (533), followed by Aspley (531) and Bulwell (497).</a:t>
            </a:r>
            <a:endParaRPr lang="en-GB" sz="1400" dirty="0">
              <a:solidFill>
                <a:srgbClr val="FF0000"/>
              </a:solidFill>
              <a:latin typeface="Arial" panose="020B0604020202020204" pitchFamily="34" charset="0"/>
              <a:cs typeface="Arial" panose="020B0604020202020204" pitchFamily="34" charset="0"/>
            </a:endParaRPr>
          </a:p>
          <a:p>
            <a:pPr lvl="0"/>
            <a:endParaRPr lang="en-GB" sz="1200" dirty="0">
              <a:solidFill>
                <a:srgbClr val="FF0000"/>
              </a:solidFill>
              <a:latin typeface="Arial" panose="020B0604020202020204" pitchFamily="34" charset="0"/>
              <a:cs typeface="Arial" panose="020B0604020202020204" pitchFamily="34" charset="0"/>
            </a:endParaRPr>
          </a:p>
          <a:p>
            <a:pPr lvl="0"/>
            <a:r>
              <a:rPr lang="en-GB" sz="1200" dirty="0">
                <a:solidFill>
                  <a:srgbClr val="FF0000"/>
                </a:solidFill>
                <a:latin typeface="Arial" panose="020B0604020202020204" pitchFamily="34" charset="0"/>
                <a:cs typeface="Arial" panose="020B0604020202020204" pitchFamily="34" charset="0"/>
              </a:rPr>
              <a:t>The WAIS 24 hour helpline received 1482 calls from Nottingham city in Q2 of 2018/19.</a:t>
            </a:r>
          </a:p>
          <a:p>
            <a:pPr lvl="0"/>
            <a:endParaRPr lang="en-GB" sz="1200" dirty="0">
              <a:solidFill>
                <a:srgbClr val="C00000"/>
              </a:solidFill>
              <a:latin typeface="Arial" panose="020B0604020202020204" pitchFamily="34" charset="0"/>
              <a:cs typeface="Arial" panose="020B0604020202020204" pitchFamily="34" charset="0"/>
            </a:endParaRPr>
          </a:p>
          <a:p>
            <a:pPr marL="0" lvl="0" indent="0">
              <a:buNone/>
            </a:pPr>
            <a:endParaRPr lang="en-GB" sz="1200" dirty="0" smtClean="0">
              <a:solidFill>
                <a:srgbClr val="C00000"/>
              </a:solidFill>
              <a:latin typeface="Arial" panose="020B0604020202020204" pitchFamily="34" charset="0"/>
              <a:cs typeface="Arial" panose="020B0604020202020204" pitchFamily="34" charset="0"/>
            </a:endParaRPr>
          </a:p>
          <a:p>
            <a:pPr marL="0" lvl="0" indent="0">
              <a:buNone/>
            </a:pPr>
            <a:endParaRPr lang="en-GB" sz="1200" dirty="0">
              <a:solidFill>
                <a:srgbClr val="C00000"/>
              </a:solidFill>
              <a:latin typeface="Arial" panose="020B0604020202020204" pitchFamily="34" charset="0"/>
              <a:cs typeface="Arial" panose="020B0604020202020204" pitchFamily="34" charset="0"/>
            </a:endParaRPr>
          </a:p>
          <a:p>
            <a:endParaRPr lang="en-GB" altLang="en-US"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pPr marL="0" indent="0">
              <a:buNone/>
            </a:pPr>
            <a:endParaRPr lang="en-GB" sz="1200" dirty="0">
              <a:solidFill>
                <a:srgbClr val="FF0000"/>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Narrow"/>
              <a:ea typeface="+mn-ea"/>
              <a:cs typeface="+mn-cs"/>
            </a:endParaRPr>
          </a:p>
        </p:txBody>
      </p:sp>
    </p:spTree>
    <p:extLst>
      <p:ext uri="{BB962C8B-B14F-4D97-AF65-F5344CB8AC3E}">
        <p14:creationId xmlns:p14="http://schemas.microsoft.com/office/powerpoint/2010/main" val="3360458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1973" y="1105557"/>
            <a:ext cx="6260053" cy="4646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133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Children and </a:t>
            </a:r>
            <a:r>
              <a:rPr lang="en-GB" dirty="0"/>
              <a:t>F</a:t>
            </a:r>
            <a:r>
              <a:rPr lang="en-GB" dirty="0" smtClean="0"/>
              <a:t>amilies Direct</a:t>
            </a:r>
            <a:endParaRPr lang="en-GB" dirty="0"/>
          </a:p>
        </p:txBody>
      </p:sp>
      <p:sp>
        <p:nvSpPr>
          <p:cNvPr id="3" name="Content Placeholder 2"/>
          <p:cNvSpPr>
            <a:spLocks noGrp="1"/>
          </p:cNvSpPr>
          <p:nvPr>
            <p:ph idx="1"/>
          </p:nvPr>
        </p:nvSpPr>
        <p:spPr/>
        <p:txBody>
          <a:bodyPr/>
          <a:lstStyle/>
          <a:p>
            <a:r>
              <a:rPr lang="en-GB" dirty="0" smtClean="0"/>
              <a:t>Update from Sam Danyluk</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2708920"/>
            <a:ext cx="3528392" cy="3528392"/>
          </a:xfrm>
          <a:prstGeom prst="rect">
            <a:avLst/>
          </a:prstGeom>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026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welcome different langu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899161"/>
            <a:ext cx="5817448" cy="52120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302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Transgender Awareness</a:t>
            </a:r>
            <a:endParaRPr lang="en-GB" dirty="0"/>
          </a:p>
        </p:txBody>
      </p:sp>
      <p:sp>
        <p:nvSpPr>
          <p:cNvPr id="3" name="Content Placeholder 2"/>
          <p:cNvSpPr>
            <a:spLocks noGrp="1"/>
          </p:cNvSpPr>
          <p:nvPr>
            <p:ph idx="1"/>
          </p:nvPr>
        </p:nvSpPr>
        <p:spPr/>
        <p:txBody>
          <a:bodyPr/>
          <a:lstStyle/>
          <a:p>
            <a:r>
              <a:rPr lang="en-GB" dirty="0" smtClean="0">
                <a:hlinkClick r:id="rId2"/>
              </a:rPr>
              <a:t>Trans awareness e learning</a:t>
            </a:r>
            <a:endParaRPr lang="en-GB" dirty="0" smtClean="0"/>
          </a:p>
          <a:p>
            <a:endParaRPr lang="en-GB" dirty="0" smtClean="0"/>
          </a:p>
          <a:p>
            <a:pPr lvl="0"/>
            <a:r>
              <a:rPr lang="en-GB" dirty="0"/>
              <a:t>External agencies and events companies</a:t>
            </a:r>
          </a:p>
          <a:p>
            <a:r>
              <a:rPr lang="en-GB" dirty="0"/>
              <a:t>Update of referrals in areas of the </a:t>
            </a:r>
            <a:r>
              <a:rPr lang="en-GB" dirty="0" smtClean="0"/>
              <a:t>city</a:t>
            </a:r>
          </a:p>
          <a:p>
            <a:pPr marL="0" indent="0">
              <a:buNone/>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98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Support Pathway</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1466538121"/>
              </p:ext>
            </p:extLst>
          </p:nvPr>
        </p:nvGraphicFramePr>
        <p:xfrm>
          <a:off x="2848769" y="1981200"/>
          <a:ext cx="2947368" cy="4170573"/>
        </p:xfrm>
        <a:graphic>
          <a:graphicData uri="http://schemas.openxmlformats.org/presentationml/2006/ole">
            <mc:AlternateContent xmlns:mc="http://schemas.openxmlformats.org/markup-compatibility/2006">
              <mc:Choice xmlns:v="urn:schemas-microsoft-com:vml" Requires="v">
                <p:oleObj spid="_x0000_s1035" name="Acrobat Document" r:id="rId4" imgW="5667153" imgH="8019618" progId="AcroExch.Document.DC">
                  <p:embed/>
                </p:oleObj>
              </mc:Choice>
              <mc:Fallback>
                <p:oleObj name="Acrobat Document" r:id="rId4" imgW="5667153" imgH="8019618" progId="AcroExch.Document.DC">
                  <p:embed/>
                  <p:pic>
                    <p:nvPicPr>
                      <p:cNvPr id="0" name=""/>
                      <p:cNvPicPr/>
                      <p:nvPr/>
                    </p:nvPicPr>
                    <p:blipFill>
                      <a:blip r:embed="rId5"/>
                      <a:stretch>
                        <a:fillRect/>
                      </a:stretch>
                    </p:blipFill>
                    <p:spPr>
                      <a:xfrm>
                        <a:off x="2848769" y="1981200"/>
                        <a:ext cx="2947368" cy="4170573"/>
                      </a:xfrm>
                      <a:prstGeom prst="rect">
                        <a:avLst/>
                      </a:prstGeom>
                    </p:spPr>
                  </p:pic>
                </p:oleObj>
              </mc:Fallback>
            </mc:AlternateContent>
          </a:graphicData>
        </a:graphic>
      </p:graphicFrame>
    </p:spTree>
    <p:extLst>
      <p:ext uri="{BB962C8B-B14F-4D97-AF65-F5344CB8AC3E}">
        <p14:creationId xmlns:p14="http://schemas.microsoft.com/office/powerpoint/2010/main" val="711005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23850" y="473075"/>
            <a:ext cx="8370888" cy="936625"/>
          </a:xfrm>
        </p:spPr>
        <p:txBody>
          <a:bodyPr/>
          <a:lstStyle/>
          <a:p>
            <a:pPr algn="ctr" eaLnBrk="1" hangingPunct="1"/>
            <a:r>
              <a:rPr lang="en-US" altLang="en-US" sz="3600" smtClean="0"/>
              <a:t>Family Support Pathway (FSP)</a:t>
            </a:r>
          </a:p>
        </p:txBody>
      </p:sp>
      <p:sp>
        <p:nvSpPr>
          <p:cNvPr id="4099" name="Rectangle 3"/>
          <p:cNvSpPr>
            <a:spLocks noGrp="1" noChangeArrowheads="1"/>
          </p:cNvSpPr>
          <p:nvPr>
            <p:ph type="body" idx="1"/>
          </p:nvPr>
        </p:nvSpPr>
        <p:spPr>
          <a:xfrm>
            <a:off x="107950" y="1409700"/>
            <a:ext cx="5688013" cy="5259388"/>
          </a:xfrm>
        </p:spPr>
        <p:txBody>
          <a:bodyPr/>
          <a:lstStyle/>
          <a:p>
            <a:pPr marL="0" indent="0" eaLnBrk="1" hangingPunct="1">
              <a:defRPr/>
            </a:pPr>
            <a:endParaRPr lang="en-US" altLang="en-US" sz="2200" dirty="0" smtClean="0"/>
          </a:p>
          <a:p>
            <a:pPr marL="457200" indent="-457200" eaLnBrk="1" hangingPunct="1">
              <a:buFontTx/>
              <a:buChar char="•"/>
              <a:defRPr/>
            </a:pPr>
            <a:r>
              <a:rPr lang="en-US" altLang="en-US" dirty="0" smtClean="0"/>
              <a:t>This is a </a:t>
            </a:r>
            <a:r>
              <a:rPr lang="en-US" altLang="en-US" b="1" dirty="0" smtClean="0"/>
              <a:t>partnership</a:t>
            </a:r>
            <a:r>
              <a:rPr lang="en-US" altLang="en-US" dirty="0" smtClean="0"/>
              <a:t> document</a:t>
            </a:r>
          </a:p>
          <a:p>
            <a:pPr marL="0" indent="0" eaLnBrk="1" hangingPunct="1">
              <a:defRPr/>
            </a:pPr>
            <a:endParaRPr lang="en-US" altLang="en-US" dirty="0" smtClean="0"/>
          </a:p>
          <a:p>
            <a:pPr marL="457200" indent="-457200" eaLnBrk="1" hangingPunct="1">
              <a:buFontTx/>
              <a:buChar char="•"/>
              <a:defRPr/>
            </a:pPr>
            <a:r>
              <a:rPr lang="en-US" altLang="en-US" dirty="0" smtClean="0"/>
              <a:t>It sets out the </a:t>
            </a:r>
            <a:r>
              <a:rPr lang="en-US" altLang="en-US" b="1" dirty="0" smtClean="0"/>
              <a:t>threshold for access to support and services </a:t>
            </a:r>
            <a:r>
              <a:rPr lang="en-US" altLang="en-US" dirty="0" smtClean="0"/>
              <a:t>for professionals working with children and families </a:t>
            </a:r>
          </a:p>
          <a:p>
            <a:pPr marL="0" indent="0" eaLnBrk="1" hangingPunct="1">
              <a:defRPr/>
            </a:pPr>
            <a:endParaRPr lang="en-US" altLang="en-US" dirty="0" smtClean="0"/>
          </a:p>
          <a:p>
            <a:pPr marL="457200" indent="-457200" eaLnBrk="1" hangingPunct="1">
              <a:buFontTx/>
              <a:buChar char="•"/>
              <a:defRPr/>
            </a:pPr>
            <a:r>
              <a:rPr lang="en-US" altLang="en-US" b="1" dirty="0" smtClean="0"/>
              <a:t>Nottingham City’s threshold for support and safeguarding</a:t>
            </a:r>
          </a:p>
          <a:p>
            <a:pPr marL="0" indent="0" eaLnBrk="1" hangingPunct="1">
              <a:defRPr/>
            </a:pPr>
            <a:endParaRPr lang="en-US" altLang="en-US" sz="2400" dirty="0" smtClean="0"/>
          </a:p>
        </p:txBody>
      </p:sp>
      <p:pic>
        <p:nvPicPr>
          <p:cNvPr id="410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37238" y="1952625"/>
            <a:ext cx="2816225"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85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85763" y="152400"/>
            <a:ext cx="8370887" cy="936625"/>
          </a:xfrm>
        </p:spPr>
        <p:txBody>
          <a:bodyPr/>
          <a:lstStyle/>
          <a:p>
            <a:pPr algn="ctr" eaLnBrk="1" hangingPunct="1"/>
            <a:r>
              <a:rPr lang="en-US" altLang="en-US" sz="3400" smtClean="0"/>
              <a:t>Background - Family Support Pathway</a:t>
            </a:r>
          </a:p>
        </p:txBody>
      </p:sp>
      <p:sp>
        <p:nvSpPr>
          <p:cNvPr id="4099" name="Rectangle 3"/>
          <p:cNvSpPr>
            <a:spLocks noGrp="1" noChangeArrowheads="1"/>
          </p:cNvSpPr>
          <p:nvPr>
            <p:ph type="body" idx="1"/>
          </p:nvPr>
        </p:nvSpPr>
        <p:spPr>
          <a:xfrm>
            <a:off x="107950" y="981075"/>
            <a:ext cx="5759450" cy="5761038"/>
          </a:xfrm>
        </p:spPr>
        <p:txBody>
          <a:bodyPr/>
          <a:lstStyle/>
          <a:p>
            <a:pPr marL="457200" indent="-457200" eaLnBrk="1" hangingPunct="1">
              <a:buFontTx/>
              <a:buChar char="•"/>
              <a:defRPr/>
            </a:pPr>
            <a:r>
              <a:rPr lang="en-US" altLang="en-US" sz="2200" b="1" dirty="0" smtClean="0"/>
              <a:t>Launched in </a:t>
            </a:r>
            <a:r>
              <a:rPr lang="en-US" altLang="en-US" sz="2200" b="1" dirty="0"/>
              <a:t>2011</a:t>
            </a:r>
            <a:r>
              <a:rPr lang="en-US" altLang="en-US" sz="2200" dirty="0"/>
              <a:t>, guidance for practitioners, ‘earlier support, stronger families’ </a:t>
            </a:r>
            <a:endParaRPr lang="en-US" altLang="en-US" sz="2200" dirty="0" smtClean="0"/>
          </a:p>
          <a:p>
            <a:pPr marL="0" indent="0" eaLnBrk="1" hangingPunct="1">
              <a:defRPr/>
            </a:pPr>
            <a:endParaRPr lang="en-US" altLang="en-US" sz="2200" dirty="0" smtClean="0"/>
          </a:p>
          <a:p>
            <a:pPr marL="457200" indent="-457200" eaLnBrk="1" hangingPunct="1">
              <a:buFontTx/>
              <a:buChar char="•"/>
              <a:defRPr/>
            </a:pPr>
            <a:r>
              <a:rPr lang="en-US" altLang="en-US" sz="2200" dirty="0" smtClean="0"/>
              <a:t>Refreshed </a:t>
            </a:r>
            <a:r>
              <a:rPr lang="en-US" altLang="en-US" sz="2200" dirty="0"/>
              <a:t>2014, 2016 and 2018 to account for new legislation, serious case reviews and local arrangements </a:t>
            </a:r>
          </a:p>
          <a:p>
            <a:pPr marL="0" indent="0" eaLnBrk="1" hangingPunct="1">
              <a:defRPr/>
            </a:pPr>
            <a:endParaRPr lang="en-US" altLang="en-US" sz="2200" dirty="0"/>
          </a:p>
          <a:p>
            <a:pPr marL="457200" indent="-457200" eaLnBrk="1" hangingPunct="1">
              <a:buFontTx/>
              <a:buChar char="•"/>
              <a:defRPr/>
            </a:pPr>
            <a:r>
              <a:rPr lang="en-US" altLang="en-US" sz="2200" dirty="0" smtClean="0"/>
              <a:t>Created with </a:t>
            </a:r>
            <a:r>
              <a:rPr lang="en-US" altLang="en-US" sz="2200" b="1" dirty="0" smtClean="0"/>
              <a:t>multi-agency</a:t>
            </a:r>
            <a:r>
              <a:rPr lang="en-US" altLang="en-US" sz="2200" dirty="0" smtClean="0"/>
              <a:t> consultation /coproduction through the Safeguarding Board</a:t>
            </a:r>
          </a:p>
          <a:p>
            <a:pPr marL="0" indent="0" eaLnBrk="1" hangingPunct="1">
              <a:defRPr/>
            </a:pPr>
            <a:endParaRPr lang="en-US" altLang="en-US" sz="2200" dirty="0" smtClean="0"/>
          </a:p>
          <a:p>
            <a:pPr marL="457200" indent="-457200" eaLnBrk="1" hangingPunct="1">
              <a:buFontTx/>
              <a:buChar char="•"/>
              <a:defRPr/>
            </a:pPr>
            <a:r>
              <a:rPr lang="en-US" altLang="en-US" sz="2200" dirty="0" smtClean="0"/>
              <a:t>Framework to provide a pathway to identify the </a:t>
            </a:r>
            <a:r>
              <a:rPr lang="en-US" altLang="en-US" sz="2200" b="1" dirty="0" smtClean="0"/>
              <a:t>right help at the right time </a:t>
            </a:r>
            <a:r>
              <a:rPr lang="en-US" altLang="en-US" sz="2200" dirty="0" smtClean="0"/>
              <a:t>for children and families</a:t>
            </a:r>
          </a:p>
          <a:p>
            <a:pPr marL="0" indent="0" eaLnBrk="1" hangingPunct="1">
              <a:defRPr/>
            </a:pPr>
            <a:endParaRPr lang="en-US" altLang="en-US" sz="2200" dirty="0" smtClean="0"/>
          </a:p>
          <a:p>
            <a:pPr marL="0" indent="0" eaLnBrk="1" hangingPunct="1">
              <a:defRPr/>
            </a:pPr>
            <a:endParaRPr lang="en-US" altLang="en-US" sz="2400" dirty="0" smtClean="0"/>
          </a:p>
        </p:txBody>
      </p:sp>
      <p:sp>
        <p:nvSpPr>
          <p:cNvPr id="5124" name="Rectangle 3" descr="fsp front page"/>
          <p:cNvSpPr>
            <a:spLocks noChangeArrowheads="1"/>
          </p:cNvSpPr>
          <p:nvPr/>
        </p:nvSpPr>
        <p:spPr bwMode="auto">
          <a:xfrm>
            <a:off x="5759450" y="981075"/>
            <a:ext cx="2898775" cy="3311525"/>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rgbClr val="4C4C4C"/>
                </a:solidFill>
                <a:latin typeface="Arial" panose="020B0604020202020204" pitchFamily="34" charset="0"/>
              </a:defRPr>
            </a:lvl1pPr>
            <a:lvl2pPr marL="742950" indent="-285750">
              <a:spcBef>
                <a:spcPct val="20000"/>
              </a:spcBef>
              <a:buFont typeface="Times" panose="02020603050405020304" pitchFamily="18" charset="0"/>
              <a:buChar char="•"/>
              <a:defRPr sz="2800">
                <a:solidFill>
                  <a:srgbClr val="4C4C4C"/>
                </a:solidFill>
                <a:latin typeface="Arial" panose="020B0604020202020204" pitchFamily="34" charset="0"/>
              </a:defRPr>
            </a:lvl2pPr>
            <a:lvl3pPr marL="1143000" indent="-228600">
              <a:spcBef>
                <a:spcPct val="20000"/>
              </a:spcBef>
              <a:buChar char="-"/>
              <a:defRPr sz="2200">
                <a:solidFill>
                  <a:srgbClr val="4C4C4C"/>
                </a:solidFill>
                <a:latin typeface="Arial" panose="020B0604020202020204" pitchFamily="34" charset="0"/>
              </a:defRPr>
            </a:lvl3pPr>
            <a:lvl4pPr marL="1600200" indent="-228600">
              <a:spcBef>
                <a:spcPct val="20000"/>
              </a:spcBef>
              <a:defRPr sz="2000">
                <a:solidFill>
                  <a:srgbClr val="333333"/>
                </a:solidFill>
                <a:latin typeface="Arial" panose="020B0604020202020204" pitchFamily="34" charset="0"/>
              </a:defRPr>
            </a:lvl4pPr>
            <a:lvl5pPr marL="2057400" indent="-228600">
              <a:spcBef>
                <a:spcPct val="20000"/>
              </a:spcBef>
              <a:defRPr sz="2000">
                <a:solidFill>
                  <a:srgbClr val="333333"/>
                </a:solidFill>
                <a:latin typeface="Arial" panose="020B0604020202020204" pitchFamily="34" charset="0"/>
              </a:defRPr>
            </a:lvl5pPr>
            <a:lvl6pPr marL="2514600" indent="-228600" eaLnBrk="0" fontAlgn="base" hangingPunct="0">
              <a:spcBef>
                <a:spcPct val="20000"/>
              </a:spcBef>
              <a:spcAft>
                <a:spcPct val="0"/>
              </a:spcAft>
              <a:defRPr sz="2000">
                <a:solidFill>
                  <a:srgbClr val="333333"/>
                </a:solidFill>
                <a:latin typeface="Arial" panose="020B0604020202020204" pitchFamily="34" charset="0"/>
              </a:defRPr>
            </a:lvl6pPr>
            <a:lvl7pPr marL="2971800" indent="-228600" eaLnBrk="0" fontAlgn="base" hangingPunct="0">
              <a:spcBef>
                <a:spcPct val="20000"/>
              </a:spcBef>
              <a:spcAft>
                <a:spcPct val="0"/>
              </a:spcAft>
              <a:defRPr sz="2000">
                <a:solidFill>
                  <a:srgbClr val="333333"/>
                </a:solidFill>
                <a:latin typeface="Arial" panose="020B0604020202020204" pitchFamily="34" charset="0"/>
              </a:defRPr>
            </a:lvl7pPr>
            <a:lvl8pPr marL="3429000" indent="-228600" eaLnBrk="0" fontAlgn="base" hangingPunct="0">
              <a:spcBef>
                <a:spcPct val="20000"/>
              </a:spcBef>
              <a:spcAft>
                <a:spcPct val="0"/>
              </a:spcAft>
              <a:defRPr sz="2000">
                <a:solidFill>
                  <a:srgbClr val="333333"/>
                </a:solidFill>
                <a:latin typeface="Arial" panose="020B0604020202020204" pitchFamily="34" charset="0"/>
              </a:defRPr>
            </a:lvl8pPr>
            <a:lvl9pPr marL="3886200" indent="-228600" eaLnBrk="0" fontAlgn="base" hangingPunct="0">
              <a:spcBef>
                <a:spcPct val="20000"/>
              </a:spcBef>
              <a:spcAft>
                <a:spcPct val="0"/>
              </a:spcAft>
              <a:defRPr sz="2000">
                <a:solidFill>
                  <a:srgbClr val="333333"/>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endParaRPr>
          </a:p>
        </p:txBody>
      </p:sp>
      <p:sp>
        <p:nvSpPr>
          <p:cNvPr id="512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defRPr sz="2800">
                <a:solidFill>
                  <a:srgbClr val="4C4C4C"/>
                </a:solidFill>
                <a:latin typeface="Arial" panose="020B0604020202020204" pitchFamily="34" charset="0"/>
              </a:defRPr>
            </a:lvl1pPr>
            <a:lvl2pPr marL="742950" indent="-285750">
              <a:spcBef>
                <a:spcPct val="20000"/>
              </a:spcBef>
              <a:buFont typeface="Times" panose="02020603050405020304" pitchFamily="18" charset="0"/>
              <a:buChar char="•"/>
              <a:defRPr sz="2800">
                <a:solidFill>
                  <a:srgbClr val="4C4C4C"/>
                </a:solidFill>
                <a:latin typeface="Arial" panose="020B0604020202020204" pitchFamily="34" charset="0"/>
              </a:defRPr>
            </a:lvl2pPr>
            <a:lvl3pPr marL="1143000" indent="-228600">
              <a:spcBef>
                <a:spcPct val="20000"/>
              </a:spcBef>
              <a:buChar char="-"/>
              <a:defRPr sz="2200">
                <a:solidFill>
                  <a:srgbClr val="4C4C4C"/>
                </a:solidFill>
                <a:latin typeface="Arial" panose="020B0604020202020204" pitchFamily="34" charset="0"/>
              </a:defRPr>
            </a:lvl3pPr>
            <a:lvl4pPr marL="1600200" indent="-228600">
              <a:spcBef>
                <a:spcPct val="20000"/>
              </a:spcBef>
              <a:defRPr sz="2000">
                <a:solidFill>
                  <a:srgbClr val="333333"/>
                </a:solidFill>
                <a:latin typeface="Arial" panose="020B0604020202020204" pitchFamily="34" charset="0"/>
              </a:defRPr>
            </a:lvl4pPr>
            <a:lvl5pPr marL="2057400" indent="-228600">
              <a:spcBef>
                <a:spcPct val="20000"/>
              </a:spcBef>
              <a:defRPr sz="2000">
                <a:solidFill>
                  <a:srgbClr val="333333"/>
                </a:solidFill>
                <a:latin typeface="Arial" panose="020B0604020202020204" pitchFamily="34" charset="0"/>
              </a:defRPr>
            </a:lvl5pPr>
            <a:lvl6pPr marL="2514600" indent="-228600" eaLnBrk="0" fontAlgn="base" hangingPunct="0">
              <a:spcBef>
                <a:spcPct val="20000"/>
              </a:spcBef>
              <a:spcAft>
                <a:spcPct val="0"/>
              </a:spcAft>
              <a:defRPr sz="2000">
                <a:solidFill>
                  <a:srgbClr val="333333"/>
                </a:solidFill>
                <a:latin typeface="Arial" panose="020B0604020202020204" pitchFamily="34" charset="0"/>
              </a:defRPr>
            </a:lvl6pPr>
            <a:lvl7pPr marL="2971800" indent="-228600" eaLnBrk="0" fontAlgn="base" hangingPunct="0">
              <a:spcBef>
                <a:spcPct val="20000"/>
              </a:spcBef>
              <a:spcAft>
                <a:spcPct val="0"/>
              </a:spcAft>
              <a:defRPr sz="2000">
                <a:solidFill>
                  <a:srgbClr val="333333"/>
                </a:solidFill>
                <a:latin typeface="Arial" panose="020B0604020202020204" pitchFamily="34" charset="0"/>
              </a:defRPr>
            </a:lvl7pPr>
            <a:lvl8pPr marL="3429000" indent="-228600" eaLnBrk="0" fontAlgn="base" hangingPunct="0">
              <a:spcBef>
                <a:spcPct val="20000"/>
              </a:spcBef>
              <a:spcAft>
                <a:spcPct val="0"/>
              </a:spcAft>
              <a:defRPr sz="2000">
                <a:solidFill>
                  <a:srgbClr val="333333"/>
                </a:solidFill>
                <a:latin typeface="Arial" panose="020B0604020202020204" pitchFamily="34" charset="0"/>
              </a:defRPr>
            </a:lvl8pPr>
            <a:lvl9pPr marL="3886200" indent="-228600" eaLnBrk="0" fontAlgn="base" hangingPunct="0">
              <a:spcBef>
                <a:spcPct val="20000"/>
              </a:spcBef>
              <a:spcAft>
                <a:spcPct val="0"/>
              </a:spcAft>
              <a:defRPr sz="2000">
                <a:solidFill>
                  <a:srgbClr val="333333"/>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endParaRPr>
          </a:p>
        </p:txBody>
      </p:sp>
      <p:pic>
        <p:nvPicPr>
          <p:cNvPr id="51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313" y="4437063"/>
            <a:ext cx="3246437"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247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5800" y="333375"/>
            <a:ext cx="8153400" cy="792163"/>
          </a:xfrm>
        </p:spPr>
        <p:txBody>
          <a:bodyPr/>
          <a:lstStyle/>
          <a:p>
            <a:pPr algn="ctr"/>
            <a:r>
              <a:rPr lang="en-GB" altLang="en-US" sz="3600" smtClean="0"/>
              <a:t>Purpose</a:t>
            </a:r>
          </a:p>
        </p:txBody>
      </p:sp>
      <p:sp>
        <p:nvSpPr>
          <p:cNvPr id="6147" name="Content Placeholder 2"/>
          <p:cNvSpPr>
            <a:spLocks noGrp="1"/>
          </p:cNvSpPr>
          <p:nvPr>
            <p:ph idx="1"/>
          </p:nvPr>
        </p:nvSpPr>
        <p:spPr>
          <a:xfrm>
            <a:off x="539750" y="1196975"/>
            <a:ext cx="8139113" cy="5256213"/>
          </a:xfrm>
        </p:spPr>
        <p:txBody>
          <a:bodyPr/>
          <a:lstStyle/>
          <a:p>
            <a:pPr marL="0" indent="0"/>
            <a:r>
              <a:rPr lang="en-GB" altLang="en-US" b="1" smtClean="0"/>
              <a:t>It sets out the threshold for access to support and services for professionals working with children and families, to promote welfare, safeguard and achieve positive outcomes, so that children and young people are safe from harm, inside their home, outside their home and online. </a:t>
            </a:r>
          </a:p>
          <a:p>
            <a:pPr marL="0" indent="0"/>
            <a:r>
              <a:rPr lang="en-GB" altLang="en-US" smtClean="0"/>
              <a:t>It is a framework to provide a pathway and practice guidance to ensure children and families receive the right help at the right time.  </a:t>
            </a:r>
          </a:p>
          <a:p>
            <a:pPr marL="0" indent="0"/>
            <a:endParaRPr lang="en-GB" altLang="en-US" sz="2400" smtClean="0"/>
          </a:p>
        </p:txBody>
      </p:sp>
    </p:spTree>
    <p:extLst>
      <p:ext uri="{BB962C8B-B14F-4D97-AF65-F5344CB8AC3E}">
        <p14:creationId xmlns:p14="http://schemas.microsoft.com/office/powerpoint/2010/main" val="2615842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3863" y="412750"/>
            <a:ext cx="8369300" cy="947738"/>
          </a:xfrm>
        </p:spPr>
        <p:txBody>
          <a:bodyPr/>
          <a:lstStyle/>
          <a:p>
            <a:pPr algn="ctr" eaLnBrk="1" hangingPunct="1"/>
            <a:r>
              <a:rPr lang="en-US" altLang="en-US" sz="3600" smtClean="0"/>
              <a:t>Vision and Principles </a:t>
            </a:r>
          </a:p>
        </p:txBody>
      </p:sp>
      <p:sp>
        <p:nvSpPr>
          <p:cNvPr id="4099" name="Rectangle 3"/>
          <p:cNvSpPr>
            <a:spLocks noGrp="1" noChangeArrowheads="1"/>
          </p:cNvSpPr>
          <p:nvPr>
            <p:ph type="body" idx="1"/>
          </p:nvPr>
        </p:nvSpPr>
        <p:spPr>
          <a:xfrm>
            <a:off x="684213" y="3933825"/>
            <a:ext cx="7848600" cy="2087563"/>
          </a:xfrm>
        </p:spPr>
        <p:txBody>
          <a:bodyPr/>
          <a:lstStyle/>
          <a:p>
            <a:pPr marL="0" indent="0" eaLnBrk="1" hangingPunct="1">
              <a:defRPr/>
            </a:pPr>
            <a:r>
              <a:rPr lang="en-US" altLang="en-US" sz="2400" b="1" dirty="0" smtClean="0"/>
              <a:t>Principles</a:t>
            </a:r>
            <a:r>
              <a:rPr lang="en-US" altLang="en-US" sz="2400" dirty="0" smtClean="0"/>
              <a:t>: </a:t>
            </a:r>
          </a:p>
          <a:p>
            <a:pPr eaLnBrk="1" hangingPunct="1">
              <a:buFont typeface="Arial" panose="020B0604020202020204" pitchFamily="34" charset="0"/>
              <a:buChar char="•"/>
              <a:defRPr/>
            </a:pPr>
            <a:r>
              <a:rPr lang="en-US" altLang="en-US" sz="2400" dirty="0" smtClean="0"/>
              <a:t>Ensure the right children, get the right help, at the right time </a:t>
            </a:r>
          </a:p>
          <a:p>
            <a:pPr eaLnBrk="1" hangingPunct="1">
              <a:buFont typeface="Arial" panose="020B0604020202020204" pitchFamily="34" charset="0"/>
              <a:buChar char="•"/>
              <a:defRPr/>
            </a:pPr>
            <a:r>
              <a:rPr lang="en-US" altLang="en-US" sz="2400" dirty="0" smtClean="0"/>
              <a:t>Talking and listening to children, families and professionals</a:t>
            </a:r>
          </a:p>
          <a:p>
            <a:pPr eaLnBrk="1" hangingPunct="1">
              <a:buFont typeface="Arial" panose="020B0604020202020204" pitchFamily="34" charset="0"/>
              <a:buChar char="•"/>
              <a:defRPr/>
            </a:pPr>
            <a:r>
              <a:rPr lang="en-US" altLang="en-US" sz="2400" dirty="0" smtClean="0"/>
              <a:t>Help families to help themselves </a:t>
            </a:r>
          </a:p>
          <a:p>
            <a:pPr marL="0" indent="0" eaLnBrk="1" hangingPunct="1">
              <a:defRPr/>
            </a:pPr>
            <a:endParaRPr lang="en-US" altLang="en-US" sz="2400" dirty="0" smtClean="0"/>
          </a:p>
          <a:p>
            <a:pPr marL="0" indent="0" eaLnBrk="1" hangingPunct="1">
              <a:defRPr/>
            </a:pPr>
            <a:endParaRPr lang="en-US" altLang="en-US" sz="2400" dirty="0" smtClean="0"/>
          </a:p>
          <a:p>
            <a:pPr marL="0" indent="0" eaLnBrk="1" hangingPunct="1">
              <a:defRPr/>
            </a:pPr>
            <a:endParaRPr lang="en-US" altLang="en-US" sz="2400" dirty="0" smtClean="0"/>
          </a:p>
        </p:txBody>
      </p:sp>
      <p:sp>
        <p:nvSpPr>
          <p:cNvPr id="4" name="Rectangle 3"/>
          <p:cNvSpPr txBox="1">
            <a:spLocks noChangeArrowheads="1"/>
          </p:cNvSpPr>
          <p:nvPr/>
        </p:nvSpPr>
        <p:spPr bwMode="auto">
          <a:xfrm>
            <a:off x="539750" y="1473200"/>
            <a:ext cx="8037513" cy="202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defRPr sz="2800">
                <a:solidFill>
                  <a:srgbClr val="4C4C4C"/>
                </a:solidFill>
                <a:latin typeface="+mn-lt"/>
                <a:ea typeface="+mn-ea"/>
                <a:cs typeface="+mn-cs"/>
              </a:defRPr>
            </a:lvl1pPr>
            <a:lvl2pPr marL="762000" indent="-228600" algn="l" rtl="0" eaLnBrk="0" fontAlgn="base" hangingPunct="0">
              <a:spcBef>
                <a:spcPct val="20000"/>
              </a:spcBef>
              <a:spcAft>
                <a:spcPct val="0"/>
              </a:spcAft>
              <a:buFont typeface="Times" panose="02020603050405020304" pitchFamily="18" charset="0"/>
              <a:buChar char="•"/>
              <a:defRPr sz="2800">
                <a:solidFill>
                  <a:srgbClr val="4C4C4C"/>
                </a:solidFill>
                <a:latin typeface="+mn-lt"/>
              </a:defRPr>
            </a:lvl2pPr>
            <a:lvl3pPr marL="1181100" indent="-228600" algn="l" rtl="0" eaLnBrk="0" fontAlgn="base" hangingPunct="0">
              <a:spcBef>
                <a:spcPct val="20000"/>
              </a:spcBef>
              <a:spcAft>
                <a:spcPct val="0"/>
              </a:spcAft>
              <a:buChar char="-"/>
              <a:defRPr sz="2200">
                <a:solidFill>
                  <a:srgbClr val="4C4C4C"/>
                </a:solidFill>
                <a:latin typeface="+mn-lt"/>
              </a:defRPr>
            </a:lvl3pPr>
            <a:lvl4pPr marL="1600200" indent="-228600" algn="l" rtl="0" eaLnBrk="0" fontAlgn="base" hangingPunct="0">
              <a:spcBef>
                <a:spcPct val="20000"/>
              </a:spcBef>
              <a:spcAft>
                <a:spcPct val="0"/>
              </a:spcAft>
              <a:defRPr sz="2000">
                <a:solidFill>
                  <a:srgbClr val="333333"/>
                </a:solidFill>
                <a:latin typeface="+mn-lt"/>
              </a:defRPr>
            </a:lvl4pPr>
            <a:lvl5pPr marL="2057400" indent="-228600" algn="l" rtl="0" eaLnBrk="0" fontAlgn="base" hangingPunct="0">
              <a:spcBef>
                <a:spcPct val="20000"/>
              </a:spcBef>
              <a:spcAft>
                <a:spcPct val="0"/>
              </a:spcAft>
              <a:defRPr sz="2000">
                <a:solidFill>
                  <a:srgbClr val="333333"/>
                </a:solidFill>
                <a:latin typeface="+mn-lt"/>
              </a:defRPr>
            </a:lvl5pPr>
            <a:lvl6pPr marL="2514600" indent="-228600" algn="l" rtl="0" fontAlgn="base">
              <a:spcBef>
                <a:spcPct val="20000"/>
              </a:spcBef>
              <a:spcAft>
                <a:spcPct val="0"/>
              </a:spcAft>
              <a:defRPr sz="2000">
                <a:solidFill>
                  <a:srgbClr val="333333"/>
                </a:solidFill>
                <a:latin typeface="+mn-lt"/>
              </a:defRPr>
            </a:lvl6pPr>
            <a:lvl7pPr marL="2971800" indent="-228600" algn="l" rtl="0" fontAlgn="base">
              <a:spcBef>
                <a:spcPct val="20000"/>
              </a:spcBef>
              <a:spcAft>
                <a:spcPct val="0"/>
              </a:spcAft>
              <a:defRPr sz="2000">
                <a:solidFill>
                  <a:srgbClr val="333333"/>
                </a:solidFill>
                <a:latin typeface="+mn-lt"/>
              </a:defRPr>
            </a:lvl7pPr>
            <a:lvl8pPr marL="3429000" indent="-228600" algn="l" rtl="0" fontAlgn="base">
              <a:spcBef>
                <a:spcPct val="20000"/>
              </a:spcBef>
              <a:spcAft>
                <a:spcPct val="0"/>
              </a:spcAft>
              <a:defRPr sz="2000">
                <a:solidFill>
                  <a:srgbClr val="333333"/>
                </a:solidFill>
                <a:latin typeface="+mn-lt"/>
              </a:defRPr>
            </a:lvl8pPr>
            <a:lvl9pPr marL="3886200" indent="-228600" algn="l" rtl="0" fontAlgn="base">
              <a:spcBef>
                <a:spcPct val="20000"/>
              </a:spcBef>
              <a:spcAft>
                <a:spcPct val="0"/>
              </a:spcAft>
              <a:defRPr sz="2000">
                <a:solidFill>
                  <a:srgbClr val="333333"/>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4C4C4C"/>
                </a:solidFill>
                <a:effectLst/>
                <a:uLnTx/>
                <a:uFillTx/>
                <a:latin typeface="Arial"/>
                <a:ea typeface="+mn-ea"/>
                <a:cs typeface="+mn-cs"/>
              </a:rPr>
              <a:t>Our </a:t>
            </a:r>
            <a:r>
              <a:rPr kumimoji="0" lang="en-US" altLang="en-US" sz="2400" b="1" i="0" u="none" strike="noStrike" kern="0" cap="none" spc="0" normalizeH="0" baseline="0" noProof="0" dirty="0" smtClean="0">
                <a:ln>
                  <a:noFill/>
                </a:ln>
                <a:solidFill>
                  <a:srgbClr val="4C4C4C"/>
                </a:solidFill>
                <a:effectLst/>
                <a:uLnTx/>
                <a:uFillTx/>
                <a:latin typeface="Arial"/>
                <a:ea typeface="+mn-ea"/>
                <a:cs typeface="+mn-cs"/>
              </a:rPr>
              <a:t>vision </a:t>
            </a:r>
            <a:r>
              <a:rPr kumimoji="0" lang="en-US" altLang="en-US" sz="2400" b="0" i="0" u="none" strike="noStrike" kern="0" cap="none" spc="0" normalizeH="0" baseline="0" noProof="0" dirty="0" smtClean="0">
                <a:ln>
                  <a:noFill/>
                </a:ln>
                <a:solidFill>
                  <a:srgbClr val="4C4C4C"/>
                </a:solidFill>
                <a:effectLst/>
                <a:uLnTx/>
                <a:uFillTx/>
                <a:latin typeface="Arial"/>
                <a:ea typeface="+mn-ea"/>
                <a:cs typeface="+mn-cs"/>
              </a:rPr>
              <a:t>is a city where every child and young person can enjoy their childhood in a warm and supporting environment, free from poverty and safe from harm; a city where every child grows up to achieve their full potential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400" b="0" i="0" u="none" strike="noStrike" kern="0" cap="none" spc="0" normalizeH="0" baseline="0" noProof="0" dirty="0" smtClean="0">
              <a:ln>
                <a:noFill/>
              </a:ln>
              <a:solidFill>
                <a:srgbClr val="4C4C4C"/>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0" cap="none" spc="0" normalizeH="0" baseline="0" noProof="0" dirty="0" smtClean="0">
                <a:ln>
                  <a:noFill/>
                </a:ln>
                <a:solidFill>
                  <a:srgbClr val="4C4C4C"/>
                </a:solidFill>
                <a:effectLst/>
                <a:uLnTx/>
                <a:uFillTx/>
                <a:latin typeface="Arial"/>
                <a:ea typeface="+mn-ea"/>
                <a:cs typeface="+mn-cs"/>
              </a:rPr>
              <a:t>Nottingham City Children &amp; Young People’s Plan 2016/2020</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0" cap="none" spc="0" normalizeH="0" baseline="0" noProof="0" dirty="0" smtClean="0">
              <a:ln>
                <a:noFill/>
              </a:ln>
              <a:solidFill>
                <a:srgbClr val="4C4C4C"/>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0" cap="none" spc="0" normalizeH="0" baseline="0" noProof="0" dirty="0" smtClean="0">
              <a:ln>
                <a:noFill/>
              </a:ln>
              <a:solidFill>
                <a:srgbClr val="4C4C4C"/>
              </a:solidFill>
              <a:effectLst/>
              <a:uLnTx/>
              <a:uFillTx/>
              <a:latin typeface="Arial"/>
              <a:ea typeface="+mn-ea"/>
              <a:cs typeface="+mn-cs"/>
            </a:endParaRPr>
          </a:p>
        </p:txBody>
      </p:sp>
    </p:spTree>
    <p:extLst>
      <p:ext uri="{BB962C8B-B14F-4D97-AF65-F5344CB8AC3E}">
        <p14:creationId xmlns:p14="http://schemas.microsoft.com/office/powerpoint/2010/main" val="1093290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95288" y="333375"/>
            <a:ext cx="8443912" cy="792163"/>
          </a:xfrm>
        </p:spPr>
        <p:txBody>
          <a:bodyPr/>
          <a:lstStyle/>
          <a:p>
            <a:pPr algn="ctr"/>
            <a:r>
              <a:rPr lang="en-GB" altLang="en-US" sz="3600" smtClean="0"/>
              <a:t>Updates</a:t>
            </a:r>
            <a:r>
              <a:rPr lang="en-GB" altLang="en-US" smtClean="0"/>
              <a:t> </a:t>
            </a:r>
          </a:p>
        </p:txBody>
      </p:sp>
      <p:sp>
        <p:nvSpPr>
          <p:cNvPr id="3" name="Content Placeholder 2"/>
          <p:cNvSpPr>
            <a:spLocks noGrp="1"/>
          </p:cNvSpPr>
          <p:nvPr>
            <p:ph idx="1"/>
          </p:nvPr>
        </p:nvSpPr>
        <p:spPr>
          <a:xfrm>
            <a:off x="323850" y="1125538"/>
            <a:ext cx="8355013" cy="5543550"/>
          </a:xfrm>
        </p:spPr>
        <p:txBody>
          <a:bodyPr/>
          <a:lstStyle/>
          <a:p>
            <a:pPr>
              <a:buFont typeface="Arial" panose="020B0604020202020204" pitchFamily="34" charset="0"/>
              <a:buChar char="•"/>
              <a:defRPr/>
            </a:pPr>
            <a:r>
              <a:rPr lang="en-GB" sz="1800" dirty="0" smtClean="0"/>
              <a:t>Revised the </a:t>
            </a:r>
            <a:r>
              <a:rPr lang="en-GB" sz="1800" b="1" dirty="0" smtClean="0"/>
              <a:t>Introduction</a:t>
            </a:r>
            <a:r>
              <a:rPr lang="en-GB" sz="1800" dirty="0" smtClean="0"/>
              <a:t> and </a:t>
            </a:r>
            <a:r>
              <a:rPr lang="en-GB" sz="1800" b="1" dirty="0" smtClean="0"/>
              <a:t>Key Developments</a:t>
            </a:r>
          </a:p>
          <a:p>
            <a:pPr>
              <a:defRPr/>
            </a:pPr>
            <a:r>
              <a:rPr lang="en-GB" sz="1800" dirty="0" smtClean="0"/>
              <a:t> </a:t>
            </a:r>
          </a:p>
          <a:p>
            <a:pPr>
              <a:buFont typeface="Arial" panose="020B0604020202020204" pitchFamily="34" charset="0"/>
              <a:buChar char="•"/>
              <a:defRPr/>
            </a:pPr>
            <a:r>
              <a:rPr lang="en-GB" sz="1800" dirty="0" smtClean="0"/>
              <a:t>Reworking of the </a:t>
            </a:r>
            <a:r>
              <a:rPr lang="en-GB" sz="1800" b="1" dirty="0" smtClean="0"/>
              <a:t>Model of prevention, early help &amp; specialist services</a:t>
            </a:r>
            <a:r>
              <a:rPr lang="en-GB" sz="1800" dirty="0" smtClean="0"/>
              <a:t> (windscreen)</a:t>
            </a:r>
          </a:p>
          <a:p>
            <a:pPr>
              <a:defRPr/>
            </a:pPr>
            <a:r>
              <a:rPr lang="en-GB" sz="1800" dirty="0" smtClean="0"/>
              <a:t> </a:t>
            </a:r>
          </a:p>
          <a:p>
            <a:pPr>
              <a:buFont typeface="Arial" panose="020B0604020202020204" pitchFamily="34" charset="0"/>
              <a:buChar char="•"/>
              <a:defRPr/>
            </a:pPr>
            <a:r>
              <a:rPr lang="en-GB" sz="1800" dirty="0" smtClean="0"/>
              <a:t>Reviewed the</a:t>
            </a:r>
            <a:r>
              <a:rPr lang="en-GB" sz="1800" b="1" dirty="0" smtClean="0"/>
              <a:t> Access to support &amp; decision making </a:t>
            </a:r>
            <a:r>
              <a:rPr lang="en-GB" sz="1800" dirty="0" smtClean="0"/>
              <a:t>– opportunities to talk</a:t>
            </a:r>
          </a:p>
          <a:p>
            <a:pPr>
              <a:defRPr/>
            </a:pPr>
            <a:r>
              <a:rPr lang="en-GB" sz="1800" dirty="0" smtClean="0"/>
              <a:t> </a:t>
            </a:r>
          </a:p>
          <a:p>
            <a:pPr>
              <a:buFont typeface="Arial" panose="020B0604020202020204" pitchFamily="34" charset="0"/>
              <a:buChar char="•"/>
              <a:defRPr/>
            </a:pPr>
            <a:r>
              <a:rPr lang="en-GB" sz="1800" dirty="0" smtClean="0"/>
              <a:t>Aligned </a:t>
            </a:r>
            <a:r>
              <a:rPr lang="en-GB" sz="1800" b="1" dirty="0" smtClean="0"/>
              <a:t>health tiers of support </a:t>
            </a:r>
            <a:r>
              <a:rPr lang="en-GB" sz="1800" dirty="0" smtClean="0"/>
              <a:t>as part of 0-5 Public Health and Early Help alignment</a:t>
            </a:r>
          </a:p>
          <a:p>
            <a:pPr>
              <a:buFont typeface="Arial" panose="020B0604020202020204" pitchFamily="34" charset="0"/>
              <a:buChar char="•"/>
              <a:defRPr/>
            </a:pPr>
            <a:endParaRPr lang="en-GB" sz="1800" dirty="0" smtClean="0"/>
          </a:p>
          <a:p>
            <a:pPr>
              <a:buFont typeface="Arial" panose="020B0604020202020204" pitchFamily="34" charset="0"/>
              <a:buChar char="•"/>
              <a:defRPr/>
            </a:pPr>
            <a:r>
              <a:rPr lang="en-GB" sz="1800" dirty="0" smtClean="0">
                <a:solidFill>
                  <a:schemeClr val="tx1">
                    <a:lumMod val="85000"/>
                    <a:lumOff val="15000"/>
                  </a:schemeClr>
                </a:solidFill>
              </a:rPr>
              <a:t>Update to Children &amp; Families Direct </a:t>
            </a:r>
            <a:r>
              <a:rPr lang="en-GB" sz="1800" b="1" dirty="0" smtClean="0">
                <a:solidFill>
                  <a:schemeClr val="tx1">
                    <a:lumMod val="85000"/>
                    <a:lumOff val="15000"/>
                  </a:schemeClr>
                </a:solidFill>
              </a:rPr>
              <a:t>Multi-Agency Safeguarding Hub </a:t>
            </a:r>
          </a:p>
          <a:p>
            <a:pPr>
              <a:defRPr/>
            </a:pPr>
            <a:endParaRPr lang="en-GB" sz="1800" dirty="0" smtClean="0"/>
          </a:p>
          <a:p>
            <a:pPr>
              <a:buFont typeface="Arial" panose="020B0604020202020204" pitchFamily="34" charset="0"/>
              <a:buChar char="•"/>
              <a:defRPr/>
            </a:pPr>
            <a:r>
              <a:rPr lang="en-GB" sz="1800" dirty="0" smtClean="0"/>
              <a:t>Updates</a:t>
            </a:r>
            <a:r>
              <a:rPr lang="en-GB" sz="1800" b="1" dirty="0" smtClean="0"/>
              <a:t> </a:t>
            </a:r>
            <a:r>
              <a:rPr lang="en-GB" sz="1800" dirty="0" smtClean="0"/>
              <a:t>to</a:t>
            </a:r>
            <a:r>
              <a:rPr lang="en-GB" sz="1800" b="1" dirty="0" smtClean="0"/>
              <a:t> Early help assessment </a:t>
            </a:r>
            <a:r>
              <a:rPr lang="en-GB" sz="1800" dirty="0" smtClean="0"/>
              <a:t>and</a:t>
            </a:r>
            <a:r>
              <a:rPr lang="en-GB" sz="1800" b="1" dirty="0" smtClean="0"/>
              <a:t> immediate responsive protection </a:t>
            </a:r>
            <a:r>
              <a:rPr lang="en-GB" sz="1800" dirty="0" smtClean="0"/>
              <a:t>indicators</a:t>
            </a:r>
          </a:p>
          <a:p>
            <a:pPr marL="0" indent="0">
              <a:defRPr/>
            </a:pPr>
            <a:endParaRPr lang="en-GB" sz="1800" dirty="0" smtClean="0"/>
          </a:p>
          <a:p>
            <a:pPr>
              <a:buFont typeface="Arial" panose="020B0604020202020204" pitchFamily="34" charset="0"/>
              <a:buChar char="•"/>
              <a:defRPr/>
            </a:pPr>
            <a:r>
              <a:rPr lang="en-GB" sz="1800" dirty="0" smtClean="0">
                <a:solidFill>
                  <a:schemeClr val="tx1">
                    <a:lumMod val="85000"/>
                    <a:lumOff val="15000"/>
                  </a:schemeClr>
                </a:solidFill>
              </a:rPr>
              <a:t>Updates to the Family Support Pathway levels of need and indicators </a:t>
            </a:r>
          </a:p>
          <a:p>
            <a:pPr>
              <a:defRPr/>
            </a:pPr>
            <a:r>
              <a:rPr lang="en-GB" sz="1800" dirty="0"/>
              <a:t> </a:t>
            </a:r>
          </a:p>
          <a:p>
            <a:pPr marL="0" indent="0">
              <a:defRPr/>
            </a:pPr>
            <a:endParaRPr lang="en-GB" sz="2400" dirty="0" smtClean="0"/>
          </a:p>
        </p:txBody>
      </p:sp>
    </p:spTree>
    <p:extLst>
      <p:ext uri="{BB962C8B-B14F-4D97-AF65-F5344CB8AC3E}">
        <p14:creationId xmlns:p14="http://schemas.microsoft.com/office/powerpoint/2010/main" val="2307834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95288" y="333375"/>
            <a:ext cx="8443912" cy="935038"/>
          </a:xfrm>
        </p:spPr>
        <p:txBody>
          <a:bodyPr/>
          <a:lstStyle/>
          <a:p>
            <a:pPr algn="ctr"/>
            <a:r>
              <a:rPr lang="en-GB" altLang="en-US" sz="3600" smtClean="0">
                <a:solidFill>
                  <a:srgbClr val="000000"/>
                </a:solidFill>
                <a:ea typeface="Calibri" panose="020F0502020204030204" pitchFamily="34" charset="0"/>
                <a:cs typeface="DXMEL A+ DIN"/>
              </a:rPr>
              <a:t>Introduction and key developments</a:t>
            </a:r>
            <a:endParaRPr lang="en-GB" altLang="en-US" sz="3600" smtClean="0"/>
          </a:p>
        </p:txBody>
      </p:sp>
      <p:sp>
        <p:nvSpPr>
          <p:cNvPr id="3" name="Content Placeholder 2"/>
          <p:cNvSpPr>
            <a:spLocks noGrp="1"/>
          </p:cNvSpPr>
          <p:nvPr>
            <p:ph idx="1"/>
          </p:nvPr>
        </p:nvSpPr>
        <p:spPr>
          <a:xfrm>
            <a:off x="971550" y="1125538"/>
            <a:ext cx="7707313" cy="5543550"/>
          </a:xfrm>
        </p:spPr>
        <p:txBody>
          <a:bodyPr/>
          <a:lstStyle/>
          <a:p>
            <a:pPr marL="0" indent="0"/>
            <a:r>
              <a:rPr lang="en-GB" altLang="en-US" sz="2400" smtClean="0">
                <a:solidFill>
                  <a:srgbClr val="000000"/>
                </a:solidFill>
                <a:ea typeface="Calibri" panose="020F0502020204030204" pitchFamily="34" charset="0"/>
                <a:cs typeface="DXMEL A+ DIN"/>
              </a:rPr>
              <a:t>Updates include: </a:t>
            </a:r>
            <a:br>
              <a:rPr lang="en-GB" altLang="en-US" sz="2400" smtClean="0">
                <a:solidFill>
                  <a:srgbClr val="000000"/>
                </a:solidFill>
                <a:ea typeface="Calibri" panose="020F0502020204030204" pitchFamily="34" charset="0"/>
                <a:cs typeface="DXMEL A+ DIN"/>
              </a:rPr>
            </a:br>
            <a:endParaRPr lang="en-GB" altLang="en-US" sz="2400" smtClean="0">
              <a:solidFill>
                <a:srgbClr val="000000"/>
              </a:solidFill>
              <a:ea typeface="Calibri" panose="020F0502020204030204" pitchFamily="34" charset="0"/>
              <a:cs typeface="DXMEL A+ DIN"/>
            </a:endParaRPr>
          </a:p>
          <a:p>
            <a:pPr marL="0" indent="0">
              <a:buFontTx/>
              <a:buChar char="•"/>
            </a:pPr>
            <a:r>
              <a:rPr lang="en-GB" altLang="en-US" sz="2400" smtClean="0">
                <a:solidFill>
                  <a:srgbClr val="000000"/>
                </a:solidFill>
                <a:ea typeface="Calibri" panose="020F0502020204030204" pitchFamily="34" charset="0"/>
                <a:cs typeface="DXMEL A+ DIN"/>
              </a:rPr>
              <a:t>New Safeguarding Children Partnership arrangements  which commence on 1</a:t>
            </a:r>
            <a:r>
              <a:rPr lang="en-GB" altLang="en-US" sz="2400" baseline="30000" smtClean="0">
                <a:solidFill>
                  <a:srgbClr val="000000"/>
                </a:solidFill>
                <a:ea typeface="Calibri" panose="020F0502020204030204" pitchFamily="34" charset="0"/>
                <a:cs typeface="DXMEL A+ DIN"/>
              </a:rPr>
              <a:t>st</a:t>
            </a:r>
            <a:r>
              <a:rPr lang="en-GB" altLang="en-US" sz="2400" smtClean="0">
                <a:solidFill>
                  <a:srgbClr val="000000"/>
                </a:solidFill>
                <a:ea typeface="Calibri" panose="020F0502020204030204" pitchFamily="34" charset="0"/>
                <a:cs typeface="DXMEL A+ DIN"/>
              </a:rPr>
              <a:t> April 2019</a:t>
            </a:r>
          </a:p>
          <a:p>
            <a:pPr marL="0" indent="0">
              <a:buFontTx/>
              <a:buChar char="•"/>
            </a:pPr>
            <a:endParaRPr lang="en-GB" altLang="en-US" sz="2400" smtClean="0">
              <a:solidFill>
                <a:srgbClr val="000000"/>
              </a:solidFill>
              <a:cs typeface="Calibri" panose="020F0502020204030204" pitchFamily="34" charset="0"/>
            </a:endParaRPr>
          </a:p>
          <a:p>
            <a:pPr marL="0" indent="0">
              <a:buFontTx/>
              <a:buChar char="•"/>
            </a:pPr>
            <a:r>
              <a:rPr lang="en-GB" altLang="en-US" sz="2400" smtClean="0">
                <a:solidFill>
                  <a:srgbClr val="000000"/>
                </a:solidFill>
                <a:cs typeface="Calibri" panose="020F0502020204030204" pitchFamily="34" charset="0"/>
              </a:rPr>
              <a:t>Giving Children the Best Start in Life 0-5 arrangements </a:t>
            </a:r>
          </a:p>
          <a:p>
            <a:pPr marL="0" indent="0">
              <a:buFontTx/>
              <a:buChar char="•"/>
            </a:pPr>
            <a:endParaRPr lang="en-GB" altLang="en-US" sz="2400" smtClean="0">
              <a:solidFill>
                <a:srgbClr val="000000"/>
              </a:solidFill>
              <a:cs typeface="Calibri" panose="020F0502020204030204" pitchFamily="34" charset="0"/>
            </a:endParaRPr>
          </a:p>
          <a:p>
            <a:pPr marL="0" indent="0">
              <a:buFontTx/>
              <a:buChar char="•"/>
            </a:pPr>
            <a:r>
              <a:rPr lang="en-GB" altLang="en-US" sz="2400" smtClean="0">
                <a:solidFill>
                  <a:srgbClr val="000000"/>
                </a:solidFill>
                <a:cs typeface="Calibri" panose="020F0502020204030204" pitchFamily="34" charset="0"/>
              </a:rPr>
              <a:t>Contextualised Safeguarding</a:t>
            </a:r>
          </a:p>
          <a:p>
            <a:pPr marL="0" indent="0">
              <a:buFontTx/>
              <a:buChar char="•"/>
            </a:pPr>
            <a:endParaRPr lang="en-GB" altLang="en-US" sz="2400" smtClean="0">
              <a:solidFill>
                <a:srgbClr val="000000"/>
              </a:solidFill>
              <a:cs typeface="Calibri" panose="020F0502020204030204" pitchFamily="34" charset="0"/>
            </a:endParaRPr>
          </a:p>
          <a:p>
            <a:pPr marL="0" indent="0">
              <a:buFontTx/>
              <a:buChar char="•"/>
            </a:pPr>
            <a:r>
              <a:rPr lang="en-GB" altLang="en-US" sz="2400" smtClean="0">
                <a:solidFill>
                  <a:srgbClr val="000000"/>
                </a:solidFill>
                <a:cs typeface="Calibri" panose="020F0502020204030204" pitchFamily="34" charset="0"/>
              </a:rPr>
              <a:t>Special Educational Needs and Disabilities</a:t>
            </a:r>
          </a:p>
          <a:p>
            <a:pPr marL="0" indent="0"/>
            <a:endParaRPr lang="en-GB" altLang="en-US" sz="2400" smtClean="0"/>
          </a:p>
        </p:txBody>
      </p:sp>
    </p:spTree>
    <p:extLst>
      <p:ext uri="{BB962C8B-B14F-4D97-AF65-F5344CB8AC3E}">
        <p14:creationId xmlns:p14="http://schemas.microsoft.com/office/powerpoint/2010/main" val="2040975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68313" y="188913"/>
            <a:ext cx="8370887" cy="1081087"/>
          </a:xfrm>
          <a:prstGeom prst="rect">
            <a:avLst/>
          </a:prstGeom>
        </p:spPr>
        <p:txBody>
          <a:bodyPr/>
          <a:lstStyle>
            <a:lvl1pPr algn="l" rtl="0" eaLnBrk="0" fontAlgn="base" hangingPunct="0">
              <a:spcBef>
                <a:spcPct val="0"/>
              </a:spcBef>
              <a:spcAft>
                <a:spcPct val="0"/>
              </a:spcAft>
              <a:defRPr sz="4000" b="1">
                <a:solidFill>
                  <a:srgbClr val="4C4C4C"/>
                </a:solidFill>
                <a:latin typeface="+mj-lt"/>
                <a:ea typeface="+mj-ea"/>
                <a:cs typeface="+mj-cs"/>
              </a:defRPr>
            </a:lvl1pPr>
            <a:lvl2pPr algn="l" rtl="0" eaLnBrk="0" fontAlgn="base" hangingPunct="0">
              <a:spcBef>
                <a:spcPct val="0"/>
              </a:spcBef>
              <a:spcAft>
                <a:spcPct val="0"/>
              </a:spcAft>
              <a:defRPr sz="4000" b="1">
                <a:solidFill>
                  <a:srgbClr val="4C4C4C"/>
                </a:solidFill>
                <a:latin typeface="Arial" charset="0"/>
              </a:defRPr>
            </a:lvl2pPr>
            <a:lvl3pPr algn="l" rtl="0" eaLnBrk="0" fontAlgn="base" hangingPunct="0">
              <a:spcBef>
                <a:spcPct val="0"/>
              </a:spcBef>
              <a:spcAft>
                <a:spcPct val="0"/>
              </a:spcAft>
              <a:defRPr sz="4000" b="1">
                <a:solidFill>
                  <a:srgbClr val="4C4C4C"/>
                </a:solidFill>
                <a:latin typeface="Arial" charset="0"/>
              </a:defRPr>
            </a:lvl3pPr>
            <a:lvl4pPr algn="l" rtl="0" eaLnBrk="0" fontAlgn="base" hangingPunct="0">
              <a:spcBef>
                <a:spcPct val="0"/>
              </a:spcBef>
              <a:spcAft>
                <a:spcPct val="0"/>
              </a:spcAft>
              <a:defRPr sz="4000" b="1">
                <a:solidFill>
                  <a:srgbClr val="4C4C4C"/>
                </a:solidFill>
                <a:latin typeface="Arial" charset="0"/>
              </a:defRPr>
            </a:lvl4pPr>
            <a:lvl5pPr algn="l" rtl="0" eaLnBrk="0" fontAlgn="base" hangingPunct="0">
              <a:spcBef>
                <a:spcPct val="0"/>
              </a:spcBef>
              <a:spcAft>
                <a:spcPct val="0"/>
              </a:spcAft>
              <a:defRPr sz="4000" b="1">
                <a:solidFill>
                  <a:srgbClr val="4C4C4C"/>
                </a:solidFill>
                <a:latin typeface="Arial" charset="0"/>
              </a:defRPr>
            </a:lvl5pPr>
            <a:lvl6pPr marL="457200" algn="l" rtl="0" fontAlgn="base">
              <a:spcBef>
                <a:spcPct val="0"/>
              </a:spcBef>
              <a:spcAft>
                <a:spcPct val="0"/>
              </a:spcAft>
              <a:defRPr sz="4000" b="1">
                <a:solidFill>
                  <a:srgbClr val="4C4C4C"/>
                </a:solidFill>
                <a:latin typeface="Arial" charset="0"/>
              </a:defRPr>
            </a:lvl6pPr>
            <a:lvl7pPr marL="914400" algn="l" rtl="0" fontAlgn="base">
              <a:spcBef>
                <a:spcPct val="0"/>
              </a:spcBef>
              <a:spcAft>
                <a:spcPct val="0"/>
              </a:spcAft>
              <a:defRPr sz="4000" b="1">
                <a:solidFill>
                  <a:srgbClr val="4C4C4C"/>
                </a:solidFill>
                <a:latin typeface="Arial" charset="0"/>
              </a:defRPr>
            </a:lvl7pPr>
            <a:lvl8pPr marL="1371600" algn="l" rtl="0" fontAlgn="base">
              <a:spcBef>
                <a:spcPct val="0"/>
              </a:spcBef>
              <a:spcAft>
                <a:spcPct val="0"/>
              </a:spcAft>
              <a:defRPr sz="4000" b="1">
                <a:solidFill>
                  <a:srgbClr val="4C4C4C"/>
                </a:solidFill>
                <a:latin typeface="Arial" charset="0"/>
              </a:defRPr>
            </a:lvl8pPr>
            <a:lvl9pPr marL="1828800" algn="l" rtl="0" fontAlgn="base">
              <a:spcBef>
                <a:spcPct val="0"/>
              </a:spcBef>
              <a:spcAft>
                <a:spcPct val="0"/>
              </a:spcAft>
              <a:defRPr sz="4000" b="1">
                <a:solidFill>
                  <a:srgbClr val="4C4C4C"/>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4C4C4C"/>
                </a:solidFill>
                <a:effectLst/>
                <a:uLnTx/>
                <a:uFillTx/>
                <a:latin typeface="Arial"/>
                <a:ea typeface="+mj-ea"/>
                <a:cs typeface="+mj-cs"/>
              </a:rPr>
              <a:t>Nottingham</a:t>
            </a:r>
            <a:r>
              <a:rPr kumimoji="0" lang="en-US" altLang="en-US" sz="3400" b="1" i="0" u="none" strike="noStrike" kern="0" cap="none" spc="0" normalizeH="0" baseline="0" noProof="0" dirty="0" smtClean="0">
                <a:ln>
                  <a:noFill/>
                </a:ln>
                <a:solidFill>
                  <a:srgbClr val="4C4C4C"/>
                </a:solidFill>
                <a:effectLst/>
                <a:uLnTx/>
                <a:uFillTx/>
                <a:latin typeface="Arial"/>
                <a:ea typeface="+mj-ea"/>
                <a:cs typeface="+mj-cs"/>
              </a:rPr>
              <a:t> City’s Model for Prevention, Early Help and Specialist Services </a:t>
            </a:r>
          </a:p>
        </p:txBody>
      </p:sp>
      <p:pic>
        <p:nvPicPr>
          <p:cNvPr id="102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713" y="1270000"/>
            <a:ext cx="779938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310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68313" y="333375"/>
            <a:ext cx="8210550" cy="1366838"/>
          </a:xfrm>
        </p:spPr>
        <p:txBody>
          <a:bodyPr/>
          <a:lstStyle/>
          <a:p>
            <a:pPr algn="ctr"/>
            <a:r>
              <a:rPr lang="en-GB" altLang="en-US" sz="3600" smtClean="0"/>
              <a:t>Children &amp; Families Direct </a:t>
            </a:r>
            <a:br>
              <a:rPr lang="en-GB" altLang="en-US" sz="3600" smtClean="0"/>
            </a:br>
            <a:r>
              <a:rPr lang="en-GB" altLang="en-US" sz="3600" smtClean="0"/>
              <a:t>Multi-Agency Safeguarding Hub </a:t>
            </a:r>
            <a:r>
              <a:rPr lang="en-GB" altLang="en-US" smtClean="0"/>
              <a:t/>
            </a:r>
            <a:br>
              <a:rPr lang="en-GB" altLang="en-US" smtClean="0"/>
            </a:br>
            <a:endParaRPr lang="en-GB" altLang="en-US" smtClean="0"/>
          </a:p>
        </p:txBody>
      </p:sp>
      <p:sp>
        <p:nvSpPr>
          <p:cNvPr id="3" name="Content Placeholder 2"/>
          <p:cNvSpPr>
            <a:spLocks noGrp="1"/>
          </p:cNvSpPr>
          <p:nvPr>
            <p:ph idx="1"/>
          </p:nvPr>
        </p:nvSpPr>
        <p:spPr>
          <a:xfrm>
            <a:off x="468313" y="1844675"/>
            <a:ext cx="8210550" cy="4824413"/>
          </a:xfrm>
        </p:spPr>
        <p:txBody>
          <a:bodyPr/>
          <a:lstStyle/>
          <a:p>
            <a:pPr marL="457200" indent="-457200">
              <a:buFont typeface="Arial" panose="020B0604020202020204" pitchFamily="34" charset="0"/>
              <a:buChar char="•"/>
              <a:defRPr/>
            </a:pPr>
            <a:endParaRPr lang="en-GB" dirty="0"/>
          </a:p>
          <a:p>
            <a:pPr marL="457200" indent="-457200">
              <a:buFont typeface="Arial" panose="020B0604020202020204" pitchFamily="34" charset="0"/>
              <a:buChar char="•"/>
              <a:defRPr/>
            </a:pPr>
            <a:r>
              <a:rPr lang="en-GB" dirty="0" smtClean="0"/>
              <a:t>MASH – multi-agency </a:t>
            </a:r>
          </a:p>
          <a:p>
            <a:pPr marL="0" indent="0">
              <a:defRPr/>
            </a:pPr>
            <a:endParaRPr lang="en-GB" dirty="0" smtClean="0"/>
          </a:p>
          <a:p>
            <a:pPr marL="457200" indent="-457200">
              <a:buFont typeface="Arial" panose="020B0604020202020204" pitchFamily="34" charset="0"/>
              <a:buChar char="•"/>
              <a:defRPr/>
            </a:pPr>
            <a:r>
              <a:rPr lang="en-GB" dirty="0" smtClean="0"/>
              <a:t>Multi-Agency Request Form (MARF)</a:t>
            </a:r>
          </a:p>
          <a:p>
            <a:pPr marL="0" indent="0">
              <a:defRPr/>
            </a:pPr>
            <a:endParaRPr lang="en-GB" dirty="0" smtClean="0"/>
          </a:p>
          <a:p>
            <a:pPr marL="457200" indent="-457200">
              <a:buFont typeface="Arial" panose="020B0604020202020204" pitchFamily="34" charset="0"/>
              <a:buChar char="•"/>
              <a:defRPr/>
            </a:pPr>
            <a:r>
              <a:rPr lang="en-GB" dirty="0" smtClean="0"/>
              <a:t>Links to key websites for further information </a:t>
            </a:r>
          </a:p>
          <a:p>
            <a:pPr marL="0" indent="0">
              <a:defRPr/>
            </a:pPr>
            <a:endParaRPr lang="en-GB" dirty="0"/>
          </a:p>
          <a:p>
            <a:pPr marL="0" indent="0" algn="ctr">
              <a:defRPr/>
            </a:pPr>
            <a:endParaRPr lang="en-GB" sz="4400" b="1" dirty="0" smtClean="0"/>
          </a:p>
          <a:p>
            <a:pPr marL="0" indent="0">
              <a:defRPr/>
            </a:pPr>
            <a:endParaRPr lang="en-GB" sz="2400" dirty="0" smtClean="0"/>
          </a:p>
        </p:txBody>
      </p:sp>
    </p:spTree>
    <p:extLst>
      <p:ext uri="{BB962C8B-B14F-4D97-AF65-F5344CB8AC3E}">
        <p14:creationId xmlns:p14="http://schemas.microsoft.com/office/powerpoint/2010/main" val="2948929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9681" y="807720"/>
            <a:ext cx="6706695" cy="4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251520" y="298660"/>
            <a:ext cx="615749" cy="1018120"/>
          </a:xfrm>
          <a:prstGeom prst="rect">
            <a:avLst/>
          </a:prstGeom>
        </p:spPr>
      </p:pic>
    </p:spTree>
    <p:extLst>
      <p:ext uri="{BB962C8B-B14F-4D97-AF65-F5344CB8AC3E}">
        <p14:creationId xmlns:p14="http://schemas.microsoft.com/office/powerpoint/2010/main" val="41996247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85763" y="115888"/>
            <a:ext cx="8370887" cy="576262"/>
          </a:xfrm>
          <a:prstGeom prst="rect">
            <a:avLst/>
          </a:prstGeom>
        </p:spPr>
        <p:txBody>
          <a:bodyPr/>
          <a:lstStyle>
            <a:lvl1pPr algn="l" rtl="0" eaLnBrk="0" fontAlgn="base" hangingPunct="0">
              <a:spcBef>
                <a:spcPct val="0"/>
              </a:spcBef>
              <a:spcAft>
                <a:spcPct val="0"/>
              </a:spcAft>
              <a:defRPr sz="4000" b="1">
                <a:solidFill>
                  <a:srgbClr val="4C4C4C"/>
                </a:solidFill>
                <a:latin typeface="+mj-lt"/>
                <a:ea typeface="+mj-ea"/>
                <a:cs typeface="+mj-cs"/>
              </a:defRPr>
            </a:lvl1pPr>
            <a:lvl2pPr algn="l" rtl="0" eaLnBrk="0" fontAlgn="base" hangingPunct="0">
              <a:spcBef>
                <a:spcPct val="0"/>
              </a:spcBef>
              <a:spcAft>
                <a:spcPct val="0"/>
              </a:spcAft>
              <a:defRPr sz="4000" b="1">
                <a:solidFill>
                  <a:srgbClr val="4C4C4C"/>
                </a:solidFill>
                <a:latin typeface="Arial" charset="0"/>
              </a:defRPr>
            </a:lvl2pPr>
            <a:lvl3pPr algn="l" rtl="0" eaLnBrk="0" fontAlgn="base" hangingPunct="0">
              <a:spcBef>
                <a:spcPct val="0"/>
              </a:spcBef>
              <a:spcAft>
                <a:spcPct val="0"/>
              </a:spcAft>
              <a:defRPr sz="4000" b="1">
                <a:solidFill>
                  <a:srgbClr val="4C4C4C"/>
                </a:solidFill>
                <a:latin typeface="Arial" charset="0"/>
              </a:defRPr>
            </a:lvl3pPr>
            <a:lvl4pPr algn="l" rtl="0" eaLnBrk="0" fontAlgn="base" hangingPunct="0">
              <a:spcBef>
                <a:spcPct val="0"/>
              </a:spcBef>
              <a:spcAft>
                <a:spcPct val="0"/>
              </a:spcAft>
              <a:defRPr sz="4000" b="1">
                <a:solidFill>
                  <a:srgbClr val="4C4C4C"/>
                </a:solidFill>
                <a:latin typeface="Arial" charset="0"/>
              </a:defRPr>
            </a:lvl4pPr>
            <a:lvl5pPr algn="l" rtl="0" eaLnBrk="0" fontAlgn="base" hangingPunct="0">
              <a:spcBef>
                <a:spcPct val="0"/>
              </a:spcBef>
              <a:spcAft>
                <a:spcPct val="0"/>
              </a:spcAft>
              <a:defRPr sz="4000" b="1">
                <a:solidFill>
                  <a:srgbClr val="4C4C4C"/>
                </a:solidFill>
                <a:latin typeface="Arial" charset="0"/>
              </a:defRPr>
            </a:lvl5pPr>
            <a:lvl6pPr marL="457200" algn="l" rtl="0" fontAlgn="base">
              <a:spcBef>
                <a:spcPct val="0"/>
              </a:spcBef>
              <a:spcAft>
                <a:spcPct val="0"/>
              </a:spcAft>
              <a:defRPr sz="4000" b="1">
                <a:solidFill>
                  <a:srgbClr val="4C4C4C"/>
                </a:solidFill>
                <a:latin typeface="Arial" charset="0"/>
              </a:defRPr>
            </a:lvl6pPr>
            <a:lvl7pPr marL="914400" algn="l" rtl="0" fontAlgn="base">
              <a:spcBef>
                <a:spcPct val="0"/>
              </a:spcBef>
              <a:spcAft>
                <a:spcPct val="0"/>
              </a:spcAft>
              <a:defRPr sz="4000" b="1">
                <a:solidFill>
                  <a:srgbClr val="4C4C4C"/>
                </a:solidFill>
                <a:latin typeface="Arial" charset="0"/>
              </a:defRPr>
            </a:lvl7pPr>
            <a:lvl8pPr marL="1371600" algn="l" rtl="0" fontAlgn="base">
              <a:spcBef>
                <a:spcPct val="0"/>
              </a:spcBef>
              <a:spcAft>
                <a:spcPct val="0"/>
              </a:spcAft>
              <a:defRPr sz="4000" b="1">
                <a:solidFill>
                  <a:srgbClr val="4C4C4C"/>
                </a:solidFill>
                <a:latin typeface="Arial" charset="0"/>
              </a:defRPr>
            </a:lvl8pPr>
            <a:lvl9pPr marL="1828800" algn="l" rtl="0" fontAlgn="base">
              <a:spcBef>
                <a:spcPct val="0"/>
              </a:spcBef>
              <a:spcAft>
                <a:spcPct val="0"/>
              </a:spcAft>
              <a:defRPr sz="4000" b="1">
                <a:solidFill>
                  <a:srgbClr val="4C4C4C"/>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4C4C4C"/>
                </a:solidFill>
                <a:effectLst/>
                <a:uLnTx/>
                <a:uFillTx/>
                <a:latin typeface="Arial"/>
                <a:ea typeface="+mj-ea"/>
                <a:cs typeface="+mj-cs"/>
              </a:rPr>
              <a:t>Access to Support and Decision Making </a:t>
            </a:r>
          </a:p>
        </p:txBody>
      </p:sp>
      <p:pic>
        <p:nvPicPr>
          <p:cNvPr id="122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92150"/>
            <a:ext cx="8713788" cy="60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2133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68313" y="333375"/>
            <a:ext cx="8370887" cy="792163"/>
          </a:xfrm>
        </p:spPr>
        <p:txBody>
          <a:bodyPr/>
          <a:lstStyle/>
          <a:p>
            <a:pPr algn="ctr"/>
            <a:r>
              <a:rPr lang="en-GB" altLang="en-US" sz="3600" smtClean="0"/>
              <a:t>Indicators of need </a:t>
            </a:r>
          </a:p>
        </p:txBody>
      </p:sp>
      <p:sp>
        <p:nvSpPr>
          <p:cNvPr id="3" name="Content Placeholder 2"/>
          <p:cNvSpPr>
            <a:spLocks noGrp="1"/>
          </p:cNvSpPr>
          <p:nvPr>
            <p:ph idx="1"/>
          </p:nvPr>
        </p:nvSpPr>
        <p:spPr>
          <a:xfrm>
            <a:off x="657225" y="1268413"/>
            <a:ext cx="7993063" cy="5040312"/>
          </a:xfrm>
        </p:spPr>
        <p:txBody>
          <a:bodyPr/>
          <a:lstStyle/>
          <a:p>
            <a:pPr marL="0" indent="0">
              <a:defRPr/>
            </a:pPr>
            <a:r>
              <a:rPr lang="en-GB" sz="2400" dirty="0" smtClean="0"/>
              <a:t>Updates include:</a:t>
            </a:r>
          </a:p>
          <a:p>
            <a:pPr marL="457200" indent="-457200">
              <a:buFont typeface="Arial" panose="020B0604020202020204" pitchFamily="34" charset="0"/>
              <a:buChar char="•"/>
              <a:defRPr/>
            </a:pPr>
            <a:endParaRPr lang="en-GB" sz="2400" dirty="0"/>
          </a:p>
          <a:p>
            <a:pPr marL="457200" indent="-457200">
              <a:buFont typeface="Arial" panose="020B0604020202020204" pitchFamily="34" charset="0"/>
              <a:buChar char="•"/>
              <a:defRPr/>
            </a:pPr>
            <a:r>
              <a:rPr lang="en-GB" sz="2400" dirty="0" smtClean="0"/>
              <a:t>Early help assessment</a:t>
            </a:r>
          </a:p>
          <a:p>
            <a:pPr marL="457200" indent="-457200">
              <a:buFont typeface="Arial" panose="020B0604020202020204" pitchFamily="34" charset="0"/>
              <a:buChar char="•"/>
              <a:defRPr/>
            </a:pPr>
            <a:endParaRPr lang="en-GB" sz="2400" dirty="0"/>
          </a:p>
          <a:p>
            <a:pPr marL="457200" indent="-457200">
              <a:buFont typeface="Arial" panose="020B0604020202020204" pitchFamily="34" charset="0"/>
              <a:buChar char="•"/>
              <a:defRPr/>
            </a:pPr>
            <a:r>
              <a:rPr lang="en-GB" sz="2400" dirty="0" smtClean="0"/>
              <a:t>Responsive immediate protection indicators </a:t>
            </a:r>
          </a:p>
          <a:p>
            <a:pPr marL="0" indent="0">
              <a:defRPr/>
            </a:pPr>
            <a:endParaRPr lang="en-GB" sz="2400" dirty="0" smtClean="0"/>
          </a:p>
          <a:p>
            <a:pPr marL="457200" indent="-457200">
              <a:buFont typeface="Arial" panose="020B0604020202020204" pitchFamily="34" charset="0"/>
              <a:buChar char="•"/>
              <a:defRPr/>
            </a:pPr>
            <a:r>
              <a:rPr lang="en-GB" sz="2400" dirty="0" smtClean="0"/>
              <a:t>Family Support Pathway levels of need and indicators </a:t>
            </a:r>
          </a:p>
          <a:p>
            <a:pPr marL="0" indent="0" algn="ctr">
              <a:defRPr/>
            </a:pPr>
            <a:endParaRPr lang="en-GB" sz="4400" b="1" dirty="0" smtClean="0"/>
          </a:p>
          <a:p>
            <a:pPr marL="0" indent="0">
              <a:defRPr/>
            </a:pPr>
            <a:endParaRPr lang="en-GB" sz="2400" dirty="0" smtClean="0"/>
          </a:p>
        </p:txBody>
      </p:sp>
    </p:spTree>
    <p:extLst>
      <p:ext uri="{BB962C8B-B14F-4D97-AF65-F5344CB8AC3E}">
        <p14:creationId xmlns:p14="http://schemas.microsoft.com/office/powerpoint/2010/main" val="4216457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323850" y="2133600"/>
            <a:ext cx="8210550" cy="647700"/>
          </a:xfrm>
        </p:spPr>
        <p:txBody>
          <a:bodyPr/>
          <a:lstStyle/>
          <a:p>
            <a:pPr algn="ctr"/>
            <a:r>
              <a:rPr lang="en-GB" altLang="en-US" sz="3200" dirty="0" smtClean="0"/>
              <a:t>Impact of the Child’s Lived Experience</a:t>
            </a:r>
          </a:p>
        </p:txBody>
      </p:sp>
      <p:sp>
        <p:nvSpPr>
          <p:cNvPr id="6147" name="Subtitle 2"/>
          <p:cNvSpPr>
            <a:spLocks noGrp="1"/>
          </p:cNvSpPr>
          <p:nvPr>
            <p:ph type="subTitle" idx="1"/>
          </p:nvPr>
        </p:nvSpPr>
        <p:spPr>
          <a:xfrm>
            <a:off x="827088" y="836613"/>
            <a:ext cx="7848600" cy="835025"/>
          </a:xfrm>
        </p:spPr>
        <p:txBody>
          <a:bodyPr/>
          <a:lstStyle/>
          <a:p>
            <a:pPr algn="ctr"/>
            <a:r>
              <a:rPr lang="en-GB" altLang="en-US" sz="4500" dirty="0" smtClean="0">
                <a:solidFill>
                  <a:schemeClr val="tx1"/>
                </a:solidFill>
              </a:rPr>
              <a:t>Escalation –Share your  worries- make a difference</a:t>
            </a:r>
            <a:endParaRPr lang="en-GB" altLang="en-US" sz="3500" b="0" dirty="0" smtClean="0">
              <a:solidFill>
                <a:schemeClr val="tx1"/>
              </a:solidFill>
            </a:endParaRPr>
          </a:p>
        </p:txBody>
      </p:sp>
      <p:sp>
        <p:nvSpPr>
          <p:cNvPr id="4" name="TextBox 3"/>
          <p:cNvSpPr txBox="1"/>
          <p:nvPr/>
        </p:nvSpPr>
        <p:spPr>
          <a:xfrm>
            <a:off x="1655763" y="5300663"/>
            <a:ext cx="5545137" cy="4619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Helen Blackman- Director of CIS – January 2019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Tracey Nurse- Head of Social work</a:t>
            </a:r>
          </a:p>
        </p:txBody>
      </p:sp>
      <p:pic>
        <p:nvPicPr>
          <p:cNvPr id="61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0063" y="2824163"/>
            <a:ext cx="2776537"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424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49263" y="157163"/>
            <a:ext cx="8229600" cy="1471612"/>
          </a:xfrm>
        </p:spPr>
        <p:txBody>
          <a:bodyPr/>
          <a:lstStyle/>
          <a:p>
            <a:pPr algn="ctr"/>
            <a:r>
              <a:rPr lang="en-GB" altLang="en-US" sz="3200" dirty="0" smtClean="0"/>
              <a:t>Use your voice- escalation is a conversation where you make a difference </a:t>
            </a:r>
            <a:br>
              <a:rPr lang="en-GB" altLang="en-US" sz="3200" dirty="0" smtClean="0"/>
            </a:br>
            <a:r>
              <a:rPr lang="en-GB" altLang="en-US" sz="3200" dirty="0" smtClean="0"/>
              <a:t/>
            </a:r>
            <a:br>
              <a:rPr lang="en-GB" altLang="en-US" sz="3200" dirty="0" smtClean="0"/>
            </a:br>
            <a:endParaRPr lang="en-GB" altLang="en-US" sz="3200" dirty="0" smtClean="0"/>
          </a:p>
        </p:txBody>
      </p:sp>
      <p:sp>
        <p:nvSpPr>
          <p:cNvPr id="16387" name="Content Placeholder 2"/>
          <p:cNvSpPr>
            <a:spLocks noGrp="1"/>
          </p:cNvSpPr>
          <p:nvPr>
            <p:ph sz="half" idx="2"/>
          </p:nvPr>
        </p:nvSpPr>
        <p:spPr>
          <a:xfrm>
            <a:off x="179388" y="1989138"/>
            <a:ext cx="8499475" cy="4679950"/>
          </a:xfrm>
        </p:spPr>
        <p:txBody>
          <a:bodyPr/>
          <a:lstStyle/>
          <a:p>
            <a:pPr marL="457200" indent="-457200">
              <a:buFontTx/>
              <a:buChar char="•"/>
            </a:pPr>
            <a:endParaRPr lang="en-GB" altLang="en-US" sz="2000" dirty="0" smtClean="0"/>
          </a:p>
          <a:p>
            <a:pPr marL="285750" indent="-285750">
              <a:buFont typeface="Arial" panose="020B0604020202020204" pitchFamily="34" charset="0"/>
              <a:buChar char="•"/>
            </a:pPr>
            <a:r>
              <a:rPr lang="en-GB" altLang="en-US" sz="1800" dirty="0" smtClean="0">
                <a:solidFill>
                  <a:schemeClr val="tx1"/>
                </a:solidFill>
              </a:rPr>
              <a:t>If you have worries that the child’s needs are not being addressed or risks are not identified or well understood – what should you do ? </a:t>
            </a:r>
          </a:p>
          <a:p>
            <a:pPr marL="285750" indent="-285750">
              <a:buFont typeface="Arial" panose="020B0604020202020204" pitchFamily="34" charset="0"/>
              <a:buChar char="•"/>
            </a:pPr>
            <a:r>
              <a:rPr lang="en-GB" altLang="en-US" sz="1800" dirty="0" smtClean="0">
                <a:solidFill>
                  <a:schemeClr val="tx1"/>
                </a:solidFill>
              </a:rPr>
              <a:t>If you are worried that something is wrong you must do something. This is not conflict it is helping everyone connect their information. Provide your evidence, challenge and energy</a:t>
            </a:r>
          </a:p>
          <a:p>
            <a:pPr marL="285750" indent="-285750">
              <a:buFont typeface="Arial" panose="020B0604020202020204" pitchFamily="34" charset="0"/>
              <a:buChar char="•"/>
            </a:pPr>
            <a:r>
              <a:rPr lang="en-GB" altLang="en-US" sz="1800" dirty="0" smtClean="0">
                <a:solidFill>
                  <a:schemeClr val="tx1"/>
                </a:solidFill>
              </a:rPr>
              <a:t>Escalating </a:t>
            </a:r>
            <a:r>
              <a:rPr lang="en-GB" altLang="en-US" sz="1800" dirty="0">
                <a:solidFill>
                  <a:schemeClr val="tx1"/>
                </a:solidFill>
              </a:rPr>
              <a:t>your concerns , firstly to the person who is the lead professional, then their manager and ultimately a senior manager and your own manager too,  helps highlight the issue and should lead to </a:t>
            </a:r>
            <a:r>
              <a:rPr lang="en-GB" altLang="en-US" sz="1800" dirty="0" smtClean="0">
                <a:solidFill>
                  <a:schemeClr val="tx1"/>
                </a:solidFill>
              </a:rPr>
              <a:t>reflection</a:t>
            </a:r>
          </a:p>
          <a:p>
            <a:pPr marL="285750" indent="-285750" algn="just">
              <a:buFont typeface="Arial" panose="020B0604020202020204" pitchFamily="34" charset="0"/>
              <a:buChar char="•"/>
              <a:defRPr/>
            </a:pPr>
            <a:r>
              <a:rPr lang="en-GB" altLang="en-US" sz="1800" dirty="0">
                <a:solidFill>
                  <a:schemeClr val="tx1"/>
                </a:solidFill>
              </a:rPr>
              <a:t>Is this an opportunity for you to learn more, to be helped to protect this child more</a:t>
            </a:r>
          </a:p>
          <a:p>
            <a:pPr marL="285750" indent="-285750" algn="just">
              <a:buFont typeface="Arial" panose="020B0604020202020204" pitchFamily="34" charset="0"/>
              <a:buChar char="•"/>
              <a:defRPr/>
            </a:pPr>
            <a:r>
              <a:rPr lang="en-GB" altLang="en-US" sz="1800" dirty="0">
                <a:solidFill>
                  <a:schemeClr val="tx1"/>
                </a:solidFill>
              </a:rPr>
              <a:t>You are the only person some of these children have in their whole life who will see them, fight for them, care for them. Do a good job, work together, be open, use your voice effectively </a:t>
            </a:r>
          </a:p>
          <a:p>
            <a:pPr marL="457200" indent="-457200">
              <a:buFontTx/>
              <a:buChar char="•"/>
            </a:pPr>
            <a:endParaRPr lang="en-GB" altLang="en-US" sz="2000" dirty="0">
              <a:solidFill>
                <a:schemeClr val="tx1"/>
              </a:solidFill>
            </a:endParaRPr>
          </a:p>
          <a:p>
            <a:pPr marL="457200" indent="-457200">
              <a:buFontTx/>
              <a:buChar char="•"/>
            </a:pPr>
            <a:endParaRPr lang="en-GB" altLang="en-US" sz="2000" dirty="0" smtClean="0"/>
          </a:p>
          <a:p>
            <a:pPr marL="457200" indent="-457200">
              <a:buFontTx/>
              <a:buAutoNum type="arabicPeriod"/>
            </a:pPr>
            <a:endParaRPr lang="en-GB" altLang="en-US" sz="2000" dirty="0" smtClean="0"/>
          </a:p>
        </p:txBody>
      </p:sp>
    </p:spTree>
    <p:extLst>
      <p:ext uri="{BB962C8B-B14F-4D97-AF65-F5344CB8AC3E}">
        <p14:creationId xmlns:p14="http://schemas.microsoft.com/office/powerpoint/2010/main" val="33501476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ADSL- validation</a:t>
            </a:r>
            <a:endParaRPr lang="en-GB" dirty="0">
              <a:solidFill>
                <a:schemeClr val="tx1"/>
              </a:solidFill>
            </a:endParaRPr>
          </a:p>
        </p:txBody>
      </p:sp>
      <p:sp>
        <p:nvSpPr>
          <p:cNvPr id="3" name="Content Placeholder 2"/>
          <p:cNvSpPr>
            <a:spLocks noGrp="1"/>
          </p:cNvSpPr>
          <p:nvPr>
            <p:ph idx="1"/>
          </p:nvPr>
        </p:nvSpPr>
        <p:spPr>
          <a:xfrm>
            <a:off x="685800" y="1628800"/>
            <a:ext cx="7772400" cy="5229200"/>
          </a:xfrm>
        </p:spPr>
        <p:txBody>
          <a:bodyPr/>
          <a:lstStyle/>
          <a:p>
            <a:pPr marL="0" indent="0" algn="ctr">
              <a:buNone/>
            </a:pPr>
            <a:r>
              <a:rPr lang="en-GB" b="1" dirty="0"/>
              <a:t>Eligibility Criteria</a:t>
            </a:r>
            <a:endParaRPr lang="en-GB" dirty="0"/>
          </a:p>
          <a:p>
            <a:pPr lvl="0"/>
            <a:r>
              <a:rPr lang="en-GB" dirty="0"/>
              <a:t>A minimum of two years’ experience as a DSL.</a:t>
            </a:r>
          </a:p>
          <a:p>
            <a:pPr lvl="0"/>
            <a:r>
              <a:rPr lang="en-GB" dirty="0"/>
              <a:t>Experience of middle or senior leadership role and able to demonstrate outstanding practice.</a:t>
            </a:r>
          </a:p>
          <a:p>
            <a:pPr lvl="0"/>
            <a:r>
              <a:rPr lang="en-GB" dirty="0"/>
              <a:t>Evidence based commitment to excellence.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8080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20688"/>
            <a:ext cx="7772400" cy="6237312"/>
          </a:xfrm>
        </p:spPr>
        <p:txBody>
          <a:bodyPr/>
          <a:lstStyle/>
          <a:p>
            <a:pPr lvl="0"/>
            <a:r>
              <a:rPr lang="en-GB" dirty="0"/>
              <a:t>Effective experience in multi-agency practice.</a:t>
            </a:r>
          </a:p>
          <a:p>
            <a:pPr lvl="0"/>
            <a:r>
              <a:rPr lang="en-GB" dirty="0"/>
              <a:t>Understanding of how to implement safeguarding policy in order to ensure effective safeguarding outcomes/arrangements across the organisation </a:t>
            </a:r>
          </a:p>
          <a:p>
            <a:pPr lvl="0"/>
            <a:r>
              <a:rPr lang="en-GB" dirty="0"/>
              <a:t>A successful track record as an advocate to improve safeguarding practice at a strategic level and for individual children. </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694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a:t>Application </a:t>
            </a:r>
            <a:r>
              <a:rPr lang="en-GB" dirty="0" smtClean="0"/>
              <a:t>forms or questions </a:t>
            </a:r>
            <a:r>
              <a:rPr lang="en-GB" dirty="0"/>
              <a:t>available from:  </a:t>
            </a:r>
            <a:r>
              <a:rPr lang="en-GB" u="sng" dirty="0">
                <a:hlinkClick r:id="rId2"/>
              </a:rPr>
              <a:t>ADSLLeader@nottinghamcity.gov.uk</a:t>
            </a:r>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1929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Table discussion</a:t>
            </a:r>
            <a:r>
              <a:rPr lang="en-GB" dirty="0"/>
              <a:t>-</a:t>
            </a:r>
            <a:r>
              <a:rPr lang="en-GB" dirty="0" smtClean="0"/>
              <a:t> Protective Ethos</a:t>
            </a:r>
            <a:endParaRPr lang="en-GB" dirty="0"/>
          </a:p>
        </p:txBody>
      </p:sp>
      <p:sp>
        <p:nvSpPr>
          <p:cNvPr id="5" name="Text Placeholder 4"/>
          <p:cNvSpPr>
            <a:spLocks noGrp="1"/>
          </p:cNvSpPr>
          <p:nvPr>
            <p:ph type="body" idx="1"/>
          </p:nvPr>
        </p:nvSpPr>
        <p:spPr>
          <a:xfrm>
            <a:off x="539552" y="1772816"/>
            <a:ext cx="7772400" cy="4040088"/>
          </a:xfrm>
        </p:spPr>
        <p:txBody>
          <a:bodyPr/>
          <a:lstStyle/>
          <a:p>
            <a:pPr marL="0" indent="0">
              <a:buNone/>
            </a:pPr>
            <a:r>
              <a:rPr lang="en-GB" sz="2400" b="1" i="1" dirty="0" smtClean="0"/>
              <a:t>Working </a:t>
            </a:r>
            <a:r>
              <a:rPr lang="en-GB" sz="2400" b="1" i="1" dirty="0"/>
              <a:t>together 2018</a:t>
            </a:r>
            <a:endParaRPr lang="en-GB" sz="2400" dirty="0"/>
          </a:p>
          <a:p>
            <a:pPr marL="0" indent="0">
              <a:buNone/>
            </a:pPr>
            <a:r>
              <a:rPr lang="en-GB" sz="2400" i="1" dirty="0"/>
              <a:t>S</a:t>
            </a:r>
            <a:r>
              <a:rPr lang="en-GB" sz="2400" i="1" dirty="0" smtClean="0"/>
              <a:t>ection </a:t>
            </a:r>
            <a:r>
              <a:rPr lang="en-GB" sz="2400" i="1" dirty="0"/>
              <a:t>11 Children’s Act 2004 – Working together 2018 </a:t>
            </a:r>
            <a:r>
              <a:rPr lang="en-GB" sz="2400" i="1" dirty="0" err="1"/>
              <a:t>pg</a:t>
            </a:r>
            <a:r>
              <a:rPr lang="en-GB" sz="2400" i="1" dirty="0"/>
              <a:t> 57 </a:t>
            </a:r>
            <a:r>
              <a:rPr lang="en-GB" sz="2400" i="1" dirty="0" smtClean="0"/>
              <a:t>‘</a:t>
            </a:r>
            <a:r>
              <a:rPr lang="en-GB" sz="2400" i="1" dirty="0"/>
              <a:t>creating a culture of safety, equality and protection within the services they provide</a:t>
            </a:r>
            <a:r>
              <a:rPr lang="en-GB" i="1" dirty="0" smtClean="0"/>
              <a:t>’</a:t>
            </a:r>
          </a:p>
          <a:p>
            <a:pPr marL="0" indent="0">
              <a:buNone/>
            </a:pPr>
            <a:r>
              <a:rPr lang="en-GB" i="1" dirty="0" smtClean="0"/>
              <a:t>Safeguarding audit</a:t>
            </a:r>
            <a:endParaRPr lang="en-GB" dirty="0"/>
          </a:p>
          <a:p>
            <a:pPr marL="0" indent="0">
              <a:buNone/>
            </a:pPr>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1855432928"/>
              </p:ext>
            </p:extLst>
          </p:nvPr>
        </p:nvGraphicFramePr>
        <p:xfrm>
          <a:off x="609328" y="4149080"/>
          <a:ext cx="7848872" cy="1224136"/>
        </p:xfrm>
        <a:graphic>
          <a:graphicData uri="http://schemas.openxmlformats.org/drawingml/2006/table">
            <a:tbl>
              <a:tblPr firstRow="1" firstCol="1" bandRow="1"/>
              <a:tblGrid>
                <a:gridCol w="682466">
                  <a:extLst>
                    <a:ext uri="{9D8B030D-6E8A-4147-A177-3AD203B41FA5}">
                      <a16:colId xmlns:a16="http://schemas.microsoft.com/office/drawing/2014/main" val="1413468301"/>
                    </a:ext>
                  </a:extLst>
                </a:gridCol>
                <a:gridCol w="2200086">
                  <a:extLst>
                    <a:ext uri="{9D8B030D-6E8A-4147-A177-3AD203B41FA5}">
                      <a16:colId xmlns:a16="http://schemas.microsoft.com/office/drawing/2014/main" val="2459214536"/>
                    </a:ext>
                  </a:extLst>
                </a:gridCol>
                <a:gridCol w="1800200">
                  <a:extLst>
                    <a:ext uri="{9D8B030D-6E8A-4147-A177-3AD203B41FA5}">
                      <a16:colId xmlns:a16="http://schemas.microsoft.com/office/drawing/2014/main" val="1266616611"/>
                    </a:ext>
                  </a:extLst>
                </a:gridCol>
                <a:gridCol w="3166120">
                  <a:extLst>
                    <a:ext uri="{9D8B030D-6E8A-4147-A177-3AD203B41FA5}">
                      <a16:colId xmlns:a16="http://schemas.microsoft.com/office/drawing/2014/main" val="3399353481"/>
                    </a:ext>
                  </a:extLst>
                </a:gridCol>
              </a:tblGrid>
              <a:tr h="1224136">
                <a:tc>
                  <a:txBody>
                    <a:bodyPr/>
                    <a:lstStyle/>
                    <a:p>
                      <a:pPr algn="l">
                        <a:lnSpc>
                          <a:spcPct val="107000"/>
                        </a:lnSpc>
                        <a:spcAft>
                          <a:spcPts val="0"/>
                        </a:spcAft>
                      </a:pPr>
                      <a:r>
                        <a:rPr lang="en-GB" sz="1800" dirty="0">
                          <a:effectLst/>
                          <a:latin typeface="Century Gothic" panose="020B0502020202020204" pitchFamily="34" charset="0"/>
                          <a:ea typeface="Calibri" panose="020F0502020204030204" pitchFamily="34" charset="0"/>
                          <a:cs typeface="Arial" panose="020B0604020202020204" pitchFamily="34" charset="0"/>
                        </a:rPr>
                        <a:t>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dirty="0">
                          <a:effectLst/>
                          <a:latin typeface="Century Gothic" panose="020B0502020202020204" pitchFamily="34" charset="0"/>
                          <a:ea typeface="Calibri" panose="020F0502020204030204" pitchFamily="34" charset="0"/>
                          <a:cs typeface="Arial" panose="020B0604020202020204" pitchFamily="34" charset="0"/>
                        </a:rPr>
                        <a:t>Protective ethos requirements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000" dirty="0">
                          <a:effectLst/>
                          <a:latin typeface="Century Gothic" panose="020B0502020202020204" pitchFamily="34" charset="0"/>
                          <a:ea typeface="Calibri" panose="020F0502020204030204" pitchFamily="34" charset="0"/>
                          <a:cs typeface="Arial" panose="020B060402020202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dirty="0" err="1">
                          <a:effectLst/>
                          <a:latin typeface="Century Gothic" panose="020B0502020202020204" pitchFamily="34" charset="0"/>
                          <a:ea typeface="Calibri" panose="020F0502020204030204" pitchFamily="34" charset="0"/>
                          <a:cs typeface="Arial" panose="020B0604020202020204" pitchFamily="34" charset="0"/>
                        </a:rPr>
                        <a:t>WorkTogether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800" dirty="0" err="1">
                          <a:effectLst/>
                          <a:latin typeface="Century Gothic" panose="020B0502020202020204" pitchFamily="34" charset="0"/>
                          <a:ea typeface="Calibri" panose="020F0502020204030204" pitchFamily="34" charset="0"/>
                          <a:cs typeface="Arial" panose="020B0604020202020204" pitchFamily="34" charset="0"/>
                        </a:rPr>
                        <a:t>OfSTED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2000" dirty="0">
                          <a:effectLst/>
                          <a:latin typeface="Century Gothic" panose="020B0502020202020204" pitchFamily="34" charset="0"/>
                          <a:ea typeface="Calibri" panose="020F0502020204030204" pitchFamily="34" charset="0"/>
                          <a:cs typeface="Arial" panose="020B0604020202020204" pitchFamily="34" charset="0"/>
                        </a:rPr>
                        <a:t>Displays, website, brochure, stationary, adverts.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4376285"/>
                  </a:ext>
                </a:extLst>
              </a:tr>
            </a:tbl>
          </a:graphicData>
        </a:graphic>
      </p:graphicFrame>
      <p:pic>
        <p:nvPicPr>
          <p:cNvPr id="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983333"/>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692696"/>
            <a:ext cx="7772400" cy="6165304"/>
          </a:xfrm>
        </p:spPr>
        <p:txBody>
          <a:bodyPr/>
          <a:lstStyle/>
          <a:p>
            <a:pPr marL="0" indent="0">
              <a:buNone/>
            </a:pPr>
            <a:r>
              <a:rPr lang="en-GB" b="1" i="1" dirty="0"/>
              <a:t>What does ‘Protective Ethos’ look like in a school/setting?</a:t>
            </a:r>
            <a:endParaRPr lang="en-GB" dirty="0"/>
          </a:p>
          <a:p>
            <a:pPr marL="0" indent="0">
              <a:buNone/>
            </a:pPr>
            <a:r>
              <a:rPr lang="en-GB" b="1" i="1" dirty="0"/>
              <a:t> </a:t>
            </a:r>
            <a:endParaRPr lang="en-GB" dirty="0"/>
          </a:p>
          <a:p>
            <a:pPr marL="0" indent="0">
              <a:buNone/>
            </a:pPr>
            <a:r>
              <a:rPr lang="en-GB" b="1" i="1" dirty="0"/>
              <a:t>How can you evidence the ‘Protective Ethos’ ? </a:t>
            </a:r>
            <a:endParaRPr lang="en-GB" dirty="0"/>
          </a:p>
          <a:p>
            <a:pPr marL="0" indent="0">
              <a:buNone/>
            </a:pPr>
            <a:r>
              <a:rPr lang="en-GB" b="1" i="1" dirty="0"/>
              <a:t>(</a:t>
            </a:r>
            <a:r>
              <a:rPr lang="en-GB" b="1" i="1" dirty="0" err="1"/>
              <a:t>e.g</a:t>
            </a:r>
            <a:r>
              <a:rPr lang="en-GB" b="1" i="1" dirty="0"/>
              <a:t> Pastoral arrangements, partnership work, common </a:t>
            </a:r>
            <a:r>
              <a:rPr lang="en-GB" b="1" i="1" dirty="0" smtClean="0"/>
              <a:t>goals)</a:t>
            </a:r>
            <a:endParaRPr lang="en-GB" dirty="0"/>
          </a:p>
          <a:p>
            <a:pPr marL="0" indent="0">
              <a:buNone/>
            </a:pPr>
            <a:endParaRPr lang="en-GB" dirty="0"/>
          </a:p>
          <a:p>
            <a:pPr marL="0" indent="0">
              <a:buNone/>
            </a:pPr>
            <a:r>
              <a:rPr lang="en-GB" dirty="0" smtClean="0"/>
              <a:t>Please make notes and we will collate and upload onto the DSL web page</a:t>
            </a:r>
            <a:endParaRPr lang="en-GB" dirty="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071575"/>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1268760"/>
            <a:ext cx="3888432" cy="443640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75581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idx="4294967295"/>
          </p:nvPr>
        </p:nvSpPr>
        <p:spPr>
          <a:xfrm>
            <a:off x="684213" y="333375"/>
            <a:ext cx="7772400" cy="1079500"/>
          </a:xfrm>
        </p:spPr>
        <p:txBody>
          <a:bodyPr/>
          <a:lstStyle/>
          <a:p>
            <a:r>
              <a:rPr lang="en-GB" altLang="en-US" sz="4000" dirty="0">
                <a:latin typeface="Arial" panose="020B0604020202020204" pitchFamily="34" charset="0"/>
              </a:rPr>
              <a:t>DSL Network</a:t>
            </a:r>
            <a:br>
              <a:rPr lang="en-GB" altLang="en-US" sz="4000" dirty="0">
                <a:latin typeface="Arial" panose="020B0604020202020204" pitchFamily="34" charset="0"/>
              </a:rPr>
            </a:br>
            <a:r>
              <a:rPr lang="en-GB" altLang="en-US" sz="4000" dirty="0">
                <a:latin typeface="Arial" panose="020B0604020202020204" pitchFamily="34" charset="0"/>
              </a:rPr>
              <a:t>Aims and Purpose </a:t>
            </a:r>
            <a:endParaRPr lang="en-GB" sz="3800" b="1" dirty="0" smtClean="0">
              <a:solidFill>
                <a:schemeClr val="tx1"/>
              </a:solidFill>
              <a:latin typeface="Arial" charset="0"/>
              <a:cs typeface="Arial" charset="0"/>
            </a:endParaRPr>
          </a:p>
        </p:txBody>
      </p:sp>
      <p:sp>
        <p:nvSpPr>
          <p:cNvPr id="16386" name="Rectangle 3"/>
          <p:cNvSpPr>
            <a:spLocks noGrp="1"/>
          </p:cNvSpPr>
          <p:nvPr>
            <p:ph type="body" idx="4294967295"/>
          </p:nvPr>
        </p:nvSpPr>
        <p:spPr>
          <a:xfrm>
            <a:off x="611188" y="1557338"/>
            <a:ext cx="7777162" cy="5019675"/>
          </a:xfrm>
        </p:spPr>
        <p:txBody>
          <a:bodyPr/>
          <a:lstStyle/>
          <a:p>
            <a:pPr marL="457200" indent="-457200">
              <a:buFontTx/>
              <a:buChar char="•"/>
            </a:pPr>
            <a:r>
              <a:rPr lang="en-GB" altLang="en-US" dirty="0">
                <a:latin typeface="Arial" panose="020B0604020202020204" pitchFamily="34" charset="0"/>
              </a:rPr>
              <a:t>To promote connectivity with the </a:t>
            </a:r>
            <a:r>
              <a:rPr lang="en-GB" altLang="en-US" dirty="0" smtClean="0">
                <a:latin typeface="Arial" panose="020B0604020202020204" pitchFamily="34" charset="0"/>
              </a:rPr>
              <a:t>Nottingham City </a:t>
            </a:r>
            <a:r>
              <a:rPr lang="en-GB" altLang="en-US" dirty="0">
                <a:latin typeface="Arial" panose="020B0604020202020204" pitchFamily="34" charset="0"/>
              </a:rPr>
              <a:t>Safeguarding Children Board </a:t>
            </a:r>
          </a:p>
          <a:p>
            <a:pPr marL="457200" indent="-457200">
              <a:buFontTx/>
              <a:buChar char="•"/>
            </a:pPr>
            <a:r>
              <a:rPr lang="en-GB" altLang="en-US" dirty="0">
                <a:latin typeface="Arial" panose="020B0604020202020204" pitchFamily="34" charset="0"/>
              </a:rPr>
              <a:t>Act as a conduit for policy updates </a:t>
            </a:r>
          </a:p>
          <a:p>
            <a:pPr marL="457200" indent="-457200">
              <a:buFontTx/>
              <a:buChar char="•"/>
            </a:pPr>
            <a:r>
              <a:rPr lang="en-GB" altLang="en-US" dirty="0">
                <a:latin typeface="Arial" panose="020B0604020202020204" pitchFamily="34" charset="0"/>
              </a:rPr>
              <a:t>A practice network which demonstrates professional behaviours and mutual support </a:t>
            </a:r>
          </a:p>
          <a:p>
            <a:pPr marL="266700" indent="0">
              <a:lnSpc>
                <a:spcPct val="80000"/>
              </a:lnSpc>
              <a:buFontTx/>
              <a:buAutoNum type="arabicPeriod"/>
            </a:pPr>
            <a:endParaRPr lang="en-GB" sz="2000" dirty="0" smtClean="0">
              <a:latin typeface="Arial" charset="0"/>
              <a:cs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Red Thread Service Update</a:t>
            </a:r>
            <a:endParaRPr lang="en-GB" dirty="0"/>
          </a:p>
        </p:txBody>
      </p:sp>
      <p:sp>
        <p:nvSpPr>
          <p:cNvPr id="3" name="Text Placeholder 2"/>
          <p:cNvSpPr>
            <a:spLocks noGrp="1"/>
          </p:cNvSpPr>
          <p:nvPr>
            <p:ph type="body" idx="1"/>
          </p:nvPr>
        </p:nvSpPr>
        <p:spPr/>
        <p:txBody>
          <a:bodyPr/>
          <a:lstStyle/>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791718"/>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107950" y="2276475"/>
            <a:ext cx="8640763" cy="2111375"/>
          </a:xfrm>
        </p:spPr>
        <p:txBody>
          <a:bodyPr rtlCol="0">
            <a:normAutofit fontScale="90000"/>
          </a:bodyPr>
          <a:lstStyle/>
          <a:p>
            <a:pPr eaLnBrk="1" fontAlgn="auto" hangingPunct="1">
              <a:spcAft>
                <a:spcPts val="0"/>
              </a:spcAft>
              <a:defRPr/>
            </a:pPr>
            <a:r>
              <a:rPr lang="en-US" altLang="en-US" dirty="0" smtClean="0"/>
              <a:t>Safeguarding Children from Criminal Exploitation</a:t>
            </a:r>
            <a:br>
              <a:rPr lang="en-US" altLang="en-US" dirty="0" smtClean="0"/>
            </a:br>
            <a:r>
              <a:rPr lang="en-US" altLang="en-US" i="1" dirty="0" smtClean="0"/>
              <a:t>(Including County Lines Activity)</a:t>
            </a:r>
          </a:p>
        </p:txBody>
      </p:sp>
    </p:spTree>
    <p:extLst>
      <p:ext uri="{BB962C8B-B14F-4D97-AF65-F5344CB8AC3E}">
        <p14:creationId xmlns:p14="http://schemas.microsoft.com/office/powerpoint/2010/main" val="11854776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txBox="1">
            <a:spLocks noChangeArrowheads="1"/>
          </p:cNvSpPr>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spcBef>
                <a:spcPct val="0"/>
              </a:spcBef>
              <a:buFontTx/>
              <a:buNone/>
            </a:pPr>
            <a:r>
              <a:rPr lang="en-US" altLang="en-US" sz="6000">
                <a:latin typeface="Calibri Light" panose="020F0302020204030204" pitchFamily="34" charset="0"/>
              </a:rPr>
              <a:t>Ground Rules</a:t>
            </a:r>
          </a:p>
        </p:txBody>
      </p:sp>
      <p:sp>
        <p:nvSpPr>
          <p:cNvPr id="2" name="TextBox 1"/>
          <p:cNvSpPr txBox="1"/>
          <p:nvPr/>
        </p:nvSpPr>
        <p:spPr>
          <a:xfrm>
            <a:off x="900113" y="1844675"/>
            <a:ext cx="6678612" cy="3694113"/>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GB" sz="2400" dirty="0">
                <a:latin typeface="+mn-lt"/>
              </a:rPr>
              <a:t>Respect confidentiality</a:t>
            </a:r>
          </a:p>
          <a:p>
            <a:pPr eaLnBrk="1" fontAlgn="auto" hangingPunct="1">
              <a:spcBef>
                <a:spcPts val="0"/>
              </a:spcBef>
              <a:spcAft>
                <a:spcPts val="0"/>
              </a:spcAft>
              <a:defRPr/>
            </a:pPr>
            <a:endParaRPr lang="en-GB" sz="2400"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sz="2400" dirty="0">
                <a:latin typeface="+mn-lt"/>
              </a:rPr>
              <a:t>No interrupting</a:t>
            </a:r>
          </a:p>
          <a:p>
            <a:pPr eaLnBrk="1" fontAlgn="auto" hangingPunct="1">
              <a:spcBef>
                <a:spcPts val="0"/>
              </a:spcBef>
              <a:spcAft>
                <a:spcPts val="0"/>
              </a:spcAft>
              <a:defRPr/>
            </a:pPr>
            <a:endParaRPr lang="en-GB" sz="2400"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sz="2400" dirty="0">
                <a:latin typeface="+mn-lt"/>
              </a:rPr>
              <a:t>Contribute in an anti-discriminatory way</a:t>
            </a:r>
          </a:p>
          <a:p>
            <a:pPr marL="285750" indent="-285750" eaLnBrk="1" fontAlgn="auto" hangingPunct="1">
              <a:spcBef>
                <a:spcPts val="0"/>
              </a:spcBef>
              <a:spcAft>
                <a:spcPts val="0"/>
              </a:spcAft>
              <a:buFont typeface="Arial" panose="020B0604020202020204" pitchFamily="34" charset="0"/>
              <a:buChar char="•"/>
              <a:defRPr/>
            </a:pPr>
            <a:endParaRPr lang="en-GB" sz="2400"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sz="2400" dirty="0">
                <a:latin typeface="+mn-lt"/>
              </a:rPr>
              <a:t>Challenge Respectfully</a:t>
            </a:r>
          </a:p>
          <a:p>
            <a:pPr eaLnBrk="1" fontAlgn="auto" hangingPunct="1">
              <a:spcBef>
                <a:spcPts val="0"/>
              </a:spcBef>
              <a:spcAft>
                <a:spcPts val="0"/>
              </a:spcAft>
              <a:defRPr/>
            </a:pPr>
            <a:endParaRPr lang="en-GB" sz="2400"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sz="2400" dirty="0">
                <a:latin typeface="+mn-lt"/>
              </a:rPr>
              <a:t>Keep to timings</a:t>
            </a: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p:txBody>
      </p:sp>
      <p:pic>
        <p:nvPicPr>
          <p:cNvPr id="81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4365625"/>
            <a:ext cx="27305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7551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8888" y="188913"/>
            <a:ext cx="6192837" cy="1016000"/>
          </a:xfrm>
          <a:prstGeom prst="rect">
            <a:avLst/>
          </a:prstGeom>
          <a:noFill/>
        </p:spPr>
        <p:txBody>
          <a:bodyPr>
            <a:spAutoFit/>
          </a:bodyPr>
          <a:lstStyle/>
          <a:p>
            <a:pPr algn="ctr" eaLnBrk="1" fontAlgn="auto" hangingPunct="1">
              <a:spcBef>
                <a:spcPts val="0"/>
              </a:spcBef>
              <a:spcAft>
                <a:spcPts val="0"/>
              </a:spcAft>
              <a:defRPr/>
            </a:pPr>
            <a:r>
              <a:rPr lang="en-GB" sz="6000" dirty="0">
                <a:latin typeface="+mj-lt"/>
              </a:rPr>
              <a:t>Aim</a:t>
            </a:r>
          </a:p>
        </p:txBody>
      </p:sp>
      <p:pic>
        <p:nvPicPr>
          <p:cNvPr id="102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40767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3"/>
          <p:cNvSpPr txBox="1">
            <a:spLocks noChangeArrowheads="1"/>
          </p:cNvSpPr>
          <p:nvPr/>
        </p:nvSpPr>
        <p:spPr bwMode="auto">
          <a:xfrm>
            <a:off x="684213" y="1412875"/>
            <a:ext cx="72723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GB" altLang="en-US" sz="2400"/>
              <a:t>To consider the issues pertaining to the criminal exploitation of children and young people</a:t>
            </a:r>
          </a:p>
        </p:txBody>
      </p:sp>
      <p:sp>
        <p:nvSpPr>
          <p:cNvPr id="10245" name="TextBox 4"/>
          <p:cNvSpPr txBox="1">
            <a:spLocks noChangeArrowheads="1"/>
          </p:cNvSpPr>
          <p:nvPr/>
        </p:nvSpPr>
        <p:spPr bwMode="auto">
          <a:xfrm>
            <a:off x="684213" y="2781300"/>
            <a:ext cx="53276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GB" altLang="en-US" sz="2400"/>
              <a:t>Participants will gain the confidence and knowledge in being introduced to local procedures pertaining to the exploitation of children and young people.</a:t>
            </a:r>
          </a:p>
        </p:txBody>
      </p:sp>
    </p:spTree>
    <p:extLst>
      <p:ext uri="{BB962C8B-B14F-4D97-AF65-F5344CB8AC3E}">
        <p14:creationId xmlns:p14="http://schemas.microsoft.com/office/powerpoint/2010/main" val="17890006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0338" y="28575"/>
            <a:ext cx="3816350" cy="1016000"/>
          </a:xfrm>
          <a:prstGeom prst="rect">
            <a:avLst/>
          </a:prstGeom>
          <a:noFill/>
        </p:spPr>
        <p:txBody>
          <a:bodyPr>
            <a:spAutoFit/>
          </a:bodyPr>
          <a:lstStyle/>
          <a:p>
            <a:pPr algn="ctr" eaLnBrk="1" fontAlgn="auto" hangingPunct="1">
              <a:spcBef>
                <a:spcPts val="0"/>
              </a:spcBef>
              <a:spcAft>
                <a:spcPts val="0"/>
              </a:spcAft>
              <a:defRPr/>
            </a:pPr>
            <a:r>
              <a:rPr lang="en-GB" sz="6000" dirty="0">
                <a:latin typeface="+mj-lt"/>
              </a:rPr>
              <a:t>Objectives</a:t>
            </a:r>
          </a:p>
        </p:txBody>
      </p:sp>
      <p:sp>
        <p:nvSpPr>
          <p:cNvPr id="4" name="TextBox 3"/>
          <p:cNvSpPr txBox="1"/>
          <p:nvPr/>
        </p:nvSpPr>
        <p:spPr>
          <a:xfrm>
            <a:off x="684213" y="1076325"/>
            <a:ext cx="6911975" cy="4524375"/>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GB" dirty="0">
                <a:latin typeface="+mn-lt"/>
              </a:rPr>
              <a:t>Participants will gain an understanding of the meaning of Child Criminal Exploitation (CCE).</a:t>
            </a:r>
          </a:p>
          <a:p>
            <a:pPr eaLnBrk="1" fontAlgn="auto" hangingPunct="1">
              <a:spcBef>
                <a:spcPts val="0"/>
              </a:spcBef>
              <a:spcAft>
                <a:spcPts val="0"/>
              </a:spcAft>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Gain knowledge of the different ways and means by which children and young people can be subject to criminal exploitation.</a:t>
            </a:r>
          </a:p>
          <a:p>
            <a:pPr eaLnBrk="1" fontAlgn="auto" hangingPunct="1">
              <a:spcBef>
                <a:spcPts val="0"/>
              </a:spcBef>
              <a:spcAft>
                <a:spcPts val="0"/>
              </a:spcAft>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Understanding of the groups of children who are most vulnerable and why.</a:t>
            </a:r>
          </a:p>
          <a:p>
            <a:pPr eaLnBrk="1" fontAlgn="auto" hangingPunct="1">
              <a:spcBef>
                <a:spcPts val="0"/>
              </a:spcBef>
              <a:spcAft>
                <a:spcPts val="0"/>
              </a:spcAft>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Develop an awareness of possible signs and indicators of criminal exploitation. </a:t>
            </a:r>
          </a:p>
          <a:p>
            <a:pPr eaLnBrk="1" fontAlgn="auto" hangingPunct="1">
              <a:spcBef>
                <a:spcPts val="0"/>
              </a:spcBef>
              <a:spcAft>
                <a:spcPts val="0"/>
              </a:spcAft>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Understand the role and responsibilities pertaining to the management of children/young people who are/may be subject to criminal exploitation. </a:t>
            </a:r>
          </a:p>
          <a:p>
            <a:pPr eaLnBrk="1" fontAlgn="auto" hangingPunct="1">
              <a:spcBef>
                <a:spcPts val="0"/>
              </a:spcBef>
              <a:spcAft>
                <a:spcPts val="0"/>
              </a:spcAft>
              <a:defRPr/>
            </a:pPr>
            <a:endParaRPr lang="en-GB" dirty="0">
              <a:latin typeface="+mn-lt"/>
            </a:endParaRPr>
          </a:p>
        </p:txBody>
      </p:sp>
      <p:pic>
        <p:nvPicPr>
          <p:cNvPr id="1229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581525"/>
            <a:ext cx="9906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559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58888" y="188913"/>
            <a:ext cx="6192837" cy="1016000"/>
          </a:xfrm>
          <a:prstGeom prst="rect">
            <a:avLst/>
          </a:prstGeom>
          <a:noFill/>
        </p:spPr>
        <p:txBody>
          <a:bodyPr>
            <a:spAutoFit/>
          </a:bodyPr>
          <a:lstStyle/>
          <a:p>
            <a:pPr algn="ctr" eaLnBrk="1" fontAlgn="auto" hangingPunct="1">
              <a:spcBef>
                <a:spcPts val="0"/>
              </a:spcBef>
              <a:spcAft>
                <a:spcPts val="0"/>
              </a:spcAft>
              <a:defRPr/>
            </a:pPr>
            <a:r>
              <a:rPr lang="en-GB" sz="6000" dirty="0">
                <a:latin typeface="+mj-lt"/>
              </a:rPr>
              <a:t>Ice Breaker</a:t>
            </a:r>
          </a:p>
        </p:txBody>
      </p:sp>
      <p:pic>
        <p:nvPicPr>
          <p:cNvPr id="1433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484313"/>
            <a:ext cx="756126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7"/>
          <p:cNvSpPr txBox="1">
            <a:spLocks noChangeArrowheads="1"/>
          </p:cNvSpPr>
          <p:nvPr/>
        </p:nvSpPr>
        <p:spPr bwMode="auto">
          <a:xfrm>
            <a:off x="755650" y="4365625"/>
            <a:ext cx="7561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t>Discuss with the person next to you one thing you wish to gain from the course and share one thing about yourself that no-one else knows (that you are prepared to)</a:t>
            </a:r>
          </a:p>
        </p:txBody>
      </p:sp>
    </p:spTree>
    <p:extLst>
      <p:ext uri="{BB962C8B-B14F-4D97-AF65-F5344CB8AC3E}">
        <p14:creationId xmlns:p14="http://schemas.microsoft.com/office/powerpoint/2010/main" val="37021050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50" y="476250"/>
            <a:ext cx="9036050" cy="769938"/>
          </a:xfrm>
          <a:prstGeom prst="rect">
            <a:avLst/>
          </a:prstGeom>
          <a:noFill/>
        </p:spPr>
        <p:txBody>
          <a:bodyPr>
            <a:spAutoFit/>
          </a:bodyPr>
          <a:lstStyle/>
          <a:p>
            <a:pPr algn="ctr" eaLnBrk="1" fontAlgn="auto" hangingPunct="1">
              <a:spcBef>
                <a:spcPts val="0"/>
              </a:spcBef>
              <a:spcAft>
                <a:spcPts val="0"/>
              </a:spcAft>
              <a:defRPr/>
            </a:pPr>
            <a:r>
              <a:rPr lang="en-GB" sz="4400" dirty="0">
                <a:latin typeface="+mj-lt"/>
              </a:rPr>
              <a:t>What is criminal exploitation? </a:t>
            </a:r>
          </a:p>
        </p:txBody>
      </p:sp>
      <p:sp>
        <p:nvSpPr>
          <p:cNvPr id="4" name="TextBox 3"/>
          <p:cNvSpPr txBox="1"/>
          <p:nvPr/>
        </p:nvSpPr>
        <p:spPr>
          <a:xfrm>
            <a:off x="485775" y="1484313"/>
            <a:ext cx="8280400" cy="3540125"/>
          </a:xfrm>
          <a:prstGeom prst="rect">
            <a:avLst/>
          </a:prstGeom>
          <a:noFill/>
        </p:spPr>
        <p:txBody>
          <a:bodyPr>
            <a:spAutoFit/>
          </a:bodyPr>
          <a:lstStyle/>
          <a:p>
            <a:pPr>
              <a:defRPr/>
            </a:pPr>
            <a:r>
              <a:rPr lang="en-GB" sz="3200" dirty="0">
                <a:latin typeface="+mn-lt"/>
              </a:rPr>
              <a:t>Criminal exploitation interlinks with a number of multiple vulnerabilities and offences including the child being exposed to and/or victim of physical and emotional violence, neglect, sexual abuse and exploitation, modern day slavery and human trafficking, domestic abuse and missing episodes.  (Children's Society 2017)</a:t>
            </a:r>
          </a:p>
        </p:txBody>
      </p:sp>
    </p:spTree>
    <p:extLst>
      <p:ext uri="{BB962C8B-B14F-4D97-AF65-F5344CB8AC3E}">
        <p14:creationId xmlns:p14="http://schemas.microsoft.com/office/powerpoint/2010/main" val="40621936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5150" y="115888"/>
            <a:ext cx="5905500" cy="1047750"/>
          </a:xfrm>
          <a:prstGeom prst="rect">
            <a:avLst/>
          </a:prstGeom>
          <a:noFill/>
        </p:spPr>
        <p:txBody>
          <a:bodyPr>
            <a:spAutoFit/>
          </a:bodyPr>
          <a:lstStyle/>
          <a:p>
            <a:pPr algn="ctr" defTabSz="914400" eaLnBrk="1" hangingPunct="1">
              <a:defRPr/>
            </a:pPr>
            <a:r>
              <a:rPr lang="en-GB" sz="4400" dirty="0">
                <a:solidFill>
                  <a:srgbClr val="000000"/>
                </a:solidFill>
                <a:latin typeface="+mj-lt"/>
                <a:ea typeface="ヒラギノ角ゴ ProN W3" pitchFamily="-1" charset="-128"/>
                <a:sym typeface="Gill Sans" pitchFamily="-1" charset="0"/>
              </a:rPr>
              <a:t>County Lines</a:t>
            </a:r>
          </a:p>
          <a:p>
            <a:pPr>
              <a:defRPr/>
            </a:pPr>
            <a:endParaRPr lang="en-GB" dirty="0"/>
          </a:p>
        </p:txBody>
      </p:sp>
      <p:sp>
        <p:nvSpPr>
          <p:cNvPr id="18435" name="TextBox 4"/>
          <p:cNvSpPr txBox="1">
            <a:spLocks noChangeArrowheads="1"/>
          </p:cNvSpPr>
          <p:nvPr/>
        </p:nvSpPr>
        <p:spPr bwMode="auto">
          <a:xfrm>
            <a:off x="323850" y="1104900"/>
            <a:ext cx="86407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00000"/>
              </a:lnSpc>
              <a:spcBef>
                <a:spcPct val="0"/>
              </a:spcBef>
              <a:buFontTx/>
              <a:buNone/>
            </a:pPr>
            <a:r>
              <a:rPr lang="en-GB" altLang="en-US">
                <a:solidFill>
                  <a:srgbClr val="000000"/>
                </a:solidFill>
                <a:latin typeface="Calibri Light" panose="020F0302020204030204" pitchFamily="34" charset="0"/>
                <a:ea typeface="ヒラギノ角ゴ ProN W3"/>
                <a:cs typeface="Arial" panose="020B0604020202020204" pitchFamily="34" charset="0"/>
                <a:sym typeface="Gill Sans"/>
              </a:rPr>
              <a:t>The term County Lines is becoming more widely recognised and used to describe situations where young people may be internally trafficked for the purposes of criminal exploitation.</a:t>
            </a:r>
          </a:p>
        </p:txBody>
      </p:sp>
      <p:sp>
        <p:nvSpPr>
          <p:cNvPr id="6" name="TextBox 5"/>
          <p:cNvSpPr txBox="1"/>
          <p:nvPr/>
        </p:nvSpPr>
        <p:spPr>
          <a:xfrm>
            <a:off x="320675" y="2984500"/>
            <a:ext cx="8051800" cy="2678113"/>
          </a:xfrm>
          <a:prstGeom prst="rect">
            <a:avLst/>
          </a:prstGeom>
          <a:noFill/>
        </p:spPr>
        <p:txBody>
          <a:bodyPr>
            <a:spAutoFit/>
          </a:bodyPr>
          <a:lstStyle/>
          <a:p>
            <a:pPr>
              <a:defRPr/>
            </a:pPr>
            <a:r>
              <a:rPr lang="en-GB" sz="2800" dirty="0">
                <a:latin typeface="+mj-lt"/>
              </a:rPr>
              <a:t>‘County Lines’ is a term used by government departments, law enforcement, local authorities and partner agencies to describe the use of mobile phone ‘lines’ by gangs looking to extend their drug dealing activities into locations outside of their metropolitan home areas. (NCA 2015). </a:t>
            </a:r>
          </a:p>
        </p:txBody>
      </p:sp>
    </p:spTree>
    <p:extLst>
      <p:ext uri="{BB962C8B-B14F-4D97-AF65-F5344CB8AC3E}">
        <p14:creationId xmlns:p14="http://schemas.microsoft.com/office/powerpoint/2010/main" val="41051230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76250"/>
            <a:ext cx="9144000" cy="769938"/>
          </a:xfrm>
          <a:prstGeom prst="rect">
            <a:avLst/>
          </a:prstGeom>
          <a:noFill/>
        </p:spPr>
        <p:txBody>
          <a:bodyPr>
            <a:spAutoFit/>
          </a:bodyPr>
          <a:lstStyle/>
          <a:p>
            <a:pPr algn="ctr" eaLnBrk="1" fontAlgn="auto" hangingPunct="1">
              <a:spcBef>
                <a:spcPts val="0"/>
              </a:spcBef>
              <a:spcAft>
                <a:spcPts val="0"/>
              </a:spcAft>
              <a:defRPr/>
            </a:pPr>
            <a:r>
              <a:rPr lang="en-GB" sz="4400" dirty="0">
                <a:latin typeface="+mj-lt"/>
              </a:rPr>
              <a:t>Vulnerability Factors</a:t>
            </a:r>
          </a:p>
        </p:txBody>
      </p:sp>
      <p:pic>
        <p:nvPicPr>
          <p:cNvPr id="204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789363"/>
            <a:ext cx="270986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p:cNvSpPr txBox="1">
            <a:spLocks noChangeArrowheads="1"/>
          </p:cNvSpPr>
          <p:nvPr/>
        </p:nvSpPr>
        <p:spPr bwMode="auto">
          <a:xfrm>
            <a:off x="539750" y="1484313"/>
            <a:ext cx="648017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GB" altLang="en-US" sz="1800"/>
              <a:t>Having a prior experience of neglect, physical and/or sexual abuse.</a:t>
            </a:r>
          </a:p>
          <a:p>
            <a:pPr>
              <a:lnSpc>
                <a:spcPct val="100000"/>
              </a:lnSpc>
              <a:spcBef>
                <a:spcPct val="0"/>
              </a:spcBef>
            </a:pPr>
            <a:r>
              <a:rPr lang="en-GB" altLang="en-US" sz="1800"/>
              <a:t>Lack of a safe/stable home environment, now or in the past(domestic abuse or parental substance misuse, mental health ussies or criminality, for example);</a:t>
            </a:r>
          </a:p>
          <a:p>
            <a:pPr>
              <a:lnSpc>
                <a:spcPct val="100000"/>
              </a:lnSpc>
              <a:spcBef>
                <a:spcPct val="0"/>
              </a:spcBef>
            </a:pPr>
            <a:r>
              <a:rPr lang="en-GB" altLang="en-US" sz="1800"/>
              <a:t>Social isolation or social difficulties;</a:t>
            </a:r>
          </a:p>
          <a:p>
            <a:pPr>
              <a:lnSpc>
                <a:spcPct val="100000"/>
              </a:lnSpc>
              <a:spcBef>
                <a:spcPct val="0"/>
              </a:spcBef>
            </a:pPr>
            <a:r>
              <a:rPr lang="en-GB" altLang="en-US" sz="1800"/>
              <a:t>Economic vulnerability;</a:t>
            </a:r>
          </a:p>
          <a:p>
            <a:pPr>
              <a:lnSpc>
                <a:spcPct val="100000"/>
              </a:lnSpc>
              <a:spcBef>
                <a:spcPct val="0"/>
              </a:spcBef>
            </a:pPr>
            <a:r>
              <a:rPr lang="en-GB" altLang="en-US" sz="1800"/>
              <a:t>Homelessness or insecure accommodation status;</a:t>
            </a:r>
          </a:p>
          <a:p>
            <a:pPr>
              <a:lnSpc>
                <a:spcPct val="100000"/>
              </a:lnSpc>
              <a:spcBef>
                <a:spcPct val="0"/>
              </a:spcBef>
            </a:pPr>
            <a:r>
              <a:rPr lang="en-GB" altLang="en-US" sz="1800"/>
              <a:t>Connections with other people involved in gangs;</a:t>
            </a:r>
          </a:p>
          <a:p>
            <a:pPr>
              <a:lnSpc>
                <a:spcPct val="100000"/>
              </a:lnSpc>
              <a:spcBef>
                <a:spcPct val="0"/>
              </a:spcBef>
            </a:pPr>
            <a:r>
              <a:rPr lang="en-GB" altLang="en-US" sz="1800"/>
              <a:t>Having a physical or learning disability</a:t>
            </a:r>
          </a:p>
          <a:p>
            <a:pPr>
              <a:lnSpc>
                <a:spcPct val="100000"/>
              </a:lnSpc>
              <a:spcBef>
                <a:spcPct val="0"/>
              </a:spcBef>
            </a:pPr>
            <a:r>
              <a:rPr lang="en-GB" altLang="en-US" sz="1800"/>
              <a:t>Having mental health or substance misuse issues;</a:t>
            </a:r>
          </a:p>
          <a:p>
            <a:pPr>
              <a:lnSpc>
                <a:spcPct val="100000"/>
              </a:lnSpc>
              <a:spcBef>
                <a:spcPct val="0"/>
              </a:spcBef>
            </a:pPr>
            <a:r>
              <a:rPr lang="en-GB" altLang="en-US" sz="1800"/>
              <a:t>Being in care (particularly those in residential care and those with interrupted care histories).</a:t>
            </a:r>
          </a:p>
        </p:txBody>
      </p:sp>
    </p:spTree>
    <p:extLst>
      <p:ext uri="{BB962C8B-B14F-4D97-AF65-F5344CB8AC3E}">
        <p14:creationId xmlns:p14="http://schemas.microsoft.com/office/powerpoint/2010/main" val="15698280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87450" y="34925"/>
            <a:ext cx="6696075" cy="706438"/>
          </a:xfrm>
          <a:prstGeom prst="rect">
            <a:avLst/>
          </a:prstGeom>
          <a:noFill/>
        </p:spPr>
        <p:txBody>
          <a:bodyPr>
            <a:spAutoFit/>
          </a:bodyPr>
          <a:lstStyle/>
          <a:p>
            <a:pPr algn="ctr" eaLnBrk="1" fontAlgn="auto" hangingPunct="1">
              <a:spcBef>
                <a:spcPts val="0"/>
              </a:spcBef>
              <a:spcAft>
                <a:spcPts val="0"/>
              </a:spcAft>
              <a:defRPr/>
            </a:pPr>
            <a:r>
              <a:rPr lang="en-GB" sz="4000" dirty="0">
                <a:latin typeface="+mj-lt"/>
              </a:rPr>
              <a:t>Lower Level Indicators</a:t>
            </a:r>
          </a:p>
        </p:txBody>
      </p:sp>
      <p:pic>
        <p:nvPicPr>
          <p:cNvPr id="225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4588" y="5157788"/>
            <a:ext cx="13557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5288" y="758825"/>
            <a:ext cx="8455025" cy="4800600"/>
          </a:xfrm>
          <a:prstGeom prst="rect">
            <a:avLst/>
          </a:prstGeom>
          <a:noFill/>
        </p:spPr>
        <p:txBody>
          <a:bodyPr>
            <a:spAutoFit/>
          </a:bodyPr>
          <a:lstStyle/>
          <a:p>
            <a:pPr marL="285750" indent="-285750">
              <a:buFont typeface="Arial" panose="020B0604020202020204" pitchFamily="34" charset="0"/>
              <a:buChar char="•"/>
              <a:defRPr/>
            </a:pPr>
            <a:r>
              <a:rPr lang="en-GB" dirty="0">
                <a:latin typeface="+mn-lt"/>
              </a:rPr>
              <a:t>Change in behaviour; more secretive/withdrawn/isolated from peers or not mixing with usual friends. </a:t>
            </a:r>
          </a:p>
          <a:p>
            <a:pPr marL="285750" indent="-285750">
              <a:buFont typeface="Arial" panose="020B0604020202020204" pitchFamily="34" charset="0"/>
              <a:buChar char="•"/>
              <a:defRPr/>
            </a:pPr>
            <a:r>
              <a:rPr lang="en-GB" dirty="0">
                <a:latin typeface="+mn-lt"/>
              </a:rPr>
              <a:t>Expressions around invincibility or not caring about what happens to them. </a:t>
            </a:r>
          </a:p>
          <a:p>
            <a:pPr marL="285750" indent="-285750">
              <a:buFont typeface="Arial" panose="020B0604020202020204" pitchFamily="34" charset="0"/>
              <a:buChar char="•"/>
              <a:defRPr/>
            </a:pPr>
            <a:r>
              <a:rPr lang="en-GB" dirty="0">
                <a:latin typeface="+mn-lt"/>
              </a:rPr>
              <a:t>Possession of hotel keys/cards or keys to unknown premises. </a:t>
            </a:r>
          </a:p>
          <a:p>
            <a:pPr marL="285750" indent="-285750">
              <a:buFont typeface="Arial" panose="020B0604020202020204" pitchFamily="34" charset="0"/>
              <a:buChar char="•"/>
              <a:defRPr/>
            </a:pPr>
            <a:r>
              <a:rPr lang="en-GB" dirty="0">
                <a:latin typeface="+mn-lt"/>
              </a:rPr>
              <a:t>Entering or leaving vehicles cars with unknown adults. </a:t>
            </a:r>
          </a:p>
          <a:p>
            <a:pPr marL="285750" indent="-285750">
              <a:buFont typeface="Arial" panose="020B0604020202020204" pitchFamily="34" charset="0"/>
              <a:buChar char="•"/>
              <a:defRPr/>
            </a:pPr>
            <a:r>
              <a:rPr lang="en-GB" dirty="0">
                <a:latin typeface="+mn-lt"/>
              </a:rPr>
              <a:t>New peer groups and/or relationships. </a:t>
            </a:r>
          </a:p>
          <a:p>
            <a:pPr marL="285750" indent="-285750">
              <a:buFont typeface="Arial" panose="020B0604020202020204" pitchFamily="34" charset="0"/>
              <a:buChar char="•"/>
              <a:defRPr/>
            </a:pPr>
            <a:r>
              <a:rPr lang="en-GB" dirty="0">
                <a:latin typeface="+mn-lt"/>
              </a:rPr>
              <a:t>Leaving home/care without explanation. </a:t>
            </a:r>
          </a:p>
          <a:p>
            <a:pPr marL="285750" indent="-285750">
              <a:buFont typeface="Arial" panose="020B0604020202020204" pitchFamily="34" charset="0"/>
              <a:buChar char="•"/>
              <a:defRPr/>
            </a:pPr>
            <a:r>
              <a:rPr lang="en-GB" dirty="0">
                <a:latin typeface="+mn-lt"/>
              </a:rPr>
              <a:t>Significant decline in school results/performance. </a:t>
            </a:r>
          </a:p>
          <a:p>
            <a:pPr marL="285750" indent="-285750">
              <a:buFont typeface="Arial" panose="020B0604020202020204" pitchFamily="34" charset="0"/>
              <a:buChar char="•"/>
              <a:defRPr/>
            </a:pPr>
            <a:r>
              <a:rPr lang="en-GB" dirty="0">
                <a:latin typeface="+mn-lt"/>
              </a:rPr>
              <a:t>Sudden loss of interest in school or change in behaviour. Decline in attendance or academic achievement (although it should be noted that some gang members will maintain a good attendance record to avoid coming to notice).</a:t>
            </a:r>
          </a:p>
          <a:p>
            <a:pPr marL="285750" indent="-285750">
              <a:buFont typeface="Arial" panose="020B0604020202020204" pitchFamily="34" charset="0"/>
              <a:buChar char="•"/>
              <a:defRPr/>
            </a:pPr>
            <a:r>
              <a:rPr lang="en-GB" dirty="0">
                <a:latin typeface="+mn-lt"/>
              </a:rPr>
              <a:t>Sudden change in appearance – dressing in a particular style or 'uniform' similar to that of other young people they hang around with, including a particular colour. </a:t>
            </a:r>
          </a:p>
          <a:p>
            <a:pPr marL="285750" indent="-285750">
              <a:buFont typeface="Arial" panose="020B0604020202020204" pitchFamily="34" charset="0"/>
              <a:buChar char="•"/>
              <a:defRPr/>
            </a:pPr>
            <a:r>
              <a:rPr lang="en-GB" dirty="0">
                <a:latin typeface="+mn-lt"/>
              </a:rPr>
              <a:t>Dropping out of positive activities. </a:t>
            </a:r>
          </a:p>
          <a:p>
            <a:pPr marL="285750" indent="-285750">
              <a:buFont typeface="Arial" panose="020B0604020202020204" pitchFamily="34" charset="0"/>
              <a:buChar char="•"/>
              <a:defRPr/>
            </a:pPr>
            <a:r>
              <a:rPr lang="en-GB" dirty="0">
                <a:latin typeface="+mn-lt"/>
              </a:rPr>
              <a:t>Breaking off with old friends and hanging around with one group of people.</a:t>
            </a:r>
          </a:p>
          <a:p>
            <a:pPr marL="285750" indent="-285750">
              <a:buFont typeface="Arial" panose="020B0604020202020204" pitchFamily="34" charset="0"/>
              <a:buChar char="•"/>
              <a:defRPr/>
            </a:pPr>
            <a:r>
              <a:rPr lang="en-US" dirty="0">
                <a:latin typeface="+mn-lt"/>
              </a:rPr>
              <a:t>Starting to adopt certain codes of group behavior e.g. </a:t>
            </a:r>
            <a:r>
              <a:rPr lang="en-GB" dirty="0"/>
              <a:t>New nickname,</a:t>
            </a:r>
            <a:r>
              <a:rPr lang="en-US" dirty="0">
                <a:latin typeface="+mn-lt"/>
              </a:rPr>
              <a:t> ways of talking and hand signs, </a:t>
            </a:r>
            <a:r>
              <a:rPr lang="en-GB" dirty="0"/>
              <a:t>Graffiti style 'tags' on possessions, school books, walls.</a:t>
            </a:r>
          </a:p>
        </p:txBody>
      </p:sp>
    </p:spTree>
    <p:extLst>
      <p:ext uri="{BB962C8B-B14F-4D97-AF65-F5344CB8AC3E}">
        <p14:creationId xmlns:p14="http://schemas.microsoft.com/office/powerpoint/2010/main" val="460842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idx="4294967295"/>
          </p:nvPr>
        </p:nvSpPr>
        <p:spPr>
          <a:xfrm>
            <a:off x="684213" y="260350"/>
            <a:ext cx="7772400" cy="1079500"/>
          </a:xfrm>
        </p:spPr>
        <p:txBody>
          <a:bodyPr/>
          <a:lstStyle/>
          <a:p>
            <a:r>
              <a:rPr lang="en-GB" sz="4000" dirty="0"/>
              <a:t>National updates</a:t>
            </a:r>
            <a:endParaRPr lang="en-GB" sz="3800" b="1" dirty="0" smtClean="0">
              <a:solidFill>
                <a:schemeClr val="tx1"/>
              </a:solidFill>
              <a:latin typeface="Arial" charset="0"/>
              <a:cs typeface="Arial" charset="0"/>
            </a:endParaRPr>
          </a:p>
        </p:txBody>
      </p:sp>
      <p:sp>
        <p:nvSpPr>
          <p:cNvPr id="18434" name="Rectangle 3"/>
          <p:cNvSpPr>
            <a:spLocks noGrp="1"/>
          </p:cNvSpPr>
          <p:nvPr>
            <p:ph type="body" idx="4294967295"/>
          </p:nvPr>
        </p:nvSpPr>
        <p:spPr>
          <a:xfrm>
            <a:off x="395288" y="1341438"/>
            <a:ext cx="7920037" cy="5019675"/>
          </a:xfrm>
        </p:spPr>
        <p:txBody>
          <a:bodyPr/>
          <a:lstStyle/>
          <a:p>
            <a:pPr lvl="0">
              <a:buFont typeface="Arial" panose="020B0604020202020204" pitchFamily="34" charset="0"/>
              <a:buChar char="•"/>
            </a:pPr>
            <a:r>
              <a:rPr lang="en-GB" sz="2400" dirty="0" smtClean="0"/>
              <a:t>Controlling access to school premises guidance </a:t>
            </a:r>
            <a:r>
              <a:rPr lang="en-GB" sz="1100" dirty="0">
                <a:hlinkClick r:id="rId3"/>
              </a:rPr>
              <a:t>https://</a:t>
            </a:r>
            <a:r>
              <a:rPr lang="en-GB" sz="1100" dirty="0" smtClean="0">
                <a:hlinkClick r:id="rId3"/>
              </a:rPr>
              <a:t>www.gov.uk/government/publications/controlling-access-to-school-premises/controlling-access-to-school-premises</a:t>
            </a:r>
            <a:r>
              <a:rPr lang="en-GB" sz="1100" dirty="0" smtClean="0"/>
              <a:t> </a:t>
            </a:r>
          </a:p>
          <a:p>
            <a:pPr lvl="0">
              <a:buFont typeface="Arial" panose="020B0604020202020204" pitchFamily="34" charset="0"/>
              <a:buChar char="•"/>
            </a:pPr>
            <a:r>
              <a:rPr lang="en-GB" sz="2400" dirty="0" smtClean="0"/>
              <a:t>Mental Health and Behaviour in </a:t>
            </a:r>
            <a:r>
              <a:rPr lang="en-GB" sz="2400" dirty="0"/>
              <a:t>Schools </a:t>
            </a:r>
            <a:r>
              <a:rPr lang="en-GB" sz="1050" dirty="0">
                <a:hlinkClick r:id="rId4"/>
              </a:rPr>
              <a:t>https://assets.publishing.service.gov.uk/government/uploads/system/uploads/attachment_data/file/755135/Mental_health_and_behaviour_in_schools__.</a:t>
            </a:r>
            <a:r>
              <a:rPr lang="en-GB" sz="1050" dirty="0" smtClean="0">
                <a:hlinkClick r:id="rId4"/>
              </a:rPr>
              <a:t>pdf</a:t>
            </a:r>
            <a:r>
              <a:rPr lang="en-GB" sz="1050" dirty="0" smtClean="0"/>
              <a:t> </a:t>
            </a:r>
          </a:p>
          <a:p>
            <a:pPr lvl="0">
              <a:buFont typeface="Arial" panose="020B0604020202020204" pitchFamily="34" charset="0"/>
              <a:buChar char="•"/>
            </a:pPr>
            <a:r>
              <a:rPr lang="en-GB" sz="2400" dirty="0" smtClean="0"/>
              <a:t>ACES – Common’s Select Committee – </a:t>
            </a:r>
            <a:r>
              <a:rPr lang="en-GB" sz="1050" u="sng" dirty="0">
                <a:hlinkClick r:id="rId5"/>
              </a:rPr>
              <a:t>https://www.parliament.uk/business/committees/committees-a-z/commons-select/science-and-technology-committee/inquiries/parliament-2017/evidence-based-early-years-intervention-17-19/</a:t>
            </a:r>
            <a:r>
              <a:rPr lang="en-GB" sz="1050" dirty="0"/>
              <a:t> </a:t>
            </a:r>
            <a:endParaRPr lang="en-GB" sz="1050" dirty="0" smtClean="0"/>
          </a:p>
          <a:p>
            <a:pPr lvl="0">
              <a:buFont typeface="Arial" panose="020B0604020202020204" pitchFamily="34" charset="0"/>
              <a:buChar char="•"/>
            </a:pPr>
            <a:r>
              <a:rPr lang="en-GB" sz="2800" dirty="0" smtClean="0"/>
              <a:t>Working Together</a:t>
            </a:r>
          </a:p>
          <a:p>
            <a:pPr lvl="0">
              <a:buFont typeface="Arial" panose="020B0604020202020204" pitchFamily="34" charset="0"/>
              <a:buChar char="•"/>
            </a:pPr>
            <a:r>
              <a:rPr lang="en-GB" sz="2800" dirty="0" smtClean="0"/>
              <a:t>Children in Care </a:t>
            </a:r>
            <a:r>
              <a:rPr lang="en-GB" sz="1100" u="sng" dirty="0">
                <a:hlinkClick r:id="rId6"/>
              </a:rPr>
              <a:t>https://www.gov.uk/government/publications/national-protocol-on-reducing-criminalisation-of-looked-after-children?utm_source=f4d5cc78-4f05-4c05-84ab-ca326a89d7ea&amp;utm_medium=email&amp;utm_campaign=govuk-notifications&amp;utm_content=immediate</a:t>
            </a:r>
            <a:r>
              <a:rPr lang="en-GB" sz="1100" dirty="0"/>
              <a:t> </a:t>
            </a:r>
            <a:r>
              <a:rPr lang="en-GB" sz="1100" dirty="0" smtClean="0"/>
              <a:t> </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9500" y="0"/>
            <a:ext cx="6696075" cy="584200"/>
          </a:xfrm>
          <a:prstGeom prst="rect">
            <a:avLst/>
          </a:prstGeom>
          <a:noFill/>
        </p:spPr>
        <p:txBody>
          <a:bodyPr>
            <a:spAutoFit/>
          </a:bodyPr>
          <a:lstStyle/>
          <a:p>
            <a:pPr algn="ctr" eaLnBrk="1" fontAlgn="auto" hangingPunct="1">
              <a:spcBef>
                <a:spcPts val="0"/>
              </a:spcBef>
              <a:spcAft>
                <a:spcPts val="0"/>
              </a:spcAft>
              <a:defRPr/>
            </a:pPr>
            <a:r>
              <a:rPr lang="en-GB" sz="3200" dirty="0">
                <a:latin typeface="+mj-lt"/>
              </a:rPr>
              <a:t>Medium Level Indicators</a:t>
            </a:r>
          </a:p>
        </p:txBody>
      </p:sp>
      <p:pic>
        <p:nvPicPr>
          <p:cNvPr id="245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5229225"/>
            <a:ext cx="1295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1"/>
          <p:cNvSpPr txBox="1">
            <a:spLocks noChangeArrowheads="1"/>
          </p:cNvSpPr>
          <p:nvPr/>
        </p:nvSpPr>
        <p:spPr bwMode="auto">
          <a:xfrm>
            <a:off x="15875" y="584200"/>
            <a:ext cx="87312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US" altLang="en-US" sz="1800"/>
              <a:t>Increased interest in making money. Increasing use of drugs or alcohol.</a:t>
            </a:r>
          </a:p>
          <a:p>
            <a:pPr>
              <a:lnSpc>
                <a:spcPct val="100000"/>
              </a:lnSpc>
              <a:spcBef>
                <a:spcPct val="0"/>
              </a:spcBef>
            </a:pPr>
            <a:r>
              <a:rPr lang="en-GB" altLang="en-US" sz="1800"/>
              <a:t>Unexplained absences from, or not engaged in school/ college/ training/ work. </a:t>
            </a:r>
          </a:p>
          <a:p>
            <a:pPr>
              <a:lnSpc>
                <a:spcPct val="100000"/>
              </a:lnSpc>
              <a:spcBef>
                <a:spcPct val="0"/>
              </a:spcBef>
            </a:pPr>
            <a:r>
              <a:rPr lang="en-US" altLang="en-US" sz="1800"/>
              <a:t>Returned from missing episodes with injuries, or disheveled. </a:t>
            </a:r>
            <a:endParaRPr lang="en-GB" altLang="en-US" sz="1800"/>
          </a:p>
          <a:p>
            <a:pPr>
              <a:lnSpc>
                <a:spcPct val="100000"/>
              </a:lnSpc>
              <a:spcBef>
                <a:spcPct val="0"/>
              </a:spcBef>
            </a:pPr>
            <a:r>
              <a:rPr lang="en-GB" altLang="en-US" sz="1800"/>
              <a:t>Disclosure/ Suspicion of sexual/ physical assault/ </a:t>
            </a:r>
            <a:r>
              <a:rPr lang="en-US" altLang="en-US" sz="1800"/>
              <a:t>unexplained injuries, </a:t>
            </a:r>
            <a:r>
              <a:rPr lang="en-GB" altLang="en-US" sz="1800"/>
              <a:t>followed by withdrawal of allegation.</a:t>
            </a:r>
          </a:p>
          <a:p>
            <a:pPr>
              <a:lnSpc>
                <a:spcPct val="100000"/>
              </a:lnSpc>
              <a:spcBef>
                <a:spcPct val="0"/>
              </a:spcBef>
            </a:pPr>
            <a:r>
              <a:rPr lang="en-US" altLang="en-US" sz="1800"/>
              <a:t>Self-harm or significant changes in emotional well-being. </a:t>
            </a:r>
          </a:p>
          <a:p>
            <a:pPr>
              <a:lnSpc>
                <a:spcPct val="100000"/>
              </a:lnSpc>
              <a:spcBef>
                <a:spcPct val="0"/>
              </a:spcBef>
            </a:pPr>
            <a:r>
              <a:rPr lang="en-GB" altLang="en-US" sz="1800"/>
              <a:t>Agencies unable to engage.</a:t>
            </a:r>
          </a:p>
          <a:p>
            <a:pPr>
              <a:lnSpc>
                <a:spcPct val="100000"/>
              </a:lnSpc>
              <a:spcBef>
                <a:spcPct val="0"/>
              </a:spcBef>
            </a:pPr>
            <a:r>
              <a:rPr lang="en-GB" altLang="en-US" sz="1800"/>
              <a:t>Parental concerns.</a:t>
            </a:r>
          </a:p>
          <a:p>
            <a:pPr>
              <a:lnSpc>
                <a:spcPct val="100000"/>
              </a:lnSpc>
              <a:spcBef>
                <a:spcPct val="0"/>
              </a:spcBef>
            </a:pPr>
            <a:r>
              <a:rPr lang="en-GB" altLang="en-US" sz="1800"/>
              <a:t>Repeated STI‟s and/or pregnancy. </a:t>
            </a:r>
          </a:p>
          <a:p>
            <a:pPr>
              <a:lnSpc>
                <a:spcPct val="100000"/>
              </a:lnSpc>
              <a:spcBef>
                <a:spcPct val="0"/>
              </a:spcBef>
            </a:pPr>
            <a:r>
              <a:rPr lang="en-US" altLang="en-US" sz="1800"/>
              <a:t>Increase referrals to agencies for other known peers.</a:t>
            </a:r>
          </a:p>
          <a:p>
            <a:pPr>
              <a:lnSpc>
                <a:spcPct val="100000"/>
              </a:lnSpc>
              <a:spcBef>
                <a:spcPct val="0"/>
              </a:spcBef>
            </a:pPr>
            <a:r>
              <a:rPr lang="en-US" altLang="en-US" sz="1800"/>
              <a:t>Staying out unusually late without reason, or breaking parental rules consistently.</a:t>
            </a:r>
          </a:p>
          <a:p>
            <a:pPr>
              <a:lnSpc>
                <a:spcPct val="100000"/>
              </a:lnSpc>
              <a:spcBef>
                <a:spcPct val="0"/>
              </a:spcBef>
            </a:pPr>
            <a:r>
              <a:rPr lang="en-US" altLang="en-US" sz="1800"/>
              <a:t>Constantly talking about another young person who seems to have a lot of influence over them. </a:t>
            </a:r>
          </a:p>
          <a:p>
            <a:pPr>
              <a:lnSpc>
                <a:spcPct val="100000"/>
              </a:lnSpc>
              <a:spcBef>
                <a:spcPct val="0"/>
              </a:spcBef>
            </a:pPr>
            <a:r>
              <a:rPr lang="en-US" altLang="en-US" sz="1800"/>
              <a:t>Associating with known or suspected gang members, closeness to siblings or adults in the family who are gang members.</a:t>
            </a:r>
          </a:p>
          <a:p>
            <a:pPr>
              <a:lnSpc>
                <a:spcPct val="100000"/>
              </a:lnSpc>
              <a:spcBef>
                <a:spcPct val="0"/>
              </a:spcBef>
            </a:pPr>
            <a:r>
              <a:rPr lang="en-US" altLang="en-US" sz="1800"/>
              <a:t>Expressing aggressive or intimidating views towards other groups of young people, some of whom may have been friends in the past.</a:t>
            </a:r>
          </a:p>
        </p:txBody>
      </p:sp>
    </p:spTree>
    <p:extLst>
      <p:ext uri="{BB962C8B-B14F-4D97-AF65-F5344CB8AC3E}">
        <p14:creationId xmlns:p14="http://schemas.microsoft.com/office/powerpoint/2010/main" val="36429921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23963" y="333375"/>
            <a:ext cx="6696075" cy="706438"/>
          </a:xfrm>
          <a:prstGeom prst="rect">
            <a:avLst/>
          </a:prstGeom>
          <a:noFill/>
        </p:spPr>
        <p:txBody>
          <a:bodyPr>
            <a:spAutoFit/>
          </a:bodyPr>
          <a:lstStyle/>
          <a:p>
            <a:pPr algn="ctr" eaLnBrk="1" fontAlgn="auto" hangingPunct="1">
              <a:spcBef>
                <a:spcPts val="0"/>
              </a:spcBef>
              <a:spcAft>
                <a:spcPts val="0"/>
              </a:spcAft>
              <a:defRPr/>
            </a:pPr>
            <a:r>
              <a:rPr lang="en-GB" sz="4000" dirty="0">
                <a:latin typeface="+mj-lt"/>
              </a:rPr>
              <a:t>High Level Indicators</a:t>
            </a:r>
          </a:p>
        </p:txBody>
      </p:sp>
      <p:pic>
        <p:nvPicPr>
          <p:cNvPr id="266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9863" y="5084763"/>
            <a:ext cx="11969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1"/>
          <p:cNvSpPr txBox="1">
            <a:spLocks noChangeArrowheads="1"/>
          </p:cNvSpPr>
          <p:nvPr/>
        </p:nvSpPr>
        <p:spPr bwMode="auto">
          <a:xfrm>
            <a:off x="107950" y="1004888"/>
            <a:ext cx="828040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85750" indent="-285750">
              <a:buFont typeface="Arial" panose="020B0604020202020204" pitchFamily="34" charset="0"/>
              <a:buChar char="•"/>
              <a:defRPr/>
            </a:pPr>
            <a:r>
              <a:rPr lang="en-GB" altLang="en-US" dirty="0" smtClean="0"/>
              <a:t>Frequent missing episodes and been found out of area.</a:t>
            </a:r>
          </a:p>
          <a:p>
            <a:pPr marL="285750" indent="-285750">
              <a:buFont typeface="Arial" panose="020B0604020202020204" pitchFamily="34" charset="0"/>
              <a:buChar char="•"/>
              <a:defRPr/>
            </a:pPr>
            <a:r>
              <a:rPr lang="en-GB" altLang="en-US" dirty="0" smtClean="0"/>
              <a:t>Found with large quantities of drugs and carrying weapons. </a:t>
            </a:r>
          </a:p>
          <a:p>
            <a:pPr marL="285750" indent="-285750">
              <a:buFont typeface="Arial" panose="020B0604020202020204" pitchFamily="34" charset="0"/>
              <a:buChar char="•"/>
              <a:defRPr/>
            </a:pPr>
            <a:r>
              <a:rPr lang="en-GB" altLang="en-US" dirty="0" smtClean="0"/>
              <a:t>Abduction or forced imprisonment.</a:t>
            </a:r>
          </a:p>
          <a:p>
            <a:pPr marL="285750" indent="-285750">
              <a:buFont typeface="Arial" panose="020B0604020202020204" pitchFamily="34" charset="0"/>
              <a:buChar char="•"/>
              <a:defRPr/>
            </a:pPr>
            <a:r>
              <a:rPr lang="en-GB" altLang="en-US" dirty="0" smtClean="0"/>
              <a:t>Unexplained amounts of money, mobiles, credit, clothing, jewellery, new hair cut or other items/gifts. Receiving rewards of money or goods for introducing peers.</a:t>
            </a:r>
          </a:p>
          <a:p>
            <a:pPr marL="285750" indent="-285750">
              <a:buFont typeface="Arial" panose="020B0604020202020204" pitchFamily="34" charset="0"/>
              <a:buChar char="•"/>
              <a:defRPr/>
            </a:pPr>
            <a:r>
              <a:rPr lang="en-GB" altLang="en-US" dirty="0" smtClean="0"/>
              <a:t>Increasingly disruptive, hostile or physically aggressive at home or school, including use of sexualised language and language in relation to drug dealing and/or violence. </a:t>
            </a:r>
          </a:p>
          <a:p>
            <a:pPr marL="285750" indent="-285750">
              <a:buFont typeface="Arial" panose="020B0604020202020204" pitchFamily="34" charset="0"/>
              <a:buChar char="•"/>
              <a:defRPr/>
            </a:pPr>
            <a:r>
              <a:rPr lang="en-GB" altLang="en-US" dirty="0" smtClean="0"/>
              <a:t>Fear of reprisal from “gang‟ members or violence from young people or adults. </a:t>
            </a:r>
          </a:p>
          <a:p>
            <a:pPr marL="285750" indent="-285750">
              <a:buFont typeface="Arial" panose="020B0604020202020204" pitchFamily="34" charset="0"/>
              <a:buChar char="•"/>
              <a:defRPr/>
            </a:pPr>
            <a:r>
              <a:rPr lang="en-GB" altLang="en-US" dirty="0" smtClean="0"/>
              <a:t>Reports being taken to parties, people’s houses, unknown areas, hotels, nightclubs, takeaways or out of area by unknown adults.</a:t>
            </a:r>
          </a:p>
          <a:p>
            <a:pPr marL="285750" indent="-285750">
              <a:buFont typeface="Arial" panose="020B0604020202020204" pitchFamily="34" charset="0"/>
              <a:buChar char="•"/>
              <a:defRPr/>
            </a:pPr>
            <a:r>
              <a:rPr lang="en-US" altLang="en-US" dirty="0" smtClean="0"/>
              <a:t>Gang association or isolation from peers or social networks.</a:t>
            </a:r>
          </a:p>
          <a:p>
            <a:pPr marL="285750" indent="-285750">
              <a:buFont typeface="Arial" panose="020B0604020202020204" pitchFamily="34" charset="0"/>
              <a:buChar char="•"/>
              <a:defRPr/>
            </a:pPr>
            <a:r>
              <a:rPr lang="en-US" altLang="en-US" dirty="0" smtClean="0"/>
              <a:t>Child seems to withdraw from family life/emotionally 'switched off', but also containing frustration / rage. </a:t>
            </a:r>
          </a:p>
          <a:p>
            <a:pPr marL="285750" indent="-285750">
              <a:buFont typeface="Arial" panose="020B0604020202020204" pitchFamily="34" charset="0"/>
              <a:buChar char="•"/>
              <a:defRPr/>
            </a:pPr>
            <a:r>
              <a:rPr lang="en-US" altLang="en-US" dirty="0" smtClean="0"/>
              <a:t>Being scared when entering certain areas and concerned by the presence of unknown youths in their neighborhoods.</a:t>
            </a:r>
          </a:p>
          <a:p>
            <a:pPr marL="285750" indent="-285750">
              <a:buFont typeface="Arial" panose="020B0604020202020204" pitchFamily="34" charset="0"/>
              <a:buChar char="•"/>
              <a:defRPr/>
            </a:pPr>
            <a:r>
              <a:rPr lang="en-GB" altLang="en-US" dirty="0" smtClean="0"/>
              <a:t>Having multiple mobile phones, sim cards or use of a phone that causes </a:t>
            </a:r>
          </a:p>
          <a:p>
            <a:pPr>
              <a:defRPr/>
            </a:pPr>
            <a:r>
              <a:rPr lang="en-GB" altLang="en-US" dirty="0" smtClean="0"/>
              <a:t>      concern - multiple callers or more texts /pings than usual. </a:t>
            </a:r>
          </a:p>
          <a:p>
            <a:pPr>
              <a:defRPr/>
            </a:pPr>
            <a:endParaRPr lang="en-GB" altLang="en-US" dirty="0" smtClean="0"/>
          </a:p>
          <a:p>
            <a:pPr>
              <a:defRPr/>
            </a:pPr>
            <a:endParaRPr lang="en-GB" altLang="en-US" dirty="0" smtClean="0"/>
          </a:p>
        </p:txBody>
      </p:sp>
    </p:spTree>
    <p:extLst>
      <p:ext uri="{BB962C8B-B14F-4D97-AF65-F5344CB8AC3E}">
        <p14:creationId xmlns:p14="http://schemas.microsoft.com/office/powerpoint/2010/main" val="17639920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8313" y="333375"/>
            <a:ext cx="8064500" cy="1322388"/>
          </a:xfrm>
          <a:prstGeom prst="rect">
            <a:avLst/>
          </a:prstGeom>
          <a:noFill/>
        </p:spPr>
        <p:txBody>
          <a:bodyPr>
            <a:spAutoFit/>
          </a:bodyPr>
          <a:lstStyle/>
          <a:p>
            <a:pPr algn="ctr" eaLnBrk="1" fontAlgn="auto" hangingPunct="1">
              <a:spcBef>
                <a:spcPts val="0"/>
              </a:spcBef>
              <a:spcAft>
                <a:spcPts val="0"/>
              </a:spcAft>
              <a:defRPr/>
            </a:pPr>
            <a:r>
              <a:rPr lang="en-GB" sz="4000" dirty="0">
                <a:latin typeface="+mj-lt"/>
              </a:rPr>
              <a:t>Impact of CCE on Children/Young People and Families/Carers</a:t>
            </a:r>
          </a:p>
        </p:txBody>
      </p:sp>
      <p:sp>
        <p:nvSpPr>
          <p:cNvPr id="28675" name="TextBox 3"/>
          <p:cNvSpPr txBox="1">
            <a:spLocks noChangeArrowheads="1"/>
          </p:cNvSpPr>
          <p:nvPr/>
        </p:nvSpPr>
        <p:spPr bwMode="auto">
          <a:xfrm>
            <a:off x="1103313" y="1822450"/>
            <a:ext cx="33845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1800"/>
              <a:t>Children/Young People</a:t>
            </a:r>
          </a:p>
        </p:txBody>
      </p:sp>
      <p:sp>
        <p:nvSpPr>
          <p:cNvPr id="28676" name="TextBox 5"/>
          <p:cNvSpPr txBox="1">
            <a:spLocks noChangeArrowheads="1"/>
          </p:cNvSpPr>
          <p:nvPr/>
        </p:nvSpPr>
        <p:spPr bwMode="auto">
          <a:xfrm>
            <a:off x="4500563" y="1822450"/>
            <a:ext cx="37433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1800"/>
              <a:t>Families/Carers</a:t>
            </a:r>
          </a:p>
        </p:txBody>
      </p:sp>
      <p:sp>
        <p:nvSpPr>
          <p:cNvPr id="7" name="TextBox 6"/>
          <p:cNvSpPr txBox="1"/>
          <p:nvPr/>
        </p:nvSpPr>
        <p:spPr>
          <a:xfrm>
            <a:off x="1103313" y="2192338"/>
            <a:ext cx="3384550" cy="3692525"/>
          </a:xfrm>
          <a:prstGeom prst="rect">
            <a:avLst/>
          </a:prstGeom>
          <a:noFill/>
        </p:spPr>
        <p:txBody>
          <a:bodyPr>
            <a:spAutoFit/>
          </a:bodyPr>
          <a:lstStyle/>
          <a:p>
            <a:pPr eaLnBrk="1" fontAlgn="auto" hangingPunct="1">
              <a:spcBef>
                <a:spcPts val="0"/>
              </a:spcBef>
              <a:spcAft>
                <a:spcPts val="0"/>
              </a:spcAft>
              <a:defRPr/>
            </a:pPr>
            <a:endParaRPr lang="en-GB" dirty="0">
              <a:latin typeface="+mn-lt"/>
            </a:endParaRPr>
          </a:p>
          <a:p>
            <a:pPr eaLnBrk="1" fontAlgn="auto" hangingPunct="1">
              <a:spcBef>
                <a:spcPts val="0"/>
              </a:spcBef>
              <a:spcAft>
                <a:spcPts val="0"/>
              </a:spcAft>
              <a:defRPr/>
            </a:pPr>
            <a:r>
              <a:rPr lang="en-GB" dirty="0">
                <a:latin typeface="+mn-lt"/>
              </a:rPr>
              <a:t>Every aspect of a child/young persons life</a:t>
            </a:r>
          </a:p>
          <a:p>
            <a:pPr eaLnBrk="1" fontAlgn="auto" hangingPunct="1">
              <a:spcBef>
                <a:spcPts val="0"/>
              </a:spcBef>
              <a:spcAft>
                <a:spcPts val="0"/>
              </a:spcAft>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Physical health</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Mental health</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Education and training</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Family relationships</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Friends and social relationships</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Behavioural changes</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Unable to trust or engage with professionals </a:t>
            </a: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p:txBody>
      </p:sp>
      <p:sp>
        <p:nvSpPr>
          <p:cNvPr id="9" name="TextBox 8"/>
          <p:cNvSpPr txBox="1"/>
          <p:nvPr/>
        </p:nvSpPr>
        <p:spPr>
          <a:xfrm>
            <a:off x="4500563" y="2192338"/>
            <a:ext cx="3384550" cy="3416300"/>
          </a:xfrm>
          <a:prstGeom prst="rect">
            <a:avLst/>
          </a:prstGeom>
          <a:noFill/>
        </p:spPr>
        <p:txBody>
          <a:bodyPr>
            <a:spAutoFit/>
          </a:bodyPr>
          <a:lstStyle/>
          <a:p>
            <a:pPr eaLnBrk="1" fontAlgn="auto" hangingPunct="1">
              <a:spcBef>
                <a:spcPts val="0"/>
              </a:spcBef>
              <a:spcAft>
                <a:spcPts val="0"/>
              </a:spcAft>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Physical health</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Mental health</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Work life</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Family cohesion</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Economic stability</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Social life</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Despair</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Limiting their capacity to respond to the needs of their children</a:t>
            </a: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p:txBody>
      </p:sp>
    </p:spTree>
    <p:extLst>
      <p:ext uri="{BB962C8B-B14F-4D97-AF65-F5344CB8AC3E}">
        <p14:creationId xmlns:p14="http://schemas.microsoft.com/office/powerpoint/2010/main" val="38839696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488" y="4806950"/>
            <a:ext cx="180022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835150" y="115888"/>
            <a:ext cx="5761038" cy="1016000"/>
          </a:xfrm>
          <a:prstGeom prst="rect">
            <a:avLst/>
          </a:prstGeom>
          <a:noFill/>
        </p:spPr>
        <p:txBody>
          <a:bodyPr>
            <a:spAutoFit/>
          </a:bodyPr>
          <a:lstStyle/>
          <a:p>
            <a:pPr algn="ctr" eaLnBrk="1" fontAlgn="auto" hangingPunct="1">
              <a:spcBef>
                <a:spcPts val="0"/>
              </a:spcBef>
              <a:spcAft>
                <a:spcPts val="0"/>
              </a:spcAft>
              <a:defRPr/>
            </a:pPr>
            <a:r>
              <a:rPr lang="en-GB" sz="6000" dirty="0">
                <a:latin typeface="+mj-lt"/>
              </a:rPr>
              <a:t>Cycles of risk</a:t>
            </a:r>
          </a:p>
        </p:txBody>
      </p:sp>
      <p:sp>
        <p:nvSpPr>
          <p:cNvPr id="5" name="Flowchart: Connector 4"/>
          <p:cNvSpPr/>
          <p:nvPr/>
        </p:nvSpPr>
        <p:spPr>
          <a:xfrm>
            <a:off x="3737052" y="1062579"/>
            <a:ext cx="1656184" cy="151216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ln>
                  <a:solidFill>
                    <a:schemeClr val="tx1"/>
                  </a:solidFill>
                </a:ln>
              </a:rPr>
              <a:t>L</a:t>
            </a:r>
            <a:r>
              <a:rPr lang="en-GB" dirty="0">
                <a:ln w="12700">
                  <a:solidFill>
                    <a:schemeClr val="tx1"/>
                  </a:solidFill>
                </a:ln>
              </a:rPr>
              <a:t>OWER RISK</a:t>
            </a:r>
            <a:endParaRPr lang="en-GB" dirty="0">
              <a:ln>
                <a:solidFill>
                  <a:schemeClr val="tx1"/>
                </a:solidFill>
              </a:ln>
            </a:endParaRPr>
          </a:p>
        </p:txBody>
      </p:sp>
      <p:sp>
        <p:nvSpPr>
          <p:cNvPr id="6" name="Flowchart: Connector 5"/>
          <p:cNvSpPr/>
          <p:nvPr/>
        </p:nvSpPr>
        <p:spPr>
          <a:xfrm>
            <a:off x="1813212" y="3573016"/>
            <a:ext cx="1512168" cy="152128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ln w="12700">
                  <a:solidFill>
                    <a:schemeClr val="tx1"/>
                  </a:solidFill>
                </a:ln>
                <a:solidFill>
                  <a:schemeClr val="tx1"/>
                </a:solidFill>
              </a:rPr>
              <a:t>HIGH RISK</a:t>
            </a:r>
          </a:p>
        </p:txBody>
      </p:sp>
      <p:sp>
        <p:nvSpPr>
          <p:cNvPr id="7" name="Flowchart: Connector 6"/>
          <p:cNvSpPr/>
          <p:nvPr/>
        </p:nvSpPr>
        <p:spPr>
          <a:xfrm>
            <a:off x="5364088" y="3573016"/>
            <a:ext cx="1584176" cy="1521280"/>
          </a:xfrm>
          <a:prstGeom prst="flowChartConnector">
            <a:avLst/>
          </a:prstGeom>
          <a:solidFill>
            <a:srgbClr val="FF9900"/>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ln>
                  <a:solidFill>
                    <a:schemeClr val="tx1"/>
                  </a:solidFill>
                </a:ln>
                <a:solidFill>
                  <a:schemeClr val="tx1"/>
                </a:solidFill>
              </a:rPr>
              <a:t>MEDIUM</a:t>
            </a:r>
          </a:p>
          <a:p>
            <a:pPr algn="ctr" eaLnBrk="1" fontAlgn="auto" hangingPunct="1">
              <a:spcBef>
                <a:spcPts val="0"/>
              </a:spcBef>
              <a:spcAft>
                <a:spcPts val="0"/>
              </a:spcAft>
              <a:defRPr/>
            </a:pPr>
            <a:r>
              <a:rPr lang="en-GB" dirty="0">
                <a:ln>
                  <a:solidFill>
                    <a:schemeClr val="tx1"/>
                  </a:solidFill>
                </a:ln>
                <a:solidFill>
                  <a:schemeClr val="tx1"/>
                </a:solidFill>
              </a:rPr>
              <a:t>RISK</a:t>
            </a:r>
          </a:p>
        </p:txBody>
      </p:sp>
      <p:sp>
        <p:nvSpPr>
          <p:cNvPr id="8" name="Curved Up Arrow 7"/>
          <p:cNvSpPr/>
          <p:nvPr/>
        </p:nvSpPr>
        <p:spPr>
          <a:xfrm>
            <a:off x="3132138" y="5094288"/>
            <a:ext cx="2663825" cy="84137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0" name="Curved Down Arrow 9"/>
          <p:cNvSpPr/>
          <p:nvPr/>
        </p:nvSpPr>
        <p:spPr>
          <a:xfrm rot="3612951">
            <a:off x="5302250" y="2274888"/>
            <a:ext cx="2378075" cy="6540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1" name="Curved Down Arrow 10"/>
          <p:cNvSpPr/>
          <p:nvPr/>
        </p:nvSpPr>
        <p:spPr>
          <a:xfrm rot="18327662" flipH="1">
            <a:off x="1457325" y="2225675"/>
            <a:ext cx="2360613" cy="595313"/>
          </a:xfrm>
          <a:prstGeom prst="curvedDownArrow">
            <a:avLst>
              <a:gd name="adj1" fmla="val 25000"/>
              <a:gd name="adj2" fmla="val 6087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3" name="Curved Up Arrow 12"/>
          <p:cNvSpPr/>
          <p:nvPr/>
        </p:nvSpPr>
        <p:spPr>
          <a:xfrm rot="14718937">
            <a:off x="5058569" y="2453482"/>
            <a:ext cx="1627187" cy="488950"/>
          </a:xfrm>
          <a:prstGeom prst="curvedUpArrow">
            <a:avLst>
              <a:gd name="adj1" fmla="val 2128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4" name="Curved Up Arrow 13"/>
          <p:cNvSpPr/>
          <p:nvPr/>
        </p:nvSpPr>
        <p:spPr>
          <a:xfrm rot="17916118" flipV="1">
            <a:off x="2275682" y="2459831"/>
            <a:ext cx="1687512" cy="485775"/>
          </a:xfrm>
          <a:prstGeom prst="curvedUpArrow">
            <a:avLst>
              <a:gd name="adj1" fmla="val 2128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5" name="Curved Up Arrow 14"/>
          <p:cNvSpPr/>
          <p:nvPr/>
        </p:nvSpPr>
        <p:spPr>
          <a:xfrm>
            <a:off x="3481388" y="4765675"/>
            <a:ext cx="1882775" cy="500063"/>
          </a:xfrm>
          <a:prstGeom prst="curvedUpArrow">
            <a:avLst>
              <a:gd name="adj1" fmla="val 2128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Tree>
    <p:extLst>
      <p:ext uri="{BB962C8B-B14F-4D97-AF65-F5344CB8AC3E}">
        <p14:creationId xmlns:p14="http://schemas.microsoft.com/office/powerpoint/2010/main" val="610688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2988" y="765175"/>
            <a:ext cx="7200900" cy="768350"/>
          </a:xfrm>
          <a:prstGeom prst="rect">
            <a:avLst/>
          </a:prstGeom>
          <a:noFill/>
        </p:spPr>
        <p:txBody>
          <a:bodyPr>
            <a:spAutoFit/>
          </a:bodyPr>
          <a:lstStyle/>
          <a:p>
            <a:pPr algn="ctr" eaLnBrk="1" fontAlgn="auto" hangingPunct="1">
              <a:spcBef>
                <a:spcPts val="0"/>
              </a:spcBef>
              <a:spcAft>
                <a:spcPts val="0"/>
              </a:spcAft>
              <a:defRPr/>
            </a:pPr>
            <a:r>
              <a:rPr lang="en-GB" sz="4400" dirty="0">
                <a:latin typeface="+mj-lt"/>
              </a:rPr>
              <a:t>Assessing risk and harm levels</a:t>
            </a:r>
          </a:p>
        </p:txBody>
      </p:sp>
      <p:sp>
        <p:nvSpPr>
          <p:cNvPr id="5" name="TextBox 4"/>
          <p:cNvSpPr txBox="1"/>
          <p:nvPr/>
        </p:nvSpPr>
        <p:spPr>
          <a:xfrm>
            <a:off x="576263" y="1916113"/>
            <a:ext cx="8280400" cy="4000500"/>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GB" sz="2000" dirty="0">
                <a:latin typeface="+mn-lt"/>
              </a:rPr>
              <a:t>If a referral is appropriate, use the presenting indicators as a measure of risk/harm refer to risk assessment tool</a:t>
            </a:r>
          </a:p>
          <a:p>
            <a:pPr marL="285750" indent="-285750" eaLnBrk="1" fontAlgn="auto" hangingPunct="1">
              <a:spcBef>
                <a:spcPts val="0"/>
              </a:spcBef>
              <a:spcAft>
                <a:spcPts val="0"/>
              </a:spcAft>
              <a:buFont typeface="Arial" panose="020B0604020202020204" pitchFamily="34" charset="0"/>
              <a:buChar char="•"/>
              <a:defRPr/>
            </a:pPr>
            <a:r>
              <a:rPr lang="en-GB" sz="2000" dirty="0">
                <a:latin typeface="+mn-lt"/>
              </a:rPr>
              <a:t>If a referral does not appear to be the best course, consider the following:</a:t>
            </a:r>
          </a:p>
          <a:p>
            <a:pPr marL="742950" lvl="1" indent="-285750" eaLnBrk="1" fontAlgn="auto" hangingPunct="1">
              <a:spcBef>
                <a:spcPts val="0"/>
              </a:spcBef>
              <a:spcAft>
                <a:spcPts val="0"/>
              </a:spcAft>
              <a:buFont typeface="Arial" panose="020B0604020202020204" pitchFamily="34" charset="0"/>
              <a:buChar char="•"/>
              <a:defRPr/>
            </a:pPr>
            <a:r>
              <a:rPr lang="en-GB" sz="2000" dirty="0">
                <a:latin typeface="+mn-lt"/>
              </a:rPr>
              <a:t>Consult Nottingham City’s Safeguarding board procedures</a:t>
            </a:r>
          </a:p>
          <a:p>
            <a:pPr marL="742950" lvl="1" indent="-285750" eaLnBrk="1" fontAlgn="auto" hangingPunct="1">
              <a:spcBef>
                <a:spcPts val="0"/>
              </a:spcBef>
              <a:spcAft>
                <a:spcPts val="0"/>
              </a:spcAft>
              <a:buFont typeface="Arial" panose="020B0604020202020204" pitchFamily="34" charset="0"/>
              <a:buChar char="•"/>
              <a:defRPr/>
            </a:pPr>
            <a:r>
              <a:rPr lang="en-GB" sz="2000" dirty="0">
                <a:latin typeface="+mn-lt"/>
              </a:rPr>
              <a:t>Arrange a professionals meeting to facilitate information sharing</a:t>
            </a:r>
          </a:p>
          <a:p>
            <a:pPr marL="742950" lvl="1" indent="-285750" eaLnBrk="1" fontAlgn="auto" hangingPunct="1">
              <a:spcBef>
                <a:spcPts val="0"/>
              </a:spcBef>
              <a:spcAft>
                <a:spcPts val="0"/>
              </a:spcAft>
              <a:buFont typeface="Arial" panose="020B0604020202020204" pitchFamily="34" charset="0"/>
              <a:buChar char="•"/>
              <a:defRPr/>
            </a:pPr>
            <a:r>
              <a:rPr lang="en-GB" sz="2000" dirty="0">
                <a:latin typeface="+mn-lt"/>
              </a:rPr>
              <a:t>Consider how to raise awareness of and support young person</a:t>
            </a:r>
          </a:p>
          <a:p>
            <a:pPr marL="742950" lvl="1" indent="-285750" eaLnBrk="1" fontAlgn="auto" hangingPunct="1">
              <a:spcBef>
                <a:spcPts val="0"/>
              </a:spcBef>
              <a:spcAft>
                <a:spcPts val="0"/>
              </a:spcAft>
              <a:buFont typeface="Arial" panose="020B0604020202020204" pitchFamily="34" charset="0"/>
              <a:buChar char="•"/>
              <a:defRPr/>
            </a:pPr>
            <a:r>
              <a:rPr lang="en-GB" sz="2000" dirty="0">
                <a:latin typeface="+mn-lt"/>
              </a:rPr>
              <a:t>Take action where there is reluctance to engage either by young person or other professionals</a:t>
            </a:r>
          </a:p>
          <a:p>
            <a:pPr marL="742950" lvl="1" indent="-285750" eaLnBrk="1" fontAlgn="auto" hangingPunct="1">
              <a:spcBef>
                <a:spcPts val="0"/>
              </a:spcBef>
              <a:spcAft>
                <a:spcPts val="0"/>
              </a:spcAft>
              <a:buFont typeface="Arial" panose="020B0604020202020204" pitchFamily="34" charset="0"/>
              <a:buChar char="•"/>
              <a:defRPr/>
            </a:pPr>
            <a:r>
              <a:rPr lang="en-GB" sz="2000" dirty="0">
                <a:latin typeface="+mn-lt"/>
              </a:rPr>
              <a:t>Consult line manager/Designated safeguarding manager</a:t>
            </a:r>
          </a:p>
          <a:p>
            <a:pPr marL="742950" lvl="1" indent="-285750" eaLnBrk="1" fontAlgn="auto" hangingPunct="1">
              <a:spcBef>
                <a:spcPts val="0"/>
              </a:spcBef>
              <a:spcAft>
                <a:spcPts val="0"/>
              </a:spcAft>
              <a:buFont typeface="Arial" panose="020B0604020202020204" pitchFamily="34" charset="0"/>
              <a:buChar char="•"/>
              <a:defRPr/>
            </a:pPr>
            <a:r>
              <a:rPr lang="en-GB" sz="2000" dirty="0">
                <a:latin typeface="+mn-lt"/>
              </a:rPr>
              <a:t>Monitor and review</a:t>
            </a:r>
          </a:p>
          <a:p>
            <a:pPr lvl="1" eaLnBrk="1" fontAlgn="auto" hangingPunct="1">
              <a:spcBef>
                <a:spcPts val="0"/>
              </a:spcBef>
              <a:spcAft>
                <a:spcPts val="0"/>
              </a:spcAft>
              <a:defRPr/>
            </a:pPr>
            <a:endParaRPr lang="en-GB" dirty="0">
              <a:latin typeface="+mn-lt"/>
            </a:endParaRPr>
          </a:p>
          <a:p>
            <a:pPr marL="742950" lvl="1" indent="-285750" eaLnBrk="1" fontAlgn="auto" hangingPunct="1">
              <a:spcBef>
                <a:spcPts val="0"/>
              </a:spcBef>
              <a:spcAft>
                <a:spcPts val="0"/>
              </a:spcAft>
              <a:buFont typeface="Arial" panose="020B0604020202020204" pitchFamily="34" charset="0"/>
              <a:buChar char="•"/>
              <a:defRPr/>
            </a:pPr>
            <a:endParaRPr lang="en-GB" dirty="0">
              <a:latin typeface="+mn-lt"/>
            </a:endParaRPr>
          </a:p>
          <a:p>
            <a:pPr marL="742950" lvl="1" indent="-285750" eaLnBrk="1" fontAlgn="auto" hangingPunct="1">
              <a:spcBef>
                <a:spcPts val="0"/>
              </a:spcBef>
              <a:spcAft>
                <a:spcPts val="0"/>
              </a:spcAft>
              <a:buFont typeface="Arial" panose="020B0604020202020204" pitchFamily="34" charset="0"/>
              <a:buChar char="•"/>
              <a:defRPr/>
            </a:pPr>
            <a:endParaRPr lang="en-GB" dirty="0">
              <a:latin typeface="+mn-lt"/>
            </a:endParaRPr>
          </a:p>
        </p:txBody>
      </p:sp>
    </p:spTree>
    <p:extLst>
      <p:ext uri="{BB962C8B-B14F-4D97-AF65-F5344CB8AC3E}">
        <p14:creationId xmlns:p14="http://schemas.microsoft.com/office/powerpoint/2010/main" val="41682000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684213" y="2565400"/>
            <a:ext cx="7991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600"/>
              <a:t>Responding effectively to CCE scenarios</a:t>
            </a:r>
          </a:p>
        </p:txBody>
      </p:sp>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3213" y="3716338"/>
            <a:ext cx="2022475"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24300" y="3716338"/>
            <a:ext cx="2232025" cy="769937"/>
          </a:xfrm>
          <a:prstGeom prst="rect">
            <a:avLst/>
          </a:prstGeom>
          <a:noFill/>
        </p:spPr>
        <p:txBody>
          <a:bodyPr>
            <a:spAutoFit/>
          </a:bodyPr>
          <a:lstStyle/>
          <a:p>
            <a:pPr>
              <a:defRPr/>
            </a:pPr>
            <a:r>
              <a:rPr lang="en-GB" sz="4400" dirty="0">
                <a:latin typeface="+mj-lt"/>
              </a:rPr>
              <a:t>TASK</a:t>
            </a:r>
          </a:p>
        </p:txBody>
      </p:sp>
    </p:spTree>
    <p:extLst>
      <p:ext uri="{BB962C8B-B14F-4D97-AF65-F5344CB8AC3E}">
        <p14:creationId xmlns:p14="http://schemas.microsoft.com/office/powerpoint/2010/main" val="38658395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1913" y="203200"/>
            <a:ext cx="6769100" cy="523875"/>
          </a:xfrm>
          <a:prstGeom prst="rect">
            <a:avLst/>
          </a:prstGeom>
          <a:noFill/>
        </p:spPr>
        <p:txBody>
          <a:bodyPr>
            <a:spAutoFit/>
          </a:bodyPr>
          <a:lstStyle/>
          <a:p>
            <a:pPr algn="ctr" eaLnBrk="1" fontAlgn="auto" hangingPunct="1">
              <a:spcBef>
                <a:spcPts val="0"/>
              </a:spcBef>
              <a:spcAft>
                <a:spcPts val="0"/>
              </a:spcAft>
              <a:defRPr/>
            </a:pPr>
            <a:r>
              <a:rPr lang="en-GB" sz="2800" dirty="0">
                <a:latin typeface="+mj-lt"/>
              </a:rPr>
              <a:t>Child Criminal Exploitation Pathway</a:t>
            </a:r>
          </a:p>
        </p:txBody>
      </p:sp>
      <p:sp>
        <p:nvSpPr>
          <p:cNvPr id="2" name="TextBox 1"/>
          <p:cNvSpPr txBox="1"/>
          <p:nvPr/>
        </p:nvSpPr>
        <p:spPr>
          <a:xfrm>
            <a:off x="2917825" y="671513"/>
            <a:ext cx="3527425" cy="430212"/>
          </a:xfrm>
          <a:prstGeom prst="rect">
            <a:avLst/>
          </a:prstGeom>
          <a:noFill/>
          <a:ln>
            <a:solidFill>
              <a:schemeClr val="tx1"/>
            </a:solidFill>
          </a:ln>
        </p:spPr>
        <p:txBody>
          <a:bodyPr>
            <a:spAutoFit/>
          </a:bodyPr>
          <a:lstStyle/>
          <a:p>
            <a:pPr>
              <a:defRPr/>
            </a:pPr>
            <a:r>
              <a:rPr lang="en-GB" sz="1100" dirty="0"/>
              <a:t>Identified CCE concerns/Young Person makes disclosure </a:t>
            </a:r>
          </a:p>
          <a:p>
            <a:pPr>
              <a:defRPr/>
            </a:pPr>
            <a:r>
              <a:rPr lang="en-GB" sz="1100" dirty="0"/>
              <a:t>(immediate risk to self, others – call emergency services</a:t>
            </a:r>
            <a:r>
              <a:rPr lang="en-GB" sz="1050" dirty="0"/>
              <a:t>)</a:t>
            </a:r>
          </a:p>
        </p:txBody>
      </p:sp>
      <p:sp>
        <p:nvSpPr>
          <p:cNvPr id="36868" name="TextBox 3"/>
          <p:cNvSpPr txBox="1">
            <a:spLocks noChangeArrowheads="1"/>
          </p:cNvSpPr>
          <p:nvPr/>
        </p:nvSpPr>
        <p:spPr bwMode="auto">
          <a:xfrm>
            <a:off x="3027363" y="1444625"/>
            <a:ext cx="3240087"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100"/>
              <a:t>Check agency records, inform your line manager.</a:t>
            </a:r>
          </a:p>
        </p:txBody>
      </p:sp>
      <p:sp>
        <p:nvSpPr>
          <p:cNvPr id="36869" name="TextBox 4"/>
          <p:cNvSpPr txBox="1">
            <a:spLocks noChangeArrowheads="1"/>
          </p:cNvSpPr>
          <p:nvPr/>
        </p:nvSpPr>
        <p:spPr bwMode="auto">
          <a:xfrm>
            <a:off x="2673350" y="2039938"/>
            <a:ext cx="3948113"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200"/>
              <a:t>Complete CCE profiling toolkit. (include siblings if relevant).</a:t>
            </a:r>
          </a:p>
        </p:txBody>
      </p:sp>
      <p:sp>
        <p:nvSpPr>
          <p:cNvPr id="6" name="Down Arrow 5"/>
          <p:cNvSpPr/>
          <p:nvPr/>
        </p:nvSpPr>
        <p:spPr>
          <a:xfrm>
            <a:off x="4398963" y="1144588"/>
            <a:ext cx="358775" cy="261937"/>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Bent-Up Arrow 6"/>
          <p:cNvSpPr/>
          <p:nvPr/>
        </p:nvSpPr>
        <p:spPr>
          <a:xfrm rot="10800000">
            <a:off x="2239963" y="2176463"/>
            <a:ext cx="422275" cy="384175"/>
          </a:xfrm>
          <a:prstGeom prst="bentUpArrow">
            <a:avLst>
              <a:gd name="adj1" fmla="val 22732"/>
              <a:gd name="adj2" fmla="val 34070"/>
              <a:gd name="adj3" fmla="val 4540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Bent-Up Arrow 10"/>
          <p:cNvSpPr/>
          <p:nvPr/>
        </p:nvSpPr>
        <p:spPr>
          <a:xfrm rot="10800000" flipH="1">
            <a:off x="6621463" y="2160588"/>
            <a:ext cx="458787" cy="373062"/>
          </a:xfrm>
          <a:prstGeom prst="bentUpArrow">
            <a:avLst>
              <a:gd name="adj1" fmla="val 22732"/>
              <a:gd name="adj2" fmla="val 34070"/>
              <a:gd name="adj3" fmla="val 4540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873" name="TextBox 11"/>
          <p:cNvSpPr txBox="1">
            <a:spLocks noChangeArrowheads="1"/>
          </p:cNvSpPr>
          <p:nvPr/>
        </p:nvSpPr>
        <p:spPr bwMode="auto">
          <a:xfrm>
            <a:off x="1679575" y="2598738"/>
            <a:ext cx="1277938" cy="277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200"/>
              <a:t>Not an open case</a:t>
            </a:r>
          </a:p>
        </p:txBody>
      </p:sp>
      <p:sp>
        <p:nvSpPr>
          <p:cNvPr id="36874" name="TextBox 13"/>
          <p:cNvSpPr txBox="1">
            <a:spLocks noChangeArrowheads="1"/>
          </p:cNvSpPr>
          <p:nvPr/>
        </p:nvSpPr>
        <p:spPr bwMode="auto">
          <a:xfrm>
            <a:off x="5965825" y="2576513"/>
            <a:ext cx="2016125"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200"/>
              <a:t>Open case to social care/YOT</a:t>
            </a:r>
          </a:p>
        </p:txBody>
      </p:sp>
      <p:sp>
        <p:nvSpPr>
          <p:cNvPr id="36875" name="TextBox 16"/>
          <p:cNvSpPr txBox="1">
            <a:spLocks noChangeArrowheads="1"/>
          </p:cNvSpPr>
          <p:nvPr/>
        </p:nvSpPr>
        <p:spPr bwMode="auto">
          <a:xfrm>
            <a:off x="698500" y="3214688"/>
            <a:ext cx="338455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200"/>
              <a:t>Refer to Children &amp; Families Direct – 0115 8764800</a:t>
            </a:r>
          </a:p>
        </p:txBody>
      </p:sp>
      <p:sp>
        <p:nvSpPr>
          <p:cNvPr id="36876" name="TextBox 17"/>
          <p:cNvSpPr txBox="1">
            <a:spLocks noChangeArrowheads="1"/>
          </p:cNvSpPr>
          <p:nvPr/>
        </p:nvSpPr>
        <p:spPr bwMode="auto">
          <a:xfrm>
            <a:off x="6013450" y="3208338"/>
            <a:ext cx="1776413" cy="277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200"/>
              <a:t>Contact allocated worker</a:t>
            </a:r>
          </a:p>
        </p:txBody>
      </p:sp>
      <p:sp>
        <p:nvSpPr>
          <p:cNvPr id="22" name="TextBox 21"/>
          <p:cNvSpPr txBox="1"/>
          <p:nvPr/>
        </p:nvSpPr>
        <p:spPr>
          <a:xfrm>
            <a:off x="2816225" y="3552825"/>
            <a:ext cx="3662363" cy="1016000"/>
          </a:xfrm>
          <a:prstGeom prst="rect">
            <a:avLst/>
          </a:prstGeom>
          <a:noFill/>
          <a:ln>
            <a:solidFill>
              <a:schemeClr val="tx1"/>
            </a:solidFill>
          </a:ln>
        </p:spPr>
        <p:txBody>
          <a:bodyPr>
            <a:spAutoFit/>
          </a:bodyPr>
          <a:lstStyle/>
          <a:p>
            <a:pPr algn="ctr">
              <a:defRPr/>
            </a:pPr>
            <a:r>
              <a:rPr lang="en-GB" sz="1200" dirty="0"/>
              <a:t>Send completed CCE toolkit to:</a:t>
            </a:r>
          </a:p>
          <a:p>
            <a:pPr marL="171450" indent="-171450" algn="ctr">
              <a:buFont typeface="Arial" panose="020B0604020202020204" pitchFamily="34" charset="0"/>
              <a:buChar char="•"/>
              <a:defRPr/>
            </a:pPr>
            <a:r>
              <a:rPr lang="en-GB" sz="1200" dirty="0"/>
              <a:t>Service Manager – Duty/CFD/Mash &amp; Principal Manager of IRO team (</a:t>
            </a:r>
            <a:r>
              <a:rPr lang="en-GB" sz="1000" dirty="0">
                <a:hlinkClick r:id="rId2"/>
              </a:rPr>
              <a:t>Samantha.Danyluk@nottinghamcity.gov.uk</a:t>
            </a:r>
            <a:r>
              <a:rPr lang="en-GB" sz="1000" dirty="0"/>
              <a:t>) </a:t>
            </a:r>
          </a:p>
          <a:p>
            <a:pPr algn="ctr">
              <a:defRPr/>
            </a:pPr>
            <a:r>
              <a:rPr lang="en-GB" sz="1000" dirty="0"/>
              <a:t>     (</a:t>
            </a:r>
            <a:r>
              <a:rPr lang="en-GB" sz="1000" dirty="0">
                <a:hlinkClick r:id="rId3"/>
              </a:rPr>
              <a:t>Evelyn.Hailwood@nottinghamcity.gov.uk</a:t>
            </a:r>
            <a:r>
              <a:rPr lang="en-GB" sz="1000" dirty="0"/>
              <a:t>)</a:t>
            </a:r>
          </a:p>
        </p:txBody>
      </p:sp>
      <p:sp>
        <p:nvSpPr>
          <p:cNvPr id="23" name="Down Arrow 22"/>
          <p:cNvSpPr/>
          <p:nvPr/>
        </p:nvSpPr>
        <p:spPr>
          <a:xfrm>
            <a:off x="4381500" y="1736725"/>
            <a:ext cx="360363" cy="263525"/>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Down Arrow 23"/>
          <p:cNvSpPr/>
          <p:nvPr/>
        </p:nvSpPr>
        <p:spPr>
          <a:xfrm>
            <a:off x="2211388" y="2906713"/>
            <a:ext cx="360362" cy="263525"/>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Down Arrow 24"/>
          <p:cNvSpPr/>
          <p:nvPr/>
        </p:nvSpPr>
        <p:spPr>
          <a:xfrm>
            <a:off x="6762750" y="2898775"/>
            <a:ext cx="360363" cy="263525"/>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Bent-Up Arrow 25"/>
          <p:cNvSpPr/>
          <p:nvPr/>
        </p:nvSpPr>
        <p:spPr>
          <a:xfrm rot="16200000" flipH="1">
            <a:off x="6569869" y="3493294"/>
            <a:ext cx="387350" cy="420688"/>
          </a:xfrm>
          <a:prstGeom prst="bentUpArrow">
            <a:avLst>
              <a:gd name="adj1" fmla="val 22732"/>
              <a:gd name="adj2" fmla="val 34070"/>
              <a:gd name="adj3" fmla="val 4540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Bent-Up Arrow 26"/>
          <p:cNvSpPr/>
          <p:nvPr/>
        </p:nvSpPr>
        <p:spPr>
          <a:xfrm rot="16200000" flipH="1" flipV="1">
            <a:off x="2321719" y="3509169"/>
            <a:ext cx="382588" cy="387350"/>
          </a:xfrm>
          <a:prstGeom prst="bentUpArrow">
            <a:avLst>
              <a:gd name="adj1" fmla="val 22732"/>
              <a:gd name="adj2" fmla="val 34070"/>
              <a:gd name="adj3" fmla="val 4540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Bent-Up Arrow 27"/>
          <p:cNvSpPr/>
          <p:nvPr/>
        </p:nvSpPr>
        <p:spPr>
          <a:xfrm rot="10800000">
            <a:off x="2386013" y="4329113"/>
            <a:ext cx="420687" cy="384175"/>
          </a:xfrm>
          <a:prstGeom prst="bentUpArrow">
            <a:avLst>
              <a:gd name="adj1" fmla="val 22732"/>
              <a:gd name="adj2" fmla="val 34070"/>
              <a:gd name="adj3" fmla="val 4540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884" name="TextBox 29"/>
          <p:cNvSpPr txBox="1">
            <a:spLocks noChangeArrowheads="1"/>
          </p:cNvSpPr>
          <p:nvPr/>
        </p:nvSpPr>
        <p:spPr bwMode="auto">
          <a:xfrm>
            <a:off x="1279525" y="4724400"/>
            <a:ext cx="1730375"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200"/>
              <a:t>Strategy meeting agreed</a:t>
            </a:r>
          </a:p>
        </p:txBody>
      </p:sp>
      <p:sp>
        <p:nvSpPr>
          <p:cNvPr id="36885" name="TextBox 30"/>
          <p:cNvSpPr txBox="1">
            <a:spLocks noChangeArrowheads="1"/>
          </p:cNvSpPr>
          <p:nvPr/>
        </p:nvSpPr>
        <p:spPr bwMode="auto">
          <a:xfrm>
            <a:off x="6578600" y="4740275"/>
            <a:ext cx="2009775" cy="27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200"/>
              <a:t>Strategy meeting not agreed</a:t>
            </a:r>
          </a:p>
        </p:txBody>
      </p:sp>
      <p:sp>
        <p:nvSpPr>
          <p:cNvPr id="32" name="Down Arrow 31"/>
          <p:cNvSpPr/>
          <p:nvPr/>
        </p:nvSpPr>
        <p:spPr>
          <a:xfrm>
            <a:off x="1879600" y="5029200"/>
            <a:ext cx="360363" cy="261938"/>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Down Arrow 32"/>
          <p:cNvSpPr/>
          <p:nvPr/>
        </p:nvSpPr>
        <p:spPr>
          <a:xfrm>
            <a:off x="7123113" y="5022850"/>
            <a:ext cx="360362" cy="261938"/>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888" name="TextBox 33"/>
          <p:cNvSpPr txBox="1">
            <a:spLocks noChangeArrowheads="1"/>
          </p:cNvSpPr>
          <p:nvPr/>
        </p:nvSpPr>
        <p:spPr bwMode="auto">
          <a:xfrm>
            <a:off x="1214438" y="5319713"/>
            <a:ext cx="333375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200"/>
              <a:t>Arrange via </a:t>
            </a:r>
            <a:r>
              <a:rPr lang="en-GB" altLang="en-US" sz="1200">
                <a:hlinkClick r:id="rId4"/>
              </a:rPr>
              <a:t>diary.manager@nottinghamcity.gov.uk</a:t>
            </a:r>
            <a:endParaRPr lang="en-GB" altLang="en-US" sz="1200"/>
          </a:p>
          <a:p>
            <a:pPr>
              <a:lnSpc>
                <a:spcPct val="100000"/>
              </a:lnSpc>
              <a:spcBef>
                <a:spcPct val="0"/>
              </a:spcBef>
              <a:buFontTx/>
              <a:buNone/>
            </a:pPr>
            <a:r>
              <a:rPr lang="en-GB" altLang="en-US" sz="1200"/>
              <a:t>Invite all relevant professionals (including police).</a:t>
            </a:r>
          </a:p>
        </p:txBody>
      </p:sp>
      <p:sp>
        <p:nvSpPr>
          <p:cNvPr id="36889" name="TextBox 34"/>
          <p:cNvSpPr txBox="1">
            <a:spLocks noChangeArrowheads="1"/>
          </p:cNvSpPr>
          <p:nvPr/>
        </p:nvSpPr>
        <p:spPr bwMode="auto">
          <a:xfrm>
            <a:off x="5754688" y="5299075"/>
            <a:ext cx="3097212"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200"/>
              <a:t>Monitor case. Resubmit toolkit if appropriate.</a:t>
            </a:r>
          </a:p>
        </p:txBody>
      </p:sp>
      <p:sp>
        <p:nvSpPr>
          <p:cNvPr id="36" name="Down Arrow 35"/>
          <p:cNvSpPr/>
          <p:nvPr/>
        </p:nvSpPr>
        <p:spPr>
          <a:xfrm>
            <a:off x="3779838" y="5803900"/>
            <a:ext cx="360362" cy="263525"/>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891" name="TextBox 37"/>
          <p:cNvSpPr txBox="1">
            <a:spLocks noChangeArrowheads="1"/>
          </p:cNvSpPr>
          <p:nvPr/>
        </p:nvSpPr>
        <p:spPr bwMode="auto">
          <a:xfrm>
            <a:off x="2417763" y="6067425"/>
            <a:ext cx="3843337"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200"/>
              <a:t>Strategy meeting to decide risk levels (Low/Medium/High) Referral to NRM to be considered. Safety plan for the child to be developed. </a:t>
            </a:r>
          </a:p>
        </p:txBody>
      </p:sp>
      <p:sp>
        <p:nvSpPr>
          <p:cNvPr id="40" name="Bent-Up Arrow 39"/>
          <p:cNvSpPr/>
          <p:nvPr/>
        </p:nvSpPr>
        <p:spPr>
          <a:xfrm rot="10800000" flipH="1">
            <a:off x="6488113" y="4329113"/>
            <a:ext cx="458787" cy="403225"/>
          </a:xfrm>
          <a:prstGeom prst="bentUpArrow">
            <a:avLst>
              <a:gd name="adj1" fmla="val 22732"/>
              <a:gd name="adj2" fmla="val 34070"/>
              <a:gd name="adj3" fmla="val 4540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1423215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613" y="260350"/>
            <a:ext cx="5184775" cy="1016000"/>
          </a:xfrm>
          <a:prstGeom prst="rect">
            <a:avLst/>
          </a:prstGeom>
          <a:noFill/>
        </p:spPr>
        <p:txBody>
          <a:bodyPr>
            <a:spAutoFit/>
          </a:bodyPr>
          <a:lstStyle/>
          <a:p>
            <a:pPr algn="ctr" eaLnBrk="1" fontAlgn="auto" hangingPunct="1">
              <a:spcBef>
                <a:spcPts val="0"/>
              </a:spcBef>
              <a:spcAft>
                <a:spcPts val="0"/>
              </a:spcAft>
              <a:defRPr/>
            </a:pPr>
            <a:r>
              <a:rPr lang="en-GB" sz="6000" dirty="0">
                <a:latin typeface="+mj-lt"/>
              </a:rPr>
              <a:t>Safeguarding</a:t>
            </a:r>
          </a:p>
        </p:txBody>
      </p:sp>
      <p:pic>
        <p:nvPicPr>
          <p:cNvPr id="378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4365625"/>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3"/>
          <p:cNvSpPr txBox="1">
            <a:spLocks noChangeArrowheads="1"/>
          </p:cNvSpPr>
          <p:nvPr/>
        </p:nvSpPr>
        <p:spPr bwMode="auto">
          <a:xfrm>
            <a:off x="611188" y="1276350"/>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1800"/>
              <a:t>Safeguarding children from Criminal Exploitation is everyone's responsibility </a:t>
            </a:r>
          </a:p>
        </p:txBody>
      </p:sp>
      <p:sp>
        <p:nvSpPr>
          <p:cNvPr id="37893" name="TextBox 4"/>
          <p:cNvSpPr txBox="1">
            <a:spLocks noChangeArrowheads="1"/>
          </p:cNvSpPr>
          <p:nvPr/>
        </p:nvSpPr>
        <p:spPr bwMode="auto">
          <a:xfrm>
            <a:off x="752475" y="2165350"/>
            <a:ext cx="741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1800"/>
              <a:t>Whoever comes into contact with children and young people in a professional capacity has a duty of care to that child</a:t>
            </a:r>
          </a:p>
        </p:txBody>
      </p:sp>
      <p:sp>
        <p:nvSpPr>
          <p:cNvPr id="37894" name="TextBox 5"/>
          <p:cNvSpPr txBox="1">
            <a:spLocks noChangeArrowheads="1"/>
          </p:cNvSpPr>
          <p:nvPr/>
        </p:nvSpPr>
        <p:spPr bwMode="auto">
          <a:xfrm>
            <a:off x="611188" y="3441700"/>
            <a:ext cx="80978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1800"/>
              <a:t>The Children's Act 2004 reinforced the message that all organisations that work with children and families share a commitment to safeguard and promote their welfare.  </a:t>
            </a:r>
          </a:p>
        </p:txBody>
      </p:sp>
    </p:spTree>
    <p:extLst>
      <p:ext uri="{BB962C8B-B14F-4D97-AF65-F5344CB8AC3E}">
        <p14:creationId xmlns:p14="http://schemas.microsoft.com/office/powerpoint/2010/main" val="39833504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5875" y="333375"/>
            <a:ext cx="4319588" cy="708025"/>
          </a:xfrm>
          <a:prstGeom prst="rect">
            <a:avLst/>
          </a:prstGeom>
          <a:noFill/>
        </p:spPr>
        <p:txBody>
          <a:bodyPr>
            <a:spAutoFit/>
          </a:bodyPr>
          <a:lstStyle/>
          <a:p>
            <a:pPr algn="ctr" eaLnBrk="1" fontAlgn="auto" hangingPunct="1">
              <a:spcBef>
                <a:spcPts val="0"/>
              </a:spcBef>
              <a:spcAft>
                <a:spcPts val="0"/>
              </a:spcAft>
              <a:defRPr/>
            </a:pPr>
            <a:r>
              <a:rPr lang="en-GB" sz="4000" dirty="0">
                <a:latin typeface="+mj-lt"/>
              </a:rPr>
              <a:t>RESOURCES</a:t>
            </a:r>
          </a:p>
        </p:txBody>
      </p:sp>
      <p:pic>
        <p:nvPicPr>
          <p:cNvPr id="399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4652963"/>
            <a:ext cx="147320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6"/>
          <p:cNvSpPr txBox="1">
            <a:spLocks noChangeArrowheads="1"/>
          </p:cNvSpPr>
          <p:nvPr/>
        </p:nvSpPr>
        <p:spPr bwMode="auto">
          <a:xfrm>
            <a:off x="827088" y="2205038"/>
            <a:ext cx="73453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GB" altLang="en-US" dirty="0" smtClean="0"/>
              <a:t>Criminal exploitation of children and vulnerable adults: County Lines guidance Home Office July 2017</a:t>
            </a:r>
          </a:p>
          <a:p>
            <a:pPr>
              <a:buFont typeface="Arial" panose="020B0604020202020204" pitchFamily="34" charset="0"/>
              <a:buChar char="•"/>
              <a:defRPr/>
            </a:pPr>
            <a:endParaRPr lang="en-GB" altLang="en-US" dirty="0" smtClean="0"/>
          </a:p>
          <a:p>
            <a:pPr>
              <a:buFont typeface="Arial" panose="020B0604020202020204" pitchFamily="34" charset="0"/>
              <a:buChar char="•"/>
              <a:defRPr/>
            </a:pPr>
            <a:r>
              <a:rPr lang="en-GB" altLang="en-US" dirty="0" smtClean="0"/>
              <a:t>NCA National Crime Agency: County Lines Gang Violence, Exploitation and Drug Supply November 2016. </a:t>
            </a:r>
          </a:p>
          <a:p>
            <a:pPr>
              <a:buFont typeface="Arial" panose="020B0604020202020204" pitchFamily="34" charset="0"/>
              <a:buChar char="•"/>
              <a:defRPr/>
            </a:pPr>
            <a:endParaRPr lang="en-GB" altLang="en-US" dirty="0" smtClean="0"/>
          </a:p>
          <a:p>
            <a:pPr>
              <a:buFont typeface="Arial" panose="020B0604020202020204" pitchFamily="34" charset="0"/>
              <a:buChar char="•"/>
              <a:defRPr/>
            </a:pPr>
            <a:r>
              <a:rPr lang="en-GB" altLang="en-US" dirty="0" smtClean="0"/>
              <a:t>The Children's Society: </a:t>
            </a:r>
            <a:r>
              <a:rPr lang="en-US" altLang="en-US" dirty="0" smtClean="0"/>
              <a:t>Criminal exploitation and County Lines December 2017. </a:t>
            </a:r>
            <a:endParaRPr lang="en-GB" altLang="en-US" dirty="0" smtClean="0"/>
          </a:p>
          <a:p>
            <a:pPr marL="0" indent="0">
              <a:defRPr/>
            </a:pPr>
            <a:endParaRPr lang="en-GB" altLang="en-US" dirty="0" smtClean="0"/>
          </a:p>
          <a:p>
            <a:pPr>
              <a:buFont typeface="Arial" panose="020B0604020202020204" pitchFamily="34" charset="0"/>
              <a:buChar char="•"/>
              <a:defRPr/>
            </a:pPr>
            <a:endParaRPr lang="en-GB" altLang="en-US" dirty="0" smtClean="0"/>
          </a:p>
        </p:txBody>
      </p:sp>
    </p:spTree>
    <p:extLst>
      <p:ext uri="{BB962C8B-B14F-4D97-AF65-F5344CB8AC3E}">
        <p14:creationId xmlns:p14="http://schemas.microsoft.com/office/powerpoint/2010/main" val="37043794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813" y="2636838"/>
            <a:ext cx="6192837" cy="708025"/>
          </a:xfrm>
          <a:prstGeom prst="rect">
            <a:avLst/>
          </a:prstGeom>
          <a:noFill/>
        </p:spPr>
        <p:txBody>
          <a:bodyPr>
            <a:spAutoFit/>
          </a:bodyPr>
          <a:lstStyle/>
          <a:p>
            <a:pPr algn="ctr" eaLnBrk="1" fontAlgn="auto" hangingPunct="1">
              <a:spcBef>
                <a:spcPts val="0"/>
              </a:spcBef>
              <a:spcAft>
                <a:spcPts val="0"/>
              </a:spcAft>
              <a:defRPr/>
            </a:pPr>
            <a:r>
              <a:rPr lang="en-GB" sz="4000" dirty="0">
                <a:latin typeface="+mj-lt"/>
              </a:rPr>
              <a:t>REVIEW (QUESTIONS)</a:t>
            </a:r>
          </a:p>
        </p:txBody>
      </p:sp>
      <p:pic>
        <p:nvPicPr>
          <p:cNvPr id="409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4652963"/>
            <a:ext cx="147320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620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National updates</a:t>
            </a:r>
            <a:endParaRPr lang="en-GB" dirty="0"/>
          </a:p>
        </p:txBody>
      </p:sp>
      <p:sp>
        <p:nvSpPr>
          <p:cNvPr id="3" name="Content Placeholder 2"/>
          <p:cNvSpPr>
            <a:spLocks noGrp="1"/>
          </p:cNvSpPr>
          <p:nvPr>
            <p:ph idx="1"/>
          </p:nvPr>
        </p:nvSpPr>
        <p:spPr/>
        <p:txBody>
          <a:bodyPr/>
          <a:lstStyle/>
          <a:p>
            <a:pPr lvl="0">
              <a:buFont typeface="Arial" panose="020B0604020202020204" pitchFamily="34" charset="0"/>
              <a:buChar char="•"/>
            </a:pPr>
            <a:r>
              <a:rPr lang="en-GB" sz="2800" dirty="0"/>
              <a:t>Ofsted update  </a:t>
            </a:r>
          </a:p>
          <a:p>
            <a:pPr lvl="1">
              <a:buFont typeface="Arial" panose="020B0604020202020204" pitchFamily="34" charset="0"/>
              <a:buChar char="•"/>
            </a:pPr>
            <a:r>
              <a:rPr lang="en-GB" sz="2800" dirty="0"/>
              <a:t>Sept 2019 inspection </a:t>
            </a:r>
            <a:r>
              <a:rPr lang="en-GB" sz="2800" dirty="0" smtClean="0"/>
              <a:t>framework</a:t>
            </a:r>
          </a:p>
          <a:p>
            <a:pPr marL="457200" lvl="1" indent="0">
              <a:buNone/>
            </a:pPr>
            <a:r>
              <a:rPr lang="en-GB" sz="1600" dirty="0">
                <a:hlinkClick r:id="rId2"/>
              </a:rPr>
              <a:t>https://</a:t>
            </a:r>
            <a:r>
              <a:rPr lang="en-GB" sz="1600" dirty="0" smtClean="0">
                <a:hlinkClick r:id="rId2"/>
              </a:rPr>
              <a:t>www.gov.uk/government/consultations/education-inspection-framework-2019-inspecting-the-substance-of-education</a:t>
            </a:r>
            <a:endParaRPr lang="en-GB" sz="1600" dirty="0" smtClean="0"/>
          </a:p>
          <a:p>
            <a:pPr marL="457200" lvl="1" indent="0">
              <a:buNone/>
            </a:pPr>
            <a:r>
              <a:rPr lang="en-GB" sz="1600" dirty="0">
                <a:hlinkClick r:id="rId3"/>
              </a:rPr>
              <a:t>https://</a:t>
            </a:r>
            <a:r>
              <a:rPr lang="en-GB" sz="1600" dirty="0" smtClean="0">
                <a:hlinkClick r:id="rId3"/>
              </a:rPr>
              <a:t>www.gov.uk/government/consultations/education-inspection-framework-2019-inspecting-the-substance-of-education/education-inspection-framework-2019-inspecting-the-substance-of-education</a:t>
            </a:r>
            <a:endParaRPr lang="en-GB" sz="1600" dirty="0" smtClean="0"/>
          </a:p>
          <a:p>
            <a:pPr marL="457200" lvl="1" indent="0">
              <a:buNone/>
            </a:pPr>
            <a:r>
              <a:rPr lang="en-GB" sz="1600" dirty="0">
                <a:hlinkClick r:id="rId4"/>
              </a:rPr>
              <a:t>https://assets.publishing.service.gov.uk/government/uploads/system/uploads/attachment_data/file/773410/Education_inspection_framework_consultation_-_</a:t>
            </a:r>
            <a:r>
              <a:rPr lang="en-GB" sz="1600" dirty="0" smtClean="0">
                <a:hlinkClick r:id="rId4"/>
              </a:rPr>
              <a:t>questionnaire_240119.docx</a:t>
            </a:r>
            <a:endParaRPr lang="en-GB" sz="1600" dirty="0" smtClean="0"/>
          </a:p>
          <a:p>
            <a:pPr marL="457200" lvl="1" indent="0">
              <a:buNone/>
            </a:pPr>
            <a:endParaRPr lang="en-GB" sz="1600" dirty="0"/>
          </a:p>
          <a:p>
            <a:pPr lvl="1">
              <a:buFont typeface="Arial" panose="020B0604020202020204" pitchFamily="34" charset="0"/>
              <a:buChar char="•"/>
            </a:pPr>
            <a:endParaRPr lang="en-GB" sz="1050" dirty="0"/>
          </a:p>
          <a:p>
            <a:pPr marL="0" indent="0">
              <a:buNone/>
            </a:pPr>
            <a:endParaRPr lang="en-GB" dirty="0"/>
          </a:p>
        </p:txBody>
      </p:sp>
    </p:spTree>
    <p:extLst>
      <p:ext uri="{BB962C8B-B14F-4D97-AF65-F5344CB8AC3E}">
        <p14:creationId xmlns:p14="http://schemas.microsoft.com/office/powerpoint/2010/main" val="38878816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Change Grow Live (CGL) Service Update</a:t>
            </a:r>
            <a:endParaRPr lang="en-GB" dirty="0"/>
          </a:p>
        </p:txBody>
      </p:sp>
      <p:sp>
        <p:nvSpPr>
          <p:cNvPr id="3" name="Text Placeholder 2"/>
          <p:cNvSpPr>
            <a:spLocks noGrp="1"/>
          </p:cNvSpPr>
          <p:nvPr>
            <p:ph type="body" idx="1"/>
          </p:nvPr>
        </p:nvSpPr>
        <p:spPr/>
        <p:txBody>
          <a:bodyPr/>
          <a:lstStyle/>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80989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Fire Setter Intervention Programme</a:t>
            </a:r>
            <a:endParaRPr lang="en-GB" dirty="0"/>
          </a:p>
        </p:txBody>
      </p:sp>
      <p:sp>
        <p:nvSpPr>
          <p:cNvPr id="3" name="Text Placeholder 2"/>
          <p:cNvSpPr>
            <a:spLocks noGrp="1"/>
          </p:cNvSpPr>
          <p:nvPr>
            <p:ph type="body" idx="1"/>
          </p:nvPr>
        </p:nvSpPr>
        <p:spPr/>
        <p:txBody>
          <a:bodyPr/>
          <a:lstStyle/>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854220"/>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448" y="381000"/>
            <a:ext cx="7772400" cy="1600200"/>
          </a:xfrm>
        </p:spPr>
        <p:txBody>
          <a:bodyPr/>
          <a:lstStyle/>
          <a:p>
            <a:r>
              <a:rPr lang="en-GB" dirty="0"/>
              <a:t>Networking Opportunity</a:t>
            </a:r>
          </a:p>
        </p:txBody>
      </p:sp>
      <p:sp>
        <p:nvSpPr>
          <p:cNvPr id="3" name="Text Placeholder 2"/>
          <p:cNvSpPr>
            <a:spLocks noGrp="1"/>
          </p:cNvSpPr>
          <p:nvPr>
            <p:ph type="body" idx="1"/>
          </p:nvPr>
        </p:nvSpPr>
        <p:spPr>
          <a:xfrm>
            <a:off x="685800" y="1981200"/>
            <a:ext cx="6910536" cy="3320008"/>
          </a:xfrm>
        </p:spPr>
        <p:txBody>
          <a:bodyPr/>
          <a:lstStyle/>
          <a:p>
            <a:r>
              <a:rPr lang="en-GB" dirty="0" smtClean="0"/>
              <a:t>A number of clusters have planned to meet so please stay to discuss local issues.</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534256"/>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052736"/>
            <a:ext cx="7772400" cy="5805264"/>
          </a:xfrm>
        </p:spPr>
        <p:txBody>
          <a:bodyPr/>
          <a:lstStyle/>
          <a:p>
            <a:r>
              <a:rPr lang="en-GB" dirty="0" smtClean="0"/>
              <a:t>Next DSL Network: Tuesday 21</a:t>
            </a:r>
            <a:r>
              <a:rPr lang="en-GB" baseline="30000" dirty="0" smtClean="0"/>
              <a:t>st</a:t>
            </a:r>
            <a:r>
              <a:rPr lang="en-GB" dirty="0" smtClean="0"/>
              <a:t> May</a:t>
            </a:r>
          </a:p>
          <a:p>
            <a:r>
              <a:rPr lang="en-GB" dirty="0" smtClean="0"/>
              <a:t>NCFC </a:t>
            </a:r>
            <a:r>
              <a:rPr lang="en-GB" smtClean="0"/>
              <a:t>– conferencing</a:t>
            </a:r>
            <a:endParaRPr lang="en-GB" dirty="0"/>
          </a:p>
          <a:p>
            <a:r>
              <a:rPr lang="en-GB" dirty="0" smtClean="0"/>
              <a:t>Room booked 12-1pm for DSL Networking and Local Cluster Networking</a:t>
            </a:r>
          </a:p>
          <a:p>
            <a:endParaRPr lang="en-GB" dirty="0"/>
          </a:p>
          <a:p>
            <a:r>
              <a:rPr lang="en-GB" dirty="0" smtClean="0"/>
              <a:t>Modern Slavery Workshop starts at 1.45 pm </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218772"/>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816428"/>
            <a:ext cx="8640960" cy="522514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91538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628507"/>
            <a:ext cx="4572000" cy="3600986"/>
          </a:xfrm>
          <a:prstGeom prst="rect">
            <a:avLst/>
          </a:prstGeom>
        </p:spPr>
        <p:txBody>
          <a:bodyPr>
            <a:spAutoFit/>
          </a:bodyPr>
          <a:lstStyle/>
          <a:p>
            <a:pPr marL="914400" lvl="1" indent="-457200">
              <a:buFont typeface="Arial" panose="020B0604020202020204" pitchFamily="34" charset="0"/>
              <a:buChar char="•"/>
            </a:pPr>
            <a:r>
              <a:rPr lang="en-GB" sz="2800" dirty="0" smtClean="0"/>
              <a:t>Off </a:t>
            </a:r>
            <a:r>
              <a:rPr lang="en-GB" sz="2800" dirty="0"/>
              <a:t>rolling</a:t>
            </a:r>
          </a:p>
          <a:p>
            <a:r>
              <a:rPr lang="en-GB" dirty="0"/>
              <a:t>Ofsted inspectors will be told to give an "inadequate" judgement to schools that are found to have off-rolled pupils under its new framework, it has been reported.</a:t>
            </a:r>
          </a:p>
          <a:p>
            <a:r>
              <a:rPr lang="en-GB" dirty="0"/>
              <a:t>The inspectorate’s new framework is </a:t>
            </a:r>
            <a:r>
              <a:rPr lang="en-GB" dirty="0">
                <a:hlinkClick r:id="rId2"/>
              </a:rPr>
              <a:t>set to place an increased focus on schools where pupils are removed from school rolls </a:t>
            </a:r>
            <a:r>
              <a:rPr lang="en-GB" dirty="0"/>
              <a:t>in order to boost exam results.</a:t>
            </a:r>
          </a:p>
        </p:txBody>
      </p:sp>
    </p:spTree>
    <p:extLst>
      <p:ext uri="{BB962C8B-B14F-4D97-AF65-F5344CB8AC3E}">
        <p14:creationId xmlns:p14="http://schemas.microsoft.com/office/powerpoint/2010/main" val="250881637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764704"/>
            <a:ext cx="7702624" cy="5328592"/>
          </a:xfrm>
        </p:spPr>
        <p:txBody>
          <a:bodyPr/>
          <a:lstStyle/>
          <a:p>
            <a:pPr marL="0" indent="0">
              <a:buNone/>
            </a:pPr>
            <a:r>
              <a:rPr lang="en-GB" sz="2000" dirty="0"/>
              <a:t> </a:t>
            </a:r>
            <a:r>
              <a:rPr lang="en-GB" sz="2400" b="1" i="1" dirty="0"/>
              <a:t>A Guide to Attachment, How to Create a Positive Future and Looking After Looked After Children</a:t>
            </a:r>
            <a:r>
              <a:rPr lang="en-GB" sz="2400" b="1" dirty="0"/>
              <a:t>.</a:t>
            </a:r>
          </a:p>
          <a:p>
            <a:pPr marL="0" indent="0">
              <a:buNone/>
            </a:pPr>
            <a:r>
              <a:rPr lang="en-GB" sz="2400" dirty="0" smtClean="0"/>
              <a:t>Sir </a:t>
            </a:r>
            <a:r>
              <a:rPr lang="en-GB" sz="2400" dirty="0"/>
              <a:t>John Timpson CBE has written three useful little guide books on Attachment, based on 30 years’ experience as a foster carer – </a:t>
            </a:r>
            <a:endParaRPr lang="en-GB" sz="2400" dirty="0" smtClean="0"/>
          </a:p>
          <a:p>
            <a:pPr marL="0" indent="0">
              <a:buNone/>
            </a:pPr>
            <a:r>
              <a:rPr lang="en-GB" sz="2400" dirty="0" smtClean="0"/>
              <a:t>These </a:t>
            </a:r>
            <a:r>
              <a:rPr lang="en-GB" sz="2400" dirty="0"/>
              <a:t>three books are available </a:t>
            </a:r>
            <a:r>
              <a:rPr lang="en-GB" sz="2400" b="1" dirty="0"/>
              <a:t>FREE</a:t>
            </a:r>
            <a:r>
              <a:rPr lang="en-GB" sz="2400" dirty="0"/>
              <a:t> from any Timpson, Max </a:t>
            </a:r>
            <a:r>
              <a:rPr lang="en-GB" sz="2400" dirty="0" err="1"/>
              <a:t>Spielmann</a:t>
            </a:r>
            <a:r>
              <a:rPr lang="en-GB" sz="2400" dirty="0"/>
              <a:t> or Johnsons the Cleaners store</a:t>
            </a:r>
            <a:r>
              <a:rPr lang="en-GB" sz="2400" dirty="0" smtClean="0"/>
              <a:t>.</a:t>
            </a:r>
          </a:p>
          <a:p>
            <a:pPr marL="0" indent="0">
              <a:buNone/>
            </a:pPr>
            <a:r>
              <a:rPr lang="en-GB" sz="2400" dirty="0" smtClean="0"/>
              <a:t>The </a:t>
            </a:r>
            <a:r>
              <a:rPr lang="en-GB" sz="2400" dirty="0"/>
              <a:t>books aim to enlighten foster carers, inform educators and engage the wider public about Attachment using simple, jargon-free language and pictures. </a:t>
            </a:r>
            <a:endParaRPr lang="en-GB" sz="2400" dirty="0" smtClean="0"/>
          </a:p>
          <a:p>
            <a:pPr marL="0" indent="0">
              <a:buNone/>
            </a:pPr>
            <a:r>
              <a:rPr lang="en-GB" sz="2400" dirty="0" smtClean="0">
                <a:hlinkClick r:id="rId3"/>
              </a:rPr>
              <a:t>https</a:t>
            </a:r>
            <a:r>
              <a:rPr lang="en-GB" sz="2400" dirty="0">
                <a:hlinkClick r:id="rId3"/>
              </a:rPr>
              <a:t>://www.timpson-group.co.uk/alex-timpson-trust/free-books</a:t>
            </a:r>
            <a:r>
              <a:rPr lang="en-GB" sz="2400" dirty="0" smtClean="0">
                <a:hlinkClick r:id="rId3"/>
              </a:rPr>
              <a:t>/</a:t>
            </a:r>
            <a:endParaRPr lang="en-GB" sz="2400" dirty="0" smtClean="0"/>
          </a:p>
          <a:p>
            <a:pPr marL="0" indent="0">
              <a:buNone/>
            </a:pPr>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60648"/>
            <a:ext cx="611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481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rot="10800000">
            <a:off x="1277026" y="908720"/>
            <a:ext cx="6589947" cy="4876800"/>
          </a:xfrm>
          <a:prstGeom prst="rect">
            <a:avLst/>
          </a:prstGeom>
        </p:spPr>
      </p:pic>
    </p:spTree>
    <p:extLst>
      <p:ext uri="{BB962C8B-B14F-4D97-AF65-F5344CB8AC3E}">
        <p14:creationId xmlns:p14="http://schemas.microsoft.com/office/powerpoint/2010/main" val="426608028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8ECED"/>
      </a:accent5>
      <a:accent6>
        <a:srgbClr val="2E2E8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DP">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DP Fonts">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8ECED"/>
      </a:accent5>
      <a:accent6>
        <a:srgbClr val="2E2E8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1870</TotalTime>
  <Words>3849</Words>
  <Application>Microsoft Office PowerPoint</Application>
  <PresentationFormat>On-screen Show (4:3)</PresentationFormat>
  <Paragraphs>438</Paragraphs>
  <Slides>64</Slides>
  <Notes>24</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64</vt:i4>
      </vt:variant>
    </vt:vector>
  </HeadingPairs>
  <TitlesOfParts>
    <vt:vector size="83" baseType="lpstr">
      <vt:lpstr>Arial</vt:lpstr>
      <vt:lpstr>Arial </vt:lpstr>
      <vt:lpstr>Arial Black</vt:lpstr>
      <vt:lpstr>Arial Narrow</vt:lpstr>
      <vt:lpstr>Calibri</vt:lpstr>
      <vt:lpstr>Calibri Light</vt:lpstr>
      <vt:lpstr>Century Gothic</vt:lpstr>
      <vt:lpstr>DXMEL A+ DIN</vt:lpstr>
      <vt:lpstr>Gill Sans</vt:lpstr>
      <vt:lpstr>Helvetica</vt:lpstr>
      <vt:lpstr>Helvetica Neue</vt:lpstr>
      <vt:lpstr>Times</vt:lpstr>
      <vt:lpstr>Times New Roman</vt:lpstr>
      <vt:lpstr>ヒラギノ角ゴ ProN W3</vt:lpstr>
      <vt:lpstr>Default</vt:lpstr>
      <vt:lpstr>Blank Presentation</vt:lpstr>
      <vt:lpstr>1_Blank Presentation</vt:lpstr>
      <vt:lpstr>CDP</vt:lpstr>
      <vt:lpstr>Acrobat Document</vt:lpstr>
      <vt:lpstr>  Nottingham city dsl network  February 12th 2019</vt:lpstr>
      <vt:lpstr>PowerPoint Presentation</vt:lpstr>
      <vt:lpstr>PowerPoint Presentation</vt:lpstr>
      <vt:lpstr>DSL Network Aims and Purpose </vt:lpstr>
      <vt:lpstr>National updates</vt:lpstr>
      <vt:lpstr>National updates</vt:lpstr>
      <vt:lpstr>PowerPoint Presentation</vt:lpstr>
      <vt:lpstr>PowerPoint Presentation</vt:lpstr>
      <vt:lpstr>PowerPoint Presentation</vt:lpstr>
      <vt:lpstr>Local updates</vt:lpstr>
      <vt:lpstr>Encompass Data</vt:lpstr>
      <vt:lpstr>Domestic Abuse Year on Year Comparison &amp; Crime Type | Q1, Q2 &amp; Q3</vt:lpstr>
      <vt:lpstr>Trend in Domestic Violence Jan’16 – Dec’18</vt:lpstr>
      <vt:lpstr>Ward Recorded Figures Incidents, Crimes | 2018/19</vt:lpstr>
      <vt:lpstr>WAIS 24 Hour Helpline Quarterly Calls</vt:lpstr>
      <vt:lpstr>Positive Outcomes Domestic Violence</vt:lpstr>
      <vt:lpstr>Summary  Domestic Violence &amp; Abuse</vt:lpstr>
      <vt:lpstr>PowerPoint Presentation</vt:lpstr>
      <vt:lpstr>Children and Families Direct</vt:lpstr>
      <vt:lpstr>Transgender Awareness</vt:lpstr>
      <vt:lpstr>Family Support Pathway</vt:lpstr>
      <vt:lpstr>Family Support Pathway (FSP)</vt:lpstr>
      <vt:lpstr>Background - Family Support Pathway</vt:lpstr>
      <vt:lpstr>Purpose</vt:lpstr>
      <vt:lpstr>Vision and Principles </vt:lpstr>
      <vt:lpstr>Updates </vt:lpstr>
      <vt:lpstr>Introduction and key developments</vt:lpstr>
      <vt:lpstr>PowerPoint Presentation</vt:lpstr>
      <vt:lpstr>Children &amp; Families Direct  Multi-Agency Safeguarding Hub  </vt:lpstr>
      <vt:lpstr>PowerPoint Presentation</vt:lpstr>
      <vt:lpstr>Indicators of need </vt:lpstr>
      <vt:lpstr>Impact of the Child’s Lived Experience</vt:lpstr>
      <vt:lpstr>Use your voice- escalation is a conversation where you make a difference   </vt:lpstr>
      <vt:lpstr>ADSL- validation</vt:lpstr>
      <vt:lpstr>PowerPoint Presentation</vt:lpstr>
      <vt:lpstr>PowerPoint Presentation</vt:lpstr>
      <vt:lpstr>Table discussion- Protective Ethos</vt:lpstr>
      <vt:lpstr>PowerPoint Presentation</vt:lpstr>
      <vt:lpstr>PowerPoint Presentation</vt:lpstr>
      <vt:lpstr>Red Thread Service Update</vt:lpstr>
      <vt:lpstr>Safeguarding Children from Criminal Exploitation (Including County Lines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Grow Live (CGL) Service Update</vt:lpstr>
      <vt:lpstr>Fire Setter Intervention Programme</vt:lpstr>
      <vt:lpstr>Networking Opportunity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Children’s Services</dc:title>
  <dc:creator>Ceri Walters</dc:creator>
  <cp:lastModifiedBy>Peter McConnochie</cp:lastModifiedBy>
  <cp:revision>118</cp:revision>
  <dcterms:modified xsi:type="dcterms:W3CDTF">2019-02-11T12:41:41Z</dcterms:modified>
</cp:coreProperties>
</file>