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4" r:id="rId2"/>
    <p:sldMasterId id="2147483676" r:id="rId3"/>
    <p:sldMasterId id="2147483688" r:id="rId4"/>
  </p:sldMasterIdLst>
  <p:notesMasterIdLst>
    <p:notesMasterId r:id="rId84"/>
  </p:notesMasterIdLst>
  <p:sldIdLst>
    <p:sldId id="300" r:id="rId5"/>
    <p:sldId id="301" r:id="rId6"/>
    <p:sldId id="302" r:id="rId7"/>
    <p:sldId id="303" r:id="rId8"/>
    <p:sldId id="304" r:id="rId9"/>
    <p:sldId id="305" r:id="rId10"/>
    <p:sldId id="306" r:id="rId11"/>
    <p:sldId id="307" r:id="rId12"/>
    <p:sldId id="308"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9" r:id="rId28"/>
    <p:sldId id="331" r:id="rId29"/>
    <p:sldId id="332" r:id="rId30"/>
    <p:sldId id="333" r:id="rId31"/>
    <p:sldId id="334" r:id="rId32"/>
    <p:sldId id="335" r:id="rId33"/>
    <p:sldId id="336" r:id="rId34"/>
    <p:sldId id="337" r:id="rId35"/>
    <p:sldId id="327" r:id="rId36"/>
    <p:sldId id="309" r:id="rId37"/>
    <p:sldId id="290" r:id="rId38"/>
    <p:sldId id="291" r:id="rId39"/>
    <p:sldId id="292" r:id="rId40"/>
    <p:sldId id="293" r:id="rId41"/>
    <p:sldId id="294" r:id="rId42"/>
    <p:sldId id="295" r:id="rId43"/>
    <p:sldId id="296" r:id="rId44"/>
    <p:sldId id="297" r:id="rId45"/>
    <p:sldId id="298" r:id="rId46"/>
    <p:sldId id="299" r:id="rId47"/>
    <p:sldId id="312" r:id="rId48"/>
    <p:sldId id="311" r:id="rId49"/>
    <p:sldId id="281" r:id="rId50"/>
    <p:sldId id="282" r:id="rId51"/>
    <p:sldId id="283" r:id="rId52"/>
    <p:sldId id="284" r:id="rId53"/>
    <p:sldId id="285" r:id="rId54"/>
    <p:sldId id="286" r:id="rId55"/>
    <p:sldId id="287" r:id="rId56"/>
    <p:sldId id="288" r:id="rId57"/>
    <p:sldId id="289" r:id="rId58"/>
    <p:sldId id="271" r:id="rId59"/>
    <p:sldId id="272" r:id="rId60"/>
    <p:sldId id="273" r:id="rId61"/>
    <p:sldId id="274" r:id="rId62"/>
    <p:sldId id="275" r:id="rId63"/>
    <p:sldId id="276" r:id="rId64"/>
    <p:sldId id="277" r:id="rId65"/>
    <p:sldId id="278" r:id="rId66"/>
    <p:sldId id="279" r:id="rId67"/>
    <p:sldId id="280" r:id="rId68"/>
    <p:sldId id="256" r:id="rId69"/>
    <p:sldId id="257" r:id="rId70"/>
    <p:sldId id="258" r:id="rId71"/>
    <p:sldId id="259" r:id="rId72"/>
    <p:sldId id="260" r:id="rId73"/>
    <p:sldId id="261" r:id="rId74"/>
    <p:sldId id="262" r:id="rId75"/>
    <p:sldId id="263" r:id="rId76"/>
    <p:sldId id="264" r:id="rId77"/>
    <p:sldId id="265" r:id="rId78"/>
    <p:sldId id="266" r:id="rId79"/>
    <p:sldId id="267" r:id="rId80"/>
    <p:sldId id="268" r:id="rId81"/>
    <p:sldId id="269" r:id="rId82"/>
    <p:sldId id="270" r:id="rId83"/>
  </p:sldIdLst>
  <p:sldSz cx="6858000" cy="51435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8" d="100"/>
          <a:sy n="158" d="100"/>
        </p:scale>
        <p:origin x="1398" y="138"/>
      </p:cViewPr>
      <p:guideLst>
        <p:guide orient="horz" pos="16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6A431F-460C-493F-8D34-09258E3880A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61CC6A3-9999-41E0-AB6F-4BF1FA976000}" type="asst">
      <dgm:prSet phldrT="[Text]"/>
      <dgm:spPr>
        <a:solidFill>
          <a:schemeClr val="bg1"/>
        </a:solidFill>
        <a:ln>
          <a:solidFill>
            <a:schemeClr val="tx1"/>
          </a:solidFill>
        </a:ln>
      </dgm:spPr>
      <dgm:t>
        <a:bodyPr/>
        <a:lstStyle/>
        <a:p>
          <a:r>
            <a:rPr lang="en-US" dirty="0" smtClean="0">
              <a:solidFill>
                <a:schemeClr val="tx1"/>
              </a:solidFill>
            </a:rPr>
            <a:t>Helen Blackman</a:t>
          </a:r>
          <a:br>
            <a:rPr lang="en-US" dirty="0" smtClean="0">
              <a:solidFill>
                <a:schemeClr val="tx1"/>
              </a:solidFill>
            </a:rPr>
          </a:br>
          <a:r>
            <a:rPr lang="en-US" dirty="0" smtClean="0">
              <a:solidFill>
                <a:schemeClr val="tx1"/>
              </a:solidFill>
            </a:rPr>
            <a:t>Director</a:t>
          </a:r>
          <a:endParaRPr lang="en-US" dirty="0">
            <a:solidFill>
              <a:schemeClr val="tx1"/>
            </a:solidFill>
          </a:endParaRPr>
        </a:p>
      </dgm:t>
    </dgm:pt>
    <dgm:pt modelId="{1F6FD805-40DA-4DFC-B030-853E7A905FC6}" type="parTrans" cxnId="{91036197-2309-4412-854D-846D2DAA184F}">
      <dgm:prSet/>
      <dgm:spPr/>
      <dgm:t>
        <a:bodyPr/>
        <a:lstStyle/>
        <a:p>
          <a:endParaRPr lang="en-US"/>
        </a:p>
      </dgm:t>
    </dgm:pt>
    <dgm:pt modelId="{71664BC0-A49B-4DA8-B6A1-620066905153}" type="sibTrans" cxnId="{91036197-2309-4412-854D-846D2DAA184F}">
      <dgm:prSet/>
      <dgm:spPr/>
      <dgm:t>
        <a:bodyPr/>
        <a:lstStyle/>
        <a:p>
          <a:endParaRPr lang="en-US"/>
        </a:p>
      </dgm:t>
    </dgm:pt>
    <dgm:pt modelId="{AD68E05E-406D-4C08-BAF5-DE0B893EAD2C}">
      <dgm:prSet phldrT="[Text]"/>
      <dgm:spPr>
        <a:solidFill>
          <a:schemeClr val="bg1"/>
        </a:solidFill>
        <a:ln>
          <a:solidFill>
            <a:schemeClr val="tx1"/>
          </a:solidFill>
        </a:ln>
      </dgm:spPr>
      <dgm:t>
        <a:bodyPr/>
        <a:lstStyle/>
        <a:p>
          <a:r>
            <a:rPr lang="en-US" dirty="0" smtClean="0">
              <a:solidFill>
                <a:schemeClr val="tx1"/>
              </a:solidFill>
            </a:rPr>
            <a:t>Tajinder Madahar</a:t>
          </a:r>
          <a:br>
            <a:rPr lang="en-US" dirty="0" smtClean="0">
              <a:solidFill>
                <a:schemeClr val="tx1"/>
              </a:solidFill>
            </a:rPr>
          </a:br>
          <a:r>
            <a:rPr lang="en-US" dirty="0" smtClean="0">
              <a:solidFill>
                <a:schemeClr val="tx1"/>
              </a:solidFill>
            </a:rPr>
            <a:t>Head of Children’s Duty &amp; Targeted Services</a:t>
          </a:r>
        </a:p>
        <a:p>
          <a:endParaRPr lang="en-US" dirty="0"/>
        </a:p>
      </dgm:t>
    </dgm:pt>
    <dgm:pt modelId="{37397A92-A036-418F-8F85-C884FDCEF910}" type="parTrans" cxnId="{A8F717C1-D2F2-4D7C-9CE3-2BB48CE80139}">
      <dgm:prSet/>
      <dgm:spPr>
        <a:ln>
          <a:solidFill>
            <a:schemeClr val="tx1"/>
          </a:solidFill>
        </a:ln>
      </dgm:spPr>
      <dgm:t>
        <a:bodyPr/>
        <a:lstStyle/>
        <a:p>
          <a:endParaRPr lang="en-US"/>
        </a:p>
      </dgm:t>
    </dgm:pt>
    <dgm:pt modelId="{80778213-2C90-42C4-BE9C-B6A8A4B5562B}" type="sibTrans" cxnId="{A8F717C1-D2F2-4D7C-9CE3-2BB48CE80139}">
      <dgm:prSet/>
      <dgm:spPr/>
      <dgm:t>
        <a:bodyPr/>
        <a:lstStyle/>
        <a:p>
          <a:endParaRPr lang="en-US"/>
        </a:p>
      </dgm:t>
    </dgm:pt>
    <dgm:pt modelId="{959D9257-A08F-40A3-A71C-4C7EF4117B6E}">
      <dgm:prSet phldrT="[Text]"/>
      <dgm:spPr>
        <a:solidFill>
          <a:schemeClr val="bg1"/>
        </a:solidFill>
        <a:ln>
          <a:solidFill>
            <a:schemeClr val="tx1"/>
          </a:solidFill>
        </a:ln>
      </dgm:spPr>
      <dgm:t>
        <a:bodyPr/>
        <a:lstStyle/>
        <a:p>
          <a:r>
            <a:rPr lang="en-US" dirty="0" smtClean="0">
              <a:solidFill>
                <a:schemeClr val="tx1"/>
              </a:solidFill>
            </a:rPr>
            <a:t>Tracey Nurse</a:t>
          </a:r>
          <a:br>
            <a:rPr lang="en-US" dirty="0" smtClean="0">
              <a:solidFill>
                <a:schemeClr val="tx1"/>
              </a:solidFill>
            </a:rPr>
          </a:br>
          <a:r>
            <a:rPr lang="en-US" dirty="0" smtClean="0">
              <a:solidFill>
                <a:schemeClr val="tx1"/>
              </a:solidFill>
            </a:rPr>
            <a:t>Head of Children’s Social Work</a:t>
          </a:r>
          <a:endParaRPr lang="en-US" dirty="0">
            <a:solidFill>
              <a:schemeClr val="tx1"/>
            </a:solidFill>
          </a:endParaRPr>
        </a:p>
      </dgm:t>
    </dgm:pt>
    <dgm:pt modelId="{932FC2E9-D8A4-4D1B-A4D8-18F00A11B576}" type="parTrans" cxnId="{E39364D7-D2D7-4A33-A7CB-F58849D93A37}">
      <dgm:prSet/>
      <dgm:spPr>
        <a:ln>
          <a:solidFill>
            <a:schemeClr val="tx1"/>
          </a:solidFill>
        </a:ln>
      </dgm:spPr>
      <dgm:t>
        <a:bodyPr/>
        <a:lstStyle/>
        <a:p>
          <a:endParaRPr lang="en-US"/>
        </a:p>
      </dgm:t>
    </dgm:pt>
    <dgm:pt modelId="{B0BD6400-34D2-45C1-8EAD-4ED6F4B141DB}" type="sibTrans" cxnId="{E39364D7-D2D7-4A33-A7CB-F58849D93A37}">
      <dgm:prSet/>
      <dgm:spPr/>
      <dgm:t>
        <a:bodyPr/>
        <a:lstStyle/>
        <a:p>
          <a:endParaRPr lang="en-US"/>
        </a:p>
      </dgm:t>
    </dgm:pt>
    <dgm:pt modelId="{DC1446DB-EDAA-4B76-85AC-98A8366ACAE2}">
      <dgm:prSet phldrT="[Text]"/>
      <dgm:spPr>
        <a:solidFill>
          <a:schemeClr val="bg1"/>
        </a:solidFill>
        <a:ln>
          <a:solidFill>
            <a:schemeClr val="tx1"/>
          </a:solidFill>
        </a:ln>
      </dgm:spPr>
      <dgm:t>
        <a:bodyPr/>
        <a:lstStyle/>
        <a:p>
          <a:r>
            <a:rPr lang="en-US" dirty="0" smtClean="0">
              <a:solidFill>
                <a:sysClr val="windowText" lastClr="000000"/>
              </a:solidFill>
            </a:rPr>
            <a:t>Clive Chambers</a:t>
          </a:r>
          <a:br>
            <a:rPr lang="en-US" dirty="0" smtClean="0">
              <a:solidFill>
                <a:sysClr val="windowText" lastClr="000000"/>
              </a:solidFill>
            </a:rPr>
          </a:br>
          <a:r>
            <a:rPr lang="en-US" dirty="0" smtClean="0">
              <a:solidFill>
                <a:sysClr val="windowText" lastClr="000000"/>
              </a:solidFill>
            </a:rPr>
            <a:t>Head of Children in Care</a:t>
          </a:r>
          <a:endParaRPr lang="en-US" dirty="0">
            <a:solidFill>
              <a:sysClr val="windowText" lastClr="000000"/>
            </a:solidFill>
          </a:endParaRPr>
        </a:p>
      </dgm:t>
    </dgm:pt>
    <dgm:pt modelId="{73C8AE8A-D907-45AD-9764-15C1A22FD6E7}" type="parTrans" cxnId="{8ADC20C3-450E-4A42-AF06-AD09DA2E6949}">
      <dgm:prSet/>
      <dgm:spPr>
        <a:ln>
          <a:solidFill>
            <a:schemeClr val="tx1"/>
          </a:solidFill>
        </a:ln>
      </dgm:spPr>
      <dgm:t>
        <a:bodyPr/>
        <a:lstStyle/>
        <a:p>
          <a:endParaRPr lang="en-US"/>
        </a:p>
      </dgm:t>
    </dgm:pt>
    <dgm:pt modelId="{4B6C4853-2343-473A-A979-F1D88680AC6F}" type="sibTrans" cxnId="{8ADC20C3-450E-4A42-AF06-AD09DA2E6949}">
      <dgm:prSet/>
      <dgm:spPr/>
      <dgm:t>
        <a:bodyPr/>
        <a:lstStyle/>
        <a:p>
          <a:endParaRPr lang="en-US"/>
        </a:p>
      </dgm:t>
    </dgm:pt>
    <dgm:pt modelId="{050C1398-2374-4AA0-AF8A-1618F3BFCD76}">
      <dgm:prSet/>
      <dgm:spPr>
        <a:solidFill>
          <a:schemeClr val="bg1"/>
        </a:solidFill>
        <a:ln>
          <a:solidFill>
            <a:schemeClr val="tx1"/>
          </a:solidFill>
        </a:ln>
      </dgm:spPr>
      <dgm:t>
        <a:bodyPr/>
        <a:lstStyle/>
        <a:p>
          <a:r>
            <a:rPr lang="en-US" dirty="0" smtClean="0">
              <a:solidFill>
                <a:sysClr val="windowText" lastClr="000000"/>
              </a:solidFill>
            </a:rPr>
            <a:t>Shelley Nicholls &amp; Wilf Fearon</a:t>
          </a:r>
          <a:br>
            <a:rPr lang="en-US" dirty="0" smtClean="0">
              <a:solidFill>
                <a:sysClr val="windowText" lastClr="000000"/>
              </a:solidFill>
            </a:rPr>
          </a:br>
          <a:r>
            <a:rPr lang="en-US" dirty="0" smtClean="0">
              <a:solidFill>
                <a:sysClr val="windowText" lastClr="000000"/>
              </a:solidFill>
            </a:rPr>
            <a:t>Joint Heads of Early Help Services &amp; Youth Justice</a:t>
          </a:r>
          <a:endParaRPr lang="en-US" dirty="0">
            <a:solidFill>
              <a:sysClr val="windowText" lastClr="000000"/>
            </a:solidFill>
          </a:endParaRPr>
        </a:p>
      </dgm:t>
    </dgm:pt>
    <dgm:pt modelId="{68DC7042-6458-4E0C-88D5-F7CDCB0DCD51}" type="parTrans" cxnId="{FEF02152-04D6-4EE3-A5C5-13E7B9192E3F}">
      <dgm:prSet/>
      <dgm:spPr>
        <a:ln>
          <a:solidFill>
            <a:schemeClr val="tx1"/>
          </a:solidFill>
        </a:ln>
      </dgm:spPr>
      <dgm:t>
        <a:bodyPr/>
        <a:lstStyle/>
        <a:p>
          <a:endParaRPr lang="en-US"/>
        </a:p>
      </dgm:t>
    </dgm:pt>
    <dgm:pt modelId="{F9603947-B1B8-40C8-B347-35B4E882D0B0}" type="sibTrans" cxnId="{FEF02152-04D6-4EE3-A5C5-13E7B9192E3F}">
      <dgm:prSet/>
      <dgm:spPr/>
      <dgm:t>
        <a:bodyPr/>
        <a:lstStyle/>
        <a:p>
          <a:endParaRPr lang="en-US"/>
        </a:p>
      </dgm:t>
    </dgm:pt>
    <dgm:pt modelId="{AEAA67DD-1E71-4683-BB08-2C1CF8AE4CC8}" type="pres">
      <dgm:prSet presAssocID="{046A431F-460C-493F-8D34-09258E3880A2}" presName="hierChild1" presStyleCnt="0">
        <dgm:presLayoutVars>
          <dgm:orgChart val="1"/>
          <dgm:chPref val="1"/>
          <dgm:dir/>
          <dgm:animOne val="branch"/>
          <dgm:animLvl val="lvl"/>
          <dgm:resizeHandles/>
        </dgm:presLayoutVars>
      </dgm:prSet>
      <dgm:spPr/>
      <dgm:t>
        <a:bodyPr/>
        <a:lstStyle/>
        <a:p>
          <a:endParaRPr lang="en-US"/>
        </a:p>
      </dgm:t>
    </dgm:pt>
    <dgm:pt modelId="{441890D7-6334-462A-8EC7-193047D105B5}" type="pres">
      <dgm:prSet presAssocID="{A61CC6A3-9999-41E0-AB6F-4BF1FA976000}" presName="hierRoot1" presStyleCnt="0">
        <dgm:presLayoutVars>
          <dgm:hierBranch val="init"/>
        </dgm:presLayoutVars>
      </dgm:prSet>
      <dgm:spPr/>
    </dgm:pt>
    <dgm:pt modelId="{D927CEFB-E568-474A-9E3D-1438DF9C7306}" type="pres">
      <dgm:prSet presAssocID="{A61CC6A3-9999-41E0-AB6F-4BF1FA976000}" presName="rootComposite1" presStyleCnt="0"/>
      <dgm:spPr/>
    </dgm:pt>
    <dgm:pt modelId="{D1186D00-8B2A-4080-B893-CCC6F4AB91A6}" type="pres">
      <dgm:prSet presAssocID="{A61CC6A3-9999-41E0-AB6F-4BF1FA976000}" presName="rootText1" presStyleLbl="node0" presStyleIdx="0" presStyleCnt="1">
        <dgm:presLayoutVars>
          <dgm:chPref val="3"/>
        </dgm:presLayoutVars>
      </dgm:prSet>
      <dgm:spPr/>
      <dgm:t>
        <a:bodyPr/>
        <a:lstStyle/>
        <a:p>
          <a:endParaRPr lang="en-US"/>
        </a:p>
      </dgm:t>
    </dgm:pt>
    <dgm:pt modelId="{917AB76C-36BA-45FC-81C7-DB3C855847E8}" type="pres">
      <dgm:prSet presAssocID="{A61CC6A3-9999-41E0-AB6F-4BF1FA976000}" presName="rootConnector1" presStyleLbl="asst0" presStyleIdx="0" presStyleCnt="0"/>
      <dgm:spPr/>
      <dgm:t>
        <a:bodyPr/>
        <a:lstStyle/>
        <a:p>
          <a:endParaRPr lang="en-US"/>
        </a:p>
      </dgm:t>
    </dgm:pt>
    <dgm:pt modelId="{9A55C67E-38EB-4772-BC1E-1A7853564BA4}" type="pres">
      <dgm:prSet presAssocID="{A61CC6A3-9999-41E0-AB6F-4BF1FA976000}" presName="hierChild2" presStyleCnt="0"/>
      <dgm:spPr/>
    </dgm:pt>
    <dgm:pt modelId="{C4213E1B-E679-43FD-89EB-A7CDFF64B856}" type="pres">
      <dgm:prSet presAssocID="{37397A92-A036-418F-8F85-C884FDCEF910}" presName="Name37" presStyleLbl="parChTrans1D2" presStyleIdx="0" presStyleCnt="4"/>
      <dgm:spPr/>
      <dgm:t>
        <a:bodyPr/>
        <a:lstStyle/>
        <a:p>
          <a:endParaRPr lang="en-US"/>
        </a:p>
      </dgm:t>
    </dgm:pt>
    <dgm:pt modelId="{7C7C17F6-BD1D-4A7F-9FC2-E3402C5F0527}" type="pres">
      <dgm:prSet presAssocID="{AD68E05E-406D-4C08-BAF5-DE0B893EAD2C}" presName="hierRoot2" presStyleCnt="0">
        <dgm:presLayoutVars>
          <dgm:hierBranch val="init"/>
        </dgm:presLayoutVars>
      </dgm:prSet>
      <dgm:spPr/>
    </dgm:pt>
    <dgm:pt modelId="{A355E0E2-BB5F-4896-9CED-B080039C8522}" type="pres">
      <dgm:prSet presAssocID="{AD68E05E-406D-4C08-BAF5-DE0B893EAD2C}" presName="rootComposite" presStyleCnt="0"/>
      <dgm:spPr/>
    </dgm:pt>
    <dgm:pt modelId="{EE040F46-9FF9-440E-BFF1-3DC7704C1AEF}" type="pres">
      <dgm:prSet presAssocID="{AD68E05E-406D-4C08-BAF5-DE0B893EAD2C}" presName="rootText" presStyleLbl="node2" presStyleIdx="0" presStyleCnt="4">
        <dgm:presLayoutVars>
          <dgm:chPref val="3"/>
        </dgm:presLayoutVars>
      </dgm:prSet>
      <dgm:spPr/>
      <dgm:t>
        <a:bodyPr/>
        <a:lstStyle/>
        <a:p>
          <a:endParaRPr lang="en-US"/>
        </a:p>
      </dgm:t>
    </dgm:pt>
    <dgm:pt modelId="{5E761A9A-4478-4ADE-9FED-E9C0EF25C4F6}" type="pres">
      <dgm:prSet presAssocID="{AD68E05E-406D-4C08-BAF5-DE0B893EAD2C}" presName="rootConnector" presStyleLbl="node2" presStyleIdx="0" presStyleCnt="4"/>
      <dgm:spPr/>
      <dgm:t>
        <a:bodyPr/>
        <a:lstStyle/>
        <a:p>
          <a:endParaRPr lang="en-US"/>
        </a:p>
      </dgm:t>
    </dgm:pt>
    <dgm:pt modelId="{14D73A1D-15CE-4607-9843-CDE8AC58DDB5}" type="pres">
      <dgm:prSet presAssocID="{AD68E05E-406D-4C08-BAF5-DE0B893EAD2C}" presName="hierChild4" presStyleCnt="0"/>
      <dgm:spPr/>
    </dgm:pt>
    <dgm:pt modelId="{242A4712-C321-4959-93E1-B02592987477}" type="pres">
      <dgm:prSet presAssocID="{AD68E05E-406D-4C08-BAF5-DE0B893EAD2C}" presName="hierChild5" presStyleCnt="0"/>
      <dgm:spPr/>
    </dgm:pt>
    <dgm:pt modelId="{B1A716F9-ED0B-4940-A041-5B7B55F521E1}" type="pres">
      <dgm:prSet presAssocID="{932FC2E9-D8A4-4D1B-A4D8-18F00A11B576}" presName="Name37" presStyleLbl="parChTrans1D2" presStyleIdx="1" presStyleCnt="4"/>
      <dgm:spPr/>
      <dgm:t>
        <a:bodyPr/>
        <a:lstStyle/>
        <a:p>
          <a:endParaRPr lang="en-US"/>
        </a:p>
      </dgm:t>
    </dgm:pt>
    <dgm:pt modelId="{52A7021D-E5BA-4E2B-B278-75DB92F8D06C}" type="pres">
      <dgm:prSet presAssocID="{959D9257-A08F-40A3-A71C-4C7EF4117B6E}" presName="hierRoot2" presStyleCnt="0">
        <dgm:presLayoutVars>
          <dgm:hierBranch val="init"/>
        </dgm:presLayoutVars>
      </dgm:prSet>
      <dgm:spPr/>
    </dgm:pt>
    <dgm:pt modelId="{17116CBF-5F39-4A67-84DA-FAE0D924D480}" type="pres">
      <dgm:prSet presAssocID="{959D9257-A08F-40A3-A71C-4C7EF4117B6E}" presName="rootComposite" presStyleCnt="0"/>
      <dgm:spPr/>
    </dgm:pt>
    <dgm:pt modelId="{1C26818B-E8BE-43FE-9BA8-28E73D4F867B}" type="pres">
      <dgm:prSet presAssocID="{959D9257-A08F-40A3-A71C-4C7EF4117B6E}" presName="rootText" presStyleLbl="node2" presStyleIdx="1" presStyleCnt="4">
        <dgm:presLayoutVars>
          <dgm:chPref val="3"/>
        </dgm:presLayoutVars>
      </dgm:prSet>
      <dgm:spPr/>
      <dgm:t>
        <a:bodyPr/>
        <a:lstStyle/>
        <a:p>
          <a:endParaRPr lang="en-US"/>
        </a:p>
      </dgm:t>
    </dgm:pt>
    <dgm:pt modelId="{D9A6E5AC-3BC5-40ED-B183-D197BA2788F4}" type="pres">
      <dgm:prSet presAssocID="{959D9257-A08F-40A3-A71C-4C7EF4117B6E}" presName="rootConnector" presStyleLbl="node2" presStyleIdx="1" presStyleCnt="4"/>
      <dgm:spPr/>
      <dgm:t>
        <a:bodyPr/>
        <a:lstStyle/>
        <a:p>
          <a:endParaRPr lang="en-US"/>
        </a:p>
      </dgm:t>
    </dgm:pt>
    <dgm:pt modelId="{15B62318-4195-463C-9D11-F3B6284F1388}" type="pres">
      <dgm:prSet presAssocID="{959D9257-A08F-40A3-A71C-4C7EF4117B6E}" presName="hierChild4" presStyleCnt="0"/>
      <dgm:spPr/>
    </dgm:pt>
    <dgm:pt modelId="{A17430B2-C073-4D23-979B-FE88E90550EB}" type="pres">
      <dgm:prSet presAssocID="{959D9257-A08F-40A3-A71C-4C7EF4117B6E}" presName="hierChild5" presStyleCnt="0"/>
      <dgm:spPr/>
    </dgm:pt>
    <dgm:pt modelId="{7B92C1F1-1962-4252-B6CA-98E0D27D056B}" type="pres">
      <dgm:prSet presAssocID="{73C8AE8A-D907-45AD-9764-15C1A22FD6E7}" presName="Name37" presStyleLbl="parChTrans1D2" presStyleIdx="2" presStyleCnt="4"/>
      <dgm:spPr/>
      <dgm:t>
        <a:bodyPr/>
        <a:lstStyle/>
        <a:p>
          <a:endParaRPr lang="en-US"/>
        </a:p>
      </dgm:t>
    </dgm:pt>
    <dgm:pt modelId="{C579AD42-4955-4824-B72E-63605ECFC66B}" type="pres">
      <dgm:prSet presAssocID="{DC1446DB-EDAA-4B76-85AC-98A8366ACAE2}" presName="hierRoot2" presStyleCnt="0">
        <dgm:presLayoutVars>
          <dgm:hierBranch val="init"/>
        </dgm:presLayoutVars>
      </dgm:prSet>
      <dgm:spPr/>
    </dgm:pt>
    <dgm:pt modelId="{39310EBE-193D-4A7C-9963-DA15F85A0BD7}" type="pres">
      <dgm:prSet presAssocID="{DC1446DB-EDAA-4B76-85AC-98A8366ACAE2}" presName="rootComposite" presStyleCnt="0"/>
      <dgm:spPr/>
    </dgm:pt>
    <dgm:pt modelId="{66D3B004-1CF7-4959-AE1A-9CBC1A70D6EF}" type="pres">
      <dgm:prSet presAssocID="{DC1446DB-EDAA-4B76-85AC-98A8366ACAE2}" presName="rootText" presStyleLbl="node2" presStyleIdx="2" presStyleCnt="4">
        <dgm:presLayoutVars>
          <dgm:chPref val="3"/>
        </dgm:presLayoutVars>
      </dgm:prSet>
      <dgm:spPr/>
      <dgm:t>
        <a:bodyPr/>
        <a:lstStyle/>
        <a:p>
          <a:endParaRPr lang="en-US"/>
        </a:p>
      </dgm:t>
    </dgm:pt>
    <dgm:pt modelId="{E4DE2400-5D6C-4B33-9AC5-74F53611ED52}" type="pres">
      <dgm:prSet presAssocID="{DC1446DB-EDAA-4B76-85AC-98A8366ACAE2}" presName="rootConnector" presStyleLbl="node2" presStyleIdx="2" presStyleCnt="4"/>
      <dgm:spPr/>
      <dgm:t>
        <a:bodyPr/>
        <a:lstStyle/>
        <a:p>
          <a:endParaRPr lang="en-US"/>
        </a:p>
      </dgm:t>
    </dgm:pt>
    <dgm:pt modelId="{5DF67C41-D64E-487C-B327-6064FFEB211D}" type="pres">
      <dgm:prSet presAssocID="{DC1446DB-EDAA-4B76-85AC-98A8366ACAE2}" presName="hierChild4" presStyleCnt="0"/>
      <dgm:spPr/>
    </dgm:pt>
    <dgm:pt modelId="{CD757D34-FE09-4ED8-9329-2FDB6E862C64}" type="pres">
      <dgm:prSet presAssocID="{DC1446DB-EDAA-4B76-85AC-98A8366ACAE2}" presName="hierChild5" presStyleCnt="0"/>
      <dgm:spPr/>
    </dgm:pt>
    <dgm:pt modelId="{157BCA38-15B5-469C-9764-7A04C9559B3F}" type="pres">
      <dgm:prSet presAssocID="{68DC7042-6458-4E0C-88D5-F7CDCB0DCD51}" presName="Name37" presStyleLbl="parChTrans1D2" presStyleIdx="3" presStyleCnt="4"/>
      <dgm:spPr/>
      <dgm:t>
        <a:bodyPr/>
        <a:lstStyle/>
        <a:p>
          <a:endParaRPr lang="en-US"/>
        </a:p>
      </dgm:t>
    </dgm:pt>
    <dgm:pt modelId="{9613F4C2-27B0-4E4F-A595-B1DDCAB64225}" type="pres">
      <dgm:prSet presAssocID="{050C1398-2374-4AA0-AF8A-1618F3BFCD76}" presName="hierRoot2" presStyleCnt="0">
        <dgm:presLayoutVars>
          <dgm:hierBranch val="init"/>
        </dgm:presLayoutVars>
      </dgm:prSet>
      <dgm:spPr/>
    </dgm:pt>
    <dgm:pt modelId="{4051F74E-5C16-454F-8645-00BD2BA108C0}" type="pres">
      <dgm:prSet presAssocID="{050C1398-2374-4AA0-AF8A-1618F3BFCD76}" presName="rootComposite" presStyleCnt="0"/>
      <dgm:spPr/>
    </dgm:pt>
    <dgm:pt modelId="{5211415C-B315-43CB-BD9E-444FC2D7EF3C}" type="pres">
      <dgm:prSet presAssocID="{050C1398-2374-4AA0-AF8A-1618F3BFCD76}" presName="rootText" presStyleLbl="node2" presStyleIdx="3" presStyleCnt="4">
        <dgm:presLayoutVars>
          <dgm:chPref val="3"/>
        </dgm:presLayoutVars>
      </dgm:prSet>
      <dgm:spPr/>
      <dgm:t>
        <a:bodyPr/>
        <a:lstStyle/>
        <a:p>
          <a:endParaRPr lang="en-US"/>
        </a:p>
      </dgm:t>
    </dgm:pt>
    <dgm:pt modelId="{E7B05AB5-12D7-4CA0-9483-E427FB86DEE6}" type="pres">
      <dgm:prSet presAssocID="{050C1398-2374-4AA0-AF8A-1618F3BFCD76}" presName="rootConnector" presStyleLbl="node2" presStyleIdx="3" presStyleCnt="4"/>
      <dgm:spPr/>
      <dgm:t>
        <a:bodyPr/>
        <a:lstStyle/>
        <a:p>
          <a:endParaRPr lang="en-US"/>
        </a:p>
      </dgm:t>
    </dgm:pt>
    <dgm:pt modelId="{8AE7D428-24E4-441F-9080-4D57586FD4E7}" type="pres">
      <dgm:prSet presAssocID="{050C1398-2374-4AA0-AF8A-1618F3BFCD76}" presName="hierChild4" presStyleCnt="0"/>
      <dgm:spPr/>
    </dgm:pt>
    <dgm:pt modelId="{1C9F3724-9C20-4979-9F02-5D8CD79035EC}" type="pres">
      <dgm:prSet presAssocID="{050C1398-2374-4AA0-AF8A-1618F3BFCD76}" presName="hierChild5" presStyleCnt="0"/>
      <dgm:spPr/>
    </dgm:pt>
    <dgm:pt modelId="{D71C0170-CBCC-4316-B845-36CEDF5C37D1}" type="pres">
      <dgm:prSet presAssocID="{A61CC6A3-9999-41E0-AB6F-4BF1FA976000}" presName="hierChild3" presStyleCnt="0"/>
      <dgm:spPr/>
    </dgm:pt>
  </dgm:ptLst>
  <dgm:cxnLst>
    <dgm:cxn modelId="{16102851-55FD-41D6-86E5-AD5941263460}" type="presOf" srcId="{959D9257-A08F-40A3-A71C-4C7EF4117B6E}" destId="{1C26818B-E8BE-43FE-9BA8-28E73D4F867B}" srcOrd="0" destOrd="0" presId="urn:microsoft.com/office/officeart/2005/8/layout/orgChart1"/>
    <dgm:cxn modelId="{953903DC-9586-4D7F-B42C-B4A7CDFD78A7}" type="presOf" srcId="{AD68E05E-406D-4C08-BAF5-DE0B893EAD2C}" destId="{EE040F46-9FF9-440E-BFF1-3DC7704C1AEF}" srcOrd="0" destOrd="0" presId="urn:microsoft.com/office/officeart/2005/8/layout/orgChart1"/>
    <dgm:cxn modelId="{BFBFC2B6-D9D2-4A11-9F92-F21BAC377D27}" type="presOf" srcId="{73C8AE8A-D907-45AD-9764-15C1A22FD6E7}" destId="{7B92C1F1-1962-4252-B6CA-98E0D27D056B}" srcOrd="0" destOrd="0" presId="urn:microsoft.com/office/officeart/2005/8/layout/orgChart1"/>
    <dgm:cxn modelId="{8ADC20C3-450E-4A42-AF06-AD09DA2E6949}" srcId="{A61CC6A3-9999-41E0-AB6F-4BF1FA976000}" destId="{DC1446DB-EDAA-4B76-85AC-98A8366ACAE2}" srcOrd="2" destOrd="0" parTransId="{73C8AE8A-D907-45AD-9764-15C1A22FD6E7}" sibTransId="{4B6C4853-2343-473A-A979-F1D88680AC6F}"/>
    <dgm:cxn modelId="{E39364D7-D2D7-4A33-A7CB-F58849D93A37}" srcId="{A61CC6A3-9999-41E0-AB6F-4BF1FA976000}" destId="{959D9257-A08F-40A3-A71C-4C7EF4117B6E}" srcOrd="1" destOrd="0" parTransId="{932FC2E9-D8A4-4D1B-A4D8-18F00A11B576}" sibTransId="{B0BD6400-34D2-45C1-8EAD-4ED6F4B141DB}"/>
    <dgm:cxn modelId="{6E7274A6-568F-4B6A-8196-373387BF15B7}" type="presOf" srcId="{A61CC6A3-9999-41E0-AB6F-4BF1FA976000}" destId="{D1186D00-8B2A-4080-B893-CCC6F4AB91A6}" srcOrd="0" destOrd="0" presId="urn:microsoft.com/office/officeart/2005/8/layout/orgChart1"/>
    <dgm:cxn modelId="{A8F717C1-D2F2-4D7C-9CE3-2BB48CE80139}" srcId="{A61CC6A3-9999-41E0-AB6F-4BF1FA976000}" destId="{AD68E05E-406D-4C08-BAF5-DE0B893EAD2C}" srcOrd="0" destOrd="0" parTransId="{37397A92-A036-418F-8F85-C884FDCEF910}" sibTransId="{80778213-2C90-42C4-BE9C-B6A8A4B5562B}"/>
    <dgm:cxn modelId="{F920C9C9-0267-4D0D-91F1-F28F605EF2AD}" type="presOf" srcId="{050C1398-2374-4AA0-AF8A-1618F3BFCD76}" destId="{E7B05AB5-12D7-4CA0-9483-E427FB86DEE6}" srcOrd="1" destOrd="0" presId="urn:microsoft.com/office/officeart/2005/8/layout/orgChart1"/>
    <dgm:cxn modelId="{4BFE4955-413F-490C-8073-727D1B314874}" type="presOf" srcId="{050C1398-2374-4AA0-AF8A-1618F3BFCD76}" destId="{5211415C-B315-43CB-BD9E-444FC2D7EF3C}" srcOrd="0" destOrd="0" presId="urn:microsoft.com/office/officeart/2005/8/layout/orgChart1"/>
    <dgm:cxn modelId="{682BDB8E-8F70-4A2D-9E1A-27D726F201C2}" type="presOf" srcId="{959D9257-A08F-40A3-A71C-4C7EF4117B6E}" destId="{D9A6E5AC-3BC5-40ED-B183-D197BA2788F4}" srcOrd="1" destOrd="0" presId="urn:microsoft.com/office/officeart/2005/8/layout/orgChart1"/>
    <dgm:cxn modelId="{214DE2A6-7F94-4CEC-AF8D-C4A8B48A0881}" type="presOf" srcId="{DC1446DB-EDAA-4B76-85AC-98A8366ACAE2}" destId="{66D3B004-1CF7-4959-AE1A-9CBC1A70D6EF}" srcOrd="0" destOrd="0" presId="urn:microsoft.com/office/officeart/2005/8/layout/orgChart1"/>
    <dgm:cxn modelId="{91036197-2309-4412-854D-846D2DAA184F}" srcId="{046A431F-460C-493F-8D34-09258E3880A2}" destId="{A61CC6A3-9999-41E0-AB6F-4BF1FA976000}" srcOrd="0" destOrd="0" parTransId="{1F6FD805-40DA-4DFC-B030-853E7A905FC6}" sibTransId="{71664BC0-A49B-4DA8-B6A1-620066905153}"/>
    <dgm:cxn modelId="{F37841FC-FAE8-4EB8-8571-40673BB34505}" type="presOf" srcId="{37397A92-A036-418F-8F85-C884FDCEF910}" destId="{C4213E1B-E679-43FD-89EB-A7CDFF64B856}" srcOrd="0" destOrd="0" presId="urn:microsoft.com/office/officeart/2005/8/layout/orgChart1"/>
    <dgm:cxn modelId="{1A75C39E-E3B6-4127-81EC-3018FB544F2A}" type="presOf" srcId="{68DC7042-6458-4E0C-88D5-F7CDCB0DCD51}" destId="{157BCA38-15B5-469C-9764-7A04C9559B3F}" srcOrd="0" destOrd="0" presId="urn:microsoft.com/office/officeart/2005/8/layout/orgChart1"/>
    <dgm:cxn modelId="{003AB1D8-87F0-4F59-BEF8-5512FCE59A4E}" type="presOf" srcId="{932FC2E9-D8A4-4D1B-A4D8-18F00A11B576}" destId="{B1A716F9-ED0B-4940-A041-5B7B55F521E1}" srcOrd="0" destOrd="0" presId="urn:microsoft.com/office/officeart/2005/8/layout/orgChart1"/>
    <dgm:cxn modelId="{15C631FC-816E-4316-8350-A39D112B1022}" type="presOf" srcId="{AD68E05E-406D-4C08-BAF5-DE0B893EAD2C}" destId="{5E761A9A-4478-4ADE-9FED-E9C0EF25C4F6}" srcOrd="1" destOrd="0" presId="urn:microsoft.com/office/officeart/2005/8/layout/orgChart1"/>
    <dgm:cxn modelId="{D345F35D-DC53-4EB9-BE87-9629B6F35C4C}" type="presOf" srcId="{DC1446DB-EDAA-4B76-85AC-98A8366ACAE2}" destId="{E4DE2400-5D6C-4B33-9AC5-74F53611ED52}" srcOrd="1" destOrd="0" presId="urn:microsoft.com/office/officeart/2005/8/layout/orgChart1"/>
    <dgm:cxn modelId="{FEF02152-04D6-4EE3-A5C5-13E7B9192E3F}" srcId="{A61CC6A3-9999-41E0-AB6F-4BF1FA976000}" destId="{050C1398-2374-4AA0-AF8A-1618F3BFCD76}" srcOrd="3" destOrd="0" parTransId="{68DC7042-6458-4E0C-88D5-F7CDCB0DCD51}" sibTransId="{F9603947-B1B8-40C8-B347-35B4E882D0B0}"/>
    <dgm:cxn modelId="{EAF24411-FBA9-4D33-B756-980760EC06FF}" type="presOf" srcId="{A61CC6A3-9999-41E0-AB6F-4BF1FA976000}" destId="{917AB76C-36BA-45FC-81C7-DB3C855847E8}" srcOrd="1" destOrd="0" presId="urn:microsoft.com/office/officeart/2005/8/layout/orgChart1"/>
    <dgm:cxn modelId="{31594D1B-9CAE-4EEB-82AC-ADFB97057695}" type="presOf" srcId="{046A431F-460C-493F-8D34-09258E3880A2}" destId="{AEAA67DD-1E71-4683-BB08-2C1CF8AE4CC8}" srcOrd="0" destOrd="0" presId="urn:microsoft.com/office/officeart/2005/8/layout/orgChart1"/>
    <dgm:cxn modelId="{3A176C87-7275-4C78-81ED-325F626F489E}" type="presParOf" srcId="{AEAA67DD-1E71-4683-BB08-2C1CF8AE4CC8}" destId="{441890D7-6334-462A-8EC7-193047D105B5}" srcOrd="0" destOrd="0" presId="urn:microsoft.com/office/officeart/2005/8/layout/orgChart1"/>
    <dgm:cxn modelId="{35B1535A-5ADA-4DBB-9601-37A569DDDDE5}" type="presParOf" srcId="{441890D7-6334-462A-8EC7-193047D105B5}" destId="{D927CEFB-E568-474A-9E3D-1438DF9C7306}" srcOrd="0" destOrd="0" presId="urn:microsoft.com/office/officeart/2005/8/layout/orgChart1"/>
    <dgm:cxn modelId="{0B4A8654-E36C-4630-AC20-91429C00220E}" type="presParOf" srcId="{D927CEFB-E568-474A-9E3D-1438DF9C7306}" destId="{D1186D00-8B2A-4080-B893-CCC6F4AB91A6}" srcOrd="0" destOrd="0" presId="urn:microsoft.com/office/officeart/2005/8/layout/orgChart1"/>
    <dgm:cxn modelId="{90F4B56B-7565-45DC-8896-5613A838F7DD}" type="presParOf" srcId="{D927CEFB-E568-474A-9E3D-1438DF9C7306}" destId="{917AB76C-36BA-45FC-81C7-DB3C855847E8}" srcOrd="1" destOrd="0" presId="urn:microsoft.com/office/officeart/2005/8/layout/orgChart1"/>
    <dgm:cxn modelId="{BF04F102-D78C-4536-93F1-6C8CD2FE950B}" type="presParOf" srcId="{441890D7-6334-462A-8EC7-193047D105B5}" destId="{9A55C67E-38EB-4772-BC1E-1A7853564BA4}" srcOrd="1" destOrd="0" presId="urn:microsoft.com/office/officeart/2005/8/layout/orgChart1"/>
    <dgm:cxn modelId="{A0F3F9D9-5E94-4764-844A-6D5DAA47EF4F}" type="presParOf" srcId="{9A55C67E-38EB-4772-BC1E-1A7853564BA4}" destId="{C4213E1B-E679-43FD-89EB-A7CDFF64B856}" srcOrd="0" destOrd="0" presId="urn:microsoft.com/office/officeart/2005/8/layout/orgChart1"/>
    <dgm:cxn modelId="{A7B76AD0-0D4E-4E4F-88DB-1922DA278CBA}" type="presParOf" srcId="{9A55C67E-38EB-4772-BC1E-1A7853564BA4}" destId="{7C7C17F6-BD1D-4A7F-9FC2-E3402C5F0527}" srcOrd="1" destOrd="0" presId="urn:microsoft.com/office/officeart/2005/8/layout/orgChart1"/>
    <dgm:cxn modelId="{D7F24465-18AD-4D52-860A-A2289AF19010}" type="presParOf" srcId="{7C7C17F6-BD1D-4A7F-9FC2-E3402C5F0527}" destId="{A355E0E2-BB5F-4896-9CED-B080039C8522}" srcOrd="0" destOrd="0" presId="urn:microsoft.com/office/officeart/2005/8/layout/orgChart1"/>
    <dgm:cxn modelId="{34D65F74-13A8-4293-9E22-68DBA440603F}" type="presParOf" srcId="{A355E0E2-BB5F-4896-9CED-B080039C8522}" destId="{EE040F46-9FF9-440E-BFF1-3DC7704C1AEF}" srcOrd="0" destOrd="0" presId="urn:microsoft.com/office/officeart/2005/8/layout/orgChart1"/>
    <dgm:cxn modelId="{B9304C38-93B6-47A7-B155-FD3006CC4F6F}" type="presParOf" srcId="{A355E0E2-BB5F-4896-9CED-B080039C8522}" destId="{5E761A9A-4478-4ADE-9FED-E9C0EF25C4F6}" srcOrd="1" destOrd="0" presId="urn:microsoft.com/office/officeart/2005/8/layout/orgChart1"/>
    <dgm:cxn modelId="{C8E3DF12-43E8-4345-A061-DA0B6C922F49}" type="presParOf" srcId="{7C7C17F6-BD1D-4A7F-9FC2-E3402C5F0527}" destId="{14D73A1D-15CE-4607-9843-CDE8AC58DDB5}" srcOrd="1" destOrd="0" presId="urn:microsoft.com/office/officeart/2005/8/layout/orgChart1"/>
    <dgm:cxn modelId="{DACFD3C3-D575-47EC-B170-0B8EF2CAA6DE}" type="presParOf" srcId="{7C7C17F6-BD1D-4A7F-9FC2-E3402C5F0527}" destId="{242A4712-C321-4959-93E1-B02592987477}" srcOrd="2" destOrd="0" presId="urn:microsoft.com/office/officeart/2005/8/layout/orgChart1"/>
    <dgm:cxn modelId="{E6D20304-38C4-49C1-ABEC-F7F99D4E4DC9}" type="presParOf" srcId="{9A55C67E-38EB-4772-BC1E-1A7853564BA4}" destId="{B1A716F9-ED0B-4940-A041-5B7B55F521E1}" srcOrd="2" destOrd="0" presId="urn:microsoft.com/office/officeart/2005/8/layout/orgChart1"/>
    <dgm:cxn modelId="{7CD1B78B-4A69-4643-9266-04D7F606597A}" type="presParOf" srcId="{9A55C67E-38EB-4772-BC1E-1A7853564BA4}" destId="{52A7021D-E5BA-4E2B-B278-75DB92F8D06C}" srcOrd="3" destOrd="0" presId="urn:microsoft.com/office/officeart/2005/8/layout/orgChart1"/>
    <dgm:cxn modelId="{BCE0A4FB-BE1E-4D20-B28E-39FC9FA2B411}" type="presParOf" srcId="{52A7021D-E5BA-4E2B-B278-75DB92F8D06C}" destId="{17116CBF-5F39-4A67-84DA-FAE0D924D480}" srcOrd="0" destOrd="0" presId="urn:microsoft.com/office/officeart/2005/8/layout/orgChart1"/>
    <dgm:cxn modelId="{C05521A5-BE97-4C2C-B359-64607E8FAF50}" type="presParOf" srcId="{17116CBF-5F39-4A67-84DA-FAE0D924D480}" destId="{1C26818B-E8BE-43FE-9BA8-28E73D4F867B}" srcOrd="0" destOrd="0" presId="urn:microsoft.com/office/officeart/2005/8/layout/orgChart1"/>
    <dgm:cxn modelId="{40558D66-FB5B-4B27-9A95-FFA5F61CD71A}" type="presParOf" srcId="{17116CBF-5F39-4A67-84DA-FAE0D924D480}" destId="{D9A6E5AC-3BC5-40ED-B183-D197BA2788F4}" srcOrd="1" destOrd="0" presId="urn:microsoft.com/office/officeart/2005/8/layout/orgChart1"/>
    <dgm:cxn modelId="{3C19275F-5C88-46EB-9B3A-0B4F46C2A3E5}" type="presParOf" srcId="{52A7021D-E5BA-4E2B-B278-75DB92F8D06C}" destId="{15B62318-4195-463C-9D11-F3B6284F1388}" srcOrd="1" destOrd="0" presId="urn:microsoft.com/office/officeart/2005/8/layout/orgChart1"/>
    <dgm:cxn modelId="{FF004876-FD7A-4DFD-BBC0-3AAFD456F12D}" type="presParOf" srcId="{52A7021D-E5BA-4E2B-B278-75DB92F8D06C}" destId="{A17430B2-C073-4D23-979B-FE88E90550EB}" srcOrd="2" destOrd="0" presId="urn:microsoft.com/office/officeart/2005/8/layout/orgChart1"/>
    <dgm:cxn modelId="{50C7BFB7-3124-43C2-AB35-1741E8892D02}" type="presParOf" srcId="{9A55C67E-38EB-4772-BC1E-1A7853564BA4}" destId="{7B92C1F1-1962-4252-B6CA-98E0D27D056B}" srcOrd="4" destOrd="0" presId="urn:microsoft.com/office/officeart/2005/8/layout/orgChart1"/>
    <dgm:cxn modelId="{B8DFAFE7-2E5D-47FC-AAC6-D29C22539EA5}" type="presParOf" srcId="{9A55C67E-38EB-4772-BC1E-1A7853564BA4}" destId="{C579AD42-4955-4824-B72E-63605ECFC66B}" srcOrd="5" destOrd="0" presId="urn:microsoft.com/office/officeart/2005/8/layout/orgChart1"/>
    <dgm:cxn modelId="{88BBCB60-8FCD-4307-92D3-ED8935D7D72F}" type="presParOf" srcId="{C579AD42-4955-4824-B72E-63605ECFC66B}" destId="{39310EBE-193D-4A7C-9963-DA15F85A0BD7}" srcOrd="0" destOrd="0" presId="urn:microsoft.com/office/officeart/2005/8/layout/orgChart1"/>
    <dgm:cxn modelId="{97D2DAF5-37E2-43A6-A762-24F5DDFD6E7B}" type="presParOf" srcId="{39310EBE-193D-4A7C-9963-DA15F85A0BD7}" destId="{66D3B004-1CF7-4959-AE1A-9CBC1A70D6EF}" srcOrd="0" destOrd="0" presId="urn:microsoft.com/office/officeart/2005/8/layout/orgChart1"/>
    <dgm:cxn modelId="{B084ED8E-BA51-45BE-B3F3-E8E5163513F3}" type="presParOf" srcId="{39310EBE-193D-4A7C-9963-DA15F85A0BD7}" destId="{E4DE2400-5D6C-4B33-9AC5-74F53611ED52}" srcOrd="1" destOrd="0" presId="urn:microsoft.com/office/officeart/2005/8/layout/orgChart1"/>
    <dgm:cxn modelId="{076088C4-33BC-4F3F-81C6-312A72C53A6A}" type="presParOf" srcId="{C579AD42-4955-4824-B72E-63605ECFC66B}" destId="{5DF67C41-D64E-487C-B327-6064FFEB211D}" srcOrd="1" destOrd="0" presId="urn:microsoft.com/office/officeart/2005/8/layout/orgChart1"/>
    <dgm:cxn modelId="{A1CB60FE-9A55-4A31-B592-FC063A7B64C2}" type="presParOf" srcId="{C579AD42-4955-4824-B72E-63605ECFC66B}" destId="{CD757D34-FE09-4ED8-9329-2FDB6E862C64}" srcOrd="2" destOrd="0" presId="urn:microsoft.com/office/officeart/2005/8/layout/orgChart1"/>
    <dgm:cxn modelId="{F271019A-B267-4A7F-A8E5-8B0E8542A0CC}" type="presParOf" srcId="{9A55C67E-38EB-4772-BC1E-1A7853564BA4}" destId="{157BCA38-15B5-469C-9764-7A04C9559B3F}" srcOrd="6" destOrd="0" presId="urn:microsoft.com/office/officeart/2005/8/layout/orgChart1"/>
    <dgm:cxn modelId="{7BED8350-E4C6-4E5F-B81D-496C738ABE81}" type="presParOf" srcId="{9A55C67E-38EB-4772-BC1E-1A7853564BA4}" destId="{9613F4C2-27B0-4E4F-A595-B1DDCAB64225}" srcOrd="7" destOrd="0" presId="urn:microsoft.com/office/officeart/2005/8/layout/orgChart1"/>
    <dgm:cxn modelId="{B5944F94-E534-4098-9095-8C130747A223}" type="presParOf" srcId="{9613F4C2-27B0-4E4F-A595-B1DDCAB64225}" destId="{4051F74E-5C16-454F-8645-00BD2BA108C0}" srcOrd="0" destOrd="0" presId="urn:microsoft.com/office/officeart/2005/8/layout/orgChart1"/>
    <dgm:cxn modelId="{3FCD1E60-25DA-42CF-AA65-34FA11A8666D}" type="presParOf" srcId="{4051F74E-5C16-454F-8645-00BD2BA108C0}" destId="{5211415C-B315-43CB-BD9E-444FC2D7EF3C}" srcOrd="0" destOrd="0" presId="urn:microsoft.com/office/officeart/2005/8/layout/orgChart1"/>
    <dgm:cxn modelId="{7E8DEBA7-4146-4B8D-8979-23281C9FA5C0}" type="presParOf" srcId="{4051F74E-5C16-454F-8645-00BD2BA108C0}" destId="{E7B05AB5-12D7-4CA0-9483-E427FB86DEE6}" srcOrd="1" destOrd="0" presId="urn:microsoft.com/office/officeart/2005/8/layout/orgChart1"/>
    <dgm:cxn modelId="{31124BB7-9323-4955-911A-4910BFCF9C56}" type="presParOf" srcId="{9613F4C2-27B0-4E4F-A595-B1DDCAB64225}" destId="{8AE7D428-24E4-441F-9080-4D57586FD4E7}" srcOrd="1" destOrd="0" presId="urn:microsoft.com/office/officeart/2005/8/layout/orgChart1"/>
    <dgm:cxn modelId="{7B70CE16-6D63-422F-B34A-0DB8BB27497B}" type="presParOf" srcId="{9613F4C2-27B0-4E4F-A595-B1DDCAB64225}" destId="{1C9F3724-9C20-4979-9F02-5D8CD79035EC}" srcOrd="2" destOrd="0" presId="urn:microsoft.com/office/officeart/2005/8/layout/orgChart1"/>
    <dgm:cxn modelId="{73642552-0FB6-4BD1-BBEC-5DF7B579F49E}" type="presParOf" srcId="{441890D7-6334-462A-8EC7-193047D105B5}" destId="{D71C0170-CBCC-4316-B845-36CEDF5C37D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8E46D6-A5C8-4FCD-9C27-EAC1556CC33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0B44A29-14EC-41AD-85A4-D9D81EAE6501}">
      <dgm:prSet phldrT="[Text]"/>
      <dgm:spPr>
        <a:solidFill>
          <a:schemeClr val="bg1"/>
        </a:solidFill>
        <a:ln>
          <a:solidFill>
            <a:schemeClr val="tx1"/>
          </a:solidFill>
        </a:ln>
      </dgm:spPr>
      <dgm:t>
        <a:bodyPr/>
        <a:lstStyle/>
        <a:p>
          <a:r>
            <a:rPr lang="en-US" dirty="0" smtClean="0">
              <a:solidFill>
                <a:schemeClr val="tx1"/>
              </a:solidFill>
            </a:rPr>
            <a:t>Tajinder Madahar</a:t>
          </a:r>
          <a:br>
            <a:rPr lang="en-US" dirty="0" smtClean="0">
              <a:solidFill>
                <a:schemeClr val="tx1"/>
              </a:solidFill>
            </a:rPr>
          </a:br>
          <a:r>
            <a:rPr lang="en-US" dirty="0" smtClean="0">
              <a:solidFill>
                <a:schemeClr val="tx1"/>
              </a:solidFill>
            </a:rPr>
            <a:t>Head of Children’s Duty &amp; Targeted Services</a:t>
          </a:r>
          <a:br>
            <a:rPr lang="en-US" dirty="0" smtClean="0">
              <a:solidFill>
                <a:schemeClr val="tx1"/>
              </a:solidFill>
            </a:rPr>
          </a:br>
          <a:r>
            <a:rPr lang="en-US" dirty="0" smtClean="0">
              <a:solidFill>
                <a:schemeClr val="tx1"/>
              </a:solidFill>
            </a:rPr>
            <a:t>0115 87</a:t>
          </a:r>
          <a:r>
            <a:rPr lang="en-GB" dirty="0" smtClean="0">
              <a:solidFill>
                <a:schemeClr val="tx1"/>
              </a:solidFill>
            </a:rPr>
            <a:t>65027</a:t>
          </a:r>
          <a:endParaRPr lang="en-US" dirty="0">
            <a:solidFill>
              <a:schemeClr val="tx1"/>
            </a:solidFill>
          </a:endParaRPr>
        </a:p>
      </dgm:t>
    </dgm:pt>
    <dgm:pt modelId="{6E8A2126-2485-4DEC-945B-752A4EE5E2E0}" type="parTrans" cxnId="{2DF3CAF2-D1B7-40B4-8330-95161E436A36}">
      <dgm:prSet/>
      <dgm:spPr/>
      <dgm:t>
        <a:bodyPr/>
        <a:lstStyle/>
        <a:p>
          <a:endParaRPr lang="en-US"/>
        </a:p>
      </dgm:t>
    </dgm:pt>
    <dgm:pt modelId="{F2C521F8-377F-4510-80BD-A338A4CD8F50}" type="sibTrans" cxnId="{2DF3CAF2-D1B7-40B4-8330-95161E436A36}">
      <dgm:prSet/>
      <dgm:spPr/>
      <dgm:t>
        <a:bodyPr/>
        <a:lstStyle/>
        <a:p>
          <a:endParaRPr lang="en-US"/>
        </a:p>
      </dgm:t>
    </dgm:pt>
    <dgm:pt modelId="{D20B78CB-AEDE-44C8-8E75-0F40B8A546F1}">
      <dgm:prSet phldrT="[Text]"/>
      <dgm:spPr>
        <a:solidFill>
          <a:schemeClr val="bg1"/>
        </a:solidFill>
        <a:ln>
          <a:solidFill>
            <a:schemeClr val="tx1"/>
          </a:solidFill>
        </a:ln>
      </dgm:spPr>
      <dgm:t>
        <a:bodyPr/>
        <a:lstStyle/>
        <a:p>
          <a:r>
            <a:rPr lang="en-US" dirty="0" smtClean="0">
              <a:solidFill>
                <a:schemeClr val="tx1"/>
              </a:solidFill>
            </a:rPr>
            <a:t>Corina Ioannou</a:t>
          </a:r>
          <a:br>
            <a:rPr lang="en-US" dirty="0" smtClean="0">
              <a:solidFill>
                <a:schemeClr val="tx1"/>
              </a:solidFill>
            </a:rPr>
          </a:br>
          <a:r>
            <a:rPr lang="en-US" dirty="0" smtClean="0">
              <a:solidFill>
                <a:schemeClr val="tx1"/>
              </a:solidFill>
            </a:rPr>
            <a:t>Service Manager – Targeted Family Support Teams</a:t>
          </a:r>
          <a:br>
            <a:rPr lang="en-US" dirty="0" smtClean="0">
              <a:solidFill>
                <a:schemeClr val="tx1"/>
              </a:solidFill>
            </a:rPr>
          </a:br>
          <a:r>
            <a:rPr lang="en-US" dirty="0" smtClean="0">
              <a:solidFill>
                <a:schemeClr val="tx1"/>
              </a:solidFill>
            </a:rPr>
            <a:t>0115 87</a:t>
          </a:r>
          <a:r>
            <a:rPr lang="en-GB" dirty="0" smtClean="0">
              <a:solidFill>
                <a:schemeClr val="tx1"/>
              </a:solidFill>
            </a:rPr>
            <a:t>62137</a:t>
          </a:r>
          <a:endParaRPr lang="en-US" dirty="0">
            <a:solidFill>
              <a:schemeClr val="tx1"/>
            </a:solidFill>
          </a:endParaRPr>
        </a:p>
      </dgm:t>
    </dgm:pt>
    <dgm:pt modelId="{67802DB9-28D0-48E1-BA88-F08A6DEB10F8}" type="parTrans" cxnId="{4BD8D3A2-C5F7-403A-9536-905578678E1E}">
      <dgm:prSet/>
      <dgm:spPr>
        <a:ln>
          <a:solidFill>
            <a:schemeClr val="tx1"/>
          </a:solidFill>
        </a:ln>
      </dgm:spPr>
      <dgm:t>
        <a:bodyPr/>
        <a:lstStyle/>
        <a:p>
          <a:endParaRPr lang="en-US"/>
        </a:p>
      </dgm:t>
    </dgm:pt>
    <dgm:pt modelId="{83E09974-B1A6-4519-9E40-6644C4421E82}" type="sibTrans" cxnId="{4BD8D3A2-C5F7-403A-9536-905578678E1E}">
      <dgm:prSet/>
      <dgm:spPr/>
      <dgm:t>
        <a:bodyPr/>
        <a:lstStyle/>
        <a:p>
          <a:endParaRPr lang="en-US"/>
        </a:p>
      </dgm:t>
    </dgm:pt>
    <dgm:pt modelId="{5067C63D-50C7-40E8-9390-854C3E64483A}">
      <dgm:prSet phldrT="[Text]"/>
      <dgm:spPr>
        <a:solidFill>
          <a:schemeClr val="bg1"/>
        </a:solidFill>
        <a:ln>
          <a:solidFill>
            <a:schemeClr val="tx1"/>
          </a:solidFill>
        </a:ln>
      </dgm:spPr>
      <dgm:t>
        <a:bodyPr/>
        <a:lstStyle/>
        <a:p>
          <a:r>
            <a:rPr lang="en-US" dirty="0" smtClean="0">
              <a:solidFill>
                <a:schemeClr val="tx1"/>
              </a:solidFill>
            </a:rPr>
            <a:t>Sam Danyluk</a:t>
          </a:r>
          <a:br>
            <a:rPr lang="en-US" dirty="0" smtClean="0">
              <a:solidFill>
                <a:schemeClr val="tx1"/>
              </a:solidFill>
            </a:rPr>
          </a:br>
          <a:r>
            <a:rPr lang="en-US" dirty="0" smtClean="0">
              <a:solidFill>
                <a:schemeClr val="tx1"/>
              </a:solidFill>
            </a:rPr>
            <a:t>Service Manager – Children &amp; Families Direct Hub, Children’s Duty Teams and Emergency Duty Team</a:t>
          </a:r>
          <a:br>
            <a:rPr lang="en-US" dirty="0" smtClean="0">
              <a:solidFill>
                <a:schemeClr val="tx1"/>
              </a:solidFill>
            </a:rPr>
          </a:br>
          <a:r>
            <a:rPr lang="en-US" dirty="0" smtClean="0">
              <a:solidFill>
                <a:schemeClr val="tx1"/>
              </a:solidFill>
            </a:rPr>
            <a:t>0115 87</a:t>
          </a:r>
          <a:r>
            <a:rPr lang="en-GB" dirty="0" smtClean="0">
              <a:solidFill>
                <a:schemeClr val="tx1"/>
              </a:solidFill>
            </a:rPr>
            <a:t>62905</a:t>
          </a:r>
          <a:endParaRPr lang="en-US" dirty="0">
            <a:solidFill>
              <a:schemeClr val="tx1"/>
            </a:solidFill>
          </a:endParaRPr>
        </a:p>
      </dgm:t>
    </dgm:pt>
    <dgm:pt modelId="{546A39BB-0C75-47DD-B1BC-E6412E51B724}" type="parTrans" cxnId="{A6D07DAA-6D71-46D4-B362-E59CD2B800A4}">
      <dgm:prSet/>
      <dgm:spPr>
        <a:ln>
          <a:solidFill>
            <a:schemeClr val="tx1"/>
          </a:solidFill>
        </a:ln>
      </dgm:spPr>
      <dgm:t>
        <a:bodyPr/>
        <a:lstStyle/>
        <a:p>
          <a:endParaRPr lang="en-US"/>
        </a:p>
      </dgm:t>
    </dgm:pt>
    <dgm:pt modelId="{188DC5A7-C08A-428D-AD2F-FB0577C44793}" type="sibTrans" cxnId="{A6D07DAA-6D71-46D4-B362-E59CD2B800A4}">
      <dgm:prSet/>
      <dgm:spPr/>
      <dgm:t>
        <a:bodyPr/>
        <a:lstStyle/>
        <a:p>
          <a:endParaRPr lang="en-US"/>
        </a:p>
      </dgm:t>
    </dgm:pt>
    <dgm:pt modelId="{8154A342-CB8E-4848-8F55-E83F17B8BAEC}">
      <dgm:prSet/>
      <dgm:spPr>
        <a:solidFill>
          <a:schemeClr val="bg1"/>
        </a:solidFill>
        <a:ln>
          <a:solidFill>
            <a:schemeClr val="tx1"/>
          </a:solidFill>
        </a:ln>
      </dgm:spPr>
      <dgm:t>
        <a:bodyPr/>
        <a:lstStyle/>
        <a:p>
          <a:r>
            <a:rPr lang="en-US" dirty="0" smtClean="0">
              <a:solidFill>
                <a:schemeClr val="tx1"/>
              </a:solidFill>
            </a:rPr>
            <a:t>Debbie Richards</a:t>
          </a:r>
          <a:br>
            <a:rPr lang="en-US" dirty="0" smtClean="0">
              <a:solidFill>
                <a:schemeClr val="tx1"/>
              </a:solidFill>
            </a:rPr>
          </a:br>
          <a:r>
            <a:rPr lang="en-US" dirty="0" smtClean="0">
              <a:solidFill>
                <a:schemeClr val="tx1"/>
              </a:solidFill>
            </a:rPr>
            <a:t>Service Manager – Housing Aid</a:t>
          </a:r>
          <a:br>
            <a:rPr lang="en-US" dirty="0" smtClean="0">
              <a:solidFill>
                <a:schemeClr val="tx1"/>
              </a:solidFill>
            </a:rPr>
          </a:br>
          <a:r>
            <a:rPr lang="en-US" dirty="0" smtClean="0">
              <a:solidFill>
                <a:schemeClr val="tx1"/>
              </a:solidFill>
            </a:rPr>
            <a:t>0115 87</a:t>
          </a:r>
          <a:r>
            <a:rPr lang="en-GB" dirty="0" smtClean="0">
              <a:solidFill>
                <a:schemeClr val="tx1"/>
              </a:solidFill>
            </a:rPr>
            <a:t>61138</a:t>
          </a:r>
          <a:endParaRPr lang="en-US" dirty="0">
            <a:solidFill>
              <a:schemeClr val="tx1"/>
            </a:solidFill>
          </a:endParaRPr>
        </a:p>
      </dgm:t>
    </dgm:pt>
    <dgm:pt modelId="{D164049E-CBB9-44DB-8B29-0DE8FE89CDCF}" type="parTrans" cxnId="{769CE435-1502-40DA-8BCC-2E8668085DF9}">
      <dgm:prSet/>
      <dgm:spPr>
        <a:ln>
          <a:solidFill>
            <a:schemeClr val="tx1"/>
          </a:solidFill>
        </a:ln>
      </dgm:spPr>
      <dgm:t>
        <a:bodyPr/>
        <a:lstStyle/>
        <a:p>
          <a:endParaRPr lang="en-US"/>
        </a:p>
      </dgm:t>
    </dgm:pt>
    <dgm:pt modelId="{58BFB245-329E-42F6-8BC6-8319EDB99470}" type="sibTrans" cxnId="{769CE435-1502-40DA-8BCC-2E8668085DF9}">
      <dgm:prSet/>
      <dgm:spPr/>
      <dgm:t>
        <a:bodyPr/>
        <a:lstStyle/>
        <a:p>
          <a:endParaRPr lang="en-US"/>
        </a:p>
      </dgm:t>
    </dgm:pt>
    <dgm:pt modelId="{D0EB9F43-E7F8-433C-B860-36F2ACBDC4B5}">
      <dgm:prSet/>
      <dgm:spPr>
        <a:solidFill>
          <a:schemeClr val="bg1"/>
        </a:solidFill>
        <a:ln>
          <a:solidFill>
            <a:schemeClr val="tx1"/>
          </a:solidFill>
        </a:ln>
      </dgm:spPr>
      <dgm:t>
        <a:bodyPr/>
        <a:lstStyle/>
        <a:p>
          <a:r>
            <a:rPr lang="en-US" dirty="0" smtClean="0">
              <a:solidFill>
                <a:schemeClr val="tx1"/>
              </a:solidFill>
            </a:rPr>
            <a:t>Team Managers:</a:t>
          </a:r>
          <a:br>
            <a:rPr lang="en-US" dirty="0" smtClean="0">
              <a:solidFill>
                <a:schemeClr val="tx1"/>
              </a:solidFill>
            </a:rPr>
          </a:br>
          <a:r>
            <a:rPr lang="en-US" dirty="0" smtClean="0">
              <a:solidFill>
                <a:schemeClr val="tx1"/>
              </a:solidFill>
            </a:rPr>
            <a:t>Ben Thurley – 0115 87</a:t>
          </a:r>
          <a:r>
            <a:rPr lang="en-GB" dirty="0" smtClean="0">
              <a:solidFill>
                <a:schemeClr val="tx1"/>
              </a:solidFill>
            </a:rPr>
            <a:t>64887</a:t>
          </a:r>
          <a:br>
            <a:rPr lang="en-GB" dirty="0" smtClean="0">
              <a:solidFill>
                <a:schemeClr val="tx1"/>
              </a:solidFill>
            </a:rPr>
          </a:br>
          <a:r>
            <a:rPr lang="en-GB" dirty="0" smtClean="0">
              <a:solidFill>
                <a:schemeClr val="tx1"/>
              </a:solidFill>
            </a:rPr>
            <a:t>Trudy Sanders – 0115 8833655</a:t>
          </a:r>
          <a:br>
            <a:rPr lang="en-GB" dirty="0" smtClean="0">
              <a:solidFill>
                <a:schemeClr val="tx1"/>
              </a:solidFill>
            </a:rPr>
          </a:br>
          <a:r>
            <a:rPr lang="en-GB" dirty="0" smtClean="0">
              <a:solidFill>
                <a:schemeClr val="tx1"/>
              </a:solidFill>
            </a:rPr>
            <a:t>Sandra Oakley-Goodall – 0115 8839783</a:t>
          </a:r>
          <a:br>
            <a:rPr lang="en-GB" dirty="0" smtClean="0">
              <a:solidFill>
                <a:schemeClr val="tx1"/>
              </a:solidFill>
            </a:rPr>
          </a:br>
          <a:r>
            <a:rPr lang="en-GB" dirty="0" smtClean="0">
              <a:solidFill>
                <a:schemeClr val="tx1"/>
              </a:solidFill>
            </a:rPr>
            <a:t>Lisa Ash – 0115 8764966</a:t>
          </a:r>
          <a:br>
            <a:rPr lang="en-GB" dirty="0" smtClean="0">
              <a:solidFill>
                <a:schemeClr val="tx1"/>
              </a:solidFill>
            </a:rPr>
          </a:br>
          <a:r>
            <a:rPr lang="en-GB" dirty="0" smtClean="0">
              <a:solidFill>
                <a:schemeClr val="tx1"/>
              </a:solidFill>
            </a:rPr>
            <a:t>Kirsty Davison – 0115 8839652</a:t>
          </a:r>
          <a:br>
            <a:rPr lang="en-GB" dirty="0" smtClean="0">
              <a:solidFill>
                <a:schemeClr val="tx1"/>
              </a:solidFill>
            </a:rPr>
          </a:br>
          <a:endParaRPr lang="en-US" dirty="0">
            <a:solidFill>
              <a:schemeClr val="tx1"/>
            </a:solidFill>
          </a:endParaRPr>
        </a:p>
      </dgm:t>
    </dgm:pt>
    <dgm:pt modelId="{5152C6EC-0E7B-43C9-9503-1A2EB0E7DAC8}" type="parTrans" cxnId="{B3B5FA6A-201D-4FD9-B5C0-F17119970FF9}">
      <dgm:prSet/>
      <dgm:spPr>
        <a:ln>
          <a:solidFill>
            <a:schemeClr val="tx1"/>
          </a:solidFill>
        </a:ln>
      </dgm:spPr>
      <dgm:t>
        <a:bodyPr/>
        <a:lstStyle/>
        <a:p>
          <a:endParaRPr lang="en-US"/>
        </a:p>
      </dgm:t>
    </dgm:pt>
    <dgm:pt modelId="{0BCCB330-D365-4D20-85AE-DFB7220E8BCC}" type="sibTrans" cxnId="{B3B5FA6A-201D-4FD9-B5C0-F17119970FF9}">
      <dgm:prSet/>
      <dgm:spPr/>
      <dgm:t>
        <a:bodyPr/>
        <a:lstStyle/>
        <a:p>
          <a:endParaRPr lang="en-US"/>
        </a:p>
      </dgm:t>
    </dgm:pt>
    <dgm:pt modelId="{B078B2A7-7CF3-4DD3-B6B4-4271479DFA95}">
      <dgm:prSet/>
      <dgm:spPr>
        <a:solidFill>
          <a:schemeClr val="bg1"/>
        </a:solidFill>
        <a:ln>
          <a:solidFill>
            <a:schemeClr val="tx1"/>
          </a:solidFill>
        </a:ln>
      </dgm:spPr>
      <dgm:t>
        <a:bodyPr/>
        <a:lstStyle/>
        <a:p>
          <a:r>
            <a:rPr lang="en-US" dirty="0" smtClean="0">
              <a:solidFill>
                <a:schemeClr val="tx1"/>
              </a:solidFill>
            </a:rPr>
            <a:t>Team Managers:</a:t>
          </a:r>
          <a:br>
            <a:rPr lang="en-US" dirty="0" smtClean="0">
              <a:solidFill>
                <a:schemeClr val="tx1"/>
              </a:solidFill>
            </a:rPr>
          </a:br>
          <a:r>
            <a:rPr lang="en-US" dirty="0" smtClean="0">
              <a:solidFill>
                <a:schemeClr val="tx1"/>
              </a:solidFill>
            </a:rPr>
            <a:t>Caroline Hose, CFD – 0115 8762690</a:t>
          </a:r>
          <a:br>
            <a:rPr lang="en-US" dirty="0" smtClean="0">
              <a:solidFill>
                <a:schemeClr val="tx1"/>
              </a:solidFill>
            </a:rPr>
          </a:br>
          <a:r>
            <a:rPr lang="en-US" dirty="0" smtClean="0">
              <a:solidFill>
                <a:schemeClr val="tx1"/>
              </a:solidFill>
            </a:rPr>
            <a:t>Suzanne Eastwood, CFD – 0115 87</a:t>
          </a:r>
          <a:r>
            <a:rPr lang="en-GB" dirty="0" smtClean="0">
              <a:solidFill>
                <a:schemeClr val="tx1"/>
              </a:solidFill>
            </a:rPr>
            <a:t>62875</a:t>
          </a:r>
          <a:br>
            <a:rPr lang="en-GB" dirty="0" smtClean="0">
              <a:solidFill>
                <a:schemeClr val="tx1"/>
              </a:solidFill>
            </a:rPr>
          </a:br>
          <a:r>
            <a:rPr lang="en-GB" dirty="0" smtClean="0">
              <a:solidFill>
                <a:schemeClr val="tx1"/>
              </a:solidFill>
            </a:rPr>
            <a:t>Claire Wakeman – 0115 8761605</a:t>
          </a:r>
          <a:br>
            <a:rPr lang="en-GB" dirty="0" smtClean="0">
              <a:solidFill>
                <a:schemeClr val="tx1"/>
              </a:solidFill>
            </a:rPr>
          </a:br>
          <a:r>
            <a:rPr lang="en-GB" dirty="0" smtClean="0">
              <a:solidFill>
                <a:schemeClr val="tx1"/>
              </a:solidFill>
            </a:rPr>
            <a:t>Matt Shand – 0115 8762878</a:t>
          </a:r>
          <a:br>
            <a:rPr lang="en-GB" dirty="0" smtClean="0">
              <a:solidFill>
                <a:schemeClr val="tx1"/>
              </a:solidFill>
            </a:rPr>
          </a:br>
          <a:r>
            <a:rPr lang="en-GB" dirty="0" smtClean="0">
              <a:solidFill>
                <a:schemeClr val="tx1"/>
              </a:solidFill>
            </a:rPr>
            <a:t>Caroline Barton – 0115 8765464</a:t>
          </a:r>
          <a:endParaRPr lang="en-US" dirty="0" smtClean="0">
            <a:solidFill>
              <a:schemeClr val="tx1"/>
            </a:solidFill>
          </a:endParaRPr>
        </a:p>
      </dgm:t>
    </dgm:pt>
    <dgm:pt modelId="{EF7AC24A-A32A-4334-A5D0-833A37D89124}" type="parTrans" cxnId="{D02B84E4-26A6-45EA-B00F-480BB38B0736}">
      <dgm:prSet/>
      <dgm:spPr>
        <a:ln>
          <a:solidFill>
            <a:schemeClr val="tx1"/>
          </a:solidFill>
        </a:ln>
      </dgm:spPr>
      <dgm:t>
        <a:bodyPr/>
        <a:lstStyle/>
        <a:p>
          <a:endParaRPr lang="en-US"/>
        </a:p>
      </dgm:t>
    </dgm:pt>
    <dgm:pt modelId="{4C56AC7B-BC7B-4BC6-88E2-E81687D28428}" type="sibTrans" cxnId="{D02B84E4-26A6-45EA-B00F-480BB38B0736}">
      <dgm:prSet/>
      <dgm:spPr/>
      <dgm:t>
        <a:bodyPr/>
        <a:lstStyle/>
        <a:p>
          <a:endParaRPr lang="en-US"/>
        </a:p>
      </dgm:t>
    </dgm:pt>
    <dgm:pt modelId="{D3C89738-B68B-4B2D-A0CF-7F6A452DC9AF}" type="pres">
      <dgm:prSet presAssocID="{EF8E46D6-A5C8-4FCD-9C27-EAC1556CC33F}" presName="hierChild1" presStyleCnt="0">
        <dgm:presLayoutVars>
          <dgm:orgChart val="1"/>
          <dgm:chPref val="1"/>
          <dgm:dir/>
          <dgm:animOne val="branch"/>
          <dgm:animLvl val="lvl"/>
          <dgm:resizeHandles/>
        </dgm:presLayoutVars>
      </dgm:prSet>
      <dgm:spPr/>
      <dgm:t>
        <a:bodyPr/>
        <a:lstStyle/>
        <a:p>
          <a:endParaRPr lang="en-US"/>
        </a:p>
      </dgm:t>
    </dgm:pt>
    <dgm:pt modelId="{7863DFBA-C121-40E9-A331-B74449401EFF}" type="pres">
      <dgm:prSet presAssocID="{E0B44A29-14EC-41AD-85A4-D9D81EAE6501}" presName="hierRoot1" presStyleCnt="0">
        <dgm:presLayoutVars>
          <dgm:hierBranch val="init"/>
        </dgm:presLayoutVars>
      </dgm:prSet>
      <dgm:spPr/>
    </dgm:pt>
    <dgm:pt modelId="{CA3800AE-835A-4057-B50F-8DE3A56E01C2}" type="pres">
      <dgm:prSet presAssocID="{E0B44A29-14EC-41AD-85A4-D9D81EAE6501}" presName="rootComposite1" presStyleCnt="0"/>
      <dgm:spPr/>
    </dgm:pt>
    <dgm:pt modelId="{1412D88B-11F7-44A6-8C4C-AF50FBE558F9}" type="pres">
      <dgm:prSet presAssocID="{E0B44A29-14EC-41AD-85A4-D9D81EAE6501}" presName="rootText1" presStyleLbl="node0" presStyleIdx="0" presStyleCnt="1">
        <dgm:presLayoutVars>
          <dgm:chPref val="3"/>
        </dgm:presLayoutVars>
      </dgm:prSet>
      <dgm:spPr/>
      <dgm:t>
        <a:bodyPr/>
        <a:lstStyle/>
        <a:p>
          <a:endParaRPr lang="en-US"/>
        </a:p>
      </dgm:t>
    </dgm:pt>
    <dgm:pt modelId="{57A4CD25-4BBE-4310-A1E5-D639C7BF4CBB}" type="pres">
      <dgm:prSet presAssocID="{E0B44A29-14EC-41AD-85A4-D9D81EAE6501}" presName="rootConnector1" presStyleLbl="node1" presStyleIdx="0" presStyleCnt="0"/>
      <dgm:spPr/>
      <dgm:t>
        <a:bodyPr/>
        <a:lstStyle/>
        <a:p>
          <a:endParaRPr lang="en-US"/>
        </a:p>
      </dgm:t>
    </dgm:pt>
    <dgm:pt modelId="{6AAEF473-6878-4C32-8D33-023FAC0B80AB}" type="pres">
      <dgm:prSet presAssocID="{E0B44A29-14EC-41AD-85A4-D9D81EAE6501}" presName="hierChild2" presStyleCnt="0"/>
      <dgm:spPr/>
    </dgm:pt>
    <dgm:pt modelId="{58766B44-9C0E-403A-B107-87A511B61C9D}" type="pres">
      <dgm:prSet presAssocID="{67802DB9-28D0-48E1-BA88-F08A6DEB10F8}" presName="Name37" presStyleLbl="parChTrans1D2" presStyleIdx="0" presStyleCnt="3"/>
      <dgm:spPr/>
      <dgm:t>
        <a:bodyPr/>
        <a:lstStyle/>
        <a:p>
          <a:endParaRPr lang="en-US"/>
        </a:p>
      </dgm:t>
    </dgm:pt>
    <dgm:pt modelId="{1181261E-85A5-4AAD-9C13-69B3484EA6C9}" type="pres">
      <dgm:prSet presAssocID="{D20B78CB-AEDE-44C8-8E75-0F40B8A546F1}" presName="hierRoot2" presStyleCnt="0">
        <dgm:presLayoutVars>
          <dgm:hierBranch val="init"/>
        </dgm:presLayoutVars>
      </dgm:prSet>
      <dgm:spPr/>
    </dgm:pt>
    <dgm:pt modelId="{C0FBA27E-5AE8-49B7-8839-FADC438CC39D}" type="pres">
      <dgm:prSet presAssocID="{D20B78CB-AEDE-44C8-8E75-0F40B8A546F1}" presName="rootComposite" presStyleCnt="0"/>
      <dgm:spPr/>
    </dgm:pt>
    <dgm:pt modelId="{836B6C05-3819-4C02-9E36-FEF30D4D4847}" type="pres">
      <dgm:prSet presAssocID="{D20B78CB-AEDE-44C8-8E75-0F40B8A546F1}" presName="rootText" presStyleLbl="node2" presStyleIdx="0" presStyleCnt="3">
        <dgm:presLayoutVars>
          <dgm:chPref val="3"/>
        </dgm:presLayoutVars>
      </dgm:prSet>
      <dgm:spPr/>
      <dgm:t>
        <a:bodyPr/>
        <a:lstStyle/>
        <a:p>
          <a:endParaRPr lang="en-US"/>
        </a:p>
      </dgm:t>
    </dgm:pt>
    <dgm:pt modelId="{DE869BBA-8307-412A-A537-B8158AB17C6E}" type="pres">
      <dgm:prSet presAssocID="{D20B78CB-AEDE-44C8-8E75-0F40B8A546F1}" presName="rootConnector" presStyleLbl="node2" presStyleIdx="0" presStyleCnt="3"/>
      <dgm:spPr/>
      <dgm:t>
        <a:bodyPr/>
        <a:lstStyle/>
        <a:p>
          <a:endParaRPr lang="en-US"/>
        </a:p>
      </dgm:t>
    </dgm:pt>
    <dgm:pt modelId="{7CCF371E-B93E-49E6-A9F1-0149315D92B0}" type="pres">
      <dgm:prSet presAssocID="{D20B78CB-AEDE-44C8-8E75-0F40B8A546F1}" presName="hierChild4" presStyleCnt="0"/>
      <dgm:spPr/>
    </dgm:pt>
    <dgm:pt modelId="{A9A6D9A3-2B9B-45CD-BA25-2E61247ACD49}" type="pres">
      <dgm:prSet presAssocID="{5152C6EC-0E7B-43C9-9503-1A2EB0E7DAC8}" presName="Name37" presStyleLbl="parChTrans1D3" presStyleIdx="0" presStyleCnt="2"/>
      <dgm:spPr/>
      <dgm:t>
        <a:bodyPr/>
        <a:lstStyle/>
        <a:p>
          <a:endParaRPr lang="en-US"/>
        </a:p>
      </dgm:t>
    </dgm:pt>
    <dgm:pt modelId="{DF8A68D8-57DE-4B3E-B3F1-0743E8F1DAAE}" type="pres">
      <dgm:prSet presAssocID="{D0EB9F43-E7F8-433C-B860-36F2ACBDC4B5}" presName="hierRoot2" presStyleCnt="0">
        <dgm:presLayoutVars>
          <dgm:hierBranch val="init"/>
        </dgm:presLayoutVars>
      </dgm:prSet>
      <dgm:spPr/>
    </dgm:pt>
    <dgm:pt modelId="{D88E563E-42BD-44AA-AAD7-15BB24B5A1DB}" type="pres">
      <dgm:prSet presAssocID="{D0EB9F43-E7F8-433C-B860-36F2ACBDC4B5}" presName="rootComposite" presStyleCnt="0"/>
      <dgm:spPr/>
    </dgm:pt>
    <dgm:pt modelId="{FECD0DBD-CFE2-4B45-B75F-7AAEC6B57479}" type="pres">
      <dgm:prSet presAssocID="{D0EB9F43-E7F8-433C-B860-36F2ACBDC4B5}" presName="rootText" presStyleLbl="node3" presStyleIdx="0" presStyleCnt="2">
        <dgm:presLayoutVars>
          <dgm:chPref val="3"/>
        </dgm:presLayoutVars>
      </dgm:prSet>
      <dgm:spPr/>
      <dgm:t>
        <a:bodyPr/>
        <a:lstStyle/>
        <a:p>
          <a:endParaRPr lang="en-US"/>
        </a:p>
      </dgm:t>
    </dgm:pt>
    <dgm:pt modelId="{497FA01A-7BE3-41C6-935F-E9DFB60622E1}" type="pres">
      <dgm:prSet presAssocID="{D0EB9F43-E7F8-433C-B860-36F2ACBDC4B5}" presName="rootConnector" presStyleLbl="node3" presStyleIdx="0" presStyleCnt="2"/>
      <dgm:spPr/>
      <dgm:t>
        <a:bodyPr/>
        <a:lstStyle/>
        <a:p>
          <a:endParaRPr lang="en-US"/>
        </a:p>
      </dgm:t>
    </dgm:pt>
    <dgm:pt modelId="{55D20280-743E-42FC-AE71-1A55D1BDC576}" type="pres">
      <dgm:prSet presAssocID="{D0EB9F43-E7F8-433C-B860-36F2ACBDC4B5}" presName="hierChild4" presStyleCnt="0"/>
      <dgm:spPr/>
    </dgm:pt>
    <dgm:pt modelId="{B52CB114-BDF1-44F3-86EE-D005FF7E0B05}" type="pres">
      <dgm:prSet presAssocID="{D0EB9F43-E7F8-433C-B860-36F2ACBDC4B5}" presName="hierChild5" presStyleCnt="0"/>
      <dgm:spPr/>
    </dgm:pt>
    <dgm:pt modelId="{116EC80A-AA24-4F72-A567-AE50C33A7689}" type="pres">
      <dgm:prSet presAssocID="{D20B78CB-AEDE-44C8-8E75-0F40B8A546F1}" presName="hierChild5" presStyleCnt="0"/>
      <dgm:spPr/>
    </dgm:pt>
    <dgm:pt modelId="{B87CB44D-DBB9-41FA-A80B-A7BDAA911B61}" type="pres">
      <dgm:prSet presAssocID="{546A39BB-0C75-47DD-B1BC-E6412E51B724}" presName="Name37" presStyleLbl="parChTrans1D2" presStyleIdx="1" presStyleCnt="3"/>
      <dgm:spPr/>
      <dgm:t>
        <a:bodyPr/>
        <a:lstStyle/>
        <a:p>
          <a:endParaRPr lang="en-US"/>
        </a:p>
      </dgm:t>
    </dgm:pt>
    <dgm:pt modelId="{5317DD26-AE40-403E-8CC1-0B1B425F57EF}" type="pres">
      <dgm:prSet presAssocID="{5067C63D-50C7-40E8-9390-854C3E64483A}" presName="hierRoot2" presStyleCnt="0">
        <dgm:presLayoutVars>
          <dgm:hierBranch val="init"/>
        </dgm:presLayoutVars>
      </dgm:prSet>
      <dgm:spPr/>
    </dgm:pt>
    <dgm:pt modelId="{727B550B-DDFF-457F-8098-443ABB83B825}" type="pres">
      <dgm:prSet presAssocID="{5067C63D-50C7-40E8-9390-854C3E64483A}" presName="rootComposite" presStyleCnt="0"/>
      <dgm:spPr/>
    </dgm:pt>
    <dgm:pt modelId="{03BB2F99-5B8D-4659-8580-8387FC9E1F00}" type="pres">
      <dgm:prSet presAssocID="{5067C63D-50C7-40E8-9390-854C3E64483A}" presName="rootText" presStyleLbl="node2" presStyleIdx="1" presStyleCnt="3">
        <dgm:presLayoutVars>
          <dgm:chPref val="3"/>
        </dgm:presLayoutVars>
      </dgm:prSet>
      <dgm:spPr/>
      <dgm:t>
        <a:bodyPr/>
        <a:lstStyle/>
        <a:p>
          <a:endParaRPr lang="en-US"/>
        </a:p>
      </dgm:t>
    </dgm:pt>
    <dgm:pt modelId="{C7B8614E-650F-4493-868B-F5CB4055AEE1}" type="pres">
      <dgm:prSet presAssocID="{5067C63D-50C7-40E8-9390-854C3E64483A}" presName="rootConnector" presStyleLbl="node2" presStyleIdx="1" presStyleCnt="3"/>
      <dgm:spPr/>
      <dgm:t>
        <a:bodyPr/>
        <a:lstStyle/>
        <a:p>
          <a:endParaRPr lang="en-US"/>
        </a:p>
      </dgm:t>
    </dgm:pt>
    <dgm:pt modelId="{1A70CCF7-531A-4177-A749-99B41DF02421}" type="pres">
      <dgm:prSet presAssocID="{5067C63D-50C7-40E8-9390-854C3E64483A}" presName="hierChild4" presStyleCnt="0"/>
      <dgm:spPr/>
    </dgm:pt>
    <dgm:pt modelId="{E569C5EE-4536-4C27-8D66-6ECEBD8CAC93}" type="pres">
      <dgm:prSet presAssocID="{EF7AC24A-A32A-4334-A5D0-833A37D89124}" presName="Name37" presStyleLbl="parChTrans1D3" presStyleIdx="1" presStyleCnt="2"/>
      <dgm:spPr/>
      <dgm:t>
        <a:bodyPr/>
        <a:lstStyle/>
        <a:p>
          <a:endParaRPr lang="en-US"/>
        </a:p>
      </dgm:t>
    </dgm:pt>
    <dgm:pt modelId="{54643C1D-6386-4110-881E-136E84DDBAD3}" type="pres">
      <dgm:prSet presAssocID="{B078B2A7-7CF3-4DD3-B6B4-4271479DFA95}" presName="hierRoot2" presStyleCnt="0">
        <dgm:presLayoutVars>
          <dgm:hierBranch val="init"/>
        </dgm:presLayoutVars>
      </dgm:prSet>
      <dgm:spPr/>
    </dgm:pt>
    <dgm:pt modelId="{9CBCE9E4-997C-4252-98F2-C9792E682C4C}" type="pres">
      <dgm:prSet presAssocID="{B078B2A7-7CF3-4DD3-B6B4-4271479DFA95}" presName="rootComposite" presStyleCnt="0"/>
      <dgm:spPr/>
    </dgm:pt>
    <dgm:pt modelId="{53A6667B-AFF2-464F-A644-E706C5BDCB30}" type="pres">
      <dgm:prSet presAssocID="{B078B2A7-7CF3-4DD3-B6B4-4271479DFA95}" presName="rootText" presStyleLbl="node3" presStyleIdx="1" presStyleCnt="2">
        <dgm:presLayoutVars>
          <dgm:chPref val="3"/>
        </dgm:presLayoutVars>
      </dgm:prSet>
      <dgm:spPr/>
      <dgm:t>
        <a:bodyPr/>
        <a:lstStyle/>
        <a:p>
          <a:endParaRPr lang="en-US"/>
        </a:p>
      </dgm:t>
    </dgm:pt>
    <dgm:pt modelId="{45B45CCB-4F36-4B1F-9421-360821F5D059}" type="pres">
      <dgm:prSet presAssocID="{B078B2A7-7CF3-4DD3-B6B4-4271479DFA95}" presName="rootConnector" presStyleLbl="node3" presStyleIdx="1" presStyleCnt="2"/>
      <dgm:spPr/>
      <dgm:t>
        <a:bodyPr/>
        <a:lstStyle/>
        <a:p>
          <a:endParaRPr lang="en-US"/>
        </a:p>
      </dgm:t>
    </dgm:pt>
    <dgm:pt modelId="{6A573F6C-F4E8-49BE-A1DA-55C000D8BB71}" type="pres">
      <dgm:prSet presAssocID="{B078B2A7-7CF3-4DD3-B6B4-4271479DFA95}" presName="hierChild4" presStyleCnt="0"/>
      <dgm:spPr/>
    </dgm:pt>
    <dgm:pt modelId="{19F36468-9333-460B-935C-8A64B9535317}" type="pres">
      <dgm:prSet presAssocID="{B078B2A7-7CF3-4DD3-B6B4-4271479DFA95}" presName="hierChild5" presStyleCnt="0"/>
      <dgm:spPr/>
    </dgm:pt>
    <dgm:pt modelId="{4FE1A9FA-1FE4-435C-8483-8B14DA28C331}" type="pres">
      <dgm:prSet presAssocID="{5067C63D-50C7-40E8-9390-854C3E64483A}" presName="hierChild5" presStyleCnt="0"/>
      <dgm:spPr/>
    </dgm:pt>
    <dgm:pt modelId="{66BF72BB-B0F2-48C9-84B9-0F1E65D75FF7}" type="pres">
      <dgm:prSet presAssocID="{D164049E-CBB9-44DB-8B29-0DE8FE89CDCF}" presName="Name37" presStyleLbl="parChTrans1D2" presStyleIdx="2" presStyleCnt="3"/>
      <dgm:spPr/>
      <dgm:t>
        <a:bodyPr/>
        <a:lstStyle/>
        <a:p>
          <a:endParaRPr lang="en-US"/>
        </a:p>
      </dgm:t>
    </dgm:pt>
    <dgm:pt modelId="{5A5F1D48-9FAC-4C85-B11F-0A381DF49134}" type="pres">
      <dgm:prSet presAssocID="{8154A342-CB8E-4848-8F55-E83F17B8BAEC}" presName="hierRoot2" presStyleCnt="0">
        <dgm:presLayoutVars>
          <dgm:hierBranch val="init"/>
        </dgm:presLayoutVars>
      </dgm:prSet>
      <dgm:spPr/>
    </dgm:pt>
    <dgm:pt modelId="{1AE44B50-909D-4368-99FE-B322D607678E}" type="pres">
      <dgm:prSet presAssocID="{8154A342-CB8E-4848-8F55-E83F17B8BAEC}" presName="rootComposite" presStyleCnt="0"/>
      <dgm:spPr/>
    </dgm:pt>
    <dgm:pt modelId="{03D61395-B5A4-4757-9BCB-19E2B1DAF61C}" type="pres">
      <dgm:prSet presAssocID="{8154A342-CB8E-4848-8F55-E83F17B8BAEC}" presName="rootText" presStyleLbl="node2" presStyleIdx="2" presStyleCnt="3">
        <dgm:presLayoutVars>
          <dgm:chPref val="3"/>
        </dgm:presLayoutVars>
      </dgm:prSet>
      <dgm:spPr/>
      <dgm:t>
        <a:bodyPr/>
        <a:lstStyle/>
        <a:p>
          <a:endParaRPr lang="en-US"/>
        </a:p>
      </dgm:t>
    </dgm:pt>
    <dgm:pt modelId="{DBC1E141-50E2-4294-9A72-6A470136E03A}" type="pres">
      <dgm:prSet presAssocID="{8154A342-CB8E-4848-8F55-E83F17B8BAEC}" presName="rootConnector" presStyleLbl="node2" presStyleIdx="2" presStyleCnt="3"/>
      <dgm:spPr/>
      <dgm:t>
        <a:bodyPr/>
        <a:lstStyle/>
        <a:p>
          <a:endParaRPr lang="en-US"/>
        </a:p>
      </dgm:t>
    </dgm:pt>
    <dgm:pt modelId="{E3B0CF58-DE65-4494-A410-4AA022E9E020}" type="pres">
      <dgm:prSet presAssocID="{8154A342-CB8E-4848-8F55-E83F17B8BAEC}" presName="hierChild4" presStyleCnt="0"/>
      <dgm:spPr/>
    </dgm:pt>
    <dgm:pt modelId="{4E406651-9AC4-4F12-A095-9126D534371C}" type="pres">
      <dgm:prSet presAssocID="{8154A342-CB8E-4848-8F55-E83F17B8BAEC}" presName="hierChild5" presStyleCnt="0"/>
      <dgm:spPr/>
    </dgm:pt>
    <dgm:pt modelId="{C1F1C4A5-1A9D-4B2E-8549-9D2D2BC4105C}" type="pres">
      <dgm:prSet presAssocID="{E0B44A29-14EC-41AD-85A4-D9D81EAE6501}" presName="hierChild3" presStyleCnt="0"/>
      <dgm:spPr/>
    </dgm:pt>
  </dgm:ptLst>
  <dgm:cxnLst>
    <dgm:cxn modelId="{9B39F22A-6692-497D-BF4D-7E604E15C25F}" type="presOf" srcId="{67802DB9-28D0-48E1-BA88-F08A6DEB10F8}" destId="{58766B44-9C0E-403A-B107-87A511B61C9D}" srcOrd="0" destOrd="0" presId="urn:microsoft.com/office/officeart/2005/8/layout/orgChart1"/>
    <dgm:cxn modelId="{4A083CE1-2764-48D0-8F4F-545BAA1918E8}" type="presOf" srcId="{8154A342-CB8E-4848-8F55-E83F17B8BAEC}" destId="{03D61395-B5A4-4757-9BCB-19E2B1DAF61C}" srcOrd="0" destOrd="0" presId="urn:microsoft.com/office/officeart/2005/8/layout/orgChart1"/>
    <dgm:cxn modelId="{6FF8F771-B1C5-4952-A393-33F7B45F1307}" type="presOf" srcId="{B078B2A7-7CF3-4DD3-B6B4-4271479DFA95}" destId="{53A6667B-AFF2-464F-A644-E706C5BDCB30}" srcOrd="0" destOrd="0" presId="urn:microsoft.com/office/officeart/2005/8/layout/orgChart1"/>
    <dgm:cxn modelId="{5B3C0F63-FC24-4659-8599-FB20758D6FC3}" type="presOf" srcId="{E0B44A29-14EC-41AD-85A4-D9D81EAE6501}" destId="{1412D88B-11F7-44A6-8C4C-AF50FBE558F9}" srcOrd="0" destOrd="0" presId="urn:microsoft.com/office/officeart/2005/8/layout/orgChart1"/>
    <dgm:cxn modelId="{4BD8D3A2-C5F7-403A-9536-905578678E1E}" srcId="{E0B44A29-14EC-41AD-85A4-D9D81EAE6501}" destId="{D20B78CB-AEDE-44C8-8E75-0F40B8A546F1}" srcOrd="0" destOrd="0" parTransId="{67802DB9-28D0-48E1-BA88-F08A6DEB10F8}" sibTransId="{83E09974-B1A6-4519-9E40-6644C4421E82}"/>
    <dgm:cxn modelId="{A0B3047E-E839-4950-BAF2-BF7A0BB1EC1E}" type="presOf" srcId="{EF7AC24A-A32A-4334-A5D0-833A37D89124}" destId="{E569C5EE-4536-4C27-8D66-6ECEBD8CAC93}" srcOrd="0" destOrd="0" presId="urn:microsoft.com/office/officeart/2005/8/layout/orgChart1"/>
    <dgm:cxn modelId="{7500ECD2-753F-4859-B882-8DC0A05C2D43}" type="presOf" srcId="{5067C63D-50C7-40E8-9390-854C3E64483A}" destId="{03BB2F99-5B8D-4659-8580-8387FC9E1F00}" srcOrd="0" destOrd="0" presId="urn:microsoft.com/office/officeart/2005/8/layout/orgChart1"/>
    <dgm:cxn modelId="{A6D07DAA-6D71-46D4-B362-E59CD2B800A4}" srcId="{E0B44A29-14EC-41AD-85A4-D9D81EAE6501}" destId="{5067C63D-50C7-40E8-9390-854C3E64483A}" srcOrd="1" destOrd="0" parTransId="{546A39BB-0C75-47DD-B1BC-E6412E51B724}" sibTransId="{188DC5A7-C08A-428D-AD2F-FB0577C44793}"/>
    <dgm:cxn modelId="{30430067-C719-4422-8E09-BF1D767A199D}" type="presOf" srcId="{B078B2A7-7CF3-4DD3-B6B4-4271479DFA95}" destId="{45B45CCB-4F36-4B1F-9421-360821F5D059}" srcOrd="1" destOrd="0" presId="urn:microsoft.com/office/officeart/2005/8/layout/orgChart1"/>
    <dgm:cxn modelId="{5212D41D-1E5C-4EA7-BBAF-55DA42932672}" type="presOf" srcId="{E0B44A29-14EC-41AD-85A4-D9D81EAE6501}" destId="{57A4CD25-4BBE-4310-A1E5-D639C7BF4CBB}" srcOrd="1" destOrd="0" presId="urn:microsoft.com/office/officeart/2005/8/layout/orgChart1"/>
    <dgm:cxn modelId="{54AAD080-322A-4434-91DE-B243A48B85C8}" type="presOf" srcId="{8154A342-CB8E-4848-8F55-E83F17B8BAEC}" destId="{DBC1E141-50E2-4294-9A72-6A470136E03A}" srcOrd="1" destOrd="0" presId="urn:microsoft.com/office/officeart/2005/8/layout/orgChart1"/>
    <dgm:cxn modelId="{F24AE00B-801C-4B92-9556-407E0548BEDA}" type="presOf" srcId="{D0EB9F43-E7F8-433C-B860-36F2ACBDC4B5}" destId="{FECD0DBD-CFE2-4B45-B75F-7AAEC6B57479}" srcOrd="0" destOrd="0" presId="urn:microsoft.com/office/officeart/2005/8/layout/orgChart1"/>
    <dgm:cxn modelId="{BAC4A75A-3A73-4D4E-A588-D9461D521A6F}" type="presOf" srcId="{5152C6EC-0E7B-43C9-9503-1A2EB0E7DAC8}" destId="{A9A6D9A3-2B9B-45CD-BA25-2E61247ACD49}" srcOrd="0" destOrd="0" presId="urn:microsoft.com/office/officeart/2005/8/layout/orgChart1"/>
    <dgm:cxn modelId="{82CE46F0-2E6A-41E9-8CC6-AFEE9DBBFEFA}" type="presOf" srcId="{D164049E-CBB9-44DB-8B29-0DE8FE89CDCF}" destId="{66BF72BB-B0F2-48C9-84B9-0F1E65D75FF7}" srcOrd="0" destOrd="0" presId="urn:microsoft.com/office/officeart/2005/8/layout/orgChart1"/>
    <dgm:cxn modelId="{7388EB78-FA51-4330-AB0F-7289E07D1A16}" type="presOf" srcId="{D0EB9F43-E7F8-433C-B860-36F2ACBDC4B5}" destId="{497FA01A-7BE3-41C6-935F-E9DFB60622E1}" srcOrd="1" destOrd="0" presId="urn:microsoft.com/office/officeart/2005/8/layout/orgChart1"/>
    <dgm:cxn modelId="{2DF3CAF2-D1B7-40B4-8330-95161E436A36}" srcId="{EF8E46D6-A5C8-4FCD-9C27-EAC1556CC33F}" destId="{E0B44A29-14EC-41AD-85A4-D9D81EAE6501}" srcOrd="0" destOrd="0" parTransId="{6E8A2126-2485-4DEC-945B-752A4EE5E2E0}" sibTransId="{F2C521F8-377F-4510-80BD-A338A4CD8F50}"/>
    <dgm:cxn modelId="{B3B5FA6A-201D-4FD9-B5C0-F17119970FF9}" srcId="{D20B78CB-AEDE-44C8-8E75-0F40B8A546F1}" destId="{D0EB9F43-E7F8-433C-B860-36F2ACBDC4B5}" srcOrd="0" destOrd="0" parTransId="{5152C6EC-0E7B-43C9-9503-1A2EB0E7DAC8}" sibTransId="{0BCCB330-D365-4D20-85AE-DFB7220E8BCC}"/>
    <dgm:cxn modelId="{769CE435-1502-40DA-8BCC-2E8668085DF9}" srcId="{E0B44A29-14EC-41AD-85A4-D9D81EAE6501}" destId="{8154A342-CB8E-4848-8F55-E83F17B8BAEC}" srcOrd="2" destOrd="0" parTransId="{D164049E-CBB9-44DB-8B29-0DE8FE89CDCF}" sibTransId="{58BFB245-329E-42F6-8BC6-8319EDB99470}"/>
    <dgm:cxn modelId="{0E995215-283F-4C8E-8992-7BB51C39226F}" type="presOf" srcId="{D20B78CB-AEDE-44C8-8E75-0F40B8A546F1}" destId="{836B6C05-3819-4C02-9E36-FEF30D4D4847}" srcOrd="0" destOrd="0" presId="urn:microsoft.com/office/officeart/2005/8/layout/orgChart1"/>
    <dgm:cxn modelId="{357D2088-7069-44FA-ADF5-E48A2D5AA68D}" type="presOf" srcId="{D20B78CB-AEDE-44C8-8E75-0F40B8A546F1}" destId="{DE869BBA-8307-412A-A537-B8158AB17C6E}" srcOrd="1" destOrd="0" presId="urn:microsoft.com/office/officeart/2005/8/layout/orgChart1"/>
    <dgm:cxn modelId="{D02B84E4-26A6-45EA-B00F-480BB38B0736}" srcId="{5067C63D-50C7-40E8-9390-854C3E64483A}" destId="{B078B2A7-7CF3-4DD3-B6B4-4271479DFA95}" srcOrd="0" destOrd="0" parTransId="{EF7AC24A-A32A-4334-A5D0-833A37D89124}" sibTransId="{4C56AC7B-BC7B-4BC6-88E2-E81687D28428}"/>
    <dgm:cxn modelId="{1F61C6FC-4385-420B-8989-A4FC47D1F237}" type="presOf" srcId="{546A39BB-0C75-47DD-B1BC-E6412E51B724}" destId="{B87CB44D-DBB9-41FA-A80B-A7BDAA911B61}" srcOrd="0" destOrd="0" presId="urn:microsoft.com/office/officeart/2005/8/layout/orgChart1"/>
    <dgm:cxn modelId="{CD0101C6-800F-4B07-B8EF-6370873A3D6C}" type="presOf" srcId="{5067C63D-50C7-40E8-9390-854C3E64483A}" destId="{C7B8614E-650F-4493-868B-F5CB4055AEE1}" srcOrd="1" destOrd="0" presId="urn:microsoft.com/office/officeart/2005/8/layout/orgChart1"/>
    <dgm:cxn modelId="{6F106753-D460-43B2-82DB-4835CAE30990}" type="presOf" srcId="{EF8E46D6-A5C8-4FCD-9C27-EAC1556CC33F}" destId="{D3C89738-B68B-4B2D-A0CF-7F6A452DC9AF}" srcOrd="0" destOrd="0" presId="urn:microsoft.com/office/officeart/2005/8/layout/orgChart1"/>
    <dgm:cxn modelId="{EC270326-50D1-49BC-B3EA-75C9C57D4E28}" type="presParOf" srcId="{D3C89738-B68B-4B2D-A0CF-7F6A452DC9AF}" destId="{7863DFBA-C121-40E9-A331-B74449401EFF}" srcOrd="0" destOrd="0" presId="urn:microsoft.com/office/officeart/2005/8/layout/orgChart1"/>
    <dgm:cxn modelId="{A09C2C21-48A9-497F-91C1-15E090AA829E}" type="presParOf" srcId="{7863DFBA-C121-40E9-A331-B74449401EFF}" destId="{CA3800AE-835A-4057-B50F-8DE3A56E01C2}" srcOrd="0" destOrd="0" presId="urn:microsoft.com/office/officeart/2005/8/layout/orgChart1"/>
    <dgm:cxn modelId="{8F59DF07-6413-4517-8FCF-21B049865993}" type="presParOf" srcId="{CA3800AE-835A-4057-B50F-8DE3A56E01C2}" destId="{1412D88B-11F7-44A6-8C4C-AF50FBE558F9}" srcOrd="0" destOrd="0" presId="urn:microsoft.com/office/officeart/2005/8/layout/orgChart1"/>
    <dgm:cxn modelId="{46EC88BE-DE5E-4334-A0CC-661D55F22B58}" type="presParOf" srcId="{CA3800AE-835A-4057-B50F-8DE3A56E01C2}" destId="{57A4CD25-4BBE-4310-A1E5-D639C7BF4CBB}" srcOrd="1" destOrd="0" presId="urn:microsoft.com/office/officeart/2005/8/layout/orgChart1"/>
    <dgm:cxn modelId="{292E0660-6D5E-4D5E-BB47-72357CC9F4C7}" type="presParOf" srcId="{7863DFBA-C121-40E9-A331-B74449401EFF}" destId="{6AAEF473-6878-4C32-8D33-023FAC0B80AB}" srcOrd="1" destOrd="0" presId="urn:microsoft.com/office/officeart/2005/8/layout/orgChart1"/>
    <dgm:cxn modelId="{2FD5A9BA-353A-4610-944E-201ED6539479}" type="presParOf" srcId="{6AAEF473-6878-4C32-8D33-023FAC0B80AB}" destId="{58766B44-9C0E-403A-B107-87A511B61C9D}" srcOrd="0" destOrd="0" presId="urn:microsoft.com/office/officeart/2005/8/layout/orgChart1"/>
    <dgm:cxn modelId="{D67C7D68-825B-494B-98C0-15AFF0E7A841}" type="presParOf" srcId="{6AAEF473-6878-4C32-8D33-023FAC0B80AB}" destId="{1181261E-85A5-4AAD-9C13-69B3484EA6C9}" srcOrd="1" destOrd="0" presId="urn:microsoft.com/office/officeart/2005/8/layout/orgChart1"/>
    <dgm:cxn modelId="{572B9D19-7481-4184-9EBF-870282F42CC3}" type="presParOf" srcId="{1181261E-85A5-4AAD-9C13-69B3484EA6C9}" destId="{C0FBA27E-5AE8-49B7-8839-FADC438CC39D}" srcOrd="0" destOrd="0" presId="urn:microsoft.com/office/officeart/2005/8/layout/orgChart1"/>
    <dgm:cxn modelId="{40CBCD57-C719-4F3D-AD01-9F2AFA483293}" type="presParOf" srcId="{C0FBA27E-5AE8-49B7-8839-FADC438CC39D}" destId="{836B6C05-3819-4C02-9E36-FEF30D4D4847}" srcOrd="0" destOrd="0" presId="urn:microsoft.com/office/officeart/2005/8/layout/orgChart1"/>
    <dgm:cxn modelId="{7A5C768F-0FCF-484E-88E5-A025EF62FF8F}" type="presParOf" srcId="{C0FBA27E-5AE8-49B7-8839-FADC438CC39D}" destId="{DE869BBA-8307-412A-A537-B8158AB17C6E}" srcOrd="1" destOrd="0" presId="urn:microsoft.com/office/officeart/2005/8/layout/orgChart1"/>
    <dgm:cxn modelId="{1590ED3C-AED7-4A59-8B64-ABE4264332AF}" type="presParOf" srcId="{1181261E-85A5-4AAD-9C13-69B3484EA6C9}" destId="{7CCF371E-B93E-49E6-A9F1-0149315D92B0}" srcOrd="1" destOrd="0" presId="urn:microsoft.com/office/officeart/2005/8/layout/orgChart1"/>
    <dgm:cxn modelId="{909C091F-AF0D-48CE-9EBA-2C0DA36DE380}" type="presParOf" srcId="{7CCF371E-B93E-49E6-A9F1-0149315D92B0}" destId="{A9A6D9A3-2B9B-45CD-BA25-2E61247ACD49}" srcOrd="0" destOrd="0" presId="urn:microsoft.com/office/officeart/2005/8/layout/orgChart1"/>
    <dgm:cxn modelId="{D4A58735-8F18-4243-BC98-167F5336E4ED}" type="presParOf" srcId="{7CCF371E-B93E-49E6-A9F1-0149315D92B0}" destId="{DF8A68D8-57DE-4B3E-B3F1-0743E8F1DAAE}" srcOrd="1" destOrd="0" presId="urn:microsoft.com/office/officeart/2005/8/layout/orgChart1"/>
    <dgm:cxn modelId="{7AE65C4C-C9C6-4D31-9523-C81D65DB9DA3}" type="presParOf" srcId="{DF8A68D8-57DE-4B3E-B3F1-0743E8F1DAAE}" destId="{D88E563E-42BD-44AA-AAD7-15BB24B5A1DB}" srcOrd="0" destOrd="0" presId="urn:microsoft.com/office/officeart/2005/8/layout/orgChart1"/>
    <dgm:cxn modelId="{D1460B2D-9A87-484E-A692-83C6E9862BEC}" type="presParOf" srcId="{D88E563E-42BD-44AA-AAD7-15BB24B5A1DB}" destId="{FECD0DBD-CFE2-4B45-B75F-7AAEC6B57479}" srcOrd="0" destOrd="0" presId="urn:microsoft.com/office/officeart/2005/8/layout/orgChart1"/>
    <dgm:cxn modelId="{70093A7E-72A6-4BC2-B94D-079E72A9E26D}" type="presParOf" srcId="{D88E563E-42BD-44AA-AAD7-15BB24B5A1DB}" destId="{497FA01A-7BE3-41C6-935F-E9DFB60622E1}" srcOrd="1" destOrd="0" presId="urn:microsoft.com/office/officeart/2005/8/layout/orgChart1"/>
    <dgm:cxn modelId="{B01B7928-2BEB-42A3-A456-041E58E0224A}" type="presParOf" srcId="{DF8A68D8-57DE-4B3E-B3F1-0743E8F1DAAE}" destId="{55D20280-743E-42FC-AE71-1A55D1BDC576}" srcOrd="1" destOrd="0" presId="urn:microsoft.com/office/officeart/2005/8/layout/orgChart1"/>
    <dgm:cxn modelId="{61CA554E-8C22-4B00-855E-C92C29BF1E16}" type="presParOf" srcId="{DF8A68D8-57DE-4B3E-B3F1-0743E8F1DAAE}" destId="{B52CB114-BDF1-44F3-86EE-D005FF7E0B05}" srcOrd="2" destOrd="0" presId="urn:microsoft.com/office/officeart/2005/8/layout/orgChart1"/>
    <dgm:cxn modelId="{4C4B5B8F-C70F-4F08-98FD-7041ABB67836}" type="presParOf" srcId="{1181261E-85A5-4AAD-9C13-69B3484EA6C9}" destId="{116EC80A-AA24-4F72-A567-AE50C33A7689}" srcOrd="2" destOrd="0" presId="urn:microsoft.com/office/officeart/2005/8/layout/orgChart1"/>
    <dgm:cxn modelId="{2DEFEBF7-FCE2-44C8-9CE4-0517E3C4ED16}" type="presParOf" srcId="{6AAEF473-6878-4C32-8D33-023FAC0B80AB}" destId="{B87CB44D-DBB9-41FA-A80B-A7BDAA911B61}" srcOrd="2" destOrd="0" presId="urn:microsoft.com/office/officeart/2005/8/layout/orgChart1"/>
    <dgm:cxn modelId="{83A7F2A6-60D6-4F98-BECA-645ACF5269BB}" type="presParOf" srcId="{6AAEF473-6878-4C32-8D33-023FAC0B80AB}" destId="{5317DD26-AE40-403E-8CC1-0B1B425F57EF}" srcOrd="3" destOrd="0" presId="urn:microsoft.com/office/officeart/2005/8/layout/orgChart1"/>
    <dgm:cxn modelId="{4247E4A6-3FF6-466F-B49D-7D0ED0E84F20}" type="presParOf" srcId="{5317DD26-AE40-403E-8CC1-0B1B425F57EF}" destId="{727B550B-DDFF-457F-8098-443ABB83B825}" srcOrd="0" destOrd="0" presId="urn:microsoft.com/office/officeart/2005/8/layout/orgChart1"/>
    <dgm:cxn modelId="{5CACCAAF-EEEA-4282-88D4-5EB7ADD98AC8}" type="presParOf" srcId="{727B550B-DDFF-457F-8098-443ABB83B825}" destId="{03BB2F99-5B8D-4659-8580-8387FC9E1F00}" srcOrd="0" destOrd="0" presId="urn:microsoft.com/office/officeart/2005/8/layout/orgChart1"/>
    <dgm:cxn modelId="{984D1741-5832-400F-8851-41116A16C767}" type="presParOf" srcId="{727B550B-DDFF-457F-8098-443ABB83B825}" destId="{C7B8614E-650F-4493-868B-F5CB4055AEE1}" srcOrd="1" destOrd="0" presId="urn:microsoft.com/office/officeart/2005/8/layout/orgChart1"/>
    <dgm:cxn modelId="{DBF8BEC2-E9B3-456F-B09E-72547554B6E6}" type="presParOf" srcId="{5317DD26-AE40-403E-8CC1-0B1B425F57EF}" destId="{1A70CCF7-531A-4177-A749-99B41DF02421}" srcOrd="1" destOrd="0" presId="urn:microsoft.com/office/officeart/2005/8/layout/orgChart1"/>
    <dgm:cxn modelId="{0C7DF868-DB2F-4DCE-91F9-AEB420319F41}" type="presParOf" srcId="{1A70CCF7-531A-4177-A749-99B41DF02421}" destId="{E569C5EE-4536-4C27-8D66-6ECEBD8CAC93}" srcOrd="0" destOrd="0" presId="urn:microsoft.com/office/officeart/2005/8/layout/orgChart1"/>
    <dgm:cxn modelId="{17011240-AB69-453F-9A54-DD8FB34371C9}" type="presParOf" srcId="{1A70CCF7-531A-4177-A749-99B41DF02421}" destId="{54643C1D-6386-4110-881E-136E84DDBAD3}" srcOrd="1" destOrd="0" presId="urn:microsoft.com/office/officeart/2005/8/layout/orgChart1"/>
    <dgm:cxn modelId="{EA9B9E1A-9F8B-4112-A43A-B7C01BAF3E20}" type="presParOf" srcId="{54643C1D-6386-4110-881E-136E84DDBAD3}" destId="{9CBCE9E4-997C-4252-98F2-C9792E682C4C}" srcOrd="0" destOrd="0" presId="urn:microsoft.com/office/officeart/2005/8/layout/orgChart1"/>
    <dgm:cxn modelId="{FB92CF8E-A36E-4B47-8FBE-27373B8477C0}" type="presParOf" srcId="{9CBCE9E4-997C-4252-98F2-C9792E682C4C}" destId="{53A6667B-AFF2-464F-A644-E706C5BDCB30}" srcOrd="0" destOrd="0" presId="urn:microsoft.com/office/officeart/2005/8/layout/orgChart1"/>
    <dgm:cxn modelId="{7D11AD93-C604-4AFE-95BE-A048C7BD28F2}" type="presParOf" srcId="{9CBCE9E4-997C-4252-98F2-C9792E682C4C}" destId="{45B45CCB-4F36-4B1F-9421-360821F5D059}" srcOrd="1" destOrd="0" presId="urn:microsoft.com/office/officeart/2005/8/layout/orgChart1"/>
    <dgm:cxn modelId="{2FA3493C-BE73-40AC-A2E8-20DFE24B598C}" type="presParOf" srcId="{54643C1D-6386-4110-881E-136E84DDBAD3}" destId="{6A573F6C-F4E8-49BE-A1DA-55C000D8BB71}" srcOrd="1" destOrd="0" presId="urn:microsoft.com/office/officeart/2005/8/layout/orgChart1"/>
    <dgm:cxn modelId="{5219DCAE-A76E-476F-9075-FB05DD3B963F}" type="presParOf" srcId="{54643C1D-6386-4110-881E-136E84DDBAD3}" destId="{19F36468-9333-460B-935C-8A64B9535317}" srcOrd="2" destOrd="0" presId="urn:microsoft.com/office/officeart/2005/8/layout/orgChart1"/>
    <dgm:cxn modelId="{22E0F31E-6B30-4364-ADBB-2D4F92BCAC69}" type="presParOf" srcId="{5317DD26-AE40-403E-8CC1-0B1B425F57EF}" destId="{4FE1A9FA-1FE4-435C-8483-8B14DA28C331}" srcOrd="2" destOrd="0" presId="urn:microsoft.com/office/officeart/2005/8/layout/orgChart1"/>
    <dgm:cxn modelId="{02CAFBF2-34AD-4B6A-B241-0260D9181F4B}" type="presParOf" srcId="{6AAEF473-6878-4C32-8D33-023FAC0B80AB}" destId="{66BF72BB-B0F2-48C9-84B9-0F1E65D75FF7}" srcOrd="4" destOrd="0" presId="urn:microsoft.com/office/officeart/2005/8/layout/orgChart1"/>
    <dgm:cxn modelId="{F3A91237-0C64-4076-97A4-C3A8E86A1E50}" type="presParOf" srcId="{6AAEF473-6878-4C32-8D33-023FAC0B80AB}" destId="{5A5F1D48-9FAC-4C85-B11F-0A381DF49134}" srcOrd="5" destOrd="0" presId="urn:microsoft.com/office/officeart/2005/8/layout/orgChart1"/>
    <dgm:cxn modelId="{9C52DC2F-FADE-4056-A00C-3524FEF15D4A}" type="presParOf" srcId="{5A5F1D48-9FAC-4C85-B11F-0A381DF49134}" destId="{1AE44B50-909D-4368-99FE-B322D607678E}" srcOrd="0" destOrd="0" presId="urn:microsoft.com/office/officeart/2005/8/layout/orgChart1"/>
    <dgm:cxn modelId="{8D53E48B-1354-4981-AE43-6B6CDAC838FD}" type="presParOf" srcId="{1AE44B50-909D-4368-99FE-B322D607678E}" destId="{03D61395-B5A4-4757-9BCB-19E2B1DAF61C}" srcOrd="0" destOrd="0" presId="urn:microsoft.com/office/officeart/2005/8/layout/orgChart1"/>
    <dgm:cxn modelId="{19C13AFC-DD98-472F-93D9-253FB8E369C2}" type="presParOf" srcId="{1AE44B50-909D-4368-99FE-B322D607678E}" destId="{DBC1E141-50E2-4294-9A72-6A470136E03A}" srcOrd="1" destOrd="0" presId="urn:microsoft.com/office/officeart/2005/8/layout/orgChart1"/>
    <dgm:cxn modelId="{6A8BDD3C-9892-47EE-A088-A261A5127DFA}" type="presParOf" srcId="{5A5F1D48-9FAC-4C85-B11F-0A381DF49134}" destId="{E3B0CF58-DE65-4494-A410-4AA022E9E020}" srcOrd="1" destOrd="0" presId="urn:microsoft.com/office/officeart/2005/8/layout/orgChart1"/>
    <dgm:cxn modelId="{A9185EC6-6EB2-4EAF-A555-CE8DEF198128}" type="presParOf" srcId="{5A5F1D48-9FAC-4C85-B11F-0A381DF49134}" destId="{4E406651-9AC4-4F12-A095-9126D534371C}" srcOrd="2" destOrd="0" presId="urn:microsoft.com/office/officeart/2005/8/layout/orgChart1"/>
    <dgm:cxn modelId="{F7F41916-484F-4918-AF73-6AFEAA00E9D0}" type="presParOf" srcId="{7863DFBA-C121-40E9-A331-B74449401EFF}" destId="{C1F1C4A5-1A9D-4B2E-8549-9D2D2BC4105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33865C-5449-4D50-BCF2-FEC51EC7479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BD9F94B-18AD-42B3-A189-F59B8CAD9F1D}">
      <dgm:prSet phldrT="[Text]"/>
      <dgm:spPr>
        <a:solidFill>
          <a:schemeClr val="bg1"/>
        </a:solidFill>
        <a:ln>
          <a:solidFill>
            <a:schemeClr val="tx1"/>
          </a:solidFill>
        </a:ln>
      </dgm:spPr>
      <dgm:t>
        <a:bodyPr/>
        <a:lstStyle/>
        <a:p>
          <a:r>
            <a:rPr lang="en-US" dirty="0" smtClean="0">
              <a:solidFill>
                <a:schemeClr val="tx1"/>
              </a:solidFill>
            </a:rPr>
            <a:t>Tracey Nurse</a:t>
          </a:r>
          <a:br>
            <a:rPr lang="en-US" dirty="0" smtClean="0">
              <a:solidFill>
                <a:schemeClr val="tx1"/>
              </a:solidFill>
            </a:rPr>
          </a:br>
          <a:r>
            <a:rPr lang="en-US" dirty="0" smtClean="0">
              <a:solidFill>
                <a:schemeClr val="tx1"/>
              </a:solidFill>
            </a:rPr>
            <a:t>Head of Children’s Social Work</a:t>
          </a:r>
          <a:br>
            <a:rPr lang="en-US" dirty="0" smtClean="0">
              <a:solidFill>
                <a:schemeClr val="tx1"/>
              </a:solidFill>
            </a:rPr>
          </a:br>
          <a:r>
            <a:rPr lang="en-US" dirty="0" smtClean="0">
              <a:solidFill>
                <a:schemeClr val="tx1"/>
              </a:solidFill>
            </a:rPr>
            <a:t>0115 87</a:t>
          </a:r>
          <a:r>
            <a:rPr lang="en-GB" dirty="0" smtClean="0">
              <a:solidFill>
                <a:schemeClr val="tx1"/>
              </a:solidFill>
            </a:rPr>
            <a:t>64524</a:t>
          </a:r>
          <a:endParaRPr lang="en-US" dirty="0">
            <a:solidFill>
              <a:schemeClr val="tx1"/>
            </a:solidFill>
          </a:endParaRPr>
        </a:p>
      </dgm:t>
    </dgm:pt>
    <dgm:pt modelId="{F2F25FAD-8BF6-4E3E-9B1D-75D65FDA667E}" type="parTrans" cxnId="{938F6F89-B84F-4ADE-AC93-2620F2C569C6}">
      <dgm:prSet/>
      <dgm:spPr/>
      <dgm:t>
        <a:bodyPr/>
        <a:lstStyle/>
        <a:p>
          <a:endParaRPr lang="en-US"/>
        </a:p>
      </dgm:t>
    </dgm:pt>
    <dgm:pt modelId="{DEABD4A6-5A94-4E05-90BD-68F363138818}" type="sibTrans" cxnId="{938F6F89-B84F-4ADE-AC93-2620F2C569C6}">
      <dgm:prSet/>
      <dgm:spPr/>
      <dgm:t>
        <a:bodyPr/>
        <a:lstStyle/>
        <a:p>
          <a:endParaRPr lang="en-US"/>
        </a:p>
      </dgm:t>
    </dgm:pt>
    <dgm:pt modelId="{ABE1D092-3664-4C7D-9B48-76831D9B6A88}">
      <dgm:prSet phldrT="[Text]"/>
      <dgm:spPr>
        <a:solidFill>
          <a:schemeClr val="bg1"/>
        </a:solidFill>
        <a:ln>
          <a:solidFill>
            <a:schemeClr val="tx1"/>
          </a:solidFill>
        </a:ln>
      </dgm:spPr>
      <dgm:t>
        <a:bodyPr/>
        <a:lstStyle/>
        <a:p>
          <a:r>
            <a:rPr lang="en-US" dirty="0" smtClean="0">
              <a:solidFill>
                <a:schemeClr val="tx1"/>
              </a:solidFill>
            </a:rPr>
            <a:t>Bernice Walters</a:t>
          </a:r>
        </a:p>
        <a:p>
          <a:r>
            <a:rPr lang="en-US" dirty="0" smtClean="0">
              <a:solidFill>
                <a:schemeClr val="tx1"/>
              </a:solidFill>
            </a:rPr>
            <a:t>Agency Service Manager – North</a:t>
          </a:r>
        </a:p>
        <a:p>
          <a:r>
            <a:rPr lang="en-US" dirty="0" smtClean="0">
              <a:solidFill>
                <a:schemeClr val="tx1"/>
              </a:solidFill>
            </a:rPr>
            <a:t>Locality </a:t>
          </a:r>
        </a:p>
        <a:p>
          <a:r>
            <a:rPr lang="en-US" dirty="0" smtClean="0">
              <a:solidFill>
                <a:schemeClr val="tx1"/>
              </a:solidFill>
            </a:rPr>
            <a:t>0115  8761808</a:t>
          </a:r>
          <a:endParaRPr lang="en-US" dirty="0">
            <a:solidFill>
              <a:schemeClr val="tx1"/>
            </a:solidFill>
          </a:endParaRPr>
        </a:p>
      </dgm:t>
    </dgm:pt>
    <dgm:pt modelId="{0979B35B-208C-4F97-AEB9-C259D7C43374}" type="parTrans" cxnId="{ACF3764D-8433-4CBD-B867-C3BECDA6DE3F}">
      <dgm:prSet/>
      <dgm:spPr>
        <a:ln>
          <a:solidFill>
            <a:schemeClr val="tx1"/>
          </a:solidFill>
        </a:ln>
      </dgm:spPr>
      <dgm:t>
        <a:bodyPr/>
        <a:lstStyle/>
        <a:p>
          <a:endParaRPr lang="en-US"/>
        </a:p>
      </dgm:t>
    </dgm:pt>
    <dgm:pt modelId="{F12C0487-09EF-4F2A-B1A8-E0B9C1D2A662}" type="sibTrans" cxnId="{ACF3764D-8433-4CBD-B867-C3BECDA6DE3F}">
      <dgm:prSet/>
      <dgm:spPr/>
      <dgm:t>
        <a:bodyPr/>
        <a:lstStyle/>
        <a:p>
          <a:endParaRPr lang="en-US"/>
        </a:p>
      </dgm:t>
    </dgm:pt>
    <dgm:pt modelId="{E20DE4C9-2DF1-473D-AFDA-9E1E1D326342}">
      <dgm:prSet/>
      <dgm:spPr>
        <a:solidFill>
          <a:schemeClr val="bg1"/>
        </a:solidFill>
        <a:ln>
          <a:solidFill>
            <a:schemeClr val="tx1"/>
          </a:solidFill>
        </a:ln>
      </dgm:spPr>
      <dgm:t>
        <a:bodyPr/>
        <a:lstStyle/>
        <a:p>
          <a:r>
            <a:rPr lang="en-US" dirty="0" smtClean="0">
              <a:solidFill>
                <a:schemeClr val="tx1"/>
              </a:solidFill>
            </a:rPr>
            <a:t>Team Managers:</a:t>
          </a:r>
          <a:r>
            <a:rPr lang="en-GB" dirty="0" smtClean="0">
              <a:solidFill>
                <a:schemeClr val="tx1"/>
              </a:solidFill>
            </a:rPr>
            <a:t/>
          </a:r>
          <a:br>
            <a:rPr lang="en-GB" dirty="0" smtClean="0">
              <a:solidFill>
                <a:schemeClr val="tx1"/>
              </a:solidFill>
            </a:rPr>
          </a:br>
          <a:r>
            <a:rPr lang="en-GB" dirty="0" smtClean="0">
              <a:solidFill>
                <a:schemeClr val="tx1"/>
              </a:solidFill>
            </a:rPr>
            <a:t>Sarah Price – 0115 8786311</a:t>
          </a:r>
          <a:br>
            <a:rPr lang="en-GB" dirty="0" smtClean="0">
              <a:solidFill>
                <a:schemeClr val="tx1"/>
              </a:solidFill>
            </a:rPr>
          </a:br>
          <a:r>
            <a:rPr lang="en-GB" dirty="0" smtClean="0">
              <a:solidFill>
                <a:schemeClr val="tx1"/>
              </a:solidFill>
            </a:rPr>
            <a:t>Kathryn McGovern – 0115 8765361</a:t>
          </a:r>
          <a:br>
            <a:rPr lang="en-GB" dirty="0" smtClean="0">
              <a:solidFill>
                <a:schemeClr val="tx1"/>
              </a:solidFill>
            </a:rPr>
          </a:br>
          <a:r>
            <a:rPr lang="en-GB" dirty="0" smtClean="0">
              <a:solidFill>
                <a:schemeClr val="tx1"/>
              </a:solidFill>
            </a:rPr>
            <a:t>Belinda Rose – 0115 8765386</a:t>
          </a:r>
          <a:br>
            <a:rPr lang="en-GB" dirty="0" smtClean="0">
              <a:solidFill>
                <a:schemeClr val="tx1"/>
              </a:solidFill>
            </a:rPr>
          </a:br>
          <a:r>
            <a:rPr lang="en-GB" dirty="0" smtClean="0">
              <a:solidFill>
                <a:schemeClr val="tx1"/>
              </a:solidFill>
            </a:rPr>
            <a:t>Karen Unwin –  0115 8786315</a:t>
          </a:r>
          <a:endParaRPr lang="en-US" dirty="0">
            <a:solidFill>
              <a:schemeClr val="tx1"/>
            </a:solidFill>
          </a:endParaRPr>
        </a:p>
      </dgm:t>
    </dgm:pt>
    <dgm:pt modelId="{7908F391-C564-4368-8980-24E77A284116}" type="parTrans" cxnId="{A10FA168-B244-4BA3-B668-CC56D4982B91}">
      <dgm:prSet/>
      <dgm:spPr>
        <a:ln>
          <a:solidFill>
            <a:schemeClr val="tx1"/>
          </a:solidFill>
        </a:ln>
      </dgm:spPr>
      <dgm:t>
        <a:bodyPr/>
        <a:lstStyle/>
        <a:p>
          <a:endParaRPr lang="en-US"/>
        </a:p>
      </dgm:t>
    </dgm:pt>
    <dgm:pt modelId="{C9312042-B969-432B-A6F6-4EFBEC884BA0}" type="sibTrans" cxnId="{A10FA168-B244-4BA3-B668-CC56D4982B91}">
      <dgm:prSet/>
      <dgm:spPr/>
      <dgm:t>
        <a:bodyPr/>
        <a:lstStyle/>
        <a:p>
          <a:endParaRPr lang="en-US"/>
        </a:p>
      </dgm:t>
    </dgm:pt>
    <dgm:pt modelId="{DAD4DC66-D983-4647-BCFA-FA9BD1DA8703}">
      <dgm:prSet/>
      <dgm:spPr>
        <a:solidFill>
          <a:schemeClr val="bg1"/>
        </a:solidFill>
        <a:ln>
          <a:solidFill>
            <a:schemeClr val="tx1"/>
          </a:solidFill>
        </a:ln>
      </dgm:spPr>
      <dgm:t>
        <a:bodyPr/>
        <a:lstStyle/>
        <a:p>
          <a:r>
            <a:rPr lang="en-US" dirty="0" smtClean="0">
              <a:solidFill>
                <a:schemeClr val="tx1"/>
              </a:solidFill>
            </a:rPr>
            <a:t>Team Managers:</a:t>
          </a:r>
          <a:br>
            <a:rPr lang="en-US" dirty="0" smtClean="0">
              <a:solidFill>
                <a:schemeClr val="tx1"/>
              </a:solidFill>
            </a:rPr>
          </a:br>
          <a:r>
            <a:rPr lang="en-US" dirty="0" smtClean="0">
              <a:solidFill>
                <a:schemeClr val="tx1"/>
              </a:solidFill>
            </a:rPr>
            <a:t>Will Hose – </a:t>
          </a:r>
          <a:r>
            <a:rPr lang="en-GB" dirty="0" smtClean="0">
              <a:solidFill>
                <a:schemeClr val="tx1"/>
              </a:solidFill>
            </a:rPr>
            <a:t>0115 8834317</a:t>
          </a:r>
          <a:br>
            <a:rPr lang="en-GB" dirty="0" smtClean="0">
              <a:solidFill>
                <a:schemeClr val="tx1"/>
              </a:solidFill>
            </a:rPr>
          </a:br>
          <a:r>
            <a:rPr lang="en-GB" dirty="0" smtClean="0">
              <a:solidFill>
                <a:schemeClr val="tx1"/>
              </a:solidFill>
            </a:rPr>
            <a:t>Laura Cresci 0115 8833553</a:t>
          </a:r>
          <a:br>
            <a:rPr lang="en-GB" dirty="0" smtClean="0">
              <a:solidFill>
                <a:schemeClr val="tx1"/>
              </a:solidFill>
            </a:rPr>
          </a:br>
          <a:r>
            <a:rPr lang="en-GB" dirty="0" smtClean="0">
              <a:solidFill>
                <a:schemeClr val="tx1"/>
              </a:solidFill>
            </a:rPr>
            <a:t>Ailsa Pearce – 0115 8833720</a:t>
          </a:r>
          <a:br>
            <a:rPr lang="en-GB" dirty="0" smtClean="0">
              <a:solidFill>
                <a:schemeClr val="tx1"/>
              </a:solidFill>
            </a:rPr>
          </a:br>
          <a:r>
            <a:rPr lang="en-GB" dirty="0" smtClean="0">
              <a:solidFill>
                <a:schemeClr val="tx1"/>
              </a:solidFill>
            </a:rPr>
            <a:t>Thomas Beesley – 0115 8833586</a:t>
          </a:r>
          <a:endParaRPr lang="en-US" dirty="0">
            <a:solidFill>
              <a:schemeClr val="tx1"/>
            </a:solidFill>
          </a:endParaRPr>
        </a:p>
      </dgm:t>
    </dgm:pt>
    <dgm:pt modelId="{E88AF39B-E9F5-44EB-9213-F42591BDE39E}" type="parTrans" cxnId="{4A02808E-3021-483E-981C-3496A7FDA968}">
      <dgm:prSet/>
      <dgm:spPr>
        <a:ln>
          <a:solidFill>
            <a:schemeClr val="tx1"/>
          </a:solidFill>
        </a:ln>
      </dgm:spPr>
      <dgm:t>
        <a:bodyPr/>
        <a:lstStyle/>
        <a:p>
          <a:endParaRPr lang="en-US"/>
        </a:p>
      </dgm:t>
    </dgm:pt>
    <dgm:pt modelId="{8660C801-B783-4813-B3D6-402530646868}" type="sibTrans" cxnId="{4A02808E-3021-483E-981C-3496A7FDA968}">
      <dgm:prSet/>
      <dgm:spPr/>
      <dgm:t>
        <a:bodyPr/>
        <a:lstStyle/>
        <a:p>
          <a:endParaRPr lang="en-US"/>
        </a:p>
      </dgm:t>
    </dgm:pt>
    <dgm:pt modelId="{1DF6E1FF-D023-4854-8BF4-4AFD2A5C66AD}">
      <dgm:prSet/>
      <dgm:spPr>
        <a:solidFill>
          <a:schemeClr val="bg1"/>
        </a:solidFill>
        <a:ln>
          <a:solidFill>
            <a:schemeClr val="tx1"/>
          </a:solidFill>
        </a:ln>
      </dgm:spPr>
      <dgm:t>
        <a:bodyPr/>
        <a:lstStyle/>
        <a:p>
          <a:r>
            <a:rPr lang="en-US" dirty="0" smtClean="0">
              <a:solidFill>
                <a:schemeClr val="tx1"/>
              </a:solidFill>
            </a:rPr>
            <a:t>Edge of Care Panel</a:t>
          </a:r>
          <a:br>
            <a:rPr lang="en-US" dirty="0" smtClean="0">
              <a:solidFill>
                <a:schemeClr val="tx1"/>
              </a:solidFill>
            </a:rPr>
          </a:br>
          <a:r>
            <a:rPr lang="en-US" dirty="0" smtClean="0">
              <a:solidFill>
                <a:schemeClr val="tx1"/>
              </a:solidFill>
            </a:rPr>
            <a:t>Multi-Systemic Therapy (MST) Team</a:t>
          </a:r>
          <a:br>
            <a:rPr lang="en-US" dirty="0" smtClean="0">
              <a:solidFill>
                <a:schemeClr val="tx1"/>
              </a:solidFill>
            </a:rPr>
          </a:br>
          <a:r>
            <a:rPr lang="en-US" dirty="0" smtClean="0">
              <a:solidFill>
                <a:schemeClr val="tx1"/>
              </a:solidFill>
            </a:rPr>
            <a:t>MST CAN</a:t>
          </a:r>
          <a:br>
            <a:rPr lang="en-US" dirty="0" smtClean="0">
              <a:solidFill>
                <a:schemeClr val="tx1"/>
              </a:solidFill>
            </a:rPr>
          </a:br>
          <a:r>
            <a:rPr lang="en-US" dirty="0" smtClean="0">
              <a:solidFill>
                <a:schemeClr val="tx1"/>
              </a:solidFill>
            </a:rPr>
            <a:t>Edge of Care Hub</a:t>
          </a:r>
        </a:p>
        <a:p>
          <a:endParaRPr lang="en-US" dirty="0" smtClean="0">
            <a:solidFill>
              <a:schemeClr val="tx1"/>
            </a:solidFill>
          </a:endParaRPr>
        </a:p>
      </dgm:t>
    </dgm:pt>
    <dgm:pt modelId="{A8B619E5-E66F-408A-B692-19A8149CFA84}" type="sibTrans" cxnId="{48A90857-01AD-478B-8801-3B514ED00E81}">
      <dgm:prSet/>
      <dgm:spPr/>
      <dgm:t>
        <a:bodyPr/>
        <a:lstStyle/>
        <a:p>
          <a:endParaRPr lang="en-US"/>
        </a:p>
      </dgm:t>
    </dgm:pt>
    <dgm:pt modelId="{1AFA74F0-228D-4621-8018-E2498E1DE41B}" type="parTrans" cxnId="{48A90857-01AD-478B-8801-3B514ED00E81}">
      <dgm:prSet/>
      <dgm:spPr>
        <a:ln>
          <a:solidFill>
            <a:schemeClr val="tx1"/>
          </a:solidFill>
        </a:ln>
      </dgm:spPr>
      <dgm:t>
        <a:bodyPr/>
        <a:lstStyle/>
        <a:p>
          <a:endParaRPr lang="en-US"/>
        </a:p>
      </dgm:t>
    </dgm:pt>
    <dgm:pt modelId="{45F3011E-C063-424F-8063-0FC04CD08CE0}">
      <dgm:prSet/>
      <dgm:spPr>
        <a:solidFill>
          <a:schemeClr val="bg1"/>
        </a:solidFill>
        <a:ln>
          <a:solidFill>
            <a:schemeClr val="tx1"/>
          </a:solidFill>
        </a:ln>
      </dgm:spPr>
      <dgm:t>
        <a:bodyPr/>
        <a:lstStyle/>
        <a:p>
          <a:r>
            <a:rPr lang="en-GB" dirty="0" smtClean="0">
              <a:solidFill>
                <a:schemeClr val="tx1"/>
              </a:solidFill>
            </a:rPr>
            <a:t>Tracy Hayden</a:t>
          </a:r>
        </a:p>
        <a:p>
          <a:r>
            <a:rPr lang="en-GB" dirty="0" smtClean="0">
              <a:solidFill>
                <a:schemeClr val="tx1"/>
              </a:solidFill>
            </a:rPr>
            <a:t>Service Manager – South </a:t>
          </a:r>
        </a:p>
        <a:p>
          <a:r>
            <a:rPr lang="en-GB" dirty="0" smtClean="0">
              <a:solidFill>
                <a:schemeClr val="tx1"/>
              </a:solidFill>
            </a:rPr>
            <a:t>Locality </a:t>
          </a:r>
        </a:p>
        <a:p>
          <a:r>
            <a:rPr lang="en-GB" dirty="0" smtClean="0">
              <a:solidFill>
                <a:schemeClr val="tx1"/>
              </a:solidFill>
            </a:rPr>
            <a:t>0115 8761089</a:t>
          </a:r>
          <a:endParaRPr lang="en-US" dirty="0">
            <a:solidFill>
              <a:schemeClr val="tx1"/>
            </a:solidFill>
          </a:endParaRPr>
        </a:p>
      </dgm:t>
    </dgm:pt>
    <dgm:pt modelId="{DC476B5A-B6A8-4B07-B686-6A03203441EF}" type="parTrans" cxnId="{19AA809A-7270-4415-89DF-A7EF64013F7B}">
      <dgm:prSet/>
      <dgm:spPr>
        <a:ln>
          <a:solidFill>
            <a:schemeClr val="tx1"/>
          </a:solidFill>
        </a:ln>
      </dgm:spPr>
      <dgm:t>
        <a:bodyPr/>
        <a:lstStyle/>
        <a:p>
          <a:endParaRPr lang="en-US"/>
        </a:p>
      </dgm:t>
    </dgm:pt>
    <dgm:pt modelId="{80EF1885-BE0A-405F-8AEC-FB8C7C081330}" type="sibTrans" cxnId="{19AA809A-7270-4415-89DF-A7EF64013F7B}">
      <dgm:prSet/>
      <dgm:spPr/>
      <dgm:t>
        <a:bodyPr/>
        <a:lstStyle/>
        <a:p>
          <a:endParaRPr lang="en-US"/>
        </a:p>
      </dgm:t>
    </dgm:pt>
    <dgm:pt modelId="{ECB9D720-C086-4796-952D-2EF50046EB30}">
      <dgm:prSet/>
      <dgm:spPr>
        <a:solidFill>
          <a:schemeClr val="bg1"/>
        </a:solidFill>
        <a:ln>
          <a:solidFill>
            <a:schemeClr val="tx1"/>
          </a:solidFill>
        </a:ln>
      </dgm:spPr>
      <dgm:t>
        <a:bodyPr/>
        <a:lstStyle/>
        <a:p>
          <a:r>
            <a:rPr lang="en-US" dirty="0" smtClean="0">
              <a:solidFill>
                <a:schemeClr val="tx1"/>
              </a:solidFill>
            </a:rPr>
            <a:t>Team Managers:</a:t>
          </a:r>
        </a:p>
        <a:p>
          <a:r>
            <a:rPr lang="en-US" dirty="0" smtClean="0">
              <a:solidFill>
                <a:schemeClr val="tx1"/>
              </a:solidFill>
            </a:rPr>
            <a:t>Vanessa Kokott – </a:t>
          </a:r>
          <a:r>
            <a:rPr lang="en-GB" dirty="0" smtClean="0">
              <a:solidFill>
                <a:schemeClr val="tx1"/>
              </a:solidFill>
            </a:rPr>
            <a:t>0115 8838268</a:t>
          </a:r>
          <a:br>
            <a:rPr lang="en-GB" dirty="0" smtClean="0">
              <a:solidFill>
                <a:schemeClr val="tx1"/>
              </a:solidFill>
            </a:rPr>
          </a:br>
          <a:r>
            <a:rPr lang="en-GB" dirty="0" smtClean="0">
              <a:solidFill>
                <a:schemeClr val="tx1"/>
              </a:solidFill>
            </a:rPr>
            <a:t>Julie French – 0115 8761218</a:t>
          </a:r>
          <a:br>
            <a:rPr lang="en-GB" dirty="0" smtClean="0">
              <a:solidFill>
                <a:schemeClr val="tx1"/>
              </a:solidFill>
            </a:rPr>
          </a:br>
          <a:r>
            <a:rPr lang="en-GB" dirty="0" smtClean="0">
              <a:solidFill>
                <a:schemeClr val="tx1"/>
              </a:solidFill>
            </a:rPr>
            <a:t>Caroline Vallelly – 0115 8762995</a:t>
          </a:r>
          <a:br>
            <a:rPr lang="en-GB" dirty="0" smtClean="0">
              <a:solidFill>
                <a:schemeClr val="tx1"/>
              </a:solidFill>
            </a:rPr>
          </a:br>
          <a:r>
            <a:rPr lang="en-GB" dirty="0" smtClean="0">
              <a:solidFill>
                <a:schemeClr val="tx1"/>
              </a:solidFill>
            </a:rPr>
            <a:t>Sally Charlton – 0115 8838265</a:t>
          </a:r>
          <a:endParaRPr lang="en-US" dirty="0">
            <a:solidFill>
              <a:schemeClr val="tx1"/>
            </a:solidFill>
          </a:endParaRPr>
        </a:p>
      </dgm:t>
    </dgm:pt>
    <dgm:pt modelId="{5A80ED12-227E-4600-8B86-8189DDC49AA3}" type="parTrans" cxnId="{968A2A20-D094-4F82-A72E-065A5F4C5062}">
      <dgm:prSet/>
      <dgm:spPr>
        <a:ln>
          <a:solidFill>
            <a:schemeClr val="tx1"/>
          </a:solidFill>
        </a:ln>
      </dgm:spPr>
      <dgm:t>
        <a:bodyPr/>
        <a:lstStyle/>
        <a:p>
          <a:endParaRPr lang="en-US"/>
        </a:p>
      </dgm:t>
    </dgm:pt>
    <dgm:pt modelId="{90150FEC-39C2-4BF3-B01B-EFC83510C387}" type="sibTrans" cxnId="{968A2A20-D094-4F82-A72E-065A5F4C5062}">
      <dgm:prSet/>
      <dgm:spPr/>
      <dgm:t>
        <a:bodyPr/>
        <a:lstStyle/>
        <a:p>
          <a:endParaRPr lang="en-US"/>
        </a:p>
      </dgm:t>
    </dgm:pt>
    <dgm:pt modelId="{209954A0-9AC0-44F4-B57F-270FB5765D6D}">
      <dgm:prSet phldrT="[Text]"/>
      <dgm:spPr>
        <a:solidFill>
          <a:schemeClr val="bg1"/>
        </a:solidFill>
        <a:ln>
          <a:solidFill>
            <a:schemeClr val="tx1"/>
          </a:solidFill>
        </a:ln>
      </dgm:spPr>
      <dgm:t>
        <a:bodyPr/>
        <a:lstStyle/>
        <a:p>
          <a:r>
            <a:rPr lang="en-US" dirty="0" smtClean="0">
              <a:solidFill>
                <a:schemeClr val="tx1"/>
              </a:solidFill>
            </a:rPr>
            <a:t>Nicole Harris </a:t>
          </a:r>
          <a:br>
            <a:rPr lang="en-US" dirty="0" smtClean="0">
              <a:solidFill>
                <a:schemeClr val="tx1"/>
              </a:solidFill>
            </a:rPr>
          </a:br>
          <a:r>
            <a:rPr lang="en-US" dirty="0" smtClean="0">
              <a:solidFill>
                <a:schemeClr val="tx1"/>
              </a:solidFill>
            </a:rPr>
            <a:t>Temporary Service Manager – Central </a:t>
          </a:r>
        </a:p>
        <a:p>
          <a:r>
            <a:rPr lang="en-US" dirty="0" smtClean="0">
              <a:solidFill>
                <a:schemeClr val="tx1"/>
              </a:solidFill>
            </a:rPr>
            <a:t>Locality </a:t>
          </a:r>
        </a:p>
        <a:p>
          <a:r>
            <a:rPr lang="en-US" dirty="0" smtClean="0">
              <a:solidFill>
                <a:schemeClr val="tx1"/>
              </a:solidFill>
            </a:rPr>
            <a:t>0115 8761808</a:t>
          </a:r>
          <a:endParaRPr lang="en-US" dirty="0">
            <a:solidFill>
              <a:schemeClr val="tx1"/>
            </a:solidFill>
          </a:endParaRPr>
        </a:p>
      </dgm:t>
    </dgm:pt>
    <dgm:pt modelId="{45F923BC-B608-4803-9872-3FCFCAC8BE4B}" type="sibTrans" cxnId="{D6D59CE8-2FD7-4EFB-9114-252CD366BCC8}">
      <dgm:prSet/>
      <dgm:spPr/>
      <dgm:t>
        <a:bodyPr/>
        <a:lstStyle/>
        <a:p>
          <a:endParaRPr lang="en-US"/>
        </a:p>
      </dgm:t>
    </dgm:pt>
    <dgm:pt modelId="{4CE0B6B1-66FC-4E29-8AA1-52824900AFF8}" type="parTrans" cxnId="{D6D59CE8-2FD7-4EFB-9114-252CD366BCC8}">
      <dgm:prSet/>
      <dgm:spPr>
        <a:ln>
          <a:solidFill>
            <a:schemeClr val="tx1"/>
          </a:solidFill>
        </a:ln>
      </dgm:spPr>
      <dgm:t>
        <a:bodyPr/>
        <a:lstStyle/>
        <a:p>
          <a:endParaRPr lang="en-US"/>
        </a:p>
      </dgm:t>
    </dgm:pt>
    <dgm:pt modelId="{7048EAD9-F0EF-4754-85C9-8E5732FDCCFE}" type="pres">
      <dgm:prSet presAssocID="{D533865C-5449-4D50-BCF2-FEC51EC7479E}" presName="hierChild1" presStyleCnt="0">
        <dgm:presLayoutVars>
          <dgm:orgChart val="1"/>
          <dgm:chPref val="1"/>
          <dgm:dir/>
          <dgm:animOne val="branch"/>
          <dgm:animLvl val="lvl"/>
          <dgm:resizeHandles/>
        </dgm:presLayoutVars>
      </dgm:prSet>
      <dgm:spPr/>
      <dgm:t>
        <a:bodyPr/>
        <a:lstStyle/>
        <a:p>
          <a:endParaRPr lang="en-US"/>
        </a:p>
      </dgm:t>
    </dgm:pt>
    <dgm:pt modelId="{5AA2A65F-31C0-4A23-A633-EBF9CB429426}" type="pres">
      <dgm:prSet presAssocID="{CBD9F94B-18AD-42B3-A189-F59B8CAD9F1D}" presName="hierRoot1" presStyleCnt="0">
        <dgm:presLayoutVars>
          <dgm:hierBranch val="init"/>
        </dgm:presLayoutVars>
      </dgm:prSet>
      <dgm:spPr/>
    </dgm:pt>
    <dgm:pt modelId="{25F14AA0-FF62-4821-91FC-B1E1DD5E41F2}" type="pres">
      <dgm:prSet presAssocID="{CBD9F94B-18AD-42B3-A189-F59B8CAD9F1D}" presName="rootComposite1" presStyleCnt="0"/>
      <dgm:spPr/>
    </dgm:pt>
    <dgm:pt modelId="{84B687F6-7073-4D2D-89C5-4ED9E790D497}" type="pres">
      <dgm:prSet presAssocID="{CBD9F94B-18AD-42B3-A189-F59B8CAD9F1D}" presName="rootText1" presStyleLbl="node0" presStyleIdx="0" presStyleCnt="1">
        <dgm:presLayoutVars>
          <dgm:chPref val="3"/>
        </dgm:presLayoutVars>
      </dgm:prSet>
      <dgm:spPr/>
      <dgm:t>
        <a:bodyPr/>
        <a:lstStyle/>
        <a:p>
          <a:endParaRPr lang="en-US"/>
        </a:p>
      </dgm:t>
    </dgm:pt>
    <dgm:pt modelId="{CB4CB0C3-14C7-44E9-96E2-6E74E186CB03}" type="pres">
      <dgm:prSet presAssocID="{CBD9F94B-18AD-42B3-A189-F59B8CAD9F1D}" presName="rootConnector1" presStyleLbl="node1" presStyleIdx="0" presStyleCnt="0"/>
      <dgm:spPr/>
      <dgm:t>
        <a:bodyPr/>
        <a:lstStyle/>
        <a:p>
          <a:endParaRPr lang="en-US"/>
        </a:p>
      </dgm:t>
    </dgm:pt>
    <dgm:pt modelId="{670782FF-50D3-404D-A872-D336AD8FD822}" type="pres">
      <dgm:prSet presAssocID="{CBD9F94B-18AD-42B3-A189-F59B8CAD9F1D}" presName="hierChild2" presStyleCnt="0"/>
      <dgm:spPr/>
    </dgm:pt>
    <dgm:pt modelId="{E2D7A9F1-1F55-42A2-AE00-F69667E51B4E}" type="pres">
      <dgm:prSet presAssocID="{0979B35B-208C-4F97-AEB9-C259D7C43374}" presName="Name37" presStyleLbl="parChTrans1D2" presStyleIdx="0" presStyleCnt="4"/>
      <dgm:spPr/>
      <dgm:t>
        <a:bodyPr/>
        <a:lstStyle/>
        <a:p>
          <a:endParaRPr lang="en-US"/>
        </a:p>
      </dgm:t>
    </dgm:pt>
    <dgm:pt modelId="{7D07114B-85AC-4AFD-B2C1-55DB6D20643E}" type="pres">
      <dgm:prSet presAssocID="{ABE1D092-3664-4C7D-9B48-76831D9B6A88}" presName="hierRoot2" presStyleCnt="0">
        <dgm:presLayoutVars>
          <dgm:hierBranch val="init"/>
        </dgm:presLayoutVars>
      </dgm:prSet>
      <dgm:spPr/>
    </dgm:pt>
    <dgm:pt modelId="{57590802-8895-48A1-9AC0-5E5689E4523A}" type="pres">
      <dgm:prSet presAssocID="{ABE1D092-3664-4C7D-9B48-76831D9B6A88}" presName="rootComposite" presStyleCnt="0"/>
      <dgm:spPr/>
    </dgm:pt>
    <dgm:pt modelId="{41D1B267-6167-472D-BA4B-92EBF36B4F8D}" type="pres">
      <dgm:prSet presAssocID="{ABE1D092-3664-4C7D-9B48-76831D9B6A88}" presName="rootText" presStyleLbl="node2" presStyleIdx="0" presStyleCnt="4">
        <dgm:presLayoutVars>
          <dgm:chPref val="3"/>
        </dgm:presLayoutVars>
      </dgm:prSet>
      <dgm:spPr/>
      <dgm:t>
        <a:bodyPr/>
        <a:lstStyle/>
        <a:p>
          <a:endParaRPr lang="en-US"/>
        </a:p>
      </dgm:t>
    </dgm:pt>
    <dgm:pt modelId="{EC9A7447-593E-4BCB-BBC8-42E8E3381518}" type="pres">
      <dgm:prSet presAssocID="{ABE1D092-3664-4C7D-9B48-76831D9B6A88}" presName="rootConnector" presStyleLbl="node2" presStyleIdx="0" presStyleCnt="4"/>
      <dgm:spPr/>
      <dgm:t>
        <a:bodyPr/>
        <a:lstStyle/>
        <a:p>
          <a:endParaRPr lang="en-US"/>
        </a:p>
      </dgm:t>
    </dgm:pt>
    <dgm:pt modelId="{1D6897E6-8739-4B58-8BEA-CD5AB79E56BD}" type="pres">
      <dgm:prSet presAssocID="{ABE1D092-3664-4C7D-9B48-76831D9B6A88}" presName="hierChild4" presStyleCnt="0"/>
      <dgm:spPr/>
    </dgm:pt>
    <dgm:pt modelId="{967C66E5-3B91-4E9A-A5E0-70718D5F951F}" type="pres">
      <dgm:prSet presAssocID="{7908F391-C564-4368-8980-24E77A284116}" presName="Name37" presStyleLbl="parChTrans1D3" presStyleIdx="0" presStyleCnt="3"/>
      <dgm:spPr/>
      <dgm:t>
        <a:bodyPr/>
        <a:lstStyle/>
        <a:p>
          <a:endParaRPr lang="en-US"/>
        </a:p>
      </dgm:t>
    </dgm:pt>
    <dgm:pt modelId="{3ACE9DA5-B02C-4211-B87D-B0DC8A164084}" type="pres">
      <dgm:prSet presAssocID="{E20DE4C9-2DF1-473D-AFDA-9E1E1D326342}" presName="hierRoot2" presStyleCnt="0">
        <dgm:presLayoutVars>
          <dgm:hierBranch val="init"/>
        </dgm:presLayoutVars>
      </dgm:prSet>
      <dgm:spPr/>
    </dgm:pt>
    <dgm:pt modelId="{2F164A77-E32E-47F5-A995-21EFE82B0F0A}" type="pres">
      <dgm:prSet presAssocID="{E20DE4C9-2DF1-473D-AFDA-9E1E1D326342}" presName="rootComposite" presStyleCnt="0"/>
      <dgm:spPr/>
    </dgm:pt>
    <dgm:pt modelId="{F4D20189-0034-4EA6-9328-A14754343804}" type="pres">
      <dgm:prSet presAssocID="{E20DE4C9-2DF1-473D-AFDA-9E1E1D326342}" presName="rootText" presStyleLbl="node3" presStyleIdx="0" presStyleCnt="3" custScaleY="108982">
        <dgm:presLayoutVars>
          <dgm:chPref val="3"/>
        </dgm:presLayoutVars>
      </dgm:prSet>
      <dgm:spPr/>
      <dgm:t>
        <a:bodyPr/>
        <a:lstStyle/>
        <a:p>
          <a:endParaRPr lang="en-US"/>
        </a:p>
      </dgm:t>
    </dgm:pt>
    <dgm:pt modelId="{68D193D1-F496-4B30-85F9-CDEEBA2BFEF9}" type="pres">
      <dgm:prSet presAssocID="{E20DE4C9-2DF1-473D-AFDA-9E1E1D326342}" presName="rootConnector" presStyleLbl="node3" presStyleIdx="0" presStyleCnt="3"/>
      <dgm:spPr/>
      <dgm:t>
        <a:bodyPr/>
        <a:lstStyle/>
        <a:p>
          <a:endParaRPr lang="en-US"/>
        </a:p>
      </dgm:t>
    </dgm:pt>
    <dgm:pt modelId="{2E0BD137-7CC7-4EDD-9889-9CFB5CF2E890}" type="pres">
      <dgm:prSet presAssocID="{E20DE4C9-2DF1-473D-AFDA-9E1E1D326342}" presName="hierChild4" presStyleCnt="0"/>
      <dgm:spPr/>
    </dgm:pt>
    <dgm:pt modelId="{0F5873E9-E555-47F3-A863-0217C87F1A53}" type="pres">
      <dgm:prSet presAssocID="{E20DE4C9-2DF1-473D-AFDA-9E1E1D326342}" presName="hierChild5" presStyleCnt="0"/>
      <dgm:spPr/>
    </dgm:pt>
    <dgm:pt modelId="{E958DF96-F172-47EE-9D1D-B55A7D14A6A2}" type="pres">
      <dgm:prSet presAssocID="{ABE1D092-3664-4C7D-9B48-76831D9B6A88}" presName="hierChild5" presStyleCnt="0"/>
      <dgm:spPr/>
    </dgm:pt>
    <dgm:pt modelId="{BFAAE1AB-CDC6-45BB-9D8A-22696FD1ADE9}" type="pres">
      <dgm:prSet presAssocID="{4CE0B6B1-66FC-4E29-8AA1-52824900AFF8}" presName="Name37" presStyleLbl="parChTrans1D2" presStyleIdx="1" presStyleCnt="4"/>
      <dgm:spPr/>
      <dgm:t>
        <a:bodyPr/>
        <a:lstStyle/>
        <a:p>
          <a:endParaRPr lang="en-US"/>
        </a:p>
      </dgm:t>
    </dgm:pt>
    <dgm:pt modelId="{99E82910-DCE6-4441-B43C-1F7B7D169081}" type="pres">
      <dgm:prSet presAssocID="{209954A0-9AC0-44F4-B57F-270FB5765D6D}" presName="hierRoot2" presStyleCnt="0">
        <dgm:presLayoutVars>
          <dgm:hierBranch val="init"/>
        </dgm:presLayoutVars>
      </dgm:prSet>
      <dgm:spPr/>
    </dgm:pt>
    <dgm:pt modelId="{3F36B188-D670-4F6A-BEC8-A13189C18727}" type="pres">
      <dgm:prSet presAssocID="{209954A0-9AC0-44F4-B57F-270FB5765D6D}" presName="rootComposite" presStyleCnt="0"/>
      <dgm:spPr/>
    </dgm:pt>
    <dgm:pt modelId="{95805421-28AC-4DF0-841A-BA5D3165FB9A}" type="pres">
      <dgm:prSet presAssocID="{209954A0-9AC0-44F4-B57F-270FB5765D6D}" presName="rootText" presStyleLbl="node2" presStyleIdx="1" presStyleCnt="4">
        <dgm:presLayoutVars>
          <dgm:chPref val="3"/>
        </dgm:presLayoutVars>
      </dgm:prSet>
      <dgm:spPr/>
      <dgm:t>
        <a:bodyPr/>
        <a:lstStyle/>
        <a:p>
          <a:endParaRPr lang="en-US"/>
        </a:p>
      </dgm:t>
    </dgm:pt>
    <dgm:pt modelId="{1924DEE5-5146-428F-A87C-2288D314C9EC}" type="pres">
      <dgm:prSet presAssocID="{209954A0-9AC0-44F4-B57F-270FB5765D6D}" presName="rootConnector" presStyleLbl="node2" presStyleIdx="1" presStyleCnt="4"/>
      <dgm:spPr/>
      <dgm:t>
        <a:bodyPr/>
        <a:lstStyle/>
        <a:p>
          <a:endParaRPr lang="en-US"/>
        </a:p>
      </dgm:t>
    </dgm:pt>
    <dgm:pt modelId="{5A0C6BDF-967B-484E-ABD2-361946F5F711}" type="pres">
      <dgm:prSet presAssocID="{209954A0-9AC0-44F4-B57F-270FB5765D6D}" presName="hierChild4" presStyleCnt="0"/>
      <dgm:spPr/>
    </dgm:pt>
    <dgm:pt modelId="{9EC48A12-A79D-438B-B707-0823D602AF6B}" type="pres">
      <dgm:prSet presAssocID="{E88AF39B-E9F5-44EB-9213-F42591BDE39E}" presName="Name37" presStyleLbl="parChTrans1D3" presStyleIdx="1" presStyleCnt="3"/>
      <dgm:spPr/>
      <dgm:t>
        <a:bodyPr/>
        <a:lstStyle/>
        <a:p>
          <a:endParaRPr lang="en-US"/>
        </a:p>
      </dgm:t>
    </dgm:pt>
    <dgm:pt modelId="{0F075A8B-9FB2-4684-8F46-BBADB49B32BE}" type="pres">
      <dgm:prSet presAssocID="{DAD4DC66-D983-4647-BCFA-FA9BD1DA8703}" presName="hierRoot2" presStyleCnt="0">
        <dgm:presLayoutVars>
          <dgm:hierBranch val="init"/>
        </dgm:presLayoutVars>
      </dgm:prSet>
      <dgm:spPr/>
    </dgm:pt>
    <dgm:pt modelId="{991383DB-39E1-4865-AA22-CA90AFB2A459}" type="pres">
      <dgm:prSet presAssocID="{DAD4DC66-D983-4647-BCFA-FA9BD1DA8703}" presName="rootComposite" presStyleCnt="0"/>
      <dgm:spPr/>
    </dgm:pt>
    <dgm:pt modelId="{FB525054-05D7-4BB3-9374-0377177D332D}" type="pres">
      <dgm:prSet presAssocID="{DAD4DC66-D983-4647-BCFA-FA9BD1DA8703}" presName="rootText" presStyleLbl="node3" presStyleIdx="1" presStyleCnt="3" custLinFactNeighborX="-465" custLinFactNeighborY="-30664">
        <dgm:presLayoutVars>
          <dgm:chPref val="3"/>
        </dgm:presLayoutVars>
      </dgm:prSet>
      <dgm:spPr/>
      <dgm:t>
        <a:bodyPr/>
        <a:lstStyle/>
        <a:p>
          <a:endParaRPr lang="en-US"/>
        </a:p>
      </dgm:t>
    </dgm:pt>
    <dgm:pt modelId="{9B2403AF-4F91-47B5-86FC-2B37C4E05601}" type="pres">
      <dgm:prSet presAssocID="{DAD4DC66-D983-4647-BCFA-FA9BD1DA8703}" presName="rootConnector" presStyleLbl="node3" presStyleIdx="1" presStyleCnt="3"/>
      <dgm:spPr/>
      <dgm:t>
        <a:bodyPr/>
        <a:lstStyle/>
        <a:p>
          <a:endParaRPr lang="en-US"/>
        </a:p>
      </dgm:t>
    </dgm:pt>
    <dgm:pt modelId="{AE1AF4B8-8E74-4C33-A54A-C5259348C44B}" type="pres">
      <dgm:prSet presAssocID="{DAD4DC66-D983-4647-BCFA-FA9BD1DA8703}" presName="hierChild4" presStyleCnt="0"/>
      <dgm:spPr/>
    </dgm:pt>
    <dgm:pt modelId="{304F9DA1-9568-4D4F-A4DA-EFC23CECE49B}" type="pres">
      <dgm:prSet presAssocID="{DAD4DC66-D983-4647-BCFA-FA9BD1DA8703}" presName="hierChild5" presStyleCnt="0"/>
      <dgm:spPr/>
    </dgm:pt>
    <dgm:pt modelId="{D707D545-BA03-4B75-B37E-AF53BD35446C}" type="pres">
      <dgm:prSet presAssocID="{209954A0-9AC0-44F4-B57F-270FB5765D6D}" presName="hierChild5" presStyleCnt="0"/>
      <dgm:spPr/>
    </dgm:pt>
    <dgm:pt modelId="{6712EDA6-F3B8-4779-A165-50D32DD9CE88}" type="pres">
      <dgm:prSet presAssocID="{DC476B5A-B6A8-4B07-B686-6A03203441EF}" presName="Name37" presStyleLbl="parChTrans1D2" presStyleIdx="2" presStyleCnt="4"/>
      <dgm:spPr/>
      <dgm:t>
        <a:bodyPr/>
        <a:lstStyle/>
        <a:p>
          <a:endParaRPr lang="en-US"/>
        </a:p>
      </dgm:t>
    </dgm:pt>
    <dgm:pt modelId="{3712D1F4-E2EA-4A5F-A9A0-20FEF860C0D3}" type="pres">
      <dgm:prSet presAssocID="{45F3011E-C063-424F-8063-0FC04CD08CE0}" presName="hierRoot2" presStyleCnt="0">
        <dgm:presLayoutVars>
          <dgm:hierBranch val="init"/>
        </dgm:presLayoutVars>
      </dgm:prSet>
      <dgm:spPr/>
    </dgm:pt>
    <dgm:pt modelId="{4F56936A-F49B-4D65-98F1-E6B3800CC31F}" type="pres">
      <dgm:prSet presAssocID="{45F3011E-C063-424F-8063-0FC04CD08CE0}" presName="rootComposite" presStyleCnt="0"/>
      <dgm:spPr/>
    </dgm:pt>
    <dgm:pt modelId="{9B27D334-CA4E-4A15-99DE-D2E299CD7DF9}" type="pres">
      <dgm:prSet presAssocID="{45F3011E-C063-424F-8063-0FC04CD08CE0}" presName="rootText" presStyleLbl="node2" presStyleIdx="2" presStyleCnt="4">
        <dgm:presLayoutVars>
          <dgm:chPref val="3"/>
        </dgm:presLayoutVars>
      </dgm:prSet>
      <dgm:spPr/>
      <dgm:t>
        <a:bodyPr/>
        <a:lstStyle/>
        <a:p>
          <a:endParaRPr lang="en-US"/>
        </a:p>
      </dgm:t>
    </dgm:pt>
    <dgm:pt modelId="{C3FB2855-1C31-47C9-B343-073326A84065}" type="pres">
      <dgm:prSet presAssocID="{45F3011E-C063-424F-8063-0FC04CD08CE0}" presName="rootConnector" presStyleLbl="node2" presStyleIdx="2" presStyleCnt="4"/>
      <dgm:spPr/>
      <dgm:t>
        <a:bodyPr/>
        <a:lstStyle/>
        <a:p>
          <a:endParaRPr lang="en-US"/>
        </a:p>
      </dgm:t>
    </dgm:pt>
    <dgm:pt modelId="{AEC7A83C-10E4-45A7-9F61-6C623410515F}" type="pres">
      <dgm:prSet presAssocID="{45F3011E-C063-424F-8063-0FC04CD08CE0}" presName="hierChild4" presStyleCnt="0"/>
      <dgm:spPr/>
    </dgm:pt>
    <dgm:pt modelId="{C6A967F7-039F-4B3C-9192-DA37B5AEDED4}" type="pres">
      <dgm:prSet presAssocID="{5A80ED12-227E-4600-8B86-8189DDC49AA3}" presName="Name37" presStyleLbl="parChTrans1D3" presStyleIdx="2" presStyleCnt="3"/>
      <dgm:spPr/>
      <dgm:t>
        <a:bodyPr/>
        <a:lstStyle/>
        <a:p>
          <a:endParaRPr lang="en-US"/>
        </a:p>
      </dgm:t>
    </dgm:pt>
    <dgm:pt modelId="{A6366912-398B-4747-BFEF-617E92AFB240}" type="pres">
      <dgm:prSet presAssocID="{ECB9D720-C086-4796-952D-2EF50046EB30}" presName="hierRoot2" presStyleCnt="0">
        <dgm:presLayoutVars>
          <dgm:hierBranch val="init"/>
        </dgm:presLayoutVars>
      </dgm:prSet>
      <dgm:spPr/>
    </dgm:pt>
    <dgm:pt modelId="{F733AE0A-D706-444A-84DA-210CF923A120}" type="pres">
      <dgm:prSet presAssocID="{ECB9D720-C086-4796-952D-2EF50046EB30}" presName="rootComposite" presStyleCnt="0"/>
      <dgm:spPr/>
    </dgm:pt>
    <dgm:pt modelId="{5179A58E-96DD-4A98-B82F-EC5332E54B4D}" type="pres">
      <dgm:prSet presAssocID="{ECB9D720-C086-4796-952D-2EF50046EB30}" presName="rootText" presStyleLbl="node3" presStyleIdx="2" presStyleCnt="3">
        <dgm:presLayoutVars>
          <dgm:chPref val="3"/>
        </dgm:presLayoutVars>
      </dgm:prSet>
      <dgm:spPr/>
      <dgm:t>
        <a:bodyPr/>
        <a:lstStyle/>
        <a:p>
          <a:endParaRPr lang="en-US"/>
        </a:p>
      </dgm:t>
    </dgm:pt>
    <dgm:pt modelId="{1242FBA9-42A0-4DE6-9CDE-4C8DC30F675D}" type="pres">
      <dgm:prSet presAssocID="{ECB9D720-C086-4796-952D-2EF50046EB30}" presName="rootConnector" presStyleLbl="node3" presStyleIdx="2" presStyleCnt="3"/>
      <dgm:spPr/>
      <dgm:t>
        <a:bodyPr/>
        <a:lstStyle/>
        <a:p>
          <a:endParaRPr lang="en-US"/>
        </a:p>
      </dgm:t>
    </dgm:pt>
    <dgm:pt modelId="{E3281D14-DFD0-4393-9962-C36299703E03}" type="pres">
      <dgm:prSet presAssocID="{ECB9D720-C086-4796-952D-2EF50046EB30}" presName="hierChild4" presStyleCnt="0"/>
      <dgm:spPr/>
    </dgm:pt>
    <dgm:pt modelId="{F9D4BB50-5669-4E94-963D-7475E1579DBB}" type="pres">
      <dgm:prSet presAssocID="{ECB9D720-C086-4796-952D-2EF50046EB30}" presName="hierChild5" presStyleCnt="0"/>
      <dgm:spPr/>
    </dgm:pt>
    <dgm:pt modelId="{D76EFDAE-9058-4F17-8458-671F1B95BF2F}" type="pres">
      <dgm:prSet presAssocID="{45F3011E-C063-424F-8063-0FC04CD08CE0}" presName="hierChild5" presStyleCnt="0"/>
      <dgm:spPr/>
    </dgm:pt>
    <dgm:pt modelId="{0DCD4C27-9290-4B49-BA6C-63E3788F6BC6}" type="pres">
      <dgm:prSet presAssocID="{1AFA74F0-228D-4621-8018-E2498E1DE41B}" presName="Name37" presStyleLbl="parChTrans1D2" presStyleIdx="3" presStyleCnt="4"/>
      <dgm:spPr/>
      <dgm:t>
        <a:bodyPr/>
        <a:lstStyle/>
        <a:p>
          <a:endParaRPr lang="en-US"/>
        </a:p>
      </dgm:t>
    </dgm:pt>
    <dgm:pt modelId="{6B5BCF6C-702A-4575-A26B-D20DC103BC76}" type="pres">
      <dgm:prSet presAssocID="{1DF6E1FF-D023-4854-8BF4-4AFD2A5C66AD}" presName="hierRoot2" presStyleCnt="0">
        <dgm:presLayoutVars>
          <dgm:hierBranch val="init"/>
        </dgm:presLayoutVars>
      </dgm:prSet>
      <dgm:spPr/>
    </dgm:pt>
    <dgm:pt modelId="{F8331BF3-F9C8-4CD1-AB6C-F2DB2E71E472}" type="pres">
      <dgm:prSet presAssocID="{1DF6E1FF-D023-4854-8BF4-4AFD2A5C66AD}" presName="rootComposite" presStyleCnt="0"/>
      <dgm:spPr/>
    </dgm:pt>
    <dgm:pt modelId="{A6F22A9C-A26A-4E59-B84D-E55C40446BB3}" type="pres">
      <dgm:prSet presAssocID="{1DF6E1FF-D023-4854-8BF4-4AFD2A5C66AD}" presName="rootText" presStyleLbl="node2" presStyleIdx="3" presStyleCnt="4">
        <dgm:presLayoutVars>
          <dgm:chPref val="3"/>
        </dgm:presLayoutVars>
      </dgm:prSet>
      <dgm:spPr/>
      <dgm:t>
        <a:bodyPr/>
        <a:lstStyle/>
        <a:p>
          <a:endParaRPr lang="en-US"/>
        </a:p>
      </dgm:t>
    </dgm:pt>
    <dgm:pt modelId="{89503D5B-BF1C-48C3-885A-29052339EB9F}" type="pres">
      <dgm:prSet presAssocID="{1DF6E1FF-D023-4854-8BF4-4AFD2A5C66AD}" presName="rootConnector" presStyleLbl="node2" presStyleIdx="3" presStyleCnt="4"/>
      <dgm:spPr/>
      <dgm:t>
        <a:bodyPr/>
        <a:lstStyle/>
        <a:p>
          <a:endParaRPr lang="en-US"/>
        </a:p>
      </dgm:t>
    </dgm:pt>
    <dgm:pt modelId="{DCA21FA3-F159-4FD5-A5FD-FC474D00FC68}" type="pres">
      <dgm:prSet presAssocID="{1DF6E1FF-D023-4854-8BF4-4AFD2A5C66AD}" presName="hierChild4" presStyleCnt="0"/>
      <dgm:spPr/>
    </dgm:pt>
    <dgm:pt modelId="{3A4F1B31-643A-4831-870B-80BE267BF849}" type="pres">
      <dgm:prSet presAssocID="{1DF6E1FF-D023-4854-8BF4-4AFD2A5C66AD}" presName="hierChild5" presStyleCnt="0"/>
      <dgm:spPr/>
    </dgm:pt>
    <dgm:pt modelId="{C0D4FCFD-9E28-476F-B17B-E03A1A6C0DA7}" type="pres">
      <dgm:prSet presAssocID="{CBD9F94B-18AD-42B3-A189-F59B8CAD9F1D}" presName="hierChild3" presStyleCnt="0"/>
      <dgm:spPr/>
    </dgm:pt>
  </dgm:ptLst>
  <dgm:cxnLst>
    <dgm:cxn modelId="{4528E0FC-123B-4727-B2DD-999670531563}" type="presOf" srcId="{CBD9F94B-18AD-42B3-A189-F59B8CAD9F1D}" destId="{84B687F6-7073-4D2D-89C5-4ED9E790D497}" srcOrd="0" destOrd="0" presId="urn:microsoft.com/office/officeart/2005/8/layout/orgChart1"/>
    <dgm:cxn modelId="{C59AAC05-6138-4322-A026-71A09B7A3EEA}" type="presOf" srcId="{1AFA74F0-228D-4621-8018-E2498E1DE41B}" destId="{0DCD4C27-9290-4B49-BA6C-63E3788F6BC6}" srcOrd="0" destOrd="0" presId="urn:microsoft.com/office/officeart/2005/8/layout/orgChart1"/>
    <dgm:cxn modelId="{1FD546DE-B4B6-4833-8B5C-422AE6047C11}" type="presOf" srcId="{E20DE4C9-2DF1-473D-AFDA-9E1E1D326342}" destId="{F4D20189-0034-4EA6-9328-A14754343804}" srcOrd="0" destOrd="0" presId="urn:microsoft.com/office/officeart/2005/8/layout/orgChart1"/>
    <dgm:cxn modelId="{520F0A0A-C0D5-4CC2-8126-D45DD165D765}" type="presOf" srcId="{DAD4DC66-D983-4647-BCFA-FA9BD1DA8703}" destId="{9B2403AF-4F91-47B5-86FC-2B37C4E05601}" srcOrd="1" destOrd="0" presId="urn:microsoft.com/office/officeart/2005/8/layout/orgChart1"/>
    <dgm:cxn modelId="{C6C0577C-DE90-43E2-881E-96111BB1EE72}" type="presOf" srcId="{209954A0-9AC0-44F4-B57F-270FB5765D6D}" destId="{95805421-28AC-4DF0-841A-BA5D3165FB9A}" srcOrd="0" destOrd="0" presId="urn:microsoft.com/office/officeart/2005/8/layout/orgChart1"/>
    <dgm:cxn modelId="{A10FA168-B244-4BA3-B668-CC56D4982B91}" srcId="{ABE1D092-3664-4C7D-9B48-76831D9B6A88}" destId="{E20DE4C9-2DF1-473D-AFDA-9E1E1D326342}" srcOrd="0" destOrd="0" parTransId="{7908F391-C564-4368-8980-24E77A284116}" sibTransId="{C9312042-B969-432B-A6F6-4EFBEC884BA0}"/>
    <dgm:cxn modelId="{8050B410-8019-48DB-872A-717452A71D29}" type="presOf" srcId="{DC476B5A-B6A8-4B07-B686-6A03203441EF}" destId="{6712EDA6-F3B8-4779-A165-50D32DD9CE88}" srcOrd="0" destOrd="0" presId="urn:microsoft.com/office/officeart/2005/8/layout/orgChart1"/>
    <dgm:cxn modelId="{9DE95B71-1B6D-4D3C-9752-F5E0C85FE4D3}" type="presOf" srcId="{E20DE4C9-2DF1-473D-AFDA-9E1E1D326342}" destId="{68D193D1-F496-4B30-85F9-CDEEBA2BFEF9}" srcOrd="1" destOrd="0" presId="urn:microsoft.com/office/officeart/2005/8/layout/orgChart1"/>
    <dgm:cxn modelId="{8BC55356-F7D6-4E01-BB4F-F1FA00827464}" type="presOf" srcId="{CBD9F94B-18AD-42B3-A189-F59B8CAD9F1D}" destId="{CB4CB0C3-14C7-44E9-96E2-6E74E186CB03}" srcOrd="1" destOrd="0" presId="urn:microsoft.com/office/officeart/2005/8/layout/orgChart1"/>
    <dgm:cxn modelId="{64AF93B4-6E53-4289-BDE5-F15E448EE4B9}" type="presOf" srcId="{7908F391-C564-4368-8980-24E77A284116}" destId="{967C66E5-3B91-4E9A-A5E0-70718D5F951F}" srcOrd="0" destOrd="0" presId="urn:microsoft.com/office/officeart/2005/8/layout/orgChart1"/>
    <dgm:cxn modelId="{36310095-9429-4541-92CB-7DFE09C51141}" type="presOf" srcId="{0979B35B-208C-4F97-AEB9-C259D7C43374}" destId="{E2D7A9F1-1F55-42A2-AE00-F69667E51B4E}" srcOrd="0" destOrd="0" presId="urn:microsoft.com/office/officeart/2005/8/layout/orgChart1"/>
    <dgm:cxn modelId="{661A042F-8DDF-4ECA-B183-277EC9973019}" type="presOf" srcId="{ECB9D720-C086-4796-952D-2EF50046EB30}" destId="{1242FBA9-42A0-4DE6-9CDE-4C8DC30F675D}" srcOrd="1" destOrd="0" presId="urn:microsoft.com/office/officeart/2005/8/layout/orgChart1"/>
    <dgm:cxn modelId="{968A2A20-D094-4F82-A72E-065A5F4C5062}" srcId="{45F3011E-C063-424F-8063-0FC04CD08CE0}" destId="{ECB9D720-C086-4796-952D-2EF50046EB30}" srcOrd="0" destOrd="0" parTransId="{5A80ED12-227E-4600-8B86-8189DDC49AA3}" sibTransId="{90150FEC-39C2-4BF3-B01B-EFC83510C387}"/>
    <dgm:cxn modelId="{F91FBD44-A11B-460E-8E38-DC4EAB1DD81F}" type="presOf" srcId="{4CE0B6B1-66FC-4E29-8AA1-52824900AFF8}" destId="{BFAAE1AB-CDC6-45BB-9D8A-22696FD1ADE9}" srcOrd="0" destOrd="0" presId="urn:microsoft.com/office/officeart/2005/8/layout/orgChart1"/>
    <dgm:cxn modelId="{C10E9D78-8399-4A9F-8ACE-EF1E67CCC577}" type="presOf" srcId="{1DF6E1FF-D023-4854-8BF4-4AFD2A5C66AD}" destId="{89503D5B-BF1C-48C3-885A-29052339EB9F}" srcOrd="1" destOrd="0" presId="urn:microsoft.com/office/officeart/2005/8/layout/orgChart1"/>
    <dgm:cxn modelId="{7BFD7D4F-77E3-4A18-86B3-2103CF414BDC}" type="presOf" srcId="{E88AF39B-E9F5-44EB-9213-F42591BDE39E}" destId="{9EC48A12-A79D-438B-B707-0823D602AF6B}" srcOrd="0" destOrd="0" presId="urn:microsoft.com/office/officeart/2005/8/layout/orgChart1"/>
    <dgm:cxn modelId="{5741C786-A017-45D3-B736-F6F48C88CFF9}" type="presOf" srcId="{ABE1D092-3664-4C7D-9B48-76831D9B6A88}" destId="{41D1B267-6167-472D-BA4B-92EBF36B4F8D}" srcOrd="0" destOrd="0" presId="urn:microsoft.com/office/officeart/2005/8/layout/orgChart1"/>
    <dgm:cxn modelId="{8AEC9632-A73F-40A6-90D0-8D26F22CF3BE}" type="presOf" srcId="{DAD4DC66-D983-4647-BCFA-FA9BD1DA8703}" destId="{FB525054-05D7-4BB3-9374-0377177D332D}" srcOrd="0" destOrd="0" presId="urn:microsoft.com/office/officeart/2005/8/layout/orgChart1"/>
    <dgm:cxn modelId="{AA8F431B-E3DC-4743-AA44-A8B340EC2034}" type="presOf" srcId="{209954A0-9AC0-44F4-B57F-270FB5765D6D}" destId="{1924DEE5-5146-428F-A87C-2288D314C9EC}" srcOrd="1" destOrd="0" presId="urn:microsoft.com/office/officeart/2005/8/layout/orgChart1"/>
    <dgm:cxn modelId="{48A90857-01AD-478B-8801-3B514ED00E81}" srcId="{CBD9F94B-18AD-42B3-A189-F59B8CAD9F1D}" destId="{1DF6E1FF-D023-4854-8BF4-4AFD2A5C66AD}" srcOrd="3" destOrd="0" parTransId="{1AFA74F0-228D-4621-8018-E2498E1DE41B}" sibTransId="{A8B619E5-E66F-408A-B692-19A8149CFA84}"/>
    <dgm:cxn modelId="{3858D690-BC22-4302-AECA-7EAA93264AEF}" type="presOf" srcId="{45F3011E-C063-424F-8063-0FC04CD08CE0}" destId="{9B27D334-CA4E-4A15-99DE-D2E299CD7DF9}" srcOrd="0" destOrd="0" presId="urn:microsoft.com/office/officeart/2005/8/layout/orgChart1"/>
    <dgm:cxn modelId="{938F6F89-B84F-4ADE-AC93-2620F2C569C6}" srcId="{D533865C-5449-4D50-BCF2-FEC51EC7479E}" destId="{CBD9F94B-18AD-42B3-A189-F59B8CAD9F1D}" srcOrd="0" destOrd="0" parTransId="{F2F25FAD-8BF6-4E3E-9B1D-75D65FDA667E}" sibTransId="{DEABD4A6-5A94-4E05-90BD-68F363138818}"/>
    <dgm:cxn modelId="{4A02808E-3021-483E-981C-3496A7FDA968}" srcId="{209954A0-9AC0-44F4-B57F-270FB5765D6D}" destId="{DAD4DC66-D983-4647-BCFA-FA9BD1DA8703}" srcOrd="0" destOrd="0" parTransId="{E88AF39B-E9F5-44EB-9213-F42591BDE39E}" sibTransId="{8660C801-B783-4813-B3D6-402530646868}"/>
    <dgm:cxn modelId="{36B23910-C292-4684-8520-0F42FCFBAB70}" type="presOf" srcId="{D533865C-5449-4D50-BCF2-FEC51EC7479E}" destId="{7048EAD9-F0EF-4754-85C9-8E5732FDCCFE}" srcOrd="0" destOrd="0" presId="urn:microsoft.com/office/officeart/2005/8/layout/orgChart1"/>
    <dgm:cxn modelId="{1B0EF4E4-E066-48A9-8604-A4759FC460DF}" type="presOf" srcId="{5A80ED12-227E-4600-8B86-8189DDC49AA3}" destId="{C6A967F7-039F-4B3C-9192-DA37B5AEDED4}" srcOrd="0" destOrd="0" presId="urn:microsoft.com/office/officeart/2005/8/layout/orgChart1"/>
    <dgm:cxn modelId="{D6D59CE8-2FD7-4EFB-9114-252CD366BCC8}" srcId="{CBD9F94B-18AD-42B3-A189-F59B8CAD9F1D}" destId="{209954A0-9AC0-44F4-B57F-270FB5765D6D}" srcOrd="1" destOrd="0" parTransId="{4CE0B6B1-66FC-4E29-8AA1-52824900AFF8}" sibTransId="{45F923BC-B608-4803-9872-3FCFCAC8BE4B}"/>
    <dgm:cxn modelId="{CF15774A-811D-41C8-9540-DEE139E929FF}" type="presOf" srcId="{1DF6E1FF-D023-4854-8BF4-4AFD2A5C66AD}" destId="{A6F22A9C-A26A-4E59-B84D-E55C40446BB3}" srcOrd="0" destOrd="0" presId="urn:microsoft.com/office/officeart/2005/8/layout/orgChart1"/>
    <dgm:cxn modelId="{319E2B6B-6435-491A-87DB-C6DE03B0D26C}" type="presOf" srcId="{ECB9D720-C086-4796-952D-2EF50046EB30}" destId="{5179A58E-96DD-4A98-B82F-EC5332E54B4D}" srcOrd="0" destOrd="0" presId="urn:microsoft.com/office/officeart/2005/8/layout/orgChart1"/>
    <dgm:cxn modelId="{ACF3764D-8433-4CBD-B867-C3BECDA6DE3F}" srcId="{CBD9F94B-18AD-42B3-A189-F59B8CAD9F1D}" destId="{ABE1D092-3664-4C7D-9B48-76831D9B6A88}" srcOrd="0" destOrd="0" parTransId="{0979B35B-208C-4F97-AEB9-C259D7C43374}" sibTransId="{F12C0487-09EF-4F2A-B1A8-E0B9C1D2A662}"/>
    <dgm:cxn modelId="{53577A45-5642-4B33-94E7-9BBAEDE808C3}" type="presOf" srcId="{45F3011E-C063-424F-8063-0FC04CD08CE0}" destId="{C3FB2855-1C31-47C9-B343-073326A84065}" srcOrd="1" destOrd="0" presId="urn:microsoft.com/office/officeart/2005/8/layout/orgChart1"/>
    <dgm:cxn modelId="{19AA809A-7270-4415-89DF-A7EF64013F7B}" srcId="{CBD9F94B-18AD-42B3-A189-F59B8CAD9F1D}" destId="{45F3011E-C063-424F-8063-0FC04CD08CE0}" srcOrd="2" destOrd="0" parTransId="{DC476B5A-B6A8-4B07-B686-6A03203441EF}" sibTransId="{80EF1885-BE0A-405F-8AEC-FB8C7C081330}"/>
    <dgm:cxn modelId="{83E1E0A9-4740-4820-8426-BFDE381A1D31}" type="presOf" srcId="{ABE1D092-3664-4C7D-9B48-76831D9B6A88}" destId="{EC9A7447-593E-4BCB-BBC8-42E8E3381518}" srcOrd="1" destOrd="0" presId="urn:microsoft.com/office/officeart/2005/8/layout/orgChart1"/>
    <dgm:cxn modelId="{493DC23F-DB7A-4E31-B003-91DB78E066A9}" type="presParOf" srcId="{7048EAD9-F0EF-4754-85C9-8E5732FDCCFE}" destId="{5AA2A65F-31C0-4A23-A633-EBF9CB429426}" srcOrd="0" destOrd="0" presId="urn:microsoft.com/office/officeart/2005/8/layout/orgChart1"/>
    <dgm:cxn modelId="{48433A0D-F06A-4445-9A64-EA63F937DA27}" type="presParOf" srcId="{5AA2A65F-31C0-4A23-A633-EBF9CB429426}" destId="{25F14AA0-FF62-4821-91FC-B1E1DD5E41F2}" srcOrd="0" destOrd="0" presId="urn:microsoft.com/office/officeart/2005/8/layout/orgChart1"/>
    <dgm:cxn modelId="{658CB498-3A45-4E77-B0B1-370C6CADF607}" type="presParOf" srcId="{25F14AA0-FF62-4821-91FC-B1E1DD5E41F2}" destId="{84B687F6-7073-4D2D-89C5-4ED9E790D497}" srcOrd="0" destOrd="0" presId="urn:microsoft.com/office/officeart/2005/8/layout/orgChart1"/>
    <dgm:cxn modelId="{6F5AFF32-8288-4450-9B41-CE3736804ECD}" type="presParOf" srcId="{25F14AA0-FF62-4821-91FC-B1E1DD5E41F2}" destId="{CB4CB0C3-14C7-44E9-96E2-6E74E186CB03}" srcOrd="1" destOrd="0" presId="urn:microsoft.com/office/officeart/2005/8/layout/orgChart1"/>
    <dgm:cxn modelId="{C7E11AC7-E2B8-4432-987D-2A5594DC6D44}" type="presParOf" srcId="{5AA2A65F-31C0-4A23-A633-EBF9CB429426}" destId="{670782FF-50D3-404D-A872-D336AD8FD822}" srcOrd="1" destOrd="0" presId="urn:microsoft.com/office/officeart/2005/8/layout/orgChart1"/>
    <dgm:cxn modelId="{2D7A6189-3D09-4A4C-BD02-C9CDC732CA6C}" type="presParOf" srcId="{670782FF-50D3-404D-A872-D336AD8FD822}" destId="{E2D7A9F1-1F55-42A2-AE00-F69667E51B4E}" srcOrd="0" destOrd="0" presId="urn:microsoft.com/office/officeart/2005/8/layout/orgChart1"/>
    <dgm:cxn modelId="{EF5EF0FC-F2F2-4264-AAC7-F999299DB6C9}" type="presParOf" srcId="{670782FF-50D3-404D-A872-D336AD8FD822}" destId="{7D07114B-85AC-4AFD-B2C1-55DB6D20643E}" srcOrd="1" destOrd="0" presId="urn:microsoft.com/office/officeart/2005/8/layout/orgChart1"/>
    <dgm:cxn modelId="{FDEC9905-085E-4545-AC29-5ECFDBED7264}" type="presParOf" srcId="{7D07114B-85AC-4AFD-B2C1-55DB6D20643E}" destId="{57590802-8895-48A1-9AC0-5E5689E4523A}" srcOrd="0" destOrd="0" presId="urn:microsoft.com/office/officeart/2005/8/layout/orgChart1"/>
    <dgm:cxn modelId="{E7599E58-3567-42DD-9972-9CFF0CF7F1A4}" type="presParOf" srcId="{57590802-8895-48A1-9AC0-5E5689E4523A}" destId="{41D1B267-6167-472D-BA4B-92EBF36B4F8D}" srcOrd="0" destOrd="0" presId="urn:microsoft.com/office/officeart/2005/8/layout/orgChart1"/>
    <dgm:cxn modelId="{C3501808-E672-4E03-A324-3205F9163B4F}" type="presParOf" srcId="{57590802-8895-48A1-9AC0-5E5689E4523A}" destId="{EC9A7447-593E-4BCB-BBC8-42E8E3381518}" srcOrd="1" destOrd="0" presId="urn:microsoft.com/office/officeart/2005/8/layout/orgChart1"/>
    <dgm:cxn modelId="{E641CA66-C6B5-4756-B4A3-F0C64655E7DD}" type="presParOf" srcId="{7D07114B-85AC-4AFD-B2C1-55DB6D20643E}" destId="{1D6897E6-8739-4B58-8BEA-CD5AB79E56BD}" srcOrd="1" destOrd="0" presId="urn:microsoft.com/office/officeart/2005/8/layout/orgChart1"/>
    <dgm:cxn modelId="{4215E478-C013-4674-9994-F3C7C2CCF404}" type="presParOf" srcId="{1D6897E6-8739-4B58-8BEA-CD5AB79E56BD}" destId="{967C66E5-3B91-4E9A-A5E0-70718D5F951F}" srcOrd="0" destOrd="0" presId="urn:microsoft.com/office/officeart/2005/8/layout/orgChart1"/>
    <dgm:cxn modelId="{7C544065-F5F3-45D9-926B-9BBA3AC92CD7}" type="presParOf" srcId="{1D6897E6-8739-4B58-8BEA-CD5AB79E56BD}" destId="{3ACE9DA5-B02C-4211-B87D-B0DC8A164084}" srcOrd="1" destOrd="0" presId="urn:microsoft.com/office/officeart/2005/8/layout/orgChart1"/>
    <dgm:cxn modelId="{40192587-2B42-4C08-B88A-5E147236885B}" type="presParOf" srcId="{3ACE9DA5-B02C-4211-B87D-B0DC8A164084}" destId="{2F164A77-E32E-47F5-A995-21EFE82B0F0A}" srcOrd="0" destOrd="0" presId="urn:microsoft.com/office/officeart/2005/8/layout/orgChart1"/>
    <dgm:cxn modelId="{103C1CC3-671D-4657-85C8-65D9B762EE30}" type="presParOf" srcId="{2F164A77-E32E-47F5-A995-21EFE82B0F0A}" destId="{F4D20189-0034-4EA6-9328-A14754343804}" srcOrd="0" destOrd="0" presId="urn:microsoft.com/office/officeart/2005/8/layout/orgChart1"/>
    <dgm:cxn modelId="{B2668233-40F5-404A-BAF1-3188BE99C04F}" type="presParOf" srcId="{2F164A77-E32E-47F5-A995-21EFE82B0F0A}" destId="{68D193D1-F496-4B30-85F9-CDEEBA2BFEF9}" srcOrd="1" destOrd="0" presId="urn:microsoft.com/office/officeart/2005/8/layout/orgChart1"/>
    <dgm:cxn modelId="{14B8CF2D-73CB-43B2-800B-1379F4F62C63}" type="presParOf" srcId="{3ACE9DA5-B02C-4211-B87D-B0DC8A164084}" destId="{2E0BD137-7CC7-4EDD-9889-9CFB5CF2E890}" srcOrd="1" destOrd="0" presId="urn:microsoft.com/office/officeart/2005/8/layout/orgChart1"/>
    <dgm:cxn modelId="{35A3C072-18E5-4DC9-B5F5-A99EFD498AEA}" type="presParOf" srcId="{3ACE9DA5-B02C-4211-B87D-B0DC8A164084}" destId="{0F5873E9-E555-47F3-A863-0217C87F1A53}" srcOrd="2" destOrd="0" presId="urn:microsoft.com/office/officeart/2005/8/layout/orgChart1"/>
    <dgm:cxn modelId="{4FE22D34-F6C9-462D-9FFE-CA5E725DC698}" type="presParOf" srcId="{7D07114B-85AC-4AFD-B2C1-55DB6D20643E}" destId="{E958DF96-F172-47EE-9D1D-B55A7D14A6A2}" srcOrd="2" destOrd="0" presId="urn:microsoft.com/office/officeart/2005/8/layout/orgChart1"/>
    <dgm:cxn modelId="{D092ED22-89C8-41C8-B9ED-5F97FA472C18}" type="presParOf" srcId="{670782FF-50D3-404D-A872-D336AD8FD822}" destId="{BFAAE1AB-CDC6-45BB-9D8A-22696FD1ADE9}" srcOrd="2" destOrd="0" presId="urn:microsoft.com/office/officeart/2005/8/layout/orgChart1"/>
    <dgm:cxn modelId="{6C92806E-BED3-4F46-B962-DC25B6210D6A}" type="presParOf" srcId="{670782FF-50D3-404D-A872-D336AD8FD822}" destId="{99E82910-DCE6-4441-B43C-1F7B7D169081}" srcOrd="3" destOrd="0" presId="urn:microsoft.com/office/officeart/2005/8/layout/orgChart1"/>
    <dgm:cxn modelId="{9B4CF712-5772-4AA7-972B-3926C3162CF9}" type="presParOf" srcId="{99E82910-DCE6-4441-B43C-1F7B7D169081}" destId="{3F36B188-D670-4F6A-BEC8-A13189C18727}" srcOrd="0" destOrd="0" presId="urn:microsoft.com/office/officeart/2005/8/layout/orgChart1"/>
    <dgm:cxn modelId="{6FE13FD4-5320-4B2E-B787-8C1F5D1792BF}" type="presParOf" srcId="{3F36B188-D670-4F6A-BEC8-A13189C18727}" destId="{95805421-28AC-4DF0-841A-BA5D3165FB9A}" srcOrd="0" destOrd="0" presId="urn:microsoft.com/office/officeart/2005/8/layout/orgChart1"/>
    <dgm:cxn modelId="{470DCCB4-103D-4BAE-B7CB-2045289F2176}" type="presParOf" srcId="{3F36B188-D670-4F6A-BEC8-A13189C18727}" destId="{1924DEE5-5146-428F-A87C-2288D314C9EC}" srcOrd="1" destOrd="0" presId="urn:microsoft.com/office/officeart/2005/8/layout/orgChart1"/>
    <dgm:cxn modelId="{E5FFE4D4-6A95-4B64-981B-A3B41736F750}" type="presParOf" srcId="{99E82910-DCE6-4441-B43C-1F7B7D169081}" destId="{5A0C6BDF-967B-484E-ABD2-361946F5F711}" srcOrd="1" destOrd="0" presId="urn:microsoft.com/office/officeart/2005/8/layout/orgChart1"/>
    <dgm:cxn modelId="{8C018718-6750-4658-B967-8CBF27899C51}" type="presParOf" srcId="{5A0C6BDF-967B-484E-ABD2-361946F5F711}" destId="{9EC48A12-A79D-438B-B707-0823D602AF6B}" srcOrd="0" destOrd="0" presId="urn:microsoft.com/office/officeart/2005/8/layout/orgChart1"/>
    <dgm:cxn modelId="{C084B1D0-2E4F-4E0B-B413-B67E3F692DAE}" type="presParOf" srcId="{5A0C6BDF-967B-484E-ABD2-361946F5F711}" destId="{0F075A8B-9FB2-4684-8F46-BBADB49B32BE}" srcOrd="1" destOrd="0" presId="urn:microsoft.com/office/officeart/2005/8/layout/orgChart1"/>
    <dgm:cxn modelId="{EF72CAE4-1D80-4C5F-8B72-DB3831C9DBC3}" type="presParOf" srcId="{0F075A8B-9FB2-4684-8F46-BBADB49B32BE}" destId="{991383DB-39E1-4865-AA22-CA90AFB2A459}" srcOrd="0" destOrd="0" presId="urn:microsoft.com/office/officeart/2005/8/layout/orgChart1"/>
    <dgm:cxn modelId="{7AE400D5-9E31-438B-9999-2EFB9F35A693}" type="presParOf" srcId="{991383DB-39E1-4865-AA22-CA90AFB2A459}" destId="{FB525054-05D7-4BB3-9374-0377177D332D}" srcOrd="0" destOrd="0" presId="urn:microsoft.com/office/officeart/2005/8/layout/orgChart1"/>
    <dgm:cxn modelId="{65E240FA-21EF-4F45-A63D-63F737DFDC8D}" type="presParOf" srcId="{991383DB-39E1-4865-AA22-CA90AFB2A459}" destId="{9B2403AF-4F91-47B5-86FC-2B37C4E05601}" srcOrd="1" destOrd="0" presId="urn:microsoft.com/office/officeart/2005/8/layout/orgChart1"/>
    <dgm:cxn modelId="{AB32F738-7933-4C09-BFE7-15C00984FF80}" type="presParOf" srcId="{0F075A8B-9FB2-4684-8F46-BBADB49B32BE}" destId="{AE1AF4B8-8E74-4C33-A54A-C5259348C44B}" srcOrd="1" destOrd="0" presId="urn:microsoft.com/office/officeart/2005/8/layout/orgChart1"/>
    <dgm:cxn modelId="{F793FDE4-0AD6-48CD-8026-1858ECA8710C}" type="presParOf" srcId="{0F075A8B-9FB2-4684-8F46-BBADB49B32BE}" destId="{304F9DA1-9568-4D4F-A4DA-EFC23CECE49B}" srcOrd="2" destOrd="0" presId="urn:microsoft.com/office/officeart/2005/8/layout/orgChart1"/>
    <dgm:cxn modelId="{BB2B5DCE-BE71-40CD-99C4-658616E18F0D}" type="presParOf" srcId="{99E82910-DCE6-4441-B43C-1F7B7D169081}" destId="{D707D545-BA03-4B75-B37E-AF53BD35446C}" srcOrd="2" destOrd="0" presId="urn:microsoft.com/office/officeart/2005/8/layout/orgChart1"/>
    <dgm:cxn modelId="{47A40969-6599-4EFF-83E3-8EBA7A2EF443}" type="presParOf" srcId="{670782FF-50D3-404D-A872-D336AD8FD822}" destId="{6712EDA6-F3B8-4779-A165-50D32DD9CE88}" srcOrd="4" destOrd="0" presId="urn:microsoft.com/office/officeart/2005/8/layout/orgChart1"/>
    <dgm:cxn modelId="{22B52EAF-6A53-4910-B20B-5D21267A86B1}" type="presParOf" srcId="{670782FF-50D3-404D-A872-D336AD8FD822}" destId="{3712D1F4-E2EA-4A5F-A9A0-20FEF860C0D3}" srcOrd="5" destOrd="0" presId="urn:microsoft.com/office/officeart/2005/8/layout/orgChart1"/>
    <dgm:cxn modelId="{AFF511DB-FE63-4C64-94EF-9A4F2EEB059B}" type="presParOf" srcId="{3712D1F4-E2EA-4A5F-A9A0-20FEF860C0D3}" destId="{4F56936A-F49B-4D65-98F1-E6B3800CC31F}" srcOrd="0" destOrd="0" presId="urn:microsoft.com/office/officeart/2005/8/layout/orgChart1"/>
    <dgm:cxn modelId="{4DC2D24E-0677-4185-A257-0DED28474B04}" type="presParOf" srcId="{4F56936A-F49B-4D65-98F1-E6B3800CC31F}" destId="{9B27D334-CA4E-4A15-99DE-D2E299CD7DF9}" srcOrd="0" destOrd="0" presId="urn:microsoft.com/office/officeart/2005/8/layout/orgChart1"/>
    <dgm:cxn modelId="{4E9EC754-0B85-4BBB-951F-8E0C8498F693}" type="presParOf" srcId="{4F56936A-F49B-4D65-98F1-E6B3800CC31F}" destId="{C3FB2855-1C31-47C9-B343-073326A84065}" srcOrd="1" destOrd="0" presId="urn:microsoft.com/office/officeart/2005/8/layout/orgChart1"/>
    <dgm:cxn modelId="{2B2F7E29-27B5-4112-B580-31DAC259AB8B}" type="presParOf" srcId="{3712D1F4-E2EA-4A5F-A9A0-20FEF860C0D3}" destId="{AEC7A83C-10E4-45A7-9F61-6C623410515F}" srcOrd="1" destOrd="0" presId="urn:microsoft.com/office/officeart/2005/8/layout/orgChart1"/>
    <dgm:cxn modelId="{AFFD44DB-A4DE-4363-B275-3126BCE31E91}" type="presParOf" srcId="{AEC7A83C-10E4-45A7-9F61-6C623410515F}" destId="{C6A967F7-039F-4B3C-9192-DA37B5AEDED4}" srcOrd="0" destOrd="0" presId="urn:microsoft.com/office/officeart/2005/8/layout/orgChart1"/>
    <dgm:cxn modelId="{AA25917C-D92A-405D-BCD5-829D01ED1DDE}" type="presParOf" srcId="{AEC7A83C-10E4-45A7-9F61-6C623410515F}" destId="{A6366912-398B-4747-BFEF-617E92AFB240}" srcOrd="1" destOrd="0" presId="urn:microsoft.com/office/officeart/2005/8/layout/orgChart1"/>
    <dgm:cxn modelId="{4F869D2C-DF92-425B-9989-FA613CBB318F}" type="presParOf" srcId="{A6366912-398B-4747-BFEF-617E92AFB240}" destId="{F733AE0A-D706-444A-84DA-210CF923A120}" srcOrd="0" destOrd="0" presId="urn:microsoft.com/office/officeart/2005/8/layout/orgChart1"/>
    <dgm:cxn modelId="{9C48392D-873D-40AF-82DB-BDD8C6538645}" type="presParOf" srcId="{F733AE0A-D706-444A-84DA-210CF923A120}" destId="{5179A58E-96DD-4A98-B82F-EC5332E54B4D}" srcOrd="0" destOrd="0" presId="urn:microsoft.com/office/officeart/2005/8/layout/orgChart1"/>
    <dgm:cxn modelId="{052BFD91-4546-49C8-80D3-0AF46C1406F5}" type="presParOf" srcId="{F733AE0A-D706-444A-84DA-210CF923A120}" destId="{1242FBA9-42A0-4DE6-9CDE-4C8DC30F675D}" srcOrd="1" destOrd="0" presId="urn:microsoft.com/office/officeart/2005/8/layout/orgChart1"/>
    <dgm:cxn modelId="{4D5A87C1-F635-4D06-AC0C-E0369FEF141E}" type="presParOf" srcId="{A6366912-398B-4747-BFEF-617E92AFB240}" destId="{E3281D14-DFD0-4393-9962-C36299703E03}" srcOrd="1" destOrd="0" presId="urn:microsoft.com/office/officeart/2005/8/layout/orgChart1"/>
    <dgm:cxn modelId="{9205B62E-57E1-4B41-BF74-EBB27FAD879F}" type="presParOf" srcId="{A6366912-398B-4747-BFEF-617E92AFB240}" destId="{F9D4BB50-5669-4E94-963D-7475E1579DBB}" srcOrd="2" destOrd="0" presId="urn:microsoft.com/office/officeart/2005/8/layout/orgChart1"/>
    <dgm:cxn modelId="{68491A0B-4A02-42D4-8112-9C0020BC6B16}" type="presParOf" srcId="{3712D1F4-E2EA-4A5F-A9A0-20FEF860C0D3}" destId="{D76EFDAE-9058-4F17-8458-671F1B95BF2F}" srcOrd="2" destOrd="0" presId="urn:microsoft.com/office/officeart/2005/8/layout/orgChart1"/>
    <dgm:cxn modelId="{D6E60BCF-1783-4A36-BC94-1810081F79C5}" type="presParOf" srcId="{670782FF-50D3-404D-A872-D336AD8FD822}" destId="{0DCD4C27-9290-4B49-BA6C-63E3788F6BC6}" srcOrd="6" destOrd="0" presId="urn:microsoft.com/office/officeart/2005/8/layout/orgChart1"/>
    <dgm:cxn modelId="{C23EFBD1-41D6-4694-B9FB-2F0DF33BFFDC}" type="presParOf" srcId="{670782FF-50D3-404D-A872-D336AD8FD822}" destId="{6B5BCF6C-702A-4575-A26B-D20DC103BC76}" srcOrd="7" destOrd="0" presId="urn:microsoft.com/office/officeart/2005/8/layout/orgChart1"/>
    <dgm:cxn modelId="{62D8A9FD-A694-42CE-819F-5CFFF6E27878}" type="presParOf" srcId="{6B5BCF6C-702A-4575-A26B-D20DC103BC76}" destId="{F8331BF3-F9C8-4CD1-AB6C-F2DB2E71E472}" srcOrd="0" destOrd="0" presId="urn:microsoft.com/office/officeart/2005/8/layout/orgChart1"/>
    <dgm:cxn modelId="{BDED75AD-99A6-44D5-B6DE-EFBBE67DBAE0}" type="presParOf" srcId="{F8331BF3-F9C8-4CD1-AB6C-F2DB2E71E472}" destId="{A6F22A9C-A26A-4E59-B84D-E55C40446BB3}" srcOrd="0" destOrd="0" presId="urn:microsoft.com/office/officeart/2005/8/layout/orgChart1"/>
    <dgm:cxn modelId="{7EFCA4E4-316E-4A3B-818F-28275B9F0E6D}" type="presParOf" srcId="{F8331BF3-F9C8-4CD1-AB6C-F2DB2E71E472}" destId="{89503D5B-BF1C-48C3-885A-29052339EB9F}" srcOrd="1" destOrd="0" presId="urn:microsoft.com/office/officeart/2005/8/layout/orgChart1"/>
    <dgm:cxn modelId="{9BD486FB-09BA-458C-B0C1-DFB6B6899032}" type="presParOf" srcId="{6B5BCF6C-702A-4575-A26B-D20DC103BC76}" destId="{DCA21FA3-F159-4FD5-A5FD-FC474D00FC68}" srcOrd="1" destOrd="0" presId="urn:microsoft.com/office/officeart/2005/8/layout/orgChart1"/>
    <dgm:cxn modelId="{33112464-6020-479E-A75B-A4DCA2B0927F}" type="presParOf" srcId="{6B5BCF6C-702A-4575-A26B-D20DC103BC76}" destId="{3A4F1B31-643A-4831-870B-80BE267BF849}" srcOrd="2" destOrd="0" presId="urn:microsoft.com/office/officeart/2005/8/layout/orgChart1"/>
    <dgm:cxn modelId="{218536A1-9D60-423D-A1C7-355B72755814}" type="presParOf" srcId="{5AA2A65F-31C0-4A23-A633-EBF9CB429426}" destId="{C0D4FCFD-9E28-476F-B17B-E03A1A6C0D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6D3459-3BAA-4551-BC51-4073605E3D4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F98ABE9-16DC-46F1-B099-35FC2EA600A7}">
      <dgm:prSet phldrT="[Text]"/>
      <dgm:spPr>
        <a:solidFill>
          <a:schemeClr val="bg1"/>
        </a:solidFill>
        <a:ln>
          <a:solidFill>
            <a:schemeClr val="tx1"/>
          </a:solidFill>
        </a:ln>
      </dgm:spPr>
      <dgm:t>
        <a:bodyPr/>
        <a:lstStyle/>
        <a:p>
          <a:r>
            <a:rPr lang="en-US" dirty="0" smtClean="0">
              <a:solidFill>
                <a:schemeClr val="tx1"/>
              </a:solidFill>
            </a:rPr>
            <a:t>Clive Chambers</a:t>
          </a:r>
          <a:br>
            <a:rPr lang="en-US" dirty="0" smtClean="0">
              <a:solidFill>
                <a:schemeClr val="tx1"/>
              </a:solidFill>
            </a:rPr>
          </a:br>
          <a:r>
            <a:rPr lang="en-US" dirty="0" smtClean="0">
              <a:solidFill>
                <a:schemeClr val="tx1"/>
              </a:solidFill>
            </a:rPr>
            <a:t>Head of Children in Care  </a:t>
          </a:r>
          <a:br>
            <a:rPr lang="en-US" dirty="0" smtClean="0">
              <a:solidFill>
                <a:schemeClr val="tx1"/>
              </a:solidFill>
            </a:rPr>
          </a:br>
          <a:r>
            <a:rPr lang="en-US" dirty="0" smtClean="0">
              <a:solidFill>
                <a:schemeClr val="tx1"/>
              </a:solidFill>
            </a:rPr>
            <a:t>0115 87</a:t>
          </a:r>
          <a:r>
            <a:rPr lang="en-GB" dirty="0" smtClean="0">
              <a:solidFill>
                <a:schemeClr val="tx1"/>
              </a:solidFill>
            </a:rPr>
            <a:t>64373</a:t>
          </a:r>
          <a:endParaRPr lang="en-US" dirty="0">
            <a:solidFill>
              <a:schemeClr val="tx1"/>
            </a:solidFill>
          </a:endParaRPr>
        </a:p>
      </dgm:t>
    </dgm:pt>
    <dgm:pt modelId="{F2D59413-ED4B-479F-8D54-545FB1407DC3}" type="parTrans" cxnId="{38E9F752-5676-44FD-B9FD-58C09B72EC08}">
      <dgm:prSet/>
      <dgm:spPr/>
      <dgm:t>
        <a:bodyPr/>
        <a:lstStyle/>
        <a:p>
          <a:endParaRPr lang="en-US"/>
        </a:p>
      </dgm:t>
    </dgm:pt>
    <dgm:pt modelId="{09819C26-1915-4113-8C3A-DD3CB48D3227}" type="sibTrans" cxnId="{38E9F752-5676-44FD-B9FD-58C09B72EC08}">
      <dgm:prSet/>
      <dgm:spPr/>
      <dgm:t>
        <a:bodyPr/>
        <a:lstStyle/>
        <a:p>
          <a:endParaRPr lang="en-US"/>
        </a:p>
      </dgm:t>
    </dgm:pt>
    <dgm:pt modelId="{CBEF08A4-C132-4D18-BDFD-EC4857A23E1C}">
      <dgm:prSet phldrT="[Text]"/>
      <dgm:spPr>
        <a:solidFill>
          <a:schemeClr val="bg1"/>
        </a:solidFill>
        <a:ln>
          <a:solidFill>
            <a:schemeClr val="tx1"/>
          </a:solidFill>
        </a:ln>
      </dgm:spPr>
      <dgm:t>
        <a:bodyPr/>
        <a:lstStyle/>
        <a:p>
          <a:r>
            <a:rPr lang="en-US" dirty="0" smtClean="0">
              <a:solidFill>
                <a:schemeClr val="tx1"/>
              </a:solidFill>
            </a:rPr>
            <a:t>Alison Wakefield</a:t>
          </a:r>
          <a:br>
            <a:rPr lang="en-US" dirty="0" smtClean="0">
              <a:solidFill>
                <a:schemeClr val="tx1"/>
              </a:solidFill>
            </a:rPr>
          </a:br>
          <a:r>
            <a:rPr lang="en-US" dirty="0" smtClean="0">
              <a:solidFill>
                <a:schemeClr val="tx1"/>
              </a:solidFill>
            </a:rPr>
            <a:t>Service Manager - Children in Care &amp; Leaving Care Teams </a:t>
          </a:r>
          <a:br>
            <a:rPr lang="en-US" dirty="0" smtClean="0">
              <a:solidFill>
                <a:schemeClr val="tx1"/>
              </a:solidFill>
            </a:rPr>
          </a:br>
          <a:r>
            <a:rPr lang="en-US" dirty="0" smtClean="0">
              <a:solidFill>
                <a:schemeClr val="tx1"/>
              </a:solidFill>
            </a:rPr>
            <a:t>0115 87</a:t>
          </a:r>
          <a:r>
            <a:rPr lang="en-GB" dirty="0" smtClean="0">
              <a:solidFill>
                <a:schemeClr val="tx1"/>
              </a:solidFill>
            </a:rPr>
            <a:t>64528</a:t>
          </a:r>
          <a:endParaRPr lang="en-US" dirty="0">
            <a:solidFill>
              <a:schemeClr val="tx1"/>
            </a:solidFill>
          </a:endParaRPr>
        </a:p>
      </dgm:t>
    </dgm:pt>
    <dgm:pt modelId="{350E8694-C82D-4677-9362-8560A3DCCFBB}" type="parTrans" cxnId="{5C842ED8-7252-4856-B6D3-B6A8C068F63F}">
      <dgm:prSet/>
      <dgm:spPr>
        <a:ln>
          <a:solidFill>
            <a:schemeClr val="tx1"/>
          </a:solidFill>
        </a:ln>
      </dgm:spPr>
      <dgm:t>
        <a:bodyPr/>
        <a:lstStyle/>
        <a:p>
          <a:endParaRPr lang="en-US"/>
        </a:p>
      </dgm:t>
    </dgm:pt>
    <dgm:pt modelId="{2DD1E054-5C73-4FBA-A19C-5B594C37D850}" type="sibTrans" cxnId="{5C842ED8-7252-4856-B6D3-B6A8C068F63F}">
      <dgm:prSet/>
      <dgm:spPr/>
      <dgm:t>
        <a:bodyPr/>
        <a:lstStyle/>
        <a:p>
          <a:endParaRPr lang="en-US"/>
        </a:p>
      </dgm:t>
    </dgm:pt>
    <dgm:pt modelId="{9950C98A-008C-444B-B223-9E488E9E02C4}">
      <dgm:prSet phldrT="[Text]"/>
      <dgm:spPr>
        <a:solidFill>
          <a:schemeClr val="bg1"/>
        </a:solidFill>
        <a:ln>
          <a:solidFill>
            <a:schemeClr val="tx1"/>
          </a:solidFill>
        </a:ln>
      </dgm:spPr>
      <dgm:t>
        <a:bodyPr/>
        <a:lstStyle/>
        <a:p>
          <a:r>
            <a:rPr lang="en-US" dirty="0" smtClean="0">
              <a:solidFill>
                <a:schemeClr val="tx1"/>
              </a:solidFill>
            </a:rPr>
            <a:t>Audrey Taylor</a:t>
          </a:r>
          <a:br>
            <a:rPr lang="en-US" dirty="0" smtClean="0">
              <a:solidFill>
                <a:schemeClr val="tx1"/>
              </a:solidFill>
            </a:rPr>
          </a:br>
          <a:r>
            <a:rPr lang="en-US" dirty="0" smtClean="0">
              <a:solidFill>
                <a:schemeClr val="tx1"/>
              </a:solidFill>
            </a:rPr>
            <a:t>Service Manager - Fostering &amp; Adoption Teams             </a:t>
          </a:r>
          <a:br>
            <a:rPr lang="en-US" dirty="0" smtClean="0">
              <a:solidFill>
                <a:schemeClr val="tx1"/>
              </a:solidFill>
            </a:rPr>
          </a:br>
          <a:r>
            <a:rPr lang="en-US" dirty="0" smtClean="0">
              <a:solidFill>
                <a:schemeClr val="tx1"/>
              </a:solidFill>
            </a:rPr>
            <a:t>0115 87</a:t>
          </a:r>
          <a:r>
            <a:rPr lang="en-GB" dirty="0" smtClean="0">
              <a:solidFill>
                <a:schemeClr val="tx1"/>
              </a:solidFill>
            </a:rPr>
            <a:t>62575</a:t>
          </a:r>
          <a:endParaRPr lang="en-US" dirty="0">
            <a:solidFill>
              <a:schemeClr val="tx1"/>
            </a:solidFill>
          </a:endParaRPr>
        </a:p>
      </dgm:t>
    </dgm:pt>
    <dgm:pt modelId="{D8E6BEDB-1F59-4196-BEFF-247532C4F6F6}" type="parTrans" cxnId="{E460F511-E17A-4ABF-A192-06DC5EAD91A4}">
      <dgm:prSet/>
      <dgm:spPr/>
      <dgm:t>
        <a:bodyPr/>
        <a:lstStyle/>
        <a:p>
          <a:endParaRPr lang="en-US"/>
        </a:p>
      </dgm:t>
    </dgm:pt>
    <dgm:pt modelId="{CA286085-5245-4DA4-A6B4-D9CBFF09DD26}" type="sibTrans" cxnId="{E460F511-E17A-4ABF-A192-06DC5EAD91A4}">
      <dgm:prSet/>
      <dgm:spPr/>
      <dgm:t>
        <a:bodyPr/>
        <a:lstStyle/>
        <a:p>
          <a:endParaRPr lang="en-US"/>
        </a:p>
      </dgm:t>
    </dgm:pt>
    <dgm:pt modelId="{5CF75878-92BA-4761-AFE3-C9A4762F7E02}">
      <dgm:prSet phldrT="[Text]"/>
      <dgm:spPr>
        <a:solidFill>
          <a:schemeClr val="bg1"/>
        </a:solidFill>
        <a:ln>
          <a:solidFill>
            <a:schemeClr val="tx1"/>
          </a:solidFill>
        </a:ln>
      </dgm:spPr>
      <dgm:t>
        <a:bodyPr/>
        <a:lstStyle/>
        <a:p>
          <a:r>
            <a:rPr lang="en-US" dirty="0" smtClean="0">
              <a:solidFill>
                <a:schemeClr val="tx1"/>
              </a:solidFill>
            </a:rPr>
            <a:t>Kay Sutt</a:t>
          </a:r>
          <a:br>
            <a:rPr lang="en-US" dirty="0" smtClean="0">
              <a:solidFill>
                <a:schemeClr val="tx1"/>
              </a:solidFill>
            </a:rPr>
          </a:br>
          <a:r>
            <a:rPr lang="en-US" dirty="0" smtClean="0">
              <a:solidFill>
                <a:schemeClr val="tx1"/>
              </a:solidFill>
            </a:rPr>
            <a:t>Service Manager - Children’s Residential                         </a:t>
          </a:r>
          <a:br>
            <a:rPr lang="en-US" dirty="0" smtClean="0">
              <a:solidFill>
                <a:schemeClr val="tx1"/>
              </a:solidFill>
            </a:rPr>
          </a:br>
          <a:r>
            <a:rPr lang="en-US" dirty="0" smtClean="0">
              <a:solidFill>
                <a:schemeClr val="tx1"/>
              </a:solidFill>
            </a:rPr>
            <a:t>0115 87</a:t>
          </a:r>
          <a:r>
            <a:rPr lang="en-GB" dirty="0" smtClean="0">
              <a:solidFill>
                <a:schemeClr val="tx1"/>
              </a:solidFill>
            </a:rPr>
            <a:t>65667</a:t>
          </a:r>
          <a:endParaRPr lang="en-US" dirty="0">
            <a:solidFill>
              <a:schemeClr val="tx1"/>
            </a:solidFill>
          </a:endParaRPr>
        </a:p>
      </dgm:t>
    </dgm:pt>
    <dgm:pt modelId="{84793652-3846-47CA-9496-7A713820FF2F}" type="parTrans" cxnId="{DCBBC227-BF7D-4BC2-A4D4-57B832EF9E61}">
      <dgm:prSet/>
      <dgm:spPr>
        <a:ln>
          <a:solidFill>
            <a:schemeClr val="tx1"/>
          </a:solidFill>
        </a:ln>
      </dgm:spPr>
      <dgm:t>
        <a:bodyPr/>
        <a:lstStyle/>
        <a:p>
          <a:endParaRPr lang="en-US"/>
        </a:p>
      </dgm:t>
    </dgm:pt>
    <dgm:pt modelId="{384C979C-B5A0-4147-BAB4-F32124224FBF}" type="sibTrans" cxnId="{DCBBC227-BF7D-4BC2-A4D4-57B832EF9E61}">
      <dgm:prSet/>
      <dgm:spPr/>
      <dgm:t>
        <a:bodyPr/>
        <a:lstStyle/>
        <a:p>
          <a:endParaRPr lang="en-US"/>
        </a:p>
      </dgm:t>
    </dgm:pt>
    <dgm:pt modelId="{A28213CA-E6D2-48BA-B873-9B3CF2EA6FCD}">
      <dgm:prSet/>
      <dgm:spPr>
        <a:solidFill>
          <a:schemeClr val="bg1"/>
        </a:solidFill>
        <a:ln>
          <a:solidFill>
            <a:schemeClr val="tx1"/>
          </a:solidFill>
        </a:ln>
      </dgm:spPr>
      <dgm:t>
        <a:bodyPr/>
        <a:lstStyle/>
        <a:p>
          <a:r>
            <a:rPr lang="en-US" dirty="0" smtClean="0">
              <a:solidFill>
                <a:schemeClr val="tx1"/>
              </a:solidFill>
            </a:rPr>
            <a:t>Sharon Clarke </a:t>
          </a:r>
          <a:br>
            <a:rPr lang="en-US" dirty="0" smtClean="0">
              <a:solidFill>
                <a:schemeClr val="tx1"/>
              </a:solidFill>
            </a:rPr>
          </a:br>
          <a:r>
            <a:rPr lang="en-US" dirty="0" smtClean="0">
              <a:solidFill>
                <a:schemeClr val="tx1"/>
              </a:solidFill>
            </a:rPr>
            <a:t>Service Manager - Children’s Residential Expansion Programme                       </a:t>
          </a:r>
          <a:br>
            <a:rPr lang="en-US" dirty="0" smtClean="0">
              <a:solidFill>
                <a:schemeClr val="tx1"/>
              </a:solidFill>
            </a:rPr>
          </a:br>
          <a:r>
            <a:rPr lang="en-US" dirty="0" smtClean="0">
              <a:solidFill>
                <a:schemeClr val="tx1"/>
              </a:solidFill>
            </a:rPr>
            <a:t> 0115 87</a:t>
          </a:r>
          <a:r>
            <a:rPr lang="en-GB" dirty="0" smtClean="0">
              <a:solidFill>
                <a:schemeClr val="tx1"/>
              </a:solidFill>
            </a:rPr>
            <a:t>65032</a:t>
          </a:r>
          <a:endParaRPr lang="en-US" dirty="0">
            <a:solidFill>
              <a:schemeClr val="tx1"/>
            </a:solidFill>
          </a:endParaRPr>
        </a:p>
      </dgm:t>
    </dgm:pt>
    <dgm:pt modelId="{4C03925D-A26D-43CC-9BD3-BB94FB461031}" type="parTrans" cxnId="{EFC4CAC7-1F27-4935-A02A-07FC4F907CE0}">
      <dgm:prSet/>
      <dgm:spPr>
        <a:ln>
          <a:solidFill>
            <a:schemeClr val="tx1"/>
          </a:solidFill>
        </a:ln>
      </dgm:spPr>
      <dgm:t>
        <a:bodyPr/>
        <a:lstStyle/>
        <a:p>
          <a:endParaRPr lang="en-US"/>
        </a:p>
      </dgm:t>
    </dgm:pt>
    <dgm:pt modelId="{03C6A1D6-88E0-48F4-AD16-6CEC1462DF63}" type="sibTrans" cxnId="{EFC4CAC7-1F27-4935-A02A-07FC4F907CE0}">
      <dgm:prSet/>
      <dgm:spPr/>
      <dgm:t>
        <a:bodyPr/>
        <a:lstStyle/>
        <a:p>
          <a:endParaRPr lang="en-US"/>
        </a:p>
      </dgm:t>
    </dgm:pt>
    <dgm:pt modelId="{F479BE75-A920-4897-ABDB-933E7BE87057}">
      <dgm:prSet/>
      <dgm:spPr>
        <a:solidFill>
          <a:schemeClr val="bg1"/>
        </a:solidFill>
        <a:ln>
          <a:solidFill>
            <a:schemeClr val="tx1"/>
          </a:solidFill>
        </a:ln>
      </dgm:spPr>
      <dgm:t>
        <a:bodyPr/>
        <a:lstStyle/>
        <a:p>
          <a:r>
            <a:rPr lang="en-US" dirty="0" smtClean="0">
              <a:solidFill>
                <a:schemeClr val="tx1"/>
              </a:solidFill>
            </a:rPr>
            <a:t>Team Managers:</a:t>
          </a:r>
          <a:br>
            <a:rPr lang="en-US" dirty="0" smtClean="0">
              <a:solidFill>
                <a:schemeClr val="tx1"/>
              </a:solidFill>
            </a:rPr>
          </a:br>
          <a:r>
            <a:rPr lang="en-US" dirty="0" smtClean="0">
              <a:solidFill>
                <a:schemeClr val="tx1"/>
              </a:solidFill>
            </a:rPr>
            <a:t>Clare Hewitson – 0115 87</a:t>
          </a:r>
          <a:r>
            <a:rPr lang="en-GB" dirty="0" smtClean="0">
              <a:solidFill>
                <a:schemeClr val="tx1"/>
              </a:solidFill>
            </a:rPr>
            <a:t>65548</a:t>
          </a:r>
          <a:br>
            <a:rPr lang="en-GB" dirty="0" smtClean="0">
              <a:solidFill>
                <a:schemeClr val="tx1"/>
              </a:solidFill>
            </a:rPr>
          </a:br>
          <a:r>
            <a:rPr lang="en-GB" dirty="0" smtClean="0">
              <a:solidFill>
                <a:schemeClr val="tx1"/>
              </a:solidFill>
            </a:rPr>
            <a:t>Treza Mann – 0115 8762503</a:t>
          </a:r>
          <a:br>
            <a:rPr lang="en-GB" dirty="0" smtClean="0">
              <a:solidFill>
                <a:schemeClr val="tx1"/>
              </a:solidFill>
            </a:rPr>
          </a:br>
          <a:r>
            <a:rPr lang="en-GB" dirty="0" smtClean="0">
              <a:solidFill>
                <a:schemeClr val="tx1"/>
              </a:solidFill>
            </a:rPr>
            <a:t>Saira Shahid – 0115 8762059</a:t>
          </a:r>
          <a:br>
            <a:rPr lang="en-GB" dirty="0" smtClean="0">
              <a:solidFill>
                <a:schemeClr val="tx1"/>
              </a:solidFill>
            </a:rPr>
          </a:br>
          <a:r>
            <a:rPr lang="en-GB" dirty="0" smtClean="0">
              <a:solidFill>
                <a:schemeClr val="tx1"/>
              </a:solidFill>
            </a:rPr>
            <a:t>Sam Deakin – 0115 8833723</a:t>
          </a:r>
        </a:p>
      </dgm:t>
    </dgm:pt>
    <dgm:pt modelId="{C7D58E52-E604-46D8-8F7C-A08E24095DF4}" type="parTrans" cxnId="{3F5D766B-1C1D-44E8-B4CA-82EFA015B6E6}">
      <dgm:prSet/>
      <dgm:spPr>
        <a:ln>
          <a:solidFill>
            <a:schemeClr val="tx1"/>
          </a:solidFill>
        </a:ln>
      </dgm:spPr>
      <dgm:t>
        <a:bodyPr/>
        <a:lstStyle/>
        <a:p>
          <a:endParaRPr lang="en-US"/>
        </a:p>
      </dgm:t>
    </dgm:pt>
    <dgm:pt modelId="{12582346-74E7-435D-A875-EC029BC46603}" type="sibTrans" cxnId="{3F5D766B-1C1D-44E8-B4CA-82EFA015B6E6}">
      <dgm:prSet/>
      <dgm:spPr/>
      <dgm:t>
        <a:bodyPr/>
        <a:lstStyle/>
        <a:p>
          <a:endParaRPr lang="en-US"/>
        </a:p>
      </dgm:t>
    </dgm:pt>
    <dgm:pt modelId="{59C70EC2-1D3A-4AFD-9C41-80496DB3AA90}" type="pres">
      <dgm:prSet presAssocID="{F56D3459-3BAA-4551-BC51-4073605E3D4F}" presName="hierChild1" presStyleCnt="0">
        <dgm:presLayoutVars>
          <dgm:orgChart val="1"/>
          <dgm:chPref val="1"/>
          <dgm:dir/>
          <dgm:animOne val="branch"/>
          <dgm:animLvl val="lvl"/>
          <dgm:resizeHandles/>
        </dgm:presLayoutVars>
      </dgm:prSet>
      <dgm:spPr/>
      <dgm:t>
        <a:bodyPr/>
        <a:lstStyle/>
        <a:p>
          <a:endParaRPr lang="en-US"/>
        </a:p>
      </dgm:t>
    </dgm:pt>
    <dgm:pt modelId="{DE2CC9E9-B009-47F6-84A8-ED4425DB82AC}" type="pres">
      <dgm:prSet presAssocID="{7F98ABE9-16DC-46F1-B099-35FC2EA600A7}" presName="hierRoot1" presStyleCnt="0">
        <dgm:presLayoutVars>
          <dgm:hierBranch val="init"/>
        </dgm:presLayoutVars>
      </dgm:prSet>
      <dgm:spPr/>
    </dgm:pt>
    <dgm:pt modelId="{5012A702-2A26-4B47-AEED-17FC3C16D74A}" type="pres">
      <dgm:prSet presAssocID="{7F98ABE9-16DC-46F1-B099-35FC2EA600A7}" presName="rootComposite1" presStyleCnt="0"/>
      <dgm:spPr/>
    </dgm:pt>
    <dgm:pt modelId="{2406C94B-EE0D-4993-88A4-A3BE9087174B}" type="pres">
      <dgm:prSet presAssocID="{7F98ABE9-16DC-46F1-B099-35FC2EA600A7}" presName="rootText1" presStyleLbl="node0" presStyleIdx="0" presStyleCnt="1">
        <dgm:presLayoutVars>
          <dgm:chPref val="3"/>
        </dgm:presLayoutVars>
      </dgm:prSet>
      <dgm:spPr/>
      <dgm:t>
        <a:bodyPr/>
        <a:lstStyle/>
        <a:p>
          <a:endParaRPr lang="en-US"/>
        </a:p>
      </dgm:t>
    </dgm:pt>
    <dgm:pt modelId="{69D53B0A-6611-4DD8-8C21-AFC9BB4B0D75}" type="pres">
      <dgm:prSet presAssocID="{7F98ABE9-16DC-46F1-B099-35FC2EA600A7}" presName="rootConnector1" presStyleLbl="node1" presStyleIdx="0" presStyleCnt="0"/>
      <dgm:spPr/>
      <dgm:t>
        <a:bodyPr/>
        <a:lstStyle/>
        <a:p>
          <a:endParaRPr lang="en-US"/>
        </a:p>
      </dgm:t>
    </dgm:pt>
    <dgm:pt modelId="{D8BFE2CB-2628-4BB2-83EF-1376C3ABA8FE}" type="pres">
      <dgm:prSet presAssocID="{7F98ABE9-16DC-46F1-B099-35FC2EA600A7}" presName="hierChild2" presStyleCnt="0"/>
      <dgm:spPr/>
    </dgm:pt>
    <dgm:pt modelId="{5173DC2B-78A2-4E33-B542-BFAFEE6F5468}" type="pres">
      <dgm:prSet presAssocID="{350E8694-C82D-4677-9362-8560A3DCCFBB}" presName="Name37" presStyleLbl="parChTrans1D2" presStyleIdx="0" presStyleCnt="4"/>
      <dgm:spPr/>
      <dgm:t>
        <a:bodyPr/>
        <a:lstStyle/>
        <a:p>
          <a:endParaRPr lang="en-US"/>
        </a:p>
      </dgm:t>
    </dgm:pt>
    <dgm:pt modelId="{DACBD521-4736-4FCD-AC0A-74F8187DDC30}" type="pres">
      <dgm:prSet presAssocID="{CBEF08A4-C132-4D18-BDFD-EC4857A23E1C}" presName="hierRoot2" presStyleCnt="0">
        <dgm:presLayoutVars>
          <dgm:hierBranch val="init"/>
        </dgm:presLayoutVars>
      </dgm:prSet>
      <dgm:spPr/>
    </dgm:pt>
    <dgm:pt modelId="{8996ED05-26D1-49E9-BD00-0C1D7A6F8B94}" type="pres">
      <dgm:prSet presAssocID="{CBEF08A4-C132-4D18-BDFD-EC4857A23E1C}" presName="rootComposite" presStyleCnt="0"/>
      <dgm:spPr/>
    </dgm:pt>
    <dgm:pt modelId="{4EB69F10-91D9-44E4-BA9B-130123D11425}" type="pres">
      <dgm:prSet presAssocID="{CBEF08A4-C132-4D18-BDFD-EC4857A23E1C}" presName="rootText" presStyleLbl="node2" presStyleIdx="0" presStyleCnt="4">
        <dgm:presLayoutVars>
          <dgm:chPref val="3"/>
        </dgm:presLayoutVars>
      </dgm:prSet>
      <dgm:spPr/>
      <dgm:t>
        <a:bodyPr/>
        <a:lstStyle/>
        <a:p>
          <a:endParaRPr lang="en-US"/>
        </a:p>
      </dgm:t>
    </dgm:pt>
    <dgm:pt modelId="{3EFFF199-4AB6-4229-AA89-EFF590259E17}" type="pres">
      <dgm:prSet presAssocID="{CBEF08A4-C132-4D18-BDFD-EC4857A23E1C}" presName="rootConnector" presStyleLbl="node2" presStyleIdx="0" presStyleCnt="4"/>
      <dgm:spPr/>
      <dgm:t>
        <a:bodyPr/>
        <a:lstStyle/>
        <a:p>
          <a:endParaRPr lang="en-US"/>
        </a:p>
      </dgm:t>
    </dgm:pt>
    <dgm:pt modelId="{B5B7AAE0-2432-4E63-A6BE-9B9128EAC146}" type="pres">
      <dgm:prSet presAssocID="{CBEF08A4-C132-4D18-BDFD-EC4857A23E1C}" presName="hierChild4" presStyleCnt="0"/>
      <dgm:spPr/>
    </dgm:pt>
    <dgm:pt modelId="{649F75EF-F079-4F84-9204-38CB5F21CB16}" type="pres">
      <dgm:prSet presAssocID="{C7D58E52-E604-46D8-8F7C-A08E24095DF4}" presName="Name37" presStyleLbl="parChTrans1D3" presStyleIdx="0" presStyleCnt="1"/>
      <dgm:spPr/>
      <dgm:t>
        <a:bodyPr/>
        <a:lstStyle/>
        <a:p>
          <a:endParaRPr lang="en-US"/>
        </a:p>
      </dgm:t>
    </dgm:pt>
    <dgm:pt modelId="{723ED322-9D41-497C-BB5E-B0D4F71F4102}" type="pres">
      <dgm:prSet presAssocID="{F479BE75-A920-4897-ABDB-933E7BE87057}" presName="hierRoot2" presStyleCnt="0">
        <dgm:presLayoutVars>
          <dgm:hierBranch val="init"/>
        </dgm:presLayoutVars>
      </dgm:prSet>
      <dgm:spPr/>
    </dgm:pt>
    <dgm:pt modelId="{1D53C756-140B-4AB0-889A-0D75ECCAD784}" type="pres">
      <dgm:prSet presAssocID="{F479BE75-A920-4897-ABDB-933E7BE87057}" presName="rootComposite" presStyleCnt="0"/>
      <dgm:spPr/>
    </dgm:pt>
    <dgm:pt modelId="{3D062686-4C0A-41A5-AB24-E772304CCF8B}" type="pres">
      <dgm:prSet presAssocID="{F479BE75-A920-4897-ABDB-933E7BE87057}" presName="rootText" presStyleLbl="node3" presStyleIdx="0" presStyleCnt="1">
        <dgm:presLayoutVars>
          <dgm:chPref val="3"/>
        </dgm:presLayoutVars>
      </dgm:prSet>
      <dgm:spPr/>
      <dgm:t>
        <a:bodyPr/>
        <a:lstStyle/>
        <a:p>
          <a:endParaRPr lang="en-US"/>
        </a:p>
      </dgm:t>
    </dgm:pt>
    <dgm:pt modelId="{91432D07-84DB-4B70-BFD8-D034F5376003}" type="pres">
      <dgm:prSet presAssocID="{F479BE75-A920-4897-ABDB-933E7BE87057}" presName="rootConnector" presStyleLbl="node3" presStyleIdx="0" presStyleCnt="1"/>
      <dgm:spPr/>
      <dgm:t>
        <a:bodyPr/>
        <a:lstStyle/>
        <a:p>
          <a:endParaRPr lang="en-US"/>
        </a:p>
      </dgm:t>
    </dgm:pt>
    <dgm:pt modelId="{D6F186EF-19EA-4C43-9D3F-AD4E88B35970}" type="pres">
      <dgm:prSet presAssocID="{F479BE75-A920-4897-ABDB-933E7BE87057}" presName="hierChild4" presStyleCnt="0"/>
      <dgm:spPr/>
    </dgm:pt>
    <dgm:pt modelId="{BE8BB331-DD1E-4CDE-AE1D-F77BBF5C3A02}" type="pres">
      <dgm:prSet presAssocID="{F479BE75-A920-4897-ABDB-933E7BE87057}" presName="hierChild5" presStyleCnt="0"/>
      <dgm:spPr/>
    </dgm:pt>
    <dgm:pt modelId="{2E6C60BA-04AF-4719-BA0B-A96233044AB7}" type="pres">
      <dgm:prSet presAssocID="{CBEF08A4-C132-4D18-BDFD-EC4857A23E1C}" presName="hierChild5" presStyleCnt="0"/>
      <dgm:spPr/>
    </dgm:pt>
    <dgm:pt modelId="{79883FFD-1401-4ABE-9526-7A46308DDEDD}" type="pres">
      <dgm:prSet presAssocID="{D8E6BEDB-1F59-4196-BEFF-247532C4F6F6}" presName="Name37" presStyleLbl="parChTrans1D2" presStyleIdx="1" presStyleCnt="4"/>
      <dgm:spPr/>
      <dgm:t>
        <a:bodyPr/>
        <a:lstStyle/>
        <a:p>
          <a:endParaRPr lang="en-US"/>
        </a:p>
      </dgm:t>
    </dgm:pt>
    <dgm:pt modelId="{C270F232-2B72-49C4-B70B-7F318215881A}" type="pres">
      <dgm:prSet presAssocID="{9950C98A-008C-444B-B223-9E488E9E02C4}" presName="hierRoot2" presStyleCnt="0">
        <dgm:presLayoutVars>
          <dgm:hierBranch val="init"/>
        </dgm:presLayoutVars>
      </dgm:prSet>
      <dgm:spPr/>
    </dgm:pt>
    <dgm:pt modelId="{A1DF7580-1253-4AEE-B2E8-525F5220B55A}" type="pres">
      <dgm:prSet presAssocID="{9950C98A-008C-444B-B223-9E488E9E02C4}" presName="rootComposite" presStyleCnt="0"/>
      <dgm:spPr/>
    </dgm:pt>
    <dgm:pt modelId="{06BF568C-1667-4E61-8AB0-288F3BDF2D2C}" type="pres">
      <dgm:prSet presAssocID="{9950C98A-008C-444B-B223-9E488E9E02C4}" presName="rootText" presStyleLbl="node2" presStyleIdx="1" presStyleCnt="4">
        <dgm:presLayoutVars>
          <dgm:chPref val="3"/>
        </dgm:presLayoutVars>
      </dgm:prSet>
      <dgm:spPr/>
      <dgm:t>
        <a:bodyPr/>
        <a:lstStyle/>
        <a:p>
          <a:endParaRPr lang="en-US"/>
        </a:p>
      </dgm:t>
    </dgm:pt>
    <dgm:pt modelId="{9F068EC3-1E5E-44D2-91C6-DE27D8A9D879}" type="pres">
      <dgm:prSet presAssocID="{9950C98A-008C-444B-B223-9E488E9E02C4}" presName="rootConnector" presStyleLbl="node2" presStyleIdx="1" presStyleCnt="4"/>
      <dgm:spPr/>
      <dgm:t>
        <a:bodyPr/>
        <a:lstStyle/>
        <a:p>
          <a:endParaRPr lang="en-US"/>
        </a:p>
      </dgm:t>
    </dgm:pt>
    <dgm:pt modelId="{429C6B68-C119-4360-B15B-C723DD686275}" type="pres">
      <dgm:prSet presAssocID="{9950C98A-008C-444B-B223-9E488E9E02C4}" presName="hierChild4" presStyleCnt="0"/>
      <dgm:spPr/>
    </dgm:pt>
    <dgm:pt modelId="{5EEA0451-2F9C-4456-B1C7-CBD2F7A07BC2}" type="pres">
      <dgm:prSet presAssocID="{9950C98A-008C-444B-B223-9E488E9E02C4}" presName="hierChild5" presStyleCnt="0"/>
      <dgm:spPr/>
    </dgm:pt>
    <dgm:pt modelId="{28B53351-ECD1-42EF-92CB-B429335396CC}" type="pres">
      <dgm:prSet presAssocID="{84793652-3846-47CA-9496-7A713820FF2F}" presName="Name37" presStyleLbl="parChTrans1D2" presStyleIdx="2" presStyleCnt="4"/>
      <dgm:spPr/>
      <dgm:t>
        <a:bodyPr/>
        <a:lstStyle/>
        <a:p>
          <a:endParaRPr lang="en-US"/>
        </a:p>
      </dgm:t>
    </dgm:pt>
    <dgm:pt modelId="{EBFB982A-5358-4124-B80D-032AE872A8DA}" type="pres">
      <dgm:prSet presAssocID="{5CF75878-92BA-4761-AFE3-C9A4762F7E02}" presName="hierRoot2" presStyleCnt="0">
        <dgm:presLayoutVars>
          <dgm:hierBranch val="init"/>
        </dgm:presLayoutVars>
      </dgm:prSet>
      <dgm:spPr/>
    </dgm:pt>
    <dgm:pt modelId="{2CE02D8E-142B-4F92-985B-515006CB644C}" type="pres">
      <dgm:prSet presAssocID="{5CF75878-92BA-4761-AFE3-C9A4762F7E02}" presName="rootComposite" presStyleCnt="0"/>
      <dgm:spPr/>
    </dgm:pt>
    <dgm:pt modelId="{497EEC6D-164F-4F82-94B0-0DC725C3F0D5}" type="pres">
      <dgm:prSet presAssocID="{5CF75878-92BA-4761-AFE3-C9A4762F7E02}" presName="rootText" presStyleLbl="node2" presStyleIdx="2" presStyleCnt="4">
        <dgm:presLayoutVars>
          <dgm:chPref val="3"/>
        </dgm:presLayoutVars>
      </dgm:prSet>
      <dgm:spPr/>
      <dgm:t>
        <a:bodyPr/>
        <a:lstStyle/>
        <a:p>
          <a:endParaRPr lang="en-US"/>
        </a:p>
      </dgm:t>
    </dgm:pt>
    <dgm:pt modelId="{A3339E07-C125-487D-B037-F6AE7CDD8578}" type="pres">
      <dgm:prSet presAssocID="{5CF75878-92BA-4761-AFE3-C9A4762F7E02}" presName="rootConnector" presStyleLbl="node2" presStyleIdx="2" presStyleCnt="4"/>
      <dgm:spPr/>
      <dgm:t>
        <a:bodyPr/>
        <a:lstStyle/>
        <a:p>
          <a:endParaRPr lang="en-US"/>
        </a:p>
      </dgm:t>
    </dgm:pt>
    <dgm:pt modelId="{0E32E53C-FA49-4900-A0FE-3D96C447E2B3}" type="pres">
      <dgm:prSet presAssocID="{5CF75878-92BA-4761-AFE3-C9A4762F7E02}" presName="hierChild4" presStyleCnt="0"/>
      <dgm:spPr/>
    </dgm:pt>
    <dgm:pt modelId="{B7D73454-ADEE-46CB-A12F-D138300CA594}" type="pres">
      <dgm:prSet presAssocID="{5CF75878-92BA-4761-AFE3-C9A4762F7E02}" presName="hierChild5" presStyleCnt="0"/>
      <dgm:spPr/>
    </dgm:pt>
    <dgm:pt modelId="{CAF1C705-FD73-4EAD-A162-D267F72E4771}" type="pres">
      <dgm:prSet presAssocID="{4C03925D-A26D-43CC-9BD3-BB94FB461031}" presName="Name37" presStyleLbl="parChTrans1D2" presStyleIdx="3" presStyleCnt="4"/>
      <dgm:spPr/>
      <dgm:t>
        <a:bodyPr/>
        <a:lstStyle/>
        <a:p>
          <a:endParaRPr lang="en-US"/>
        </a:p>
      </dgm:t>
    </dgm:pt>
    <dgm:pt modelId="{CF026187-F587-4FF9-9ED5-4BB059DAF5E9}" type="pres">
      <dgm:prSet presAssocID="{A28213CA-E6D2-48BA-B873-9B3CF2EA6FCD}" presName="hierRoot2" presStyleCnt="0">
        <dgm:presLayoutVars>
          <dgm:hierBranch val="init"/>
        </dgm:presLayoutVars>
      </dgm:prSet>
      <dgm:spPr/>
    </dgm:pt>
    <dgm:pt modelId="{FB9AD79C-998F-4A4B-AA39-627282FCB438}" type="pres">
      <dgm:prSet presAssocID="{A28213CA-E6D2-48BA-B873-9B3CF2EA6FCD}" presName="rootComposite" presStyleCnt="0"/>
      <dgm:spPr/>
    </dgm:pt>
    <dgm:pt modelId="{BE74E311-AA89-4C5B-A106-B05D64334CB1}" type="pres">
      <dgm:prSet presAssocID="{A28213CA-E6D2-48BA-B873-9B3CF2EA6FCD}" presName="rootText" presStyleLbl="node2" presStyleIdx="3" presStyleCnt="4">
        <dgm:presLayoutVars>
          <dgm:chPref val="3"/>
        </dgm:presLayoutVars>
      </dgm:prSet>
      <dgm:spPr/>
      <dgm:t>
        <a:bodyPr/>
        <a:lstStyle/>
        <a:p>
          <a:endParaRPr lang="en-US"/>
        </a:p>
      </dgm:t>
    </dgm:pt>
    <dgm:pt modelId="{F5A087B6-0C74-4BFE-9529-47F45B940D4F}" type="pres">
      <dgm:prSet presAssocID="{A28213CA-E6D2-48BA-B873-9B3CF2EA6FCD}" presName="rootConnector" presStyleLbl="node2" presStyleIdx="3" presStyleCnt="4"/>
      <dgm:spPr/>
      <dgm:t>
        <a:bodyPr/>
        <a:lstStyle/>
        <a:p>
          <a:endParaRPr lang="en-US"/>
        </a:p>
      </dgm:t>
    </dgm:pt>
    <dgm:pt modelId="{54BED0EB-12AE-41B5-8BEA-7DA5A49A036D}" type="pres">
      <dgm:prSet presAssocID="{A28213CA-E6D2-48BA-B873-9B3CF2EA6FCD}" presName="hierChild4" presStyleCnt="0"/>
      <dgm:spPr/>
    </dgm:pt>
    <dgm:pt modelId="{476EDCF6-C452-4DE8-A05A-AF8E9D2C4EC0}" type="pres">
      <dgm:prSet presAssocID="{A28213CA-E6D2-48BA-B873-9B3CF2EA6FCD}" presName="hierChild5" presStyleCnt="0"/>
      <dgm:spPr/>
    </dgm:pt>
    <dgm:pt modelId="{8E1B013D-6C87-4B59-BB93-207874943F91}" type="pres">
      <dgm:prSet presAssocID="{7F98ABE9-16DC-46F1-B099-35FC2EA600A7}" presName="hierChild3" presStyleCnt="0"/>
      <dgm:spPr/>
    </dgm:pt>
  </dgm:ptLst>
  <dgm:cxnLst>
    <dgm:cxn modelId="{87CA54FC-0AAD-456B-930C-4CA559BDB4F6}" type="presOf" srcId="{F56D3459-3BAA-4551-BC51-4073605E3D4F}" destId="{59C70EC2-1D3A-4AFD-9C41-80496DB3AA90}" srcOrd="0" destOrd="0" presId="urn:microsoft.com/office/officeart/2005/8/layout/orgChart1"/>
    <dgm:cxn modelId="{274CBCF1-A666-4945-80F2-5B86CC9780FA}" type="presOf" srcId="{A28213CA-E6D2-48BA-B873-9B3CF2EA6FCD}" destId="{BE74E311-AA89-4C5B-A106-B05D64334CB1}" srcOrd="0" destOrd="0" presId="urn:microsoft.com/office/officeart/2005/8/layout/orgChart1"/>
    <dgm:cxn modelId="{190146C0-8F26-4F95-B3FC-754646F7761F}" type="presOf" srcId="{84793652-3846-47CA-9496-7A713820FF2F}" destId="{28B53351-ECD1-42EF-92CB-B429335396CC}" srcOrd="0" destOrd="0" presId="urn:microsoft.com/office/officeart/2005/8/layout/orgChart1"/>
    <dgm:cxn modelId="{5C842ED8-7252-4856-B6D3-B6A8C068F63F}" srcId="{7F98ABE9-16DC-46F1-B099-35FC2EA600A7}" destId="{CBEF08A4-C132-4D18-BDFD-EC4857A23E1C}" srcOrd="0" destOrd="0" parTransId="{350E8694-C82D-4677-9362-8560A3DCCFBB}" sibTransId="{2DD1E054-5C73-4FBA-A19C-5B594C37D850}"/>
    <dgm:cxn modelId="{C514781A-09DD-46B9-8FFA-F418A29EF66A}" type="presOf" srcId="{F479BE75-A920-4897-ABDB-933E7BE87057}" destId="{91432D07-84DB-4B70-BFD8-D034F5376003}" srcOrd="1" destOrd="0" presId="urn:microsoft.com/office/officeart/2005/8/layout/orgChart1"/>
    <dgm:cxn modelId="{5A074B85-8DA6-43E4-897F-5DDC6E18821E}" type="presOf" srcId="{CBEF08A4-C132-4D18-BDFD-EC4857A23E1C}" destId="{3EFFF199-4AB6-4229-AA89-EFF590259E17}" srcOrd="1" destOrd="0" presId="urn:microsoft.com/office/officeart/2005/8/layout/orgChart1"/>
    <dgm:cxn modelId="{AF646489-9D75-43A2-9B6A-AB0D04188C74}" type="presOf" srcId="{7F98ABE9-16DC-46F1-B099-35FC2EA600A7}" destId="{69D53B0A-6611-4DD8-8C21-AFC9BB4B0D75}" srcOrd="1" destOrd="0" presId="urn:microsoft.com/office/officeart/2005/8/layout/orgChart1"/>
    <dgm:cxn modelId="{08306561-D2CD-482F-B788-E205AF58238A}" type="presOf" srcId="{9950C98A-008C-444B-B223-9E488E9E02C4}" destId="{06BF568C-1667-4E61-8AB0-288F3BDF2D2C}" srcOrd="0" destOrd="0" presId="urn:microsoft.com/office/officeart/2005/8/layout/orgChart1"/>
    <dgm:cxn modelId="{9D5C1918-B166-48E4-BAFA-17118B28CD45}" type="presOf" srcId="{C7D58E52-E604-46D8-8F7C-A08E24095DF4}" destId="{649F75EF-F079-4F84-9204-38CB5F21CB16}" srcOrd="0" destOrd="0" presId="urn:microsoft.com/office/officeart/2005/8/layout/orgChart1"/>
    <dgm:cxn modelId="{02D85658-563F-45DB-ABED-C87C5CED0057}" type="presOf" srcId="{A28213CA-E6D2-48BA-B873-9B3CF2EA6FCD}" destId="{F5A087B6-0C74-4BFE-9529-47F45B940D4F}" srcOrd="1" destOrd="0" presId="urn:microsoft.com/office/officeart/2005/8/layout/orgChart1"/>
    <dgm:cxn modelId="{3F5D766B-1C1D-44E8-B4CA-82EFA015B6E6}" srcId="{CBEF08A4-C132-4D18-BDFD-EC4857A23E1C}" destId="{F479BE75-A920-4897-ABDB-933E7BE87057}" srcOrd="0" destOrd="0" parTransId="{C7D58E52-E604-46D8-8F7C-A08E24095DF4}" sibTransId="{12582346-74E7-435D-A875-EC029BC46603}"/>
    <dgm:cxn modelId="{94D7C0BE-AFC9-46B5-BBAF-5DC0C573A2B1}" type="presOf" srcId="{9950C98A-008C-444B-B223-9E488E9E02C4}" destId="{9F068EC3-1E5E-44D2-91C6-DE27D8A9D879}" srcOrd="1" destOrd="0" presId="urn:microsoft.com/office/officeart/2005/8/layout/orgChart1"/>
    <dgm:cxn modelId="{53988951-7764-4813-8548-E688DFEF114D}" type="presOf" srcId="{F479BE75-A920-4897-ABDB-933E7BE87057}" destId="{3D062686-4C0A-41A5-AB24-E772304CCF8B}" srcOrd="0" destOrd="0" presId="urn:microsoft.com/office/officeart/2005/8/layout/orgChart1"/>
    <dgm:cxn modelId="{65640386-651D-49B5-B74F-BA006A9511F6}" type="presOf" srcId="{5CF75878-92BA-4761-AFE3-C9A4762F7E02}" destId="{A3339E07-C125-487D-B037-F6AE7CDD8578}" srcOrd="1" destOrd="0" presId="urn:microsoft.com/office/officeart/2005/8/layout/orgChart1"/>
    <dgm:cxn modelId="{EFC4CAC7-1F27-4935-A02A-07FC4F907CE0}" srcId="{7F98ABE9-16DC-46F1-B099-35FC2EA600A7}" destId="{A28213CA-E6D2-48BA-B873-9B3CF2EA6FCD}" srcOrd="3" destOrd="0" parTransId="{4C03925D-A26D-43CC-9BD3-BB94FB461031}" sibTransId="{03C6A1D6-88E0-48F4-AD16-6CEC1462DF63}"/>
    <dgm:cxn modelId="{2C79DBC5-B213-4C97-8D19-0723F4D33403}" type="presOf" srcId="{D8E6BEDB-1F59-4196-BEFF-247532C4F6F6}" destId="{79883FFD-1401-4ABE-9526-7A46308DDEDD}" srcOrd="0" destOrd="0" presId="urn:microsoft.com/office/officeart/2005/8/layout/orgChart1"/>
    <dgm:cxn modelId="{E460F511-E17A-4ABF-A192-06DC5EAD91A4}" srcId="{7F98ABE9-16DC-46F1-B099-35FC2EA600A7}" destId="{9950C98A-008C-444B-B223-9E488E9E02C4}" srcOrd="1" destOrd="0" parTransId="{D8E6BEDB-1F59-4196-BEFF-247532C4F6F6}" sibTransId="{CA286085-5245-4DA4-A6B4-D9CBFF09DD26}"/>
    <dgm:cxn modelId="{0454D551-D6AA-4F61-8A7C-96E56C133D18}" type="presOf" srcId="{5CF75878-92BA-4761-AFE3-C9A4762F7E02}" destId="{497EEC6D-164F-4F82-94B0-0DC725C3F0D5}" srcOrd="0" destOrd="0" presId="urn:microsoft.com/office/officeart/2005/8/layout/orgChart1"/>
    <dgm:cxn modelId="{7021B9E4-AA60-4161-952B-8523996583FC}" type="presOf" srcId="{7F98ABE9-16DC-46F1-B099-35FC2EA600A7}" destId="{2406C94B-EE0D-4993-88A4-A3BE9087174B}" srcOrd="0" destOrd="0" presId="urn:microsoft.com/office/officeart/2005/8/layout/orgChart1"/>
    <dgm:cxn modelId="{913E714F-8D71-43BB-AF4D-84F4710A9AF8}" type="presOf" srcId="{4C03925D-A26D-43CC-9BD3-BB94FB461031}" destId="{CAF1C705-FD73-4EAD-A162-D267F72E4771}" srcOrd="0" destOrd="0" presId="urn:microsoft.com/office/officeart/2005/8/layout/orgChart1"/>
    <dgm:cxn modelId="{DCBBC227-BF7D-4BC2-A4D4-57B832EF9E61}" srcId="{7F98ABE9-16DC-46F1-B099-35FC2EA600A7}" destId="{5CF75878-92BA-4761-AFE3-C9A4762F7E02}" srcOrd="2" destOrd="0" parTransId="{84793652-3846-47CA-9496-7A713820FF2F}" sibTransId="{384C979C-B5A0-4147-BAB4-F32124224FBF}"/>
    <dgm:cxn modelId="{047C4E26-9E47-4948-926B-46A748A7F0EF}" type="presOf" srcId="{350E8694-C82D-4677-9362-8560A3DCCFBB}" destId="{5173DC2B-78A2-4E33-B542-BFAFEE6F5468}" srcOrd="0" destOrd="0" presId="urn:microsoft.com/office/officeart/2005/8/layout/orgChart1"/>
    <dgm:cxn modelId="{2EB8E408-326D-4F32-B745-53D4A59428B0}" type="presOf" srcId="{CBEF08A4-C132-4D18-BDFD-EC4857A23E1C}" destId="{4EB69F10-91D9-44E4-BA9B-130123D11425}" srcOrd="0" destOrd="0" presId="urn:microsoft.com/office/officeart/2005/8/layout/orgChart1"/>
    <dgm:cxn modelId="{38E9F752-5676-44FD-B9FD-58C09B72EC08}" srcId="{F56D3459-3BAA-4551-BC51-4073605E3D4F}" destId="{7F98ABE9-16DC-46F1-B099-35FC2EA600A7}" srcOrd="0" destOrd="0" parTransId="{F2D59413-ED4B-479F-8D54-545FB1407DC3}" sibTransId="{09819C26-1915-4113-8C3A-DD3CB48D3227}"/>
    <dgm:cxn modelId="{7BCCAD7B-DC97-42C0-B373-CE987DA9E08B}" type="presParOf" srcId="{59C70EC2-1D3A-4AFD-9C41-80496DB3AA90}" destId="{DE2CC9E9-B009-47F6-84A8-ED4425DB82AC}" srcOrd="0" destOrd="0" presId="urn:microsoft.com/office/officeart/2005/8/layout/orgChart1"/>
    <dgm:cxn modelId="{34AA5D72-4B43-47CE-824D-8C43E88338C8}" type="presParOf" srcId="{DE2CC9E9-B009-47F6-84A8-ED4425DB82AC}" destId="{5012A702-2A26-4B47-AEED-17FC3C16D74A}" srcOrd="0" destOrd="0" presId="urn:microsoft.com/office/officeart/2005/8/layout/orgChart1"/>
    <dgm:cxn modelId="{BE638569-1C25-490E-AEB5-B420E8C7CFC2}" type="presParOf" srcId="{5012A702-2A26-4B47-AEED-17FC3C16D74A}" destId="{2406C94B-EE0D-4993-88A4-A3BE9087174B}" srcOrd="0" destOrd="0" presId="urn:microsoft.com/office/officeart/2005/8/layout/orgChart1"/>
    <dgm:cxn modelId="{DE0D3E08-8B26-4E2C-A236-F8D67BB1C2FB}" type="presParOf" srcId="{5012A702-2A26-4B47-AEED-17FC3C16D74A}" destId="{69D53B0A-6611-4DD8-8C21-AFC9BB4B0D75}" srcOrd="1" destOrd="0" presId="urn:microsoft.com/office/officeart/2005/8/layout/orgChart1"/>
    <dgm:cxn modelId="{0F0EABD3-CC19-43E6-9AD6-859FEBF36A5A}" type="presParOf" srcId="{DE2CC9E9-B009-47F6-84A8-ED4425DB82AC}" destId="{D8BFE2CB-2628-4BB2-83EF-1376C3ABA8FE}" srcOrd="1" destOrd="0" presId="urn:microsoft.com/office/officeart/2005/8/layout/orgChart1"/>
    <dgm:cxn modelId="{C95C7A92-911B-4D47-8356-FAD4D99B0883}" type="presParOf" srcId="{D8BFE2CB-2628-4BB2-83EF-1376C3ABA8FE}" destId="{5173DC2B-78A2-4E33-B542-BFAFEE6F5468}" srcOrd="0" destOrd="0" presId="urn:microsoft.com/office/officeart/2005/8/layout/orgChart1"/>
    <dgm:cxn modelId="{886E2AEE-0653-4189-9F62-9752BA04438C}" type="presParOf" srcId="{D8BFE2CB-2628-4BB2-83EF-1376C3ABA8FE}" destId="{DACBD521-4736-4FCD-AC0A-74F8187DDC30}" srcOrd="1" destOrd="0" presId="urn:microsoft.com/office/officeart/2005/8/layout/orgChart1"/>
    <dgm:cxn modelId="{F6A958F1-C6F3-4655-9390-05C26A0932BF}" type="presParOf" srcId="{DACBD521-4736-4FCD-AC0A-74F8187DDC30}" destId="{8996ED05-26D1-49E9-BD00-0C1D7A6F8B94}" srcOrd="0" destOrd="0" presId="urn:microsoft.com/office/officeart/2005/8/layout/orgChart1"/>
    <dgm:cxn modelId="{D255FADF-95E7-4AF0-8CDF-B196EC44971A}" type="presParOf" srcId="{8996ED05-26D1-49E9-BD00-0C1D7A6F8B94}" destId="{4EB69F10-91D9-44E4-BA9B-130123D11425}" srcOrd="0" destOrd="0" presId="urn:microsoft.com/office/officeart/2005/8/layout/orgChart1"/>
    <dgm:cxn modelId="{740A53F2-6C85-458E-848B-4A01F22B25C8}" type="presParOf" srcId="{8996ED05-26D1-49E9-BD00-0C1D7A6F8B94}" destId="{3EFFF199-4AB6-4229-AA89-EFF590259E17}" srcOrd="1" destOrd="0" presId="urn:microsoft.com/office/officeart/2005/8/layout/orgChart1"/>
    <dgm:cxn modelId="{1263B133-42A7-4C34-AFAF-9F4010B968A2}" type="presParOf" srcId="{DACBD521-4736-4FCD-AC0A-74F8187DDC30}" destId="{B5B7AAE0-2432-4E63-A6BE-9B9128EAC146}" srcOrd="1" destOrd="0" presId="urn:microsoft.com/office/officeart/2005/8/layout/orgChart1"/>
    <dgm:cxn modelId="{79F2C379-1D29-4DC8-A200-1CD997390227}" type="presParOf" srcId="{B5B7AAE0-2432-4E63-A6BE-9B9128EAC146}" destId="{649F75EF-F079-4F84-9204-38CB5F21CB16}" srcOrd="0" destOrd="0" presId="urn:microsoft.com/office/officeart/2005/8/layout/orgChart1"/>
    <dgm:cxn modelId="{0973D186-A7BA-461C-AB19-786812F0FFDF}" type="presParOf" srcId="{B5B7AAE0-2432-4E63-A6BE-9B9128EAC146}" destId="{723ED322-9D41-497C-BB5E-B0D4F71F4102}" srcOrd="1" destOrd="0" presId="urn:microsoft.com/office/officeart/2005/8/layout/orgChart1"/>
    <dgm:cxn modelId="{B2541C49-0ED1-45FF-9904-4356CB7B933B}" type="presParOf" srcId="{723ED322-9D41-497C-BB5E-B0D4F71F4102}" destId="{1D53C756-140B-4AB0-889A-0D75ECCAD784}" srcOrd="0" destOrd="0" presId="urn:microsoft.com/office/officeart/2005/8/layout/orgChart1"/>
    <dgm:cxn modelId="{8CCBF271-5A33-4855-8BFF-373559523520}" type="presParOf" srcId="{1D53C756-140B-4AB0-889A-0D75ECCAD784}" destId="{3D062686-4C0A-41A5-AB24-E772304CCF8B}" srcOrd="0" destOrd="0" presId="urn:microsoft.com/office/officeart/2005/8/layout/orgChart1"/>
    <dgm:cxn modelId="{65A92066-D653-4407-B0DB-F57CCB9FDD0E}" type="presParOf" srcId="{1D53C756-140B-4AB0-889A-0D75ECCAD784}" destId="{91432D07-84DB-4B70-BFD8-D034F5376003}" srcOrd="1" destOrd="0" presId="urn:microsoft.com/office/officeart/2005/8/layout/orgChart1"/>
    <dgm:cxn modelId="{8814C431-018F-4554-BB97-3ACD8C42E822}" type="presParOf" srcId="{723ED322-9D41-497C-BB5E-B0D4F71F4102}" destId="{D6F186EF-19EA-4C43-9D3F-AD4E88B35970}" srcOrd="1" destOrd="0" presId="urn:microsoft.com/office/officeart/2005/8/layout/orgChart1"/>
    <dgm:cxn modelId="{09A1396D-E289-4ECA-BD5A-BAD0B646E148}" type="presParOf" srcId="{723ED322-9D41-497C-BB5E-B0D4F71F4102}" destId="{BE8BB331-DD1E-4CDE-AE1D-F77BBF5C3A02}" srcOrd="2" destOrd="0" presId="urn:microsoft.com/office/officeart/2005/8/layout/orgChart1"/>
    <dgm:cxn modelId="{626D7568-E9F3-4409-94F0-F270BDF2D904}" type="presParOf" srcId="{DACBD521-4736-4FCD-AC0A-74F8187DDC30}" destId="{2E6C60BA-04AF-4719-BA0B-A96233044AB7}" srcOrd="2" destOrd="0" presId="urn:microsoft.com/office/officeart/2005/8/layout/orgChart1"/>
    <dgm:cxn modelId="{5B1C2F0B-0A06-4BF3-B005-3A8E745B0E73}" type="presParOf" srcId="{D8BFE2CB-2628-4BB2-83EF-1376C3ABA8FE}" destId="{79883FFD-1401-4ABE-9526-7A46308DDEDD}" srcOrd="2" destOrd="0" presId="urn:microsoft.com/office/officeart/2005/8/layout/orgChart1"/>
    <dgm:cxn modelId="{B921E17D-1D81-47E9-8B9A-8D56B3A89E88}" type="presParOf" srcId="{D8BFE2CB-2628-4BB2-83EF-1376C3ABA8FE}" destId="{C270F232-2B72-49C4-B70B-7F318215881A}" srcOrd="3" destOrd="0" presId="urn:microsoft.com/office/officeart/2005/8/layout/orgChart1"/>
    <dgm:cxn modelId="{73B84453-F37F-456D-993F-70B8AB219275}" type="presParOf" srcId="{C270F232-2B72-49C4-B70B-7F318215881A}" destId="{A1DF7580-1253-4AEE-B2E8-525F5220B55A}" srcOrd="0" destOrd="0" presId="urn:microsoft.com/office/officeart/2005/8/layout/orgChart1"/>
    <dgm:cxn modelId="{29C4A2C6-4AED-4F96-BD0B-814FCA5CF157}" type="presParOf" srcId="{A1DF7580-1253-4AEE-B2E8-525F5220B55A}" destId="{06BF568C-1667-4E61-8AB0-288F3BDF2D2C}" srcOrd="0" destOrd="0" presId="urn:microsoft.com/office/officeart/2005/8/layout/orgChart1"/>
    <dgm:cxn modelId="{39C546C9-6D67-402F-92B7-2E56F5BD5619}" type="presParOf" srcId="{A1DF7580-1253-4AEE-B2E8-525F5220B55A}" destId="{9F068EC3-1E5E-44D2-91C6-DE27D8A9D879}" srcOrd="1" destOrd="0" presId="urn:microsoft.com/office/officeart/2005/8/layout/orgChart1"/>
    <dgm:cxn modelId="{EB86D632-3E75-4846-AE1C-1030E79CEAE8}" type="presParOf" srcId="{C270F232-2B72-49C4-B70B-7F318215881A}" destId="{429C6B68-C119-4360-B15B-C723DD686275}" srcOrd="1" destOrd="0" presId="urn:microsoft.com/office/officeart/2005/8/layout/orgChart1"/>
    <dgm:cxn modelId="{8E111BE3-5AB5-4247-8097-6DF8260F6A91}" type="presParOf" srcId="{C270F232-2B72-49C4-B70B-7F318215881A}" destId="{5EEA0451-2F9C-4456-B1C7-CBD2F7A07BC2}" srcOrd="2" destOrd="0" presId="urn:microsoft.com/office/officeart/2005/8/layout/orgChart1"/>
    <dgm:cxn modelId="{A9F627B1-69A0-43F1-8F57-4BF38E550E19}" type="presParOf" srcId="{D8BFE2CB-2628-4BB2-83EF-1376C3ABA8FE}" destId="{28B53351-ECD1-42EF-92CB-B429335396CC}" srcOrd="4" destOrd="0" presId="urn:microsoft.com/office/officeart/2005/8/layout/orgChart1"/>
    <dgm:cxn modelId="{2DC18732-6090-445F-92F0-40C8C7F9361F}" type="presParOf" srcId="{D8BFE2CB-2628-4BB2-83EF-1376C3ABA8FE}" destId="{EBFB982A-5358-4124-B80D-032AE872A8DA}" srcOrd="5" destOrd="0" presId="urn:microsoft.com/office/officeart/2005/8/layout/orgChart1"/>
    <dgm:cxn modelId="{1C82DA9C-E440-453C-BFBC-09E0DE3F0BF7}" type="presParOf" srcId="{EBFB982A-5358-4124-B80D-032AE872A8DA}" destId="{2CE02D8E-142B-4F92-985B-515006CB644C}" srcOrd="0" destOrd="0" presId="urn:microsoft.com/office/officeart/2005/8/layout/orgChart1"/>
    <dgm:cxn modelId="{24BC630A-14C3-461B-BCFD-F376158C8DA7}" type="presParOf" srcId="{2CE02D8E-142B-4F92-985B-515006CB644C}" destId="{497EEC6D-164F-4F82-94B0-0DC725C3F0D5}" srcOrd="0" destOrd="0" presId="urn:microsoft.com/office/officeart/2005/8/layout/orgChart1"/>
    <dgm:cxn modelId="{085D87F2-1CF6-40EC-AA53-6F80CAB63017}" type="presParOf" srcId="{2CE02D8E-142B-4F92-985B-515006CB644C}" destId="{A3339E07-C125-487D-B037-F6AE7CDD8578}" srcOrd="1" destOrd="0" presId="urn:microsoft.com/office/officeart/2005/8/layout/orgChart1"/>
    <dgm:cxn modelId="{93A49B78-8DD0-4784-B9C5-4CA6999DCF7D}" type="presParOf" srcId="{EBFB982A-5358-4124-B80D-032AE872A8DA}" destId="{0E32E53C-FA49-4900-A0FE-3D96C447E2B3}" srcOrd="1" destOrd="0" presId="urn:microsoft.com/office/officeart/2005/8/layout/orgChart1"/>
    <dgm:cxn modelId="{CBF26E37-9A13-4D9A-BC88-E8FB786A3C3D}" type="presParOf" srcId="{EBFB982A-5358-4124-B80D-032AE872A8DA}" destId="{B7D73454-ADEE-46CB-A12F-D138300CA594}" srcOrd="2" destOrd="0" presId="urn:microsoft.com/office/officeart/2005/8/layout/orgChart1"/>
    <dgm:cxn modelId="{56996B97-4BDB-415B-9742-9904E71E2C76}" type="presParOf" srcId="{D8BFE2CB-2628-4BB2-83EF-1376C3ABA8FE}" destId="{CAF1C705-FD73-4EAD-A162-D267F72E4771}" srcOrd="6" destOrd="0" presId="urn:microsoft.com/office/officeart/2005/8/layout/orgChart1"/>
    <dgm:cxn modelId="{CF07EB60-BFAE-4F3D-9EB8-D07238DCDCF2}" type="presParOf" srcId="{D8BFE2CB-2628-4BB2-83EF-1376C3ABA8FE}" destId="{CF026187-F587-4FF9-9ED5-4BB059DAF5E9}" srcOrd="7" destOrd="0" presId="urn:microsoft.com/office/officeart/2005/8/layout/orgChart1"/>
    <dgm:cxn modelId="{606589AE-8A45-4EAC-AA87-7657290EFB1D}" type="presParOf" srcId="{CF026187-F587-4FF9-9ED5-4BB059DAF5E9}" destId="{FB9AD79C-998F-4A4B-AA39-627282FCB438}" srcOrd="0" destOrd="0" presId="urn:microsoft.com/office/officeart/2005/8/layout/orgChart1"/>
    <dgm:cxn modelId="{8C7458D4-9181-4A7C-86CA-ACBC2DAE7855}" type="presParOf" srcId="{FB9AD79C-998F-4A4B-AA39-627282FCB438}" destId="{BE74E311-AA89-4C5B-A106-B05D64334CB1}" srcOrd="0" destOrd="0" presId="urn:microsoft.com/office/officeart/2005/8/layout/orgChart1"/>
    <dgm:cxn modelId="{9D9B0364-761F-45DF-B6F1-427659F820E6}" type="presParOf" srcId="{FB9AD79C-998F-4A4B-AA39-627282FCB438}" destId="{F5A087B6-0C74-4BFE-9529-47F45B940D4F}" srcOrd="1" destOrd="0" presId="urn:microsoft.com/office/officeart/2005/8/layout/orgChart1"/>
    <dgm:cxn modelId="{D3EFFFFB-E6D5-4623-8718-2F3E0F87B46E}" type="presParOf" srcId="{CF026187-F587-4FF9-9ED5-4BB059DAF5E9}" destId="{54BED0EB-12AE-41B5-8BEA-7DA5A49A036D}" srcOrd="1" destOrd="0" presId="urn:microsoft.com/office/officeart/2005/8/layout/orgChart1"/>
    <dgm:cxn modelId="{39F0EB0D-B937-49F5-B196-09CC551E694E}" type="presParOf" srcId="{CF026187-F587-4FF9-9ED5-4BB059DAF5E9}" destId="{476EDCF6-C452-4DE8-A05A-AF8E9D2C4EC0}" srcOrd="2" destOrd="0" presId="urn:microsoft.com/office/officeart/2005/8/layout/orgChart1"/>
    <dgm:cxn modelId="{E3E12C50-BC5E-42DC-B685-5552E63543CF}" type="presParOf" srcId="{DE2CC9E9-B009-47F6-84A8-ED4425DB82AC}" destId="{8E1B013D-6C87-4B59-BB93-207874943F9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7EC8D0-3E3D-4E58-B064-CDE81E21C1B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2BCB313-52BB-49C2-9692-90671FA8AC06}">
      <dgm:prSet phldrT="[Text]"/>
      <dgm:spPr>
        <a:solidFill>
          <a:schemeClr val="bg1"/>
        </a:solidFill>
        <a:ln>
          <a:solidFill>
            <a:schemeClr val="tx1"/>
          </a:solidFill>
        </a:ln>
      </dgm:spPr>
      <dgm:t>
        <a:bodyPr/>
        <a:lstStyle/>
        <a:p>
          <a:r>
            <a:rPr lang="en-US" dirty="0" smtClean="0">
              <a:solidFill>
                <a:schemeClr val="tx1"/>
              </a:solidFill>
            </a:rPr>
            <a:t>Shelley Nicholls &amp; Wilf Fearon</a:t>
          </a:r>
          <a:br>
            <a:rPr lang="en-US" dirty="0" smtClean="0">
              <a:solidFill>
                <a:schemeClr val="tx1"/>
              </a:solidFill>
            </a:rPr>
          </a:br>
          <a:r>
            <a:rPr lang="en-US" dirty="0" smtClean="0">
              <a:solidFill>
                <a:schemeClr val="tx1"/>
              </a:solidFill>
            </a:rPr>
            <a:t>Joint Head of Early Help Services</a:t>
          </a:r>
          <a:br>
            <a:rPr lang="en-US" dirty="0" smtClean="0">
              <a:solidFill>
                <a:schemeClr val="tx1"/>
              </a:solidFill>
            </a:rPr>
          </a:br>
          <a:r>
            <a:rPr lang="en-US" dirty="0" smtClean="0">
              <a:solidFill>
                <a:schemeClr val="tx1"/>
              </a:solidFill>
            </a:rPr>
            <a:t>0115 87</a:t>
          </a:r>
          <a:r>
            <a:rPr lang="en-GB" dirty="0" smtClean="0">
              <a:solidFill>
                <a:schemeClr val="tx1"/>
              </a:solidFill>
            </a:rPr>
            <a:t>65671/0115 8761179</a:t>
          </a:r>
          <a:endParaRPr lang="en-US" dirty="0">
            <a:solidFill>
              <a:schemeClr val="tx1"/>
            </a:solidFill>
          </a:endParaRPr>
        </a:p>
      </dgm:t>
    </dgm:pt>
    <dgm:pt modelId="{8BAF3CF6-2B3C-43E2-BE7C-1743A98C9ED5}" type="parTrans" cxnId="{4AA8B054-6A5F-4682-8883-3236B10E46AC}">
      <dgm:prSet/>
      <dgm:spPr/>
      <dgm:t>
        <a:bodyPr/>
        <a:lstStyle/>
        <a:p>
          <a:endParaRPr lang="en-US"/>
        </a:p>
      </dgm:t>
    </dgm:pt>
    <dgm:pt modelId="{66CAFD4F-A2AA-4933-88D6-B51649550471}" type="sibTrans" cxnId="{4AA8B054-6A5F-4682-8883-3236B10E46AC}">
      <dgm:prSet/>
      <dgm:spPr/>
      <dgm:t>
        <a:bodyPr/>
        <a:lstStyle/>
        <a:p>
          <a:endParaRPr lang="en-US"/>
        </a:p>
      </dgm:t>
    </dgm:pt>
    <dgm:pt modelId="{301A056C-8772-4CFC-A261-DB234097532E}">
      <dgm:prSet phldrT="[Text]"/>
      <dgm:spPr>
        <a:solidFill>
          <a:schemeClr val="bg1"/>
        </a:solidFill>
        <a:ln>
          <a:solidFill>
            <a:schemeClr val="tx1"/>
          </a:solidFill>
        </a:ln>
      </dgm:spPr>
      <dgm:t>
        <a:bodyPr/>
        <a:lstStyle/>
        <a:p>
          <a:r>
            <a:rPr lang="en-US" dirty="0" smtClean="0">
              <a:solidFill>
                <a:schemeClr val="tx1"/>
              </a:solidFill>
            </a:rPr>
            <a:t>Julia Bramble</a:t>
          </a:r>
          <a:br>
            <a:rPr lang="en-US" dirty="0" smtClean="0">
              <a:solidFill>
                <a:schemeClr val="tx1"/>
              </a:solidFill>
            </a:rPr>
          </a:br>
          <a:r>
            <a:rPr lang="en-US" dirty="0" smtClean="0">
              <a:solidFill>
                <a:schemeClr val="tx1"/>
              </a:solidFill>
            </a:rPr>
            <a:t>Service Manager – Early Help Teams</a:t>
          </a:r>
          <a:br>
            <a:rPr lang="en-US" dirty="0" smtClean="0">
              <a:solidFill>
                <a:schemeClr val="tx1"/>
              </a:solidFill>
            </a:rPr>
          </a:br>
          <a:r>
            <a:rPr lang="en-US" dirty="0" smtClean="0">
              <a:solidFill>
                <a:schemeClr val="tx1"/>
              </a:solidFill>
            </a:rPr>
            <a:t>0115 87</a:t>
          </a:r>
          <a:r>
            <a:rPr lang="en-GB" dirty="0" smtClean="0">
              <a:solidFill>
                <a:schemeClr val="tx1"/>
              </a:solidFill>
            </a:rPr>
            <a:t>64746</a:t>
          </a:r>
          <a:endParaRPr lang="en-US" dirty="0">
            <a:solidFill>
              <a:schemeClr val="tx1"/>
            </a:solidFill>
          </a:endParaRPr>
        </a:p>
      </dgm:t>
    </dgm:pt>
    <dgm:pt modelId="{C8ACDA30-2C9C-42EB-9D13-A5DB376CFA28}" type="parTrans" cxnId="{CEFE1BFC-E140-4B66-8F7C-FC758DC388DC}">
      <dgm:prSet/>
      <dgm:spPr>
        <a:ln>
          <a:solidFill>
            <a:schemeClr val="tx1"/>
          </a:solidFill>
        </a:ln>
      </dgm:spPr>
      <dgm:t>
        <a:bodyPr/>
        <a:lstStyle/>
        <a:p>
          <a:endParaRPr lang="en-US"/>
        </a:p>
      </dgm:t>
    </dgm:pt>
    <dgm:pt modelId="{F52BC4FE-3B48-4C8E-86FF-859A97B443DE}" type="sibTrans" cxnId="{CEFE1BFC-E140-4B66-8F7C-FC758DC388DC}">
      <dgm:prSet/>
      <dgm:spPr/>
      <dgm:t>
        <a:bodyPr/>
        <a:lstStyle/>
        <a:p>
          <a:endParaRPr lang="en-US"/>
        </a:p>
      </dgm:t>
    </dgm:pt>
    <dgm:pt modelId="{6EFC2AFF-7F28-4618-8DE9-6199DE87CF18}">
      <dgm:prSet phldrT="[Text]"/>
      <dgm:spPr>
        <a:solidFill>
          <a:schemeClr val="bg1"/>
        </a:solidFill>
        <a:ln>
          <a:solidFill>
            <a:schemeClr val="tx1"/>
          </a:solidFill>
        </a:ln>
      </dgm:spPr>
      <dgm:t>
        <a:bodyPr/>
        <a:lstStyle/>
        <a:p>
          <a:r>
            <a:rPr lang="en-US" dirty="0" smtClean="0">
              <a:solidFill>
                <a:schemeClr val="tx1"/>
              </a:solidFill>
            </a:rPr>
            <a:t>Anna Masding</a:t>
          </a:r>
          <a:br>
            <a:rPr lang="en-US" dirty="0" smtClean="0">
              <a:solidFill>
                <a:schemeClr val="tx1"/>
              </a:solidFill>
            </a:rPr>
          </a:br>
          <a:r>
            <a:rPr lang="en-US" dirty="0" smtClean="0">
              <a:solidFill>
                <a:schemeClr val="tx1"/>
              </a:solidFill>
            </a:rPr>
            <a:t>Service Manager – Child &amp; Adolescent Mental Health Services</a:t>
          </a:r>
          <a:br>
            <a:rPr lang="en-US" dirty="0" smtClean="0">
              <a:solidFill>
                <a:schemeClr val="tx1"/>
              </a:solidFill>
            </a:rPr>
          </a:br>
          <a:r>
            <a:rPr lang="en-US" dirty="0" smtClean="0">
              <a:solidFill>
                <a:schemeClr val="tx1"/>
              </a:solidFill>
            </a:rPr>
            <a:t>0115 87</a:t>
          </a:r>
          <a:r>
            <a:rPr lang="en-GB" dirty="0" smtClean="0">
              <a:solidFill>
                <a:schemeClr val="tx1"/>
              </a:solidFill>
            </a:rPr>
            <a:t>64000</a:t>
          </a:r>
          <a:endParaRPr lang="en-US" dirty="0">
            <a:solidFill>
              <a:schemeClr val="tx1"/>
            </a:solidFill>
          </a:endParaRPr>
        </a:p>
      </dgm:t>
    </dgm:pt>
    <dgm:pt modelId="{8A0FC91A-BE86-4FAF-9963-8D6F1AB53F72}" type="parTrans" cxnId="{408BBAB3-9C3C-4B8B-BB2A-E10D2457545C}">
      <dgm:prSet/>
      <dgm:spPr>
        <a:ln>
          <a:solidFill>
            <a:schemeClr val="tx1"/>
          </a:solidFill>
        </a:ln>
      </dgm:spPr>
      <dgm:t>
        <a:bodyPr/>
        <a:lstStyle/>
        <a:p>
          <a:endParaRPr lang="en-US"/>
        </a:p>
      </dgm:t>
    </dgm:pt>
    <dgm:pt modelId="{FCFDB859-2138-4E87-91EE-7A8331995BF5}" type="sibTrans" cxnId="{408BBAB3-9C3C-4B8B-BB2A-E10D2457545C}">
      <dgm:prSet/>
      <dgm:spPr/>
      <dgm:t>
        <a:bodyPr/>
        <a:lstStyle/>
        <a:p>
          <a:endParaRPr lang="en-US"/>
        </a:p>
      </dgm:t>
    </dgm:pt>
    <dgm:pt modelId="{DB0341CE-DBC5-4FBE-899C-2DEB8B307B4B}">
      <dgm:prSet/>
      <dgm:spPr>
        <a:solidFill>
          <a:schemeClr val="bg1"/>
        </a:solidFill>
        <a:ln>
          <a:solidFill>
            <a:schemeClr val="tx1"/>
          </a:solidFill>
        </a:ln>
      </dgm:spPr>
      <dgm:t>
        <a:bodyPr/>
        <a:lstStyle/>
        <a:p>
          <a:r>
            <a:rPr lang="en-US" dirty="0" smtClean="0">
              <a:solidFill>
                <a:schemeClr val="tx1"/>
              </a:solidFill>
            </a:rPr>
            <a:t>Wilf Fearon</a:t>
          </a:r>
          <a:br>
            <a:rPr lang="en-US" dirty="0" smtClean="0">
              <a:solidFill>
                <a:schemeClr val="tx1"/>
              </a:solidFill>
            </a:rPr>
          </a:br>
          <a:r>
            <a:rPr lang="en-US" dirty="0" smtClean="0">
              <a:solidFill>
                <a:schemeClr val="tx1"/>
              </a:solidFill>
            </a:rPr>
            <a:t>Service Manager – Youth Justice</a:t>
          </a:r>
          <a:br>
            <a:rPr lang="en-US" dirty="0" smtClean="0">
              <a:solidFill>
                <a:schemeClr val="tx1"/>
              </a:solidFill>
            </a:rPr>
          </a:br>
          <a:r>
            <a:rPr lang="en-US" dirty="0" smtClean="0">
              <a:solidFill>
                <a:schemeClr val="tx1"/>
              </a:solidFill>
            </a:rPr>
            <a:t>0115 8761179</a:t>
          </a:r>
          <a:endParaRPr lang="en-US" dirty="0">
            <a:solidFill>
              <a:schemeClr val="tx1"/>
            </a:solidFill>
          </a:endParaRPr>
        </a:p>
      </dgm:t>
    </dgm:pt>
    <dgm:pt modelId="{BC957C8D-43BF-46B3-8E46-6AE670BF747A}" type="parTrans" cxnId="{F2C697AC-43B2-44D6-866D-1C38C310CECB}">
      <dgm:prSet/>
      <dgm:spPr>
        <a:ln>
          <a:solidFill>
            <a:schemeClr val="tx1"/>
          </a:solidFill>
        </a:ln>
      </dgm:spPr>
      <dgm:t>
        <a:bodyPr/>
        <a:lstStyle/>
        <a:p>
          <a:endParaRPr lang="en-US"/>
        </a:p>
      </dgm:t>
    </dgm:pt>
    <dgm:pt modelId="{8741EC0F-5DD0-46C9-8857-6B5C2BEBB7F1}" type="sibTrans" cxnId="{F2C697AC-43B2-44D6-866D-1C38C310CECB}">
      <dgm:prSet/>
      <dgm:spPr/>
      <dgm:t>
        <a:bodyPr/>
        <a:lstStyle/>
        <a:p>
          <a:endParaRPr lang="en-US"/>
        </a:p>
      </dgm:t>
    </dgm:pt>
    <dgm:pt modelId="{6C123296-4770-4828-B608-5FB8E4E40679}" type="pres">
      <dgm:prSet presAssocID="{377EC8D0-3E3D-4E58-B064-CDE81E21C1B6}" presName="hierChild1" presStyleCnt="0">
        <dgm:presLayoutVars>
          <dgm:orgChart val="1"/>
          <dgm:chPref val="1"/>
          <dgm:dir/>
          <dgm:animOne val="branch"/>
          <dgm:animLvl val="lvl"/>
          <dgm:resizeHandles/>
        </dgm:presLayoutVars>
      </dgm:prSet>
      <dgm:spPr/>
      <dgm:t>
        <a:bodyPr/>
        <a:lstStyle/>
        <a:p>
          <a:endParaRPr lang="en-US"/>
        </a:p>
      </dgm:t>
    </dgm:pt>
    <dgm:pt modelId="{4EFCC204-4071-4B96-9DAD-ECFF13D6FB73}" type="pres">
      <dgm:prSet presAssocID="{52BCB313-52BB-49C2-9692-90671FA8AC06}" presName="hierRoot1" presStyleCnt="0">
        <dgm:presLayoutVars>
          <dgm:hierBranch val="init"/>
        </dgm:presLayoutVars>
      </dgm:prSet>
      <dgm:spPr/>
    </dgm:pt>
    <dgm:pt modelId="{9AF796AB-922E-4D31-8493-AE24E2F5C73B}" type="pres">
      <dgm:prSet presAssocID="{52BCB313-52BB-49C2-9692-90671FA8AC06}" presName="rootComposite1" presStyleCnt="0"/>
      <dgm:spPr/>
    </dgm:pt>
    <dgm:pt modelId="{C52DD0E0-1F82-4471-A4E9-7BDDDAF140AC}" type="pres">
      <dgm:prSet presAssocID="{52BCB313-52BB-49C2-9692-90671FA8AC06}" presName="rootText1" presStyleLbl="node0" presStyleIdx="0" presStyleCnt="1">
        <dgm:presLayoutVars>
          <dgm:chPref val="3"/>
        </dgm:presLayoutVars>
      </dgm:prSet>
      <dgm:spPr/>
      <dgm:t>
        <a:bodyPr/>
        <a:lstStyle/>
        <a:p>
          <a:endParaRPr lang="en-US"/>
        </a:p>
      </dgm:t>
    </dgm:pt>
    <dgm:pt modelId="{D4725D3E-E9FC-46A5-9F81-A559DBEBEBA4}" type="pres">
      <dgm:prSet presAssocID="{52BCB313-52BB-49C2-9692-90671FA8AC06}" presName="rootConnector1" presStyleLbl="node1" presStyleIdx="0" presStyleCnt="0"/>
      <dgm:spPr/>
      <dgm:t>
        <a:bodyPr/>
        <a:lstStyle/>
        <a:p>
          <a:endParaRPr lang="en-US"/>
        </a:p>
      </dgm:t>
    </dgm:pt>
    <dgm:pt modelId="{749268FE-1887-4538-AF7B-32F56DD23755}" type="pres">
      <dgm:prSet presAssocID="{52BCB313-52BB-49C2-9692-90671FA8AC06}" presName="hierChild2" presStyleCnt="0"/>
      <dgm:spPr/>
    </dgm:pt>
    <dgm:pt modelId="{BC19C83D-8D73-4FFB-840C-42050BCFA85C}" type="pres">
      <dgm:prSet presAssocID="{C8ACDA30-2C9C-42EB-9D13-A5DB376CFA28}" presName="Name37" presStyleLbl="parChTrans1D2" presStyleIdx="0" presStyleCnt="3"/>
      <dgm:spPr/>
      <dgm:t>
        <a:bodyPr/>
        <a:lstStyle/>
        <a:p>
          <a:endParaRPr lang="en-US"/>
        </a:p>
      </dgm:t>
    </dgm:pt>
    <dgm:pt modelId="{49BE25FF-1A51-4B63-AC6A-1A9F1221FB13}" type="pres">
      <dgm:prSet presAssocID="{301A056C-8772-4CFC-A261-DB234097532E}" presName="hierRoot2" presStyleCnt="0">
        <dgm:presLayoutVars>
          <dgm:hierBranch val="init"/>
        </dgm:presLayoutVars>
      </dgm:prSet>
      <dgm:spPr/>
    </dgm:pt>
    <dgm:pt modelId="{CE73C3EC-A712-46D3-9106-BF203FB2F1E5}" type="pres">
      <dgm:prSet presAssocID="{301A056C-8772-4CFC-A261-DB234097532E}" presName="rootComposite" presStyleCnt="0"/>
      <dgm:spPr/>
    </dgm:pt>
    <dgm:pt modelId="{B78940B1-21D0-42AD-86D7-EEFDC9115A9C}" type="pres">
      <dgm:prSet presAssocID="{301A056C-8772-4CFC-A261-DB234097532E}" presName="rootText" presStyleLbl="node2" presStyleIdx="0" presStyleCnt="3">
        <dgm:presLayoutVars>
          <dgm:chPref val="3"/>
        </dgm:presLayoutVars>
      </dgm:prSet>
      <dgm:spPr/>
      <dgm:t>
        <a:bodyPr/>
        <a:lstStyle/>
        <a:p>
          <a:endParaRPr lang="en-US"/>
        </a:p>
      </dgm:t>
    </dgm:pt>
    <dgm:pt modelId="{ECF1F41F-3A8E-4D6A-87FF-0212F3831180}" type="pres">
      <dgm:prSet presAssocID="{301A056C-8772-4CFC-A261-DB234097532E}" presName="rootConnector" presStyleLbl="node2" presStyleIdx="0" presStyleCnt="3"/>
      <dgm:spPr/>
      <dgm:t>
        <a:bodyPr/>
        <a:lstStyle/>
        <a:p>
          <a:endParaRPr lang="en-US"/>
        </a:p>
      </dgm:t>
    </dgm:pt>
    <dgm:pt modelId="{E0E83A61-0C9C-46BB-9A03-255E71D7C7C9}" type="pres">
      <dgm:prSet presAssocID="{301A056C-8772-4CFC-A261-DB234097532E}" presName="hierChild4" presStyleCnt="0"/>
      <dgm:spPr/>
    </dgm:pt>
    <dgm:pt modelId="{26824F67-6A72-4FCC-B3EE-808B51DDE7D9}" type="pres">
      <dgm:prSet presAssocID="{301A056C-8772-4CFC-A261-DB234097532E}" presName="hierChild5" presStyleCnt="0"/>
      <dgm:spPr/>
    </dgm:pt>
    <dgm:pt modelId="{F1E401F6-95C6-4068-BD93-56A52CCBAEDF}" type="pres">
      <dgm:prSet presAssocID="{8A0FC91A-BE86-4FAF-9963-8D6F1AB53F72}" presName="Name37" presStyleLbl="parChTrans1D2" presStyleIdx="1" presStyleCnt="3"/>
      <dgm:spPr/>
      <dgm:t>
        <a:bodyPr/>
        <a:lstStyle/>
        <a:p>
          <a:endParaRPr lang="en-US"/>
        </a:p>
      </dgm:t>
    </dgm:pt>
    <dgm:pt modelId="{8D0FA77E-5D7F-40FA-9D0D-EFA503817CEC}" type="pres">
      <dgm:prSet presAssocID="{6EFC2AFF-7F28-4618-8DE9-6199DE87CF18}" presName="hierRoot2" presStyleCnt="0">
        <dgm:presLayoutVars>
          <dgm:hierBranch val="init"/>
        </dgm:presLayoutVars>
      </dgm:prSet>
      <dgm:spPr/>
    </dgm:pt>
    <dgm:pt modelId="{BA858C2B-CB25-4593-B4D7-801985CC1B47}" type="pres">
      <dgm:prSet presAssocID="{6EFC2AFF-7F28-4618-8DE9-6199DE87CF18}" presName="rootComposite" presStyleCnt="0"/>
      <dgm:spPr/>
    </dgm:pt>
    <dgm:pt modelId="{3464A7D8-71C3-41CC-ABC8-4333801EDCFF}" type="pres">
      <dgm:prSet presAssocID="{6EFC2AFF-7F28-4618-8DE9-6199DE87CF18}" presName="rootText" presStyleLbl="node2" presStyleIdx="1" presStyleCnt="3">
        <dgm:presLayoutVars>
          <dgm:chPref val="3"/>
        </dgm:presLayoutVars>
      </dgm:prSet>
      <dgm:spPr/>
      <dgm:t>
        <a:bodyPr/>
        <a:lstStyle/>
        <a:p>
          <a:endParaRPr lang="en-US"/>
        </a:p>
      </dgm:t>
    </dgm:pt>
    <dgm:pt modelId="{09F9F5A9-D256-4E8A-90F5-2D1AA5555A43}" type="pres">
      <dgm:prSet presAssocID="{6EFC2AFF-7F28-4618-8DE9-6199DE87CF18}" presName="rootConnector" presStyleLbl="node2" presStyleIdx="1" presStyleCnt="3"/>
      <dgm:spPr/>
      <dgm:t>
        <a:bodyPr/>
        <a:lstStyle/>
        <a:p>
          <a:endParaRPr lang="en-US"/>
        </a:p>
      </dgm:t>
    </dgm:pt>
    <dgm:pt modelId="{56C58000-F0CE-4C9B-8B0E-70596BCE4124}" type="pres">
      <dgm:prSet presAssocID="{6EFC2AFF-7F28-4618-8DE9-6199DE87CF18}" presName="hierChild4" presStyleCnt="0"/>
      <dgm:spPr/>
    </dgm:pt>
    <dgm:pt modelId="{D2CA91D2-7FAB-470F-A9F3-549DE41D718B}" type="pres">
      <dgm:prSet presAssocID="{6EFC2AFF-7F28-4618-8DE9-6199DE87CF18}" presName="hierChild5" presStyleCnt="0"/>
      <dgm:spPr/>
    </dgm:pt>
    <dgm:pt modelId="{F39DB58F-BB20-4AC2-8436-B8CC07E5DD18}" type="pres">
      <dgm:prSet presAssocID="{BC957C8D-43BF-46B3-8E46-6AE670BF747A}" presName="Name37" presStyleLbl="parChTrans1D2" presStyleIdx="2" presStyleCnt="3"/>
      <dgm:spPr/>
      <dgm:t>
        <a:bodyPr/>
        <a:lstStyle/>
        <a:p>
          <a:endParaRPr lang="en-US"/>
        </a:p>
      </dgm:t>
    </dgm:pt>
    <dgm:pt modelId="{D08BBF72-6EC2-435B-A0E5-FD5E3C20FC57}" type="pres">
      <dgm:prSet presAssocID="{DB0341CE-DBC5-4FBE-899C-2DEB8B307B4B}" presName="hierRoot2" presStyleCnt="0">
        <dgm:presLayoutVars>
          <dgm:hierBranch val="init"/>
        </dgm:presLayoutVars>
      </dgm:prSet>
      <dgm:spPr/>
    </dgm:pt>
    <dgm:pt modelId="{E3F3D736-5278-4076-AF8E-D11196031BCA}" type="pres">
      <dgm:prSet presAssocID="{DB0341CE-DBC5-4FBE-899C-2DEB8B307B4B}" presName="rootComposite" presStyleCnt="0"/>
      <dgm:spPr/>
    </dgm:pt>
    <dgm:pt modelId="{242F7682-5AEE-4636-9742-E0901A0175D0}" type="pres">
      <dgm:prSet presAssocID="{DB0341CE-DBC5-4FBE-899C-2DEB8B307B4B}" presName="rootText" presStyleLbl="node2" presStyleIdx="2" presStyleCnt="3">
        <dgm:presLayoutVars>
          <dgm:chPref val="3"/>
        </dgm:presLayoutVars>
      </dgm:prSet>
      <dgm:spPr/>
      <dgm:t>
        <a:bodyPr/>
        <a:lstStyle/>
        <a:p>
          <a:endParaRPr lang="en-US"/>
        </a:p>
      </dgm:t>
    </dgm:pt>
    <dgm:pt modelId="{03B6C129-9A92-4146-B6BF-B6ADE667B12D}" type="pres">
      <dgm:prSet presAssocID="{DB0341CE-DBC5-4FBE-899C-2DEB8B307B4B}" presName="rootConnector" presStyleLbl="node2" presStyleIdx="2" presStyleCnt="3"/>
      <dgm:spPr/>
      <dgm:t>
        <a:bodyPr/>
        <a:lstStyle/>
        <a:p>
          <a:endParaRPr lang="en-US"/>
        </a:p>
      </dgm:t>
    </dgm:pt>
    <dgm:pt modelId="{6EDC5254-DEE4-44B6-9092-8B22FAFAC3D6}" type="pres">
      <dgm:prSet presAssocID="{DB0341CE-DBC5-4FBE-899C-2DEB8B307B4B}" presName="hierChild4" presStyleCnt="0"/>
      <dgm:spPr/>
    </dgm:pt>
    <dgm:pt modelId="{9E78BB2B-9D8B-40BA-96EE-208F0BADD7B4}" type="pres">
      <dgm:prSet presAssocID="{DB0341CE-DBC5-4FBE-899C-2DEB8B307B4B}" presName="hierChild5" presStyleCnt="0"/>
      <dgm:spPr/>
    </dgm:pt>
    <dgm:pt modelId="{A2A6D0B5-56B7-4C59-A9EF-38303A754EBA}" type="pres">
      <dgm:prSet presAssocID="{52BCB313-52BB-49C2-9692-90671FA8AC06}" presName="hierChild3" presStyleCnt="0"/>
      <dgm:spPr/>
    </dgm:pt>
  </dgm:ptLst>
  <dgm:cxnLst>
    <dgm:cxn modelId="{C08DFDE4-84AD-40D5-BD69-0988D2588A62}" type="presOf" srcId="{52BCB313-52BB-49C2-9692-90671FA8AC06}" destId="{C52DD0E0-1F82-4471-A4E9-7BDDDAF140AC}" srcOrd="0" destOrd="0" presId="urn:microsoft.com/office/officeart/2005/8/layout/orgChart1"/>
    <dgm:cxn modelId="{E33B73F6-F167-4F58-9613-005EC8DA444B}" type="presOf" srcId="{6EFC2AFF-7F28-4618-8DE9-6199DE87CF18}" destId="{09F9F5A9-D256-4E8A-90F5-2D1AA5555A43}" srcOrd="1" destOrd="0" presId="urn:microsoft.com/office/officeart/2005/8/layout/orgChart1"/>
    <dgm:cxn modelId="{F922D537-4B09-4B0E-B2F3-560E04930B7C}" type="presOf" srcId="{301A056C-8772-4CFC-A261-DB234097532E}" destId="{B78940B1-21D0-42AD-86D7-EEFDC9115A9C}" srcOrd="0" destOrd="0" presId="urn:microsoft.com/office/officeart/2005/8/layout/orgChart1"/>
    <dgm:cxn modelId="{9EF1C2B7-F3DF-4F23-93DB-D9CA74694F51}" type="presOf" srcId="{DB0341CE-DBC5-4FBE-899C-2DEB8B307B4B}" destId="{242F7682-5AEE-4636-9742-E0901A0175D0}" srcOrd="0" destOrd="0" presId="urn:microsoft.com/office/officeart/2005/8/layout/orgChart1"/>
    <dgm:cxn modelId="{B16C25B0-8132-42E0-8B1D-72E9DC265F49}" type="presOf" srcId="{C8ACDA30-2C9C-42EB-9D13-A5DB376CFA28}" destId="{BC19C83D-8D73-4FFB-840C-42050BCFA85C}" srcOrd="0" destOrd="0" presId="urn:microsoft.com/office/officeart/2005/8/layout/orgChart1"/>
    <dgm:cxn modelId="{E6090A2B-38F5-4524-90E5-4D10A5466FD5}" type="presOf" srcId="{DB0341CE-DBC5-4FBE-899C-2DEB8B307B4B}" destId="{03B6C129-9A92-4146-B6BF-B6ADE667B12D}" srcOrd="1" destOrd="0" presId="urn:microsoft.com/office/officeart/2005/8/layout/orgChart1"/>
    <dgm:cxn modelId="{50792C01-E438-4DCB-AB96-634CBB7BA453}" type="presOf" srcId="{301A056C-8772-4CFC-A261-DB234097532E}" destId="{ECF1F41F-3A8E-4D6A-87FF-0212F3831180}" srcOrd="1" destOrd="0" presId="urn:microsoft.com/office/officeart/2005/8/layout/orgChart1"/>
    <dgm:cxn modelId="{F2C697AC-43B2-44D6-866D-1C38C310CECB}" srcId="{52BCB313-52BB-49C2-9692-90671FA8AC06}" destId="{DB0341CE-DBC5-4FBE-899C-2DEB8B307B4B}" srcOrd="2" destOrd="0" parTransId="{BC957C8D-43BF-46B3-8E46-6AE670BF747A}" sibTransId="{8741EC0F-5DD0-46C9-8857-6B5C2BEBB7F1}"/>
    <dgm:cxn modelId="{BAA13B26-8546-4600-B76E-2365F7836230}" type="presOf" srcId="{8A0FC91A-BE86-4FAF-9963-8D6F1AB53F72}" destId="{F1E401F6-95C6-4068-BD93-56A52CCBAEDF}" srcOrd="0" destOrd="0" presId="urn:microsoft.com/office/officeart/2005/8/layout/orgChart1"/>
    <dgm:cxn modelId="{CEC38C5D-6A8A-44D6-A789-84CDA1460B2F}" type="presOf" srcId="{6EFC2AFF-7F28-4618-8DE9-6199DE87CF18}" destId="{3464A7D8-71C3-41CC-ABC8-4333801EDCFF}" srcOrd="0" destOrd="0" presId="urn:microsoft.com/office/officeart/2005/8/layout/orgChart1"/>
    <dgm:cxn modelId="{BE997CFB-7864-426E-ABDE-5AFD80D471E8}" type="presOf" srcId="{BC957C8D-43BF-46B3-8E46-6AE670BF747A}" destId="{F39DB58F-BB20-4AC2-8436-B8CC07E5DD18}" srcOrd="0" destOrd="0" presId="urn:microsoft.com/office/officeart/2005/8/layout/orgChart1"/>
    <dgm:cxn modelId="{9C91AA44-4999-4A76-B870-3568E9968E2F}" type="presOf" srcId="{377EC8D0-3E3D-4E58-B064-CDE81E21C1B6}" destId="{6C123296-4770-4828-B608-5FB8E4E40679}" srcOrd="0" destOrd="0" presId="urn:microsoft.com/office/officeart/2005/8/layout/orgChart1"/>
    <dgm:cxn modelId="{713B302F-D6A0-43DE-AAC3-3A5B872B939A}" type="presOf" srcId="{52BCB313-52BB-49C2-9692-90671FA8AC06}" destId="{D4725D3E-E9FC-46A5-9F81-A559DBEBEBA4}" srcOrd="1" destOrd="0" presId="urn:microsoft.com/office/officeart/2005/8/layout/orgChart1"/>
    <dgm:cxn modelId="{408BBAB3-9C3C-4B8B-BB2A-E10D2457545C}" srcId="{52BCB313-52BB-49C2-9692-90671FA8AC06}" destId="{6EFC2AFF-7F28-4618-8DE9-6199DE87CF18}" srcOrd="1" destOrd="0" parTransId="{8A0FC91A-BE86-4FAF-9963-8D6F1AB53F72}" sibTransId="{FCFDB859-2138-4E87-91EE-7A8331995BF5}"/>
    <dgm:cxn modelId="{CEFE1BFC-E140-4B66-8F7C-FC758DC388DC}" srcId="{52BCB313-52BB-49C2-9692-90671FA8AC06}" destId="{301A056C-8772-4CFC-A261-DB234097532E}" srcOrd="0" destOrd="0" parTransId="{C8ACDA30-2C9C-42EB-9D13-A5DB376CFA28}" sibTransId="{F52BC4FE-3B48-4C8E-86FF-859A97B443DE}"/>
    <dgm:cxn modelId="{4AA8B054-6A5F-4682-8883-3236B10E46AC}" srcId="{377EC8D0-3E3D-4E58-B064-CDE81E21C1B6}" destId="{52BCB313-52BB-49C2-9692-90671FA8AC06}" srcOrd="0" destOrd="0" parTransId="{8BAF3CF6-2B3C-43E2-BE7C-1743A98C9ED5}" sibTransId="{66CAFD4F-A2AA-4933-88D6-B51649550471}"/>
    <dgm:cxn modelId="{0A6DD185-EBDE-422E-9B9C-0E00938F3145}" type="presParOf" srcId="{6C123296-4770-4828-B608-5FB8E4E40679}" destId="{4EFCC204-4071-4B96-9DAD-ECFF13D6FB73}" srcOrd="0" destOrd="0" presId="urn:microsoft.com/office/officeart/2005/8/layout/orgChart1"/>
    <dgm:cxn modelId="{6DFA5782-9A14-401C-AE26-2EB44C2FD800}" type="presParOf" srcId="{4EFCC204-4071-4B96-9DAD-ECFF13D6FB73}" destId="{9AF796AB-922E-4D31-8493-AE24E2F5C73B}" srcOrd="0" destOrd="0" presId="urn:microsoft.com/office/officeart/2005/8/layout/orgChart1"/>
    <dgm:cxn modelId="{A625AB3B-5F9A-4A60-853D-0E2583760EA9}" type="presParOf" srcId="{9AF796AB-922E-4D31-8493-AE24E2F5C73B}" destId="{C52DD0E0-1F82-4471-A4E9-7BDDDAF140AC}" srcOrd="0" destOrd="0" presId="urn:microsoft.com/office/officeart/2005/8/layout/orgChart1"/>
    <dgm:cxn modelId="{C1C6EC60-BD2A-40FC-B26E-10C61405600B}" type="presParOf" srcId="{9AF796AB-922E-4D31-8493-AE24E2F5C73B}" destId="{D4725D3E-E9FC-46A5-9F81-A559DBEBEBA4}" srcOrd="1" destOrd="0" presId="urn:microsoft.com/office/officeart/2005/8/layout/orgChart1"/>
    <dgm:cxn modelId="{068C6B5B-11ED-4948-B6E9-F1C6520483D1}" type="presParOf" srcId="{4EFCC204-4071-4B96-9DAD-ECFF13D6FB73}" destId="{749268FE-1887-4538-AF7B-32F56DD23755}" srcOrd="1" destOrd="0" presId="urn:microsoft.com/office/officeart/2005/8/layout/orgChart1"/>
    <dgm:cxn modelId="{16A50F73-8ADA-4AEB-8FE7-AEDEDF7DBC3D}" type="presParOf" srcId="{749268FE-1887-4538-AF7B-32F56DD23755}" destId="{BC19C83D-8D73-4FFB-840C-42050BCFA85C}" srcOrd="0" destOrd="0" presId="urn:microsoft.com/office/officeart/2005/8/layout/orgChart1"/>
    <dgm:cxn modelId="{66C0CFBA-C51E-4FDB-94ED-D4D410290D17}" type="presParOf" srcId="{749268FE-1887-4538-AF7B-32F56DD23755}" destId="{49BE25FF-1A51-4B63-AC6A-1A9F1221FB13}" srcOrd="1" destOrd="0" presId="urn:microsoft.com/office/officeart/2005/8/layout/orgChart1"/>
    <dgm:cxn modelId="{2B0DB34A-21BE-4FC0-BFCC-1EC496B9D5B2}" type="presParOf" srcId="{49BE25FF-1A51-4B63-AC6A-1A9F1221FB13}" destId="{CE73C3EC-A712-46D3-9106-BF203FB2F1E5}" srcOrd="0" destOrd="0" presId="urn:microsoft.com/office/officeart/2005/8/layout/orgChart1"/>
    <dgm:cxn modelId="{1A99C462-2924-4252-A22B-60229CFFAFA8}" type="presParOf" srcId="{CE73C3EC-A712-46D3-9106-BF203FB2F1E5}" destId="{B78940B1-21D0-42AD-86D7-EEFDC9115A9C}" srcOrd="0" destOrd="0" presId="urn:microsoft.com/office/officeart/2005/8/layout/orgChart1"/>
    <dgm:cxn modelId="{1859F526-794A-4F08-9D04-DA8257940F26}" type="presParOf" srcId="{CE73C3EC-A712-46D3-9106-BF203FB2F1E5}" destId="{ECF1F41F-3A8E-4D6A-87FF-0212F3831180}" srcOrd="1" destOrd="0" presId="urn:microsoft.com/office/officeart/2005/8/layout/orgChart1"/>
    <dgm:cxn modelId="{163486ED-2BAF-460E-92A4-0AC04EA7C2BE}" type="presParOf" srcId="{49BE25FF-1A51-4B63-AC6A-1A9F1221FB13}" destId="{E0E83A61-0C9C-46BB-9A03-255E71D7C7C9}" srcOrd="1" destOrd="0" presId="urn:microsoft.com/office/officeart/2005/8/layout/orgChart1"/>
    <dgm:cxn modelId="{3775BF8C-935A-494F-99CE-CE7245A30398}" type="presParOf" srcId="{49BE25FF-1A51-4B63-AC6A-1A9F1221FB13}" destId="{26824F67-6A72-4FCC-B3EE-808B51DDE7D9}" srcOrd="2" destOrd="0" presId="urn:microsoft.com/office/officeart/2005/8/layout/orgChart1"/>
    <dgm:cxn modelId="{08FE0308-FB6A-450F-8813-3FBD86D6AE2F}" type="presParOf" srcId="{749268FE-1887-4538-AF7B-32F56DD23755}" destId="{F1E401F6-95C6-4068-BD93-56A52CCBAEDF}" srcOrd="2" destOrd="0" presId="urn:microsoft.com/office/officeart/2005/8/layout/orgChart1"/>
    <dgm:cxn modelId="{48939B44-B25F-4B00-92E1-FB3C302BE664}" type="presParOf" srcId="{749268FE-1887-4538-AF7B-32F56DD23755}" destId="{8D0FA77E-5D7F-40FA-9D0D-EFA503817CEC}" srcOrd="3" destOrd="0" presId="urn:microsoft.com/office/officeart/2005/8/layout/orgChart1"/>
    <dgm:cxn modelId="{F388FD3B-94FE-4074-A137-4455D8148D18}" type="presParOf" srcId="{8D0FA77E-5D7F-40FA-9D0D-EFA503817CEC}" destId="{BA858C2B-CB25-4593-B4D7-801985CC1B47}" srcOrd="0" destOrd="0" presId="urn:microsoft.com/office/officeart/2005/8/layout/orgChart1"/>
    <dgm:cxn modelId="{3C701BA2-FFD4-4C50-A7C6-FF21C6C4B061}" type="presParOf" srcId="{BA858C2B-CB25-4593-B4D7-801985CC1B47}" destId="{3464A7D8-71C3-41CC-ABC8-4333801EDCFF}" srcOrd="0" destOrd="0" presId="urn:microsoft.com/office/officeart/2005/8/layout/orgChart1"/>
    <dgm:cxn modelId="{1A5704C0-B9B3-4910-B5FA-50E30EC81DB0}" type="presParOf" srcId="{BA858C2B-CB25-4593-B4D7-801985CC1B47}" destId="{09F9F5A9-D256-4E8A-90F5-2D1AA5555A43}" srcOrd="1" destOrd="0" presId="urn:microsoft.com/office/officeart/2005/8/layout/orgChart1"/>
    <dgm:cxn modelId="{EAACAFA1-030C-4EF7-A3A0-7157CA6C84FE}" type="presParOf" srcId="{8D0FA77E-5D7F-40FA-9D0D-EFA503817CEC}" destId="{56C58000-F0CE-4C9B-8B0E-70596BCE4124}" srcOrd="1" destOrd="0" presId="urn:microsoft.com/office/officeart/2005/8/layout/orgChart1"/>
    <dgm:cxn modelId="{686F1CD9-7911-40B8-8EAC-E2E0C3ECFC69}" type="presParOf" srcId="{8D0FA77E-5D7F-40FA-9D0D-EFA503817CEC}" destId="{D2CA91D2-7FAB-470F-A9F3-549DE41D718B}" srcOrd="2" destOrd="0" presId="urn:microsoft.com/office/officeart/2005/8/layout/orgChart1"/>
    <dgm:cxn modelId="{DCC0721E-B709-4BE5-AF37-15ABE26CA5D6}" type="presParOf" srcId="{749268FE-1887-4538-AF7B-32F56DD23755}" destId="{F39DB58F-BB20-4AC2-8436-B8CC07E5DD18}" srcOrd="4" destOrd="0" presId="urn:microsoft.com/office/officeart/2005/8/layout/orgChart1"/>
    <dgm:cxn modelId="{8A88953E-DB68-4C92-85B4-800E67E8A472}" type="presParOf" srcId="{749268FE-1887-4538-AF7B-32F56DD23755}" destId="{D08BBF72-6EC2-435B-A0E5-FD5E3C20FC57}" srcOrd="5" destOrd="0" presId="urn:microsoft.com/office/officeart/2005/8/layout/orgChart1"/>
    <dgm:cxn modelId="{C63D0E0E-0377-4B62-957B-5BE78D129244}" type="presParOf" srcId="{D08BBF72-6EC2-435B-A0E5-FD5E3C20FC57}" destId="{E3F3D736-5278-4076-AF8E-D11196031BCA}" srcOrd="0" destOrd="0" presId="urn:microsoft.com/office/officeart/2005/8/layout/orgChart1"/>
    <dgm:cxn modelId="{6885D414-14BC-490A-A938-D44C55F89117}" type="presParOf" srcId="{E3F3D736-5278-4076-AF8E-D11196031BCA}" destId="{242F7682-5AEE-4636-9742-E0901A0175D0}" srcOrd="0" destOrd="0" presId="urn:microsoft.com/office/officeart/2005/8/layout/orgChart1"/>
    <dgm:cxn modelId="{647AB79A-A43A-4E7D-8210-56037EECC05F}" type="presParOf" srcId="{E3F3D736-5278-4076-AF8E-D11196031BCA}" destId="{03B6C129-9A92-4146-B6BF-B6ADE667B12D}" srcOrd="1" destOrd="0" presId="urn:microsoft.com/office/officeart/2005/8/layout/orgChart1"/>
    <dgm:cxn modelId="{B9AF4D96-76B6-43FF-84CD-3D14DF7B5A17}" type="presParOf" srcId="{D08BBF72-6EC2-435B-A0E5-FD5E3C20FC57}" destId="{6EDC5254-DEE4-44B6-9092-8B22FAFAC3D6}" srcOrd="1" destOrd="0" presId="urn:microsoft.com/office/officeart/2005/8/layout/orgChart1"/>
    <dgm:cxn modelId="{A759837B-1062-4100-89C9-7BA37F3F9AB2}" type="presParOf" srcId="{D08BBF72-6EC2-435B-A0E5-FD5E3C20FC57}" destId="{9E78BB2B-9D8B-40BA-96EE-208F0BADD7B4}" srcOrd="2" destOrd="0" presId="urn:microsoft.com/office/officeart/2005/8/layout/orgChart1"/>
    <dgm:cxn modelId="{CC028A52-8B39-4CCE-B131-63C05267C4B8}" type="presParOf" srcId="{4EFCC204-4071-4B96-9DAD-ECFF13D6FB73}" destId="{A2A6D0B5-56B7-4C59-A9EF-38303A754EB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BCA38-15B5-469C-9764-7A04C9559B3F}">
      <dsp:nvSpPr>
        <dsp:cNvPr id="0" name=""/>
        <dsp:cNvSpPr/>
      </dsp:nvSpPr>
      <dsp:spPr>
        <a:xfrm>
          <a:off x="3310209" y="1778828"/>
          <a:ext cx="2592576" cy="299967"/>
        </a:xfrm>
        <a:custGeom>
          <a:avLst/>
          <a:gdLst/>
          <a:ahLst/>
          <a:cxnLst/>
          <a:rect l="0" t="0" r="0" b="0"/>
          <a:pathLst>
            <a:path>
              <a:moveTo>
                <a:pt x="0" y="0"/>
              </a:moveTo>
              <a:lnTo>
                <a:pt x="0" y="149983"/>
              </a:lnTo>
              <a:lnTo>
                <a:pt x="2592576" y="149983"/>
              </a:lnTo>
              <a:lnTo>
                <a:pt x="2592576" y="29996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B92C1F1-1962-4252-B6CA-98E0D27D056B}">
      <dsp:nvSpPr>
        <dsp:cNvPr id="0" name=""/>
        <dsp:cNvSpPr/>
      </dsp:nvSpPr>
      <dsp:spPr>
        <a:xfrm>
          <a:off x="3310209" y="1778828"/>
          <a:ext cx="864192" cy="299967"/>
        </a:xfrm>
        <a:custGeom>
          <a:avLst/>
          <a:gdLst/>
          <a:ahLst/>
          <a:cxnLst/>
          <a:rect l="0" t="0" r="0" b="0"/>
          <a:pathLst>
            <a:path>
              <a:moveTo>
                <a:pt x="0" y="0"/>
              </a:moveTo>
              <a:lnTo>
                <a:pt x="0" y="149983"/>
              </a:lnTo>
              <a:lnTo>
                <a:pt x="864192" y="149983"/>
              </a:lnTo>
              <a:lnTo>
                <a:pt x="864192" y="29996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1A716F9-ED0B-4940-A041-5B7B55F521E1}">
      <dsp:nvSpPr>
        <dsp:cNvPr id="0" name=""/>
        <dsp:cNvSpPr/>
      </dsp:nvSpPr>
      <dsp:spPr>
        <a:xfrm>
          <a:off x="2446017" y="1778828"/>
          <a:ext cx="864192" cy="299967"/>
        </a:xfrm>
        <a:custGeom>
          <a:avLst/>
          <a:gdLst/>
          <a:ahLst/>
          <a:cxnLst/>
          <a:rect l="0" t="0" r="0" b="0"/>
          <a:pathLst>
            <a:path>
              <a:moveTo>
                <a:pt x="864192" y="0"/>
              </a:moveTo>
              <a:lnTo>
                <a:pt x="864192" y="149983"/>
              </a:lnTo>
              <a:lnTo>
                <a:pt x="0" y="149983"/>
              </a:lnTo>
              <a:lnTo>
                <a:pt x="0" y="29996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C4213E1B-E679-43FD-89EB-A7CDFF64B856}">
      <dsp:nvSpPr>
        <dsp:cNvPr id="0" name=""/>
        <dsp:cNvSpPr/>
      </dsp:nvSpPr>
      <dsp:spPr>
        <a:xfrm>
          <a:off x="717632" y="1778828"/>
          <a:ext cx="2592576" cy="299967"/>
        </a:xfrm>
        <a:custGeom>
          <a:avLst/>
          <a:gdLst/>
          <a:ahLst/>
          <a:cxnLst/>
          <a:rect l="0" t="0" r="0" b="0"/>
          <a:pathLst>
            <a:path>
              <a:moveTo>
                <a:pt x="2592576" y="0"/>
              </a:moveTo>
              <a:lnTo>
                <a:pt x="2592576" y="149983"/>
              </a:lnTo>
              <a:lnTo>
                <a:pt x="0" y="149983"/>
              </a:lnTo>
              <a:lnTo>
                <a:pt x="0" y="29996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1186D00-8B2A-4080-B893-CCC6F4AB91A6}">
      <dsp:nvSpPr>
        <dsp:cNvPr id="0" name=""/>
        <dsp:cNvSpPr/>
      </dsp:nvSpPr>
      <dsp:spPr>
        <a:xfrm>
          <a:off x="2596001" y="1064620"/>
          <a:ext cx="1428416" cy="714208"/>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Helen Blackman</a:t>
          </a:r>
          <a:br>
            <a:rPr lang="en-US" sz="1100" kern="1200" dirty="0" smtClean="0">
              <a:solidFill>
                <a:schemeClr val="tx1"/>
              </a:solidFill>
            </a:rPr>
          </a:br>
          <a:r>
            <a:rPr lang="en-US" sz="1100" kern="1200" dirty="0" smtClean="0">
              <a:solidFill>
                <a:schemeClr val="tx1"/>
              </a:solidFill>
            </a:rPr>
            <a:t>Director</a:t>
          </a:r>
          <a:endParaRPr lang="en-US" sz="1100" kern="1200" dirty="0">
            <a:solidFill>
              <a:schemeClr val="tx1"/>
            </a:solidFill>
          </a:endParaRPr>
        </a:p>
      </dsp:txBody>
      <dsp:txXfrm>
        <a:off x="2596001" y="1064620"/>
        <a:ext cx="1428416" cy="714208"/>
      </dsp:txXfrm>
    </dsp:sp>
    <dsp:sp modelId="{EE040F46-9FF9-440E-BFF1-3DC7704C1AEF}">
      <dsp:nvSpPr>
        <dsp:cNvPr id="0" name=""/>
        <dsp:cNvSpPr/>
      </dsp:nvSpPr>
      <dsp:spPr>
        <a:xfrm>
          <a:off x="3424" y="2078796"/>
          <a:ext cx="1428416" cy="714208"/>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Tajinder Madahar</a:t>
          </a:r>
          <a:br>
            <a:rPr lang="en-US" sz="1100" kern="1200" dirty="0" smtClean="0">
              <a:solidFill>
                <a:schemeClr val="tx1"/>
              </a:solidFill>
            </a:rPr>
          </a:br>
          <a:r>
            <a:rPr lang="en-US" sz="1100" kern="1200" dirty="0" smtClean="0">
              <a:solidFill>
                <a:schemeClr val="tx1"/>
              </a:solidFill>
            </a:rPr>
            <a:t>Head of Children’s Duty &amp; Targeted Services</a:t>
          </a:r>
        </a:p>
        <a:p>
          <a:pPr lvl="0" algn="ctr" defTabSz="488950">
            <a:lnSpc>
              <a:spcPct val="90000"/>
            </a:lnSpc>
            <a:spcBef>
              <a:spcPct val="0"/>
            </a:spcBef>
            <a:spcAft>
              <a:spcPct val="35000"/>
            </a:spcAft>
          </a:pPr>
          <a:endParaRPr lang="en-US" sz="1100" kern="1200" dirty="0"/>
        </a:p>
      </dsp:txBody>
      <dsp:txXfrm>
        <a:off x="3424" y="2078796"/>
        <a:ext cx="1428416" cy="714208"/>
      </dsp:txXfrm>
    </dsp:sp>
    <dsp:sp modelId="{1C26818B-E8BE-43FE-9BA8-28E73D4F867B}">
      <dsp:nvSpPr>
        <dsp:cNvPr id="0" name=""/>
        <dsp:cNvSpPr/>
      </dsp:nvSpPr>
      <dsp:spPr>
        <a:xfrm>
          <a:off x="1731808" y="2078796"/>
          <a:ext cx="1428416" cy="714208"/>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Tracey Nurse</a:t>
          </a:r>
          <a:br>
            <a:rPr lang="en-US" sz="1100" kern="1200" dirty="0" smtClean="0">
              <a:solidFill>
                <a:schemeClr val="tx1"/>
              </a:solidFill>
            </a:rPr>
          </a:br>
          <a:r>
            <a:rPr lang="en-US" sz="1100" kern="1200" dirty="0" smtClean="0">
              <a:solidFill>
                <a:schemeClr val="tx1"/>
              </a:solidFill>
            </a:rPr>
            <a:t>Head of Children’s Social Work</a:t>
          </a:r>
          <a:endParaRPr lang="en-US" sz="1100" kern="1200" dirty="0">
            <a:solidFill>
              <a:schemeClr val="tx1"/>
            </a:solidFill>
          </a:endParaRPr>
        </a:p>
      </dsp:txBody>
      <dsp:txXfrm>
        <a:off x="1731808" y="2078796"/>
        <a:ext cx="1428416" cy="714208"/>
      </dsp:txXfrm>
    </dsp:sp>
    <dsp:sp modelId="{66D3B004-1CF7-4959-AE1A-9CBC1A70D6EF}">
      <dsp:nvSpPr>
        <dsp:cNvPr id="0" name=""/>
        <dsp:cNvSpPr/>
      </dsp:nvSpPr>
      <dsp:spPr>
        <a:xfrm>
          <a:off x="3460193" y="2078796"/>
          <a:ext cx="1428416" cy="714208"/>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ysClr val="windowText" lastClr="000000"/>
              </a:solidFill>
            </a:rPr>
            <a:t>Clive Chambers</a:t>
          </a:r>
          <a:br>
            <a:rPr lang="en-US" sz="1100" kern="1200" dirty="0" smtClean="0">
              <a:solidFill>
                <a:sysClr val="windowText" lastClr="000000"/>
              </a:solidFill>
            </a:rPr>
          </a:br>
          <a:r>
            <a:rPr lang="en-US" sz="1100" kern="1200" dirty="0" smtClean="0">
              <a:solidFill>
                <a:sysClr val="windowText" lastClr="000000"/>
              </a:solidFill>
            </a:rPr>
            <a:t>Head of Children in Care</a:t>
          </a:r>
          <a:endParaRPr lang="en-US" sz="1100" kern="1200" dirty="0">
            <a:solidFill>
              <a:sysClr val="windowText" lastClr="000000"/>
            </a:solidFill>
          </a:endParaRPr>
        </a:p>
      </dsp:txBody>
      <dsp:txXfrm>
        <a:off x="3460193" y="2078796"/>
        <a:ext cx="1428416" cy="714208"/>
      </dsp:txXfrm>
    </dsp:sp>
    <dsp:sp modelId="{5211415C-B315-43CB-BD9E-444FC2D7EF3C}">
      <dsp:nvSpPr>
        <dsp:cNvPr id="0" name=""/>
        <dsp:cNvSpPr/>
      </dsp:nvSpPr>
      <dsp:spPr>
        <a:xfrm>
          <a:off x="5188577" y="2078796"/>
          <a:ext cx="1428416" cy="714208"/>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ysClr val="windowText" lastClr="000000"/>
              </a:solidFill>
            </a:rPr>
            <a:t>Shelley Nicholls &amp; Wilf Fearon</a:t>
          </a:r>
          <a:br>
            <a:rPr lang="en-US" sz="1100" kern="1200" dirty="0" smtClean="0">
              <a:solidFill>
                <a:sysClr val="windowText" lastClr="000000"/>
              </a:solidFill>
            </a:rPr>
          </a:br>
          <a:r>
            <a:rPr lang="en-US" sz="1100" kern="1200" dirty="0" smtClean="0">
              <a:solidFill>
                <a:sysClr val="windowText" lastClr="000000"/>
              </a:solidFill>
            </a:rPr>
            <a:t>Joint Heads of Early Help Services &amp; Youth Justice</a:t>
          </a:r>
          <a:endParaRPr lang="en-US" sz="1100" kern="1200" dirty="0">
            <a:solidFill>
              <a:sysClr val="windowText" lastClr="000000"/>
            </a:solidFill>
          </a:endParaRPr>
        </a:p>
      </dsp:txBody>
      <dsp:txXfrm>
        <a:off x="5188577" y="2078796"/>
        <a:ext cx="1428416" cy="7142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F72BB-B0F2-48C9-84B9-0F1E65D75FF7}">
      <dsp:nvSpPr>
        <dsp:cNvPr id="0" name=""/>
        <dsp:cNvSpPr/>
      </dsp:nvSpPr>
      <dsp:spPr>
        <a:xfrm>
          <a:off x="3429000" y="836204"/>
          <a:ext cx="2020858" cy="350727"/>
        </a:xfrm>
        <a:custGeom>
          <a:avLst/>
          <a:gdLst/>
          <a:ahLst/>
          <a:cxnLst/>
          <a:rect l="0" t="0" r="0" b="0"/>
          <a:pathLst>
            <a:path>
              <a:moveTo>
                <a:pt x="0" y="0"/>
              </a:moveTo>
              <a:lnTo>
                <a:pt x="0" y="175363"/>
              </a:lnTo>
              <a:lnTo>
                <a:pt x="2020858" y="175363"/>
              </a:lnTo>
              <a:lnTo>
                <a:pt x="2020858" y="35072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E569C5EE-4536-4C27-8D66-6ECEBD8CAC93}">
      <dsp:nvSpPr>
        <dsp:cNvPr id="0" name=""/>
        <dsp:cNvSpPr/>
      </dsp:nvSpPr>
      <dsp:spPr>
        <a:xfrm>
          <a:off x="2760948" y="2021997"/>
          <a:ext cx="250519" cy="768260"/>
        </a:xfrm>
        <a:custGeom>
          <a:avLst/>
          <a:gdLst/>
          <a:ahLst/>
          <a:cxnLst/>
          <a:rect l="0" t="0" r="0" b="0"/>
          <a:pathLst>
            <a:path>
              <a:moveTo>
                <a:pt x="0" y="0"/>
              </a:moveTo>
              <a:lnTo>
                <a:pt x="0" y="768260"/>
              </a:lnTo>
              <a:lnTo>
                <a:pt x="250519" y="76826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87CB44D-DBB9-41FA-A80B-A7BDAA911B61}">
      <dsp:nvSpPr>
        <dsp:cNvPr id="0" name=""/>
        <dsp:cNvSpPr/>
      </dsp:nvSpPr>
      <dsp:spPr>
        <a:xfrm>
          <a:off x="3383280" y="836204"/>
          <a:ext cx="91440" cy="350727"/>
        </a:xfrm>
        <a:custGeom>
          <a:avLst/>
          <a:gdLst/>
          <a:ahLst/>
          <a:cxnLst/>
          <a:rect l="0" t="0" r="0" b="0"/>
          <a:pathLst>
            <a:path>
              <a:moveTo>
                <a:pt x="45720" y="0"/>
              </a:moveTo>
              <a:lnTo>
                <a:pt x="45720" y="35072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A9A6D9A3-2B9B-45CD-BA25-2E61247ACD49}">
      <dsp:nvSpPr>
        <dsp:cNvPr id="0" name=""/>
        <dsp:cNvSpPr/>
      </dsp:nvSpPr>
      <dsp:spPr>
        <a:xfrm>
          <a:off x="740089" y="2021997"/>
          <a:ext cx="250519" cy="768260"/>
        </a:xfrm>
        <a:custGeom>
          <a:avLst/>
          <a:gdLst/>
          <a:ahLst/>
          <a:cxnLst/>
          <a:rect l="0" t="0" r="0" b="0"/>
          <a:pathLst>
            <a:path>
              <a:moveTo>
                <a:pt x="0" y="0"/>
              </a:moveTo>
              <a:lnTo>
                <a:pt x="0" y="768260"/>
              </a:lnTo>
              <a:lnTo>
                <a:pt x="250519" y="76826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8766B44-9C0E-403A-B107-87A511B61C9D}">
      <dsp:nvSpPr>
        <dsp:cNvPr id="0" name=""/>
        <dsp:cNvSpPr/>
      </dsp:nvSpPr>
      <dsp:spPr>
        <a:xfrm>
          <a:off x="1408142" y="836204"/>
          <a:ext cx="2020858" cy="350727"/>
        </a:xfrm>
        <a:custGeom>
          <a:avLst/>
          <a:gdLst/>
          <a:ahLst/>
          <a:cxnLst/>
          <a:rect l="0" t="0" r="0" b="0"/>
          <a:pathLst>
            <a:path>
              <a:moveTo>
                <a:pt x="2020858" y="0"/>
              </a:moveTo>
              <a:lnTo>
                <a:pt x="2020858" y="175363"/>
              </a:lnTo>
              <a:lnTo>
                <a:pt x="0" y="175363"/>
              </a:lnTo>
              <a:lnTo>
                <a:pt x="0" y="35072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1412D88B-11F7-44A6-8C4C-AF50FBE558F9}">
      <dsp:nvSpPr>
        <dsp:cNvPr id="0" name=""/>
        <dsp:cNvSpPr/>
      </dsp:nvSpPr>
      <dsp:spPr>
        <a:xfrm>
          <a:off x="2593935" y="1139"/>
          <a:ext cx="1670130" cy="835065"/>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Tajinder Madahar</a:t>
          </a:r>
          <a:br>
            <a:rPr lang="en-US" sz="800" kern="1200" dirty="0" smtClean="0">
              <a:solidFill>
                <a:schemeClr val="tx1"/>
              </a:solidFill>
            </a:rPr>
          </a:br>
          <a:r>
            <a:rPr lang="en-US" sz="800" kern="1200" dirty="0" smtClean="0">
              <a:solidFill>
                <a:schemeClr val="tx1"/>
              </a:solidFill>
            </a:rPr>
            <a:t>Head of Children’s Duty &amp; Targeted Services</a:t>
          </a:r>
          <a:br>
            <a:rPr lang="en-US" sz="800" kern="1200" dirty="0" smtClean="0">
              <a:solidFill>
                <a:schemeClr val="tx1"/>
              </a:solidFill>
            </a:rPr>
          </a:br>
          <a:r>
            <a:rPr lang="en-US" sz="800" kern="1200" dirty="0" smtClean="0">
              <a:solidFill>
                <a:schemeClr val="tx1"/>
              </a:solidFill>
            </a:rPr>
            <a:t>0115 87</a:t>
          </a:r>
          <a:r>
            <a:rPr lang="en-GB" sz="800" kern="1200" dirty="0" smtClean="0">
              <a:solidFill>
                <a:schemeClr val="tx1"/>
              </a:solidFill>
            </a:rPr>
            <a:t>65027</a:t>
          </a:r>
          <a:endParaRPr lang="en-US" sz="800" kern="1200" dirty="0">
            <a:solidFill>
              <a:schemeClr val="tx1"/>
            </a:solidFill>
          </a:endParaRPr>
        </a:p>
      </dsp:txBody>
      <dsp:txXfrm>
        <a:off x="2593935" y="1139"/>
        <a:ext cx="1670130" cy="835065"/>
      </dsp:txXfrm>
    </dsp:sp>
    <dsp:sp modelId="{836B6C05-3819-4C02-9E36-FEF30D4D4847}">
      <dsp:nvSpPr>
        <dsp:cNvPr id="0" name=""/>
        <dsp:cNvSpPr/>
      </dsp:nvSpPr>
      <dsp:spPr>
        <a:xfrm>
          <a:off x="573076" y="1186932"/>
          <a:ext cx="1670130" cy="835065"/>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Corina Ioannou</a:t>
          </a:r>
          <a:br>
            <a:rPr lang="en-US" sz="800" kern="1200" dirty="0" smtClean="0">
              <a:solidFill>
                <a:schemeClr val="tx1"/>
              </a:solidFill>
            </a:rPr>
          </a:br>
          <a:r>
            <a:rPr lang="en-US" sz="800" kern="1200" dirty="0" smtClean="0">
              <a:solidFill>
                <a:schemeClr val="tx1"/>
              </a:solidFill>
            </a:rPr>
            <a:t>Service Manager – Targeted Family Support Teams</a:t>
          </a:r>
          <a:br>
            <a:rPr lang="en-US" sz="800" kern="1200" dirty="0" smtClean="0">
              <a:solidFill>
                <a:schemeClr val="tx1"/>
              </a:solidFill>
            </a:rPr>
          </a:br>
          <a:r>
            <a:rPr lang="en-US" sz="800" kern="1200" dirty="0" smtClean="0">
              <a:solidFill>
                <a:schemeClr val="tx1"/>
              </a:solidFill>
            </a:rPr>
            <a:t>0115 87</a:t>
          </a:r>
          <a:r>
            <a:rPr lang="en-GB" sz="800" kern="1200" dirty="0" smtClean="0">
              <a:solidFill>
                <a:schemeClr val="tx1"/>
              </a:solidFill>
            </a:rPr>
            <a:t>62137</a:t>
          </a:r>
          <a:endParaRPr lang="en-US" sz="800" kern="1200" dirty="0">
            <a:solidFill>
              <a:schemeClr val="tx1"/>
            </a:solidFill>
          </a:endParaRPr>
        </a:p>
      </dsp:txBody>
      <dsp:txXfrm>
        <a:off x="573076" y="1186932"/>
        <a:ext cx="1670130" cy="835065"/>
      </dsp:txXfrm>
    </dsp:sp>
    <dsp:sp modelId="{FECD0DBD-CFE2-4B45-B75F-7AAEC6B57479}">
      <dsp:nvSpPr>
        <dsp:cNvPr id="0" name=""/>
        <dsp:cNvSpPr/>
      </dsp:nvSpPr>
      <dsp:spPr>
        <a:xfrm>
          <a:off x="990609" y="2372725"/>
          <a:ext cx="1670130" cy="835065"/>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Team Managers:</a:t>
          </a:r>
          <a:br>
            <a:rPr lang="en-US" sz="800" kern="1200" dirty="0" smtClean="0">
              <a:solidFill>
                <a:schemeClr val="tx1"/>
              </a:solidFill>
            </a:rPr>
          </a:br>
          <a:r>
            <a:rPr lang="en-US" sz="800" kern="1200" dirty="0" smtClean="0">
              <a:solidFill>
                <a:schemeClr val="tx1"/>
              </a:solidFill>
            </a:rPr>
            <a:t>Ben Thurley – 0115 87</a:t>
          </a:r>
          <a:r>
            <a:rPr lang="en-GB" sz="800" kern="1200" dirty="0" smtClean="0">
              <a:solidFill>
                <a:schemeClr val="tx1"/>
              </a:solidFill>
            </a:rPr>
            <a:t>64887</a:t>
          </a:r>
          <a:br>
            <a:rPr lang="en-GB" sz="800" kern="1200" dirty="0" smtClean="0">
              <a:solidFill>
                <a:schemeClr val="tx1"/>
              </a:solidFill>
            </a:rPr>
          </a:br>
          <a:r>
            <a:rPr lang="en-GB" sz="800" kern="1200" dirty="0" smtClean="0">
              <a:solidFill>
                <a:schemeClr val="tx1"/>
              </a:solidFill>
            </a:rPr>
            <a:t>Trudy Sanders – 0115 8833655</a:t>
          </a:r>
          <a:br>
            <a:rPr lang="en-GB" sz="800" kern="1200" dirty="0" smtClean="0">
              <a:solidFill>
                <a:schemeClr val="tx1"/>
              </a:solidFill>
            </a:rPr>
          </a:br>
          <a:r>
            <a:rPr lang="en-GB" sz="800" kern="1200" dirty="0" smtClean="0">
              <a:solidFill>
                <a:schemeClr val="tx1"/>
              </a:solidFill>
            </a:rPr>
            <a:t>Sandra Oakley-Goodall – 0115 8839783</a:t>
          </a:r>
          <a:br>
            <a:rPr lang="en-GB" sz="800" kern="1200" dirty="0" smtClean="0">
              <a:solidFill>
                <a:schemeClr val="tx1"/>
              </a:solidFill>
            </a:rPr>
          </a:br>
          <a:r>
            <a:rPr lang="en-GB" sz="800" kern="1200" dirty="0" smtClean="0">
              <a:solidFill>
                <a:schemeClr val="tx1"/>
              </a:solidFill>
            </a:rPr>
            <a:t>Lisa Ash – 0115 8764966</a:t>
          </a:r>
          <a:br>
            <a:rPr lang="en-GB" sz="800" kern="1200" dirty="0" smtClean="0">
              <a:solidFill>
                <a:schemeClr val="tx1"/>
              </a:solidFill>
            </a:rPr>
          </a:br>
          <a:r>
            <a:rPr lang="en-GB" sz="800" kern="1200" dirty="0" smtClean="0">
              <a:solidFill>
                <a:schemeClr val="tx1"/>
              </a:solidFill>
            </a:rPr>
            <a:t>Kirsty Davison – 0115 8839652</a:t>
          </a:r>
          <a:br>
            <a:rPr lang="en-GB" sz="800" kern="1200" dirty="0" smtClean="0">
              <a:solidFill>
                <a:schemeClr val="tx1"/>
              </a:solidFill>
            </a:rPr>
          </a:br>
          <a:endParaRPr lang="en-US" sz="800" kern="1200" dirty="0">
            <a:solidFill>
              <a:schemeClr val="tx1"/>
            </a:solidFill>
          </a:endParaRPr>
        </a:p>
      </dsp:txBody>
      <dsp:txXfrm>
        <a:off x="990609" y="2372725"/>
        <a:ext cx="1670130" cy="835065"/>
      </dsp:txXfrm>
    </dsp:sp>
    <dsp:sp modelId="{03BB2F99-5B8D-4659-8580-8387FC9E1F00}">
      <dsp:nvSpPr>
        <dsp:cNvPr id="0" name=""/>
        <dsp:cNvSpPr/>
      </dsp:nvSpPr>
      <dsp:spPr>
        <a:xfrm>
          <a:off x="2593935" y="1186932"/>
          <a:ext cx="1670130" cy="835065"/>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Sam Danyluk</a:t>
          </a:r>
          <a:br>
            <a:rPr lang="en-US" sz="800" kern="1200" dirty="0" smtClean="0">
              <a:solidFill>
                <a:schemeClr val="tx1"/>
              </a:solidFill>
            </a:rPr>
          </a:br>
          <a:r>
            <a:rPr lang="en-US" sz="800" kern="1200" dirty="0" smtClean="0">
              <a:solidFill>
                <a:schemeClr val="tx1"/>
              </a:solidFill>
            </a:rPr>
            <a:t>Service Manager – Children &amp; Families Direct Hub, Children’s Duty Teams and Emergency Duty Team</a:t>
          </a:r>
          <a:br>
            <a:rPr lang="en-US" sz="800" kern="1200" dirty="0" smtClean="0">
              <a:solidFill>
                <a:schemeClr val="tx1"/>
              </a:solidFill>
            </a:rPr>
          </a:br>
          <a:r>
            <a:rPr lang="en-US" sz="800" kern="1200" dirty="0" smtClean="0">
              <a:solidFill>
                <a:schemeClr val="tx1"/>
              </a:solidFill>
            </a:rPr>
            <a:t>0115 87</a:t>
          </a:r>
          <a:r>
            <a:rPr lang="en-GB" sz="800" kern="1200" dirty="0" smtClean="0">
              <a:solidFill>
                <a:schemeClr val="tx1"/>
              </a:solidFill>
            </a:rPr>
            <a:t>62905</a:t>
          </a:r>
          <a:endParaRPr lang="en-US" sz="800" kern="1200" dirty="0">
            <a:solidFill>
              <a:schemeClr val="tx1"/>
            </a:solidFill>
          </a:endParaRPr>
        </a:p>
      </dsp:txBody>
      <dsp:txXfrm>
        <a:off x="2593935" y="1186932"/>
        <a:ext cx="1670130" cy="835065"/>
      </dsp:txXfrm>
    </dsp:sp>
    <dsp:sp modelId="{53A6667B-AFF2-464F-A644-E706C5BDCB30}">
      <dsp:nvSpPr>
        <dsp:cNvPr id="0" name=""/>
        <dsp:cNvSpPr/>
      </dsp:nvSpPr>
      <dsp:spPr>
        <a:xfrm>
          <a:off x="3011467" y="2372725"/>
          <a:ext cx="1670130" cy="835065"/>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Team Managers:</a:t>
          </a:r>
          <a:br>
            <a:rPr lang="en-US" sz="800" kern="1200" dirty="0" smtClean="0">
              <a:solidFill>
                <a:schemeClr val="tx1"/>
              </a:solidFill>
            </a:rPr>
          </a:br>
          <a:r>
            <a:rPr lang="en-US" sz="800" kern="1200" dirty="0" smtClean="0">
              <a:solidFill>
                <a:schemeClr val="tx1"/>
              </a:solidFill>
            </a:rPr>
            <a:t>Caroline Hose, CFD – 0115 8762690</a:t>
          </a:r>
          <a:br>
            <a:rPr lang="en-US" sz="800" kern="1200" dirty="0" smtClean="0">
              <a:solidFill>
                <a:schemeClr val="tx1"/>
              </a:solidFill>
            </a:rPr>
          </a:br>
          <a:r>
            <a:rPr lang="en-US" sz="800" kern="1200" dirty="0" smtClean="0">
              <a:solidFill>
                <a:schemeClr val="tx1"/>
              </a:solidFill>
            </a:rPr>
            <a:t>Suzanne Eastwood, CFD – 0115 87</a:t>
          </a:r>
          <a:r>
            <a:rPr lang="en-GB" sz="800" kern="1200" dirty="0" smtClean="0">
              <a:solidFill>
                <a:schemeClr val="tx1"/>
              </a:solidFill>
            </a:rPr>
            <a:t>62875</a:t>
          </a:r>
          <a:br>
            <a:rPr lang="en-GB" sz="800" kern="1200" dirty="0" smtClean="0">
              <a:solidFill>
                <a:schemeClr val="tx1"/>
              </a:solidFill>
            </a:rPr>
          </a:br>
          <a:r>
            <a:rPr lang="en-GB" sz="800" kern="1200" dirty="0" smtClean="0">
              <a:solidFill>
                <a:schemeClr val="tx1"/>
              </a:solidFill>
            </a:rPr>
            <a:t>Claire Wakeman – 0115 8761605</a:t>
          </a:r>
          <a:br>
            <a:rPr lang="en-GB" sz="800" kern="1200" dirty="0" smtClean="0">
              <a:solidFill>
                <a:schemeClr val="tx1"/>
              </a:solidFill>
            </a:rPr>
          </a:br>
          <a:r>
            <a:rPr lang="en-GB" sz="800" kern="1200" dirty="0" smtClean="0">
              <a:solidFill>
                <a:schemeClr val="tx1"/>
              </a:solidFill>
            </a:rPr>
            <a:t>Matt Shand – 0115 8762878</a:t>
          </a:r>
          <a:br>
            <a:rPr lang="en-GB" sz="800" kern="1200" dirty="0" smtClean="0">
              <a:solidFill>
                <a:schemeClr val="tx1"/>
              </a:solidFill>
            </a:rPr>
          </a:br>
          <a:r>
            <a:rPr lang="en-GB" sz="800" kern="1200" dirty="0" smtClean="0">
              <a:solidFill>
                <a:schemeClr val="tx1"/>
              </a:solidFill>
            </a:rPr>
            <a:t>Caroline Barton – 0115 8765464</a:t>
          </a:r>
          <a:endParaRPr lang="en-US" sz="800" kern="1200" dirty="0" smtClean="0">
            <a:solidFill>
              <a:schemeClr val="tx1"/>
            </a:solidFill>
          </a:endParaRPr>
        </a:p>
      </dsp:txBody>
      <dsp:txXfrm>
        <a:off x="3011467" y="2372725"/>
        <a:ext cx="1670130" cy="835065"/>
      </dsp:txXfrm>
    </dsp:sp>
    <dsp:sp modelId="{03D61395-B5A4-4757-9BCB-19E2B1DAF61C}">
      <dsp:nvSpPr>
        <dsp:cNvPr id="0" name=""/>
        <dsp:cNvSpPr/>
      </dsp:nvSpPr>
      <dsp:spPr>
        <a:xfrm>
          <a:off x="4614793" y="1186932"/>
          <a:ext cx="1670130" cy="835065"/>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Debbie Richards</a:t>
          </a:r>
          <a:br>
            <a:rPr lang="en-US" sz="800" kern="1200" dirty="0" smtClean="0">
              <a:solidFill>
                <a:schemeClr val="tx1"/>
              </a:solidFill>
            </a:rPr>
          </a:br>
          <a:r>
            <a:rPr lang="en-US" sz="800" kern="1200" dirty="0" smtClean="0">
              <a:solidFill>
                <a:schemeClr val="tx1"/>
              </a:solidFill>
            </a:rPr>
            <a:t>Service Manager – Housing Aid</a:t>
          </a:r>
          <a:br>
            <a:rPr lang="en-US" sz="800" kern="1200" dirty="0" smtClean="0">
              <a:solidFill>
                <a:schemeClr val="tx1"/>
              </a:solidFill>
            </a:rPr>
          </a:br>
          <a:r>
            <a:rPr lang="en-US" sz="800" kern="1200" dirty="0" smtClean="0">
              <a:solidFill>
                <a:schemeClr val="tx1"/>
              </a:solidFill>
            </a:rPr>
            <a:t>0115 87</a:t>
          </a:r>
          <a:r>
            <a:rPr lang="en-GB" sz="800" kern="1200" dirty="0" smtClean="0">
              <a:solidFill>
                <a:schemeClr val="tx1"/>
              </a:solidFill>
            </a:rPr>
            <a:t>61138</a:t>
          </a:r>
          <a:endParaRPr lang="en-US" sz="800" kern="1200" dirty="0">
            <a:solidFill>
              <a:schemeClr val="tx1"/>
            </a:solidFill>
          </a:endParaRPr>
        </a:p>
      </dsp:txBody>
      <dsp:txXfrm>
        <a:off x="4614793" y="1186932"/>
        <a:ext cx="1670130" cy="835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D4C27-9290-4B49-BA6C-63E3788F6BC6}">
      <dsp:nvSpPr>
        <dsp:cNvPr id="0" name=""/>
        <dsp:cNvSpPr/>
      </dsp:nvSpPr>
      <dsp:spPr>
        <a:xfrm>
          <a:off x="3331759" y="1032773"/>
          <a:ext cx="2609455" cy="301920"/>
        </a:xfrm>
        <a:custGeom>
          <a:avLst/>
          <a:gdLst/>
          <a:ahLst/>
          <a:cxnLst/>
          <a:rect l="0" t="0" r="0" b="0"/>
          <a:pathLst>
            <a:path>
              <a:moveTo>
                <a:pt x="0" y="0"/>
              </a:moveTo>
              <a:lnTo>
                <a:pt x="0" y="150960"/>
              </a:lnTo>
              <a:lnTo>
                <a:pt x="2609455" y="150960"/>
              </a:lnTo>
              <a:lnTo>
                <a:pt x="2609455" y="30192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C6A967F7-039F-4B3C-9192-DA37B5AEDED4}">
      <dsp:nvSpPr>
        <dsp:cNvPr id="0" name=""/>
        <dsp:cNvSpPr/>
      </dsp:nvSpPr>
      <dsp:spPr>
        <a:xfrm>
          <a:off x="3626491" y="2053551"/>
          <a:ext cx="215657" cy="661349"/>
        </a:xfrm>
        <a:custGeom>
          <a:avLst/>
          <a:gdLst/>
          <a:ahLst/>
          <a:cxnLst/>
          <a:rect l="0" t="0" r="0" b="0"/>
          <a:pathLst>
            <a:path>
              <a:moveTo>
                <a:pt x="0" y="0"/>
              </a:moveTo>
              <a:lnTo>
                <a:pt x="0" y="661349"/>
              </a:lnTo>
              <a:lnTo>
                <a:pt x="215657" y="66134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6712EDA6-F3B8-4779-A165-50D32DD9CE88}">
      <dsp:nvSpPr>
        <dsp:cNvPr id="0" name=""/>
        <dsp:cNvSpPr/>
      </dsp:nvSpPr>
      <dsp:spPr>
        <a:xfrm>
          <a:off x="3331759" y="1032773"/>
          <a:ext cx="869818" cy="301920"/>
        </a:xfrm>
        <a:custGeom>
          <a:avLst/>
          <a:gdLst/>
          <a:ahLst/>
          <a:cxnLst/>
          <a:rect l="0" t="0" r="0" b="0"/>
          <a:pathLst>
            <a:path>
              <a:moveTo>
                <a:pt x="0" y="0"/>
              </a:moveTo>
              <a:lnTo>
                <a:pt x="0" y="150960"/>
              </a:lnTo>
              <a:lnTo>
                <a:pt x="869818" y="150960"/>
              </a:lnTo>
              <a:lnTo>
                <a:pt x="869818" y="30192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9EC48A12-A79D-438B-B707-0823D602AF6B}">
      <dsp:nvSpPr>
        <dsp:cNvPr id="0" name=""/>
        <dsp:cNvSpPr/>
      </dsp:nvSpPr>
      <dsp:spPr>
        <a:xfrm>
          <a:off x="1886855" y="2053551"/>
          <a:ext cx="208972" cy="440918"/>
        </a:xfrm>
        <a:custGeom>
          <a:avLst/>
          <a:gdLst/>
          <a:ahLst/>
          <a:cxnLst/>
          <a:rect l="0" t="0" r="0" b="0"/>
          <a:pathLst>
            <a:path>
              <a:moveTo>
                <a:pt x="0" y="0"/>
              </a:moveTo>
              <a:lnTo>
                <a:pt x="0" y="440918"/>
              </a:lnTo>
              <a:lnTo>
                <a:pt x="208972" y="44091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FAAE1AB-CDC6-45BB-9D8A-22696FD1ADE9}">
      <dsp:nvSpPr>
        <dsp:cNvPr id="0" name=""/>
        <dsp:cNvSpPr/>
      </dsp:nvSpPr>
      <dsp:spPr>
        <a:xfrm>
          <a:off x="2461941" y="1032773"/>
          <a:ext cx="869818" cy="301920"/>
        </a:xfrm>
        <a:custGeom>
          <a:avLst/>
          <a:gdLst/>
          <a:ahLst/>
          <a:cxnLst/>
          <a:rect l="0" t="0" r="0" b="0"/>
          <a:pathLst>
            <a:path>
              <a:moveTo>
                <a:pt x="869818" y="0"/>
              </a:moveTo>
              <a:lnTo>
                <a:pt x="869818" y="150960"/>
              </a:lnTo>
              <a:lnTo>
                <a:pt x="0" y="150960"/>
              </a:lnTo>
              <a:lnTo>
                <a:pt x="0" y="30192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967C66E5-3B91-4E9A-A5E0-70718D5F951F}">
      <dsp:nvSpPr>
        <dsp:cNvPr id="0" name=""/>
        <dsp:cNvSpPr/>
      </dsp:nvSpPr>
      <dsp:spPr>
        <a:xfrm>
          <a:off x="147218" y="2053551"/>
          <a:ext cx="215657" cy="693633"/>
        </a:xfrm>
        <a:custGeom>
          <a:avLst/>
          <a:gdLst/>
          <a:ahLst/>
          <a:cxnLst/>
          <a:rect l="0" t="0" r="0" b="0"/>
          <a:pathLst>
            <a:path>
              <a:moveTo>
                <a:pt x="0" y="0"/>
              </a:moveTo>
              <a:lnTo>
                <a:pt x="0" y="693633"/>
              </a:lnTo>
              <a:lnTo>
                <a:pt x="215657" y="69363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E2D7A9F1-1F55-42A2-AE00-F69667E51B4E}">
      <dsp:nvSpPr>
        <dsp:cNvPr id="0" name=""/>
        <dsp:cNvSpPr/>
      </dsp:nvSpPr>
      <dsp:spPr>
        <a:xfrm>
          <a:off x="722304" y="1032773"/>
          <a:ext cx="2609455" cy="301920"/>
        </a:xfrm>
        <a:custGeom>
          <a:avLst/>
          <a:gdLst/>
          <a:ahLst/>
          <a:cxnLst/>
          <a:rect l="0" t="0" r="0" b="0"/>
          <a:pathLst>
            <a:path>
              <a:moveTo>
                <a:pt x="2609455" y="0"/>
              </a:moveTo>
              <a:lnTo>
                <a:pt x="2609455" y="150960"/>
              </a:lnTo>
              <a:lnTo>
                <a:pt x="0" y="150960"/>
              </a:lnTo>
              <a:lnTo>
                <a:pt x="0" y="30192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84B687F6-7073-4D2D-89C5-4ED9E790D497}">
      <dsp:nvSpPr>
        <dsp:cNvPr id="0" name=""/>
        <dsp:cNvSpPr/>
      </dsp:nvSpPr>
      <dsp:spPr>
        <a:xfrm>
          <a:off x="2612901" y="313914"/>
          <a:ext cx="1437716" cy="718858"/>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Tracey Nurse</a:t>
          </a:r>
          <a:br>
            <a:rPr lang="en-US" sz="700" kern="1200" dirty="0" smtClean="0">
              <a:solidFill>
                <a:schemeClr val="tx1"/>
              </a:solidFill>
            </a:rPr>
          </a:br>
          <a:r>
            <a:rPr lang="en-US" sz="700" kern="1200" dirty="0" smtClean="0">
              <a:solidFill>
                <a:schemeClr val="tx1"/>
              </a:solidFill>
            </a:rPr>
            <a:t>Head of Children’s Social Work</a:t>
          </a:r>
          <a:br>
            <a:rPr lang="en-US" sz="700" kern="1200" dirty="0" smtClean="0">
              <a:solidFill>
                <a:schemeClr val="tx1"/>
              </a:solidFill>
            </a:rPr>
          </a:br>
          <a:r>
            <a:rPr lang="en-US" sz="700" kern="1200" dirty="0" smtClean="0">
              <a:solidFill>
                <a:schemeClr val="tx1"/>
              </a:solidFill>
            </a:rPr>
            <a:t>0115 87</a:t>
          </a:r>
          <a:r>
            <a:rPr lang="en-GB" sz="700" kern="1200" dirty="0" smtClean="0">
              <a:solidFill>
                <a:schemeClr val="tx1"/>
              </a:solidFill>
            </a:rPr>
            <a:t>64524</a:t>
          </a:r>
          <a:endParaRPr lang="en-US" sz="700" kern="1200" dirty="0">
            <a:solidFill>
              <a:schemeClr val="tx1"/>
            </a:solidFill>
          </a:endParaRPr>
        </a:p>
      </dsp:txBody>
      <dsp:txXfrm>
        <a:off x="2612901" y="313914"/>
        <a:ext cx="1437716" cy="718858"/>
      </dsp:txXfrm>
    </dsp:sp>
    <dsp:sp modelId="{41D1B267-6167-472D-BA4B-92EBF36B4F8D}">
      <dsp:nvSpPr>
        <dsp:cNvPr id="0" name=""/>
        <dsp:cNvSpPr/>
      </dsp:nvSpPr>
      <dsp:spPr>
        <a:xfrm>
          <a:off x="3446" y="1334693"/>
          <a:ext cx="1437716" cy="718858"/>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Bernice Walters</a:t>
          </a:r>
        </a:p>
        <a:p>
          <a:pPr lvl="0" algn="ctr" defTabSz="311150">
            <a:lnSpc>
              <a:spcPct val="90000"/>
            </a:lnSpc>
            <a:spcBef>
              <a:spcPct val="0"/>
            </a:spcBef>
            <a:spcAft>
              <a:spcPct val="35000"/>
            </a:spcAft>
          </a:pPr>
          <a:r>
            <a:rPr lang="en-US" sz="700" kern="1200" dirty="0" smtClean="0">
              <a:solidFill>
                <a:schemeClr val="tx1"/>
              </a:solidFill>
            </a:rPr>
            <a:t>Agency Service Manager – North</a:t>
          </a:r>
        </a:p>
        <a:p>
          <a:pPr lvl="0" algn="ctr" defTabSz="311150">
            <a:lnSpc>
              <a:spcPct val="90000"/>
            </a:lnSpc>
            <a:spcBef>
              <a:spcPct val="0"/>
            </a:spcBef>
            <a:spcAft>
              <a:spcPct val="35000"/>
            </a:spcAft>
          </a:pPr>
          <a:r>
            <a:rPr lang="en-US" sz="700" kern="1200" dirty="0" smtClean="0">
              <a:solidFill>
                <a:schemeClr val="tx1"/>
              </a:solidFill>
            </a:rPr>
            <a:t>Locality </a:t>
          </a:r>
        </a:p>
        <a:p>
          <a:pPr lvl="0" algn="ctr" defTabSz="311150">
            <a:lnSpc>
              <a:spcPct val="90000"/>
            </a:lnSpc>
            <a:spcBef>
              <a:spcPct val="0"/>
            </a:spcBef>
            <a:spcAft>
              <a:spcPct val="35000"/>
            </a:spcAft>
          </a:pPr>
          <a:r>
            <a:rPr lang="en-US" sz="700" kern="1200" dirty="0" smtClean="0">
              <a:solidFill>
                <a:schemeClr val="tx1"/>
              </a:solidFill>
            </a:rPr>
            <a:t>0115  8761808</a:t>
          </a:r>
          <a:endParaRPr lang="en-US" sz="700" kern="1200" dirty="0">
            <a:solidFill>
              <a:schemeClr val="tx1"/>
            </a:solidFill>
          </a:endParaRPr>
        </a:p>
      </dsp:txBody>
      <dsp:txXfrm>
        <a:off x="3446" y="1334693"/>
        <a:ext cx="1437716" cy="718858"/>
      </dsp:txXfrm>
    </dsp:sp>
    <dsp:sp modelId="{F4D20189-0034-4EA6-9328-A14754343804}">
      <dsp:nvSpPr>
        <dsp:cNvPr id="0" name=""/>
        <dsp:cNvSpPr/>
      </dsp:nvSpPr>
      <dsp:spPr>
        <a:xfrm>
          <a:off x="362875" y="2355472"/>
          <a:ext cx="1437716" cy="783425"/>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Team Managers:</a:t>
          </a:r>
          <a:r>
            <a:rPr lang="en-GB" sz="700" kern="1200" dirty="0" smtClean="0">
              <a:solidFill>
                <a:schemeClr val="tx1"/>
              </a:solidFill>
            </a:rPr>
            <a:t/>
          </a:r>
          <a:br>
            <a:rPr lang="en-GB" sz="700" kern="1200" dirty="0" smtClean="0">
              <a:solidFill>
                <a:schemeClr val="tx1"/>
              </a:solidFill>
            </a:rPr>
          </a:br>
          <a:r>
            <a:rPr lang="en-GB" sz="700" kern="1200" dirty="0" smtClean="0">
              <a:solidFill>
                <a:schemeClr val="tx1"/>
              </a:solidFill>
            </a:rPr>
            <a:t>Sarah Price – 0115 8786311</a:t>
          </a:r>
          <a:br>
            <a:rPr lang="en-GB" sz="700" kern="1200" dirty="0" smtClean="0">
              <a:solidFill>
                <a:schemeClr val="tx1"/>
              </a:solidFill>
            </a:rPr>
          </a:br>
          <a:r>
            <a:rPr lang="en-GB" sz="700" kern="1200" dirty="0" smtClean="0">
              <a:solidFill>
                <a:schemeClr val="tx1"/>
              </a:solidFill>
            </a:rPr>
            <a:t>Kathryn McGovern – 0115 8765361</a:t>
          </a:r>
          <a:br>
            <a:rPr lang="en-GB" sz="700" kern="1200" dirty="0" smtClean="0">
              <a:solidFill>
                <a:schemeClr val="tx1"/>
              </a:solidFill>
            </a:rPr>
          </a:br>
          <a:r>
            <a:rPr lang="en-GB" sz="700" kern="1200" dirty="0" smtClean="0">
              <a:solidFill>
                <a:schemeClr val="tx1"/>
              </a:solidFill>
            </a:rPr>
            <a:t>Belinda Rose – 0115 8765386</a:t>
          </a:r>
          <a:br>
            <a:rPr lang="en-GB" sz="700" kern="1200" dirty="0" smtClean="0">
              <a:solidFill>
                <a:schemeClr val="tx1"/>
              </a:solidFill>
            </a:rPr>
          </a:br>
          <a:r>
            <a:rPr lang="en-GB" sz="700" kern="1200" dirty="0" smtClean="0">
              <a:solidFill>
                <a:schemeClr val="tx1"/>
              </a:solidFill>
            </a:rPr>
            <a:t>Karen Unwin –  0115 8786315</a:t>
          </a:r>
          <a:endParaRPr lang="en-US" sz="700" kern="1200" dirty="0">
            <a:solidFill>
              <a:schemeClr val="tx1"/>
            </a:solidFill>
          </a:endParaRPr>
        </a:p>
      </dsp:txBody>
      <dsp:txXfrm>
        <a:off x="362875" y="2355472"/>
        <a:ext cx="1437716" cy="783425"/>
      </dsp:txXfrm>
    </dsp:sp>
    <dsp:sp modelId="{95805421-28AC-4DF0-841A-BA5D3165FB9A}">
      <dsp:nvSpPr>
        <dsp:cNvPr id="0" name=""/>
        <dsp:cNvSpPr/>
      </dsp:nvSpPr>
      <dsp:spPr>
        <a:xfrm>
          <a:off x="1743083" y="1334693"/>
          <a:ext cx="1437716" cy="718858"/>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Nicole Harris </a:t>
          </a:r>
          <a:br>
            <a:rPr lang="en-US" sz="700" kern="1200" dirty="0" smtClean="0">
              <a:solidFill>
                <a:schemeClr val="tx1"/>
              </a:solidFill>
            </a:rPr>
          </a:br>
          <a:r>
            <a:rPr lang="en-US" sz="700" kern="1200" dirty="0" smtClean="0">
              <a:solidFill>
                <a:schemeClr val="tx1"/>
              </a:solidFill>
            </a:rPr>
            <a:t>Temporary Service Manager – Central </a:t>
          </a:r>
        </a:p>
        <a:p>
          <a:pPr lvl="0" algn="ctr" defTabSz="311150">
            <a:lnSpc>
              <a:spcPct val="90000"/>
            </a:lnSpc>
            <a:spcBef>
              <a:spcPct val="0"/>
            </a:spcBef>
            <a:spcAft>
              <a:spcPct val="35000"/>
            </a:spcAft>
          </a:pPr>
          <a:r>
            <a:rPr lang="en-US" sz="700" kern="1200" dirty="0" smtClean="0">
              <a:solidFill>
                <a:schemeClr val="tx1"/>
              </a:solidFill>
            </a:rPr>
            <a:t>Locality </a:t>
          </a:r>
        </a:p>
        <a:p>
          <a:pPr lvl="0" algn="ctr" defTabSz="311150">
            <a:lnSpc>
              <a:spcPct val="90000"/>
            </a:lnSpc>
            <a:spcBef>
              <a:spcPct val="0"/>
            </a:spcBef>
            <a:spcAft>
              <a:spcPct val="35000"/>
            </a:spcAft>
          </a:pPr>
          <a:r>
            <a:rPr lang="en-US" sz="700" kern="1200" dirty="0" smtClean="0">
              <a:solidFill>
                <a:schemeClr val="tx1"/>
              </a:solidFill>
            </a:rPr>
            <a:t>0115 8761808</a:t>
          </a:r>
          <a:endParaRPr lang="en-US" sz="700" kern="1200" dirty="0">
            <a:solidFill>
              <a:schemeClr val="tx1"/>
            </a:solidFill>
          </a:endParaRPr>
        </a:p>
      </dsp:txBody>
      <dsp:txXfrm>
        <a:off x="1743083" y="1334693"/>
        <a:ext cx="1437716" cy="718858"/>
      </dsp:txXfrm>
    </dsp:sp>
    <dsp:sp modelId="{FB525054-05D7-4BB3-9374-0377177D332D}">
      <dsp:nvSpPr>
        <dsp:cNvPr id="0" name=""/>
        <dsp:cNvSpPr/>
      </dsp:nvSpPr>
      <dsp:spPr>
        <a:xfrm>
          <a:off x="2095827" y="2135041"/>
          <a:ext cx="1437716" cy="718858"/>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Team Managers:</a:t>
          </a:r>
          <a:br>
            <a:rPr lang="en-US" sz="700" kern="1200" dirty="0" smtClean="0">
              <a:solidFill>
                <a:schemeClr val="tx1"/>
              </a:solidFill>
            </a:rPr>
          </a:br>
          <a:r>
            <a:rPr lang="en-US" sz="700" kern="1200" dirty="0" smtClean="0">
              <a:solidFill>
                <a:schemeClr val="tx1"/>
              </a:solidFill>
            </a:rPr>
            <a:t>Will Hose – </a:t>
          </a:r>
          <a:r>
            <a:rPr lang="en-GB" sz="700" kern="1200" dirty="0" smtClean="0">
              <a:solidFill>
                <a:schemeClr val="tx1"/>
              </a:solidFill>
            </a:rPr>
            <a:t>0115 8834317</a:t>
          </a:r>
          <a:br>
            <a:rPr lang="en-GB" sz="700" kern="1200" dirty="0" smtClean="0">
              <a:solidFill>
                <a:schemeClr val="tx1"/>
              </a:solidFill>
            </a:rPr>
          </a:br>
          <a:r>
            <a:rPr lang="en-GB" sz="700" kern="1200" dirty="0" smtClean="0">
              <a:solidFill>
                <a:schemeClr val="tx1"/>
              </a:solidFill>
            </a:rPr>
            <a:t>Laura Cresci 0115 8833553</a:t>
          </a:r>
          <a:br>
            <a:rPr lang="en-GB" sz="700" kern="1200" dirty="0" smtClean="0">
              <a:solidFill>
                <a:schemeClr val="tx1"/>
              </a:solidFill>
            </a:rPr>
          </a:br>
          <a:r>
            <a:rPr lang="en-GB" sz="700" kern="1200" dirty="0" smtClean="0">
              <a:solidFill>
                <a:schemeClr val="tx1"/>
              </a:solidFill>
            </a:rPr>
            <a:t>Ailsa Pearce – 0115 8833720</a:t>
          </a:r>
          <a:br>
            <a:rPr lang="en-GB" sz="700" kern="1200" dirty="0" smtClean="0">
              <a:solidFill>
                <a:schemeClr val="tx1"/>
              </a:solidFill>
            </a:rPr>
          </a:br>
          <a:r>
            <a:rPr lang="en-GB" sz="700" kern="1200" dirty="0" smtClean="0">
              <a:solidFill>
                <a:schemeClr val="tx1"/>
              </a:solidFill>
            </a:rPr>
            <a:t>Thomas Beesley – 0115 8833586</a:t>
          </a:r>
          <a:endParaRPr lang="en-US" sz="700" kern="1200" dirty="0">
            <a:solidFill>
              <a:schemeClr val="tx1"/>
            </a:solidFill>
          </a:endParaRPr>
        </a:p>
      </dsp:txBody>
      <dsp:txXfrm>
        <a:off x="2095827" y="2135041"/>
        <a:ext cx="1437716" cy="718858"/>
      </dsp:txXfrm>
    </dsp:sp>
    <dsp:sp modelId="{9B27D334-CA4E-4A15-99DE-D2E299CD7DF9}">
      <dsp:nvSpPr>
        <dsp:cNvPr id="0" name=""/>
        <dsp:cNvSpPr/>
      </dsp:nvSpPr>
      <dsp:spPr>
        <a:xfrm>
          <a:off x="3482720" y="1334693"/>
          <a:ext cx="1437716" cy="718858"/>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GB" sz="700" kern="1200" dirty="0" smtClean="0">
              <a:solidFill>
                <a:schemeClr val="tx1"/>
              </a:solidFill>
            </a:rPr>
            <a:t>Tracy Hayden</a:t>
          </a:r>
        </a:p>
        <a:p>
          <a:pPr lvl="0" algn="ctr" defTabSz="311150">
            <a:lnSpc>
              <a:spcPct val="90000"/>
            </a:lnSpc>
            <a:spcBef>
              <a:spcPct val="0"/>
            </a:spcBef>
            <a:spcAft>
              <a:spcPct val="35000"/>
            </a:spcAft>
          </a:pPr>
          <a:r>
            <a:rPr lang="en-GB" sz="700" kern="1200" dirty="0" smtClean="0">
              <a:solidFill>
                <a:schemeClr val="tx1"/>
              </a:solidFill>
            </a:rPr>
            <a:t>Service Manager – South </a:t>
          </a:r>
        </a:p>
        <a:p>
          <a:pPr lvl="0" algn="ctr" defTabSz="311150">
            <a:lnSpc>
              <a:spcPct val="90000"/>
            </a:lnSpc>
            <a:spcBef>
              <a:spcPct val="0"/>
            </a:spcBef>
            <a:spcAft>
              <a:spcPct val="35000"/>
            </a:spcAft>
          </a:pPr>
          <a:r>
            <a:rPr lang="en-GB" sz="700" kern="1200" dirty="0" smtClean="0">
              <a:solidFill>
                <a:schemeClr val="tx1"/>
              </a:solidFill>
            </a:rPr>
            <a:t>Locality </a:t>
          </a:r>
        </a:p>
        <a:p>
          <a:pPr lvl="0" algn="ctr" defTabSz="311150">
            <a:lnSpc>
              <a:spcPct val="90000"/>
            </a:lnSpc>
            <a:spcBef>
              <a:spcPct val="0"/>
            </a:spcBef>
            <a:spcAft>
              <a:spcPct val="35000"/>
            </a:spcAft>
          </a:pPr>
          <a:r>
            <a:rPr lang="en-GB" sz="700" kern="1200" dirty="0" smtClean="0">
              <a:solidFill>
                <a:schemeClr val="tx1"/>
              </a:solidFill>
            </a:rPr>
            <a:t>0115 8761089</a:t>
          </a:r>
          <a:endParaRPr lang="en-US" sz="700" kern="1200" dirty="0">
            <a:solidFill>
              <a:schemeClr val="tx1"/>
            </a:solidFill>
          </a:endParaRPr>
        </a:p>
      </dsp:txBody>
      <dsp:txXfrm>
        <a:off x="3482720" y="1334693"/>
        <a:ext cx="1437716" cy="718858"/>
      </dsp:txXfrm>
    </dsp:sp>
    <dsp:sp modelId="{5179A58E-96DD-4A98-B82F-EC5332E54B4D}">
      <dsp:nvSpPr>
        <dsp:cNvPr id="0" name=""/>
        <dsp:cNvSpPr/>
      </dsp:nvSpPr>
      <dsp:spPr>
        <a:xfrm>
          <a:off x="3842149" y="2355472"/>
          <a:ext cx="1437716" cy="718858"/>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Team Managers:</a:t>
          </a:r>
        </a:p>
        <a:p>
          <a:pPr lvl="0" algn="ctr" defTabSz="311150">
            <a:lnSpc>
              <a:spcPct val="90000"/>
            </a:lnSpc>
            <a:spcBef>
              <a:spcPct val="0"/>
            </a:spcBef>
            <a:spcAft>
              <a:spcPct val="35000"/>
            </a:spcAft>
          </a:pPr>
          <a:r>
            <a:rPr lang="en-US" sz="700" kern="1200" dirty="0" smtClean="0">
              <a:solidFill>
                <a:schemeClr val="tx1"/>
              </a:solidFill>
            </a:rPr>
            <a:t>Vanessa Kokott – </a:t>
          </a:r>
          <a:r>
            <a:rPr lang="en-GB" sz="700" kern="1200" dirty="0" smtClean="0">
              <a:solidFill>
                <a:schemeClr val="tx1"/>
              </a:solidFill>
            </a:rPr>
            <a:t>0115 8838268</a:t>
          </a:r>
          <a:br>
            <a:rPr lang="en-GB" sz="700" kern="1200" dirty="0" smtClean="0">
              <a:solidFill>
                <a:schemeClr val="tx1"/>
              </a:solidFill>
            </a:rPr>
          </a:br>
          <a:r>
            <a:rPr lang="en-GB" sz="700" kern="1200" dirty="0" smtClean="0">
              <a:solidFill>
                <a:schemeClr val="tx1"/>
              </a:solidFill>
            </a:rPr>
            <a:t>Julie French – 0115 8761218</a:t>
          </a:r>
          <a:br>
            <a:rPr lang="en-GB" sz="700" kern="1200" dirty="0" smtClean="0">
              <a:solidFill>
                <a:schemeClr val="tx1"/>
              </a:solidFill>
            </a:rPr>
          </a:br>
          <a:r>
            <a:rPr lang="en-GB" sz="700" kern="1200" dirty="0" smtClean="0">
              <a:solidFill>
                <a:schemeClr val="tx1"/>
              </a:solidFill>
            </a:rPr>
            <a:t>Caroline Vallelly – 0115 8762995</a:t>
          </a:r>
          <a:br>
            <a:rPr lang="en-GB" sz="700" kern="1200" dirty="0" smtClean="0">
              <a:solidFill>
                <a:schemeClr val="tx1"/>
              </a:solidFill>
            </a:rPr>
          </a:br>
          <a:r>
            <a:rPr lang="en-GB" sz="700" kern="1200" dirty="0" smtClean="0">
              <a:solidFill>
                <a:schemeClr val="tx1"/>
              </a:solidFill>
            </a:rPr>
            <a:t>Sally Charlton – 0115 8838265</a:t>
          </a:r>
          <a:endParaRPr lang="en-US" sz="700" kern="1200" dirty="0">
            <a:solidFill>
              <a:schemeClr val="tx1"/>
            </a:solidFill>
          </a:endParaRPr>
        </a:p>
      </dsp:txBody>
      <dsp:txXfrm>
        <a:off x="3842149" y="2355472"/>
        <a:ext cx="1437716" cy="718858"/>
      </dsp:txXfrm>
    </dsp:sp>
    <dsp:sp modelId="{A6F22A9C-A26A-4E59-B84D-E55C40446BB3}">
      <dsp:nvSpPr>
        <dsp:cNvPr id="0" name=""/>
        <dsp:cNvSpPr/>
      </dsp:nvSpPr>
      <dsp:spPr>
        <a:xfrm>
          <a:off x="5222356" y="1334693"/>
          <a:ext cx="1437716" cy="718858"/>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Edge of Care Panel</a:t>
          </a:r>
          <a:br>
            <a:rPr lang="en-US" sz="700" kern="1200" dirty="0" smtClean="0">
              <a:solidFill>
                <a:schemeClr val="tx1"/>
              </a:solidFill>
            </a:rPr>
          </a:br>
          <a:r>
            <a:rPr lang="en-US" sz="700" kern="1200" dirty="0" smtClean="0">
              <a:solidFill>
                <a:schemeClr val="tx1"/>
              </a:solidFill>
            </a:rPr>
            <a:t>Multi-Systemic Therapy (MST) Team</a:t>
          </a:r>
          <a:br>
            <a:rPr lang="en-US" sz="700" kern="1200" dirty="0" smtClean="0">
              <a:solidFill>
                <a:schemeClr val="tx1"/>
              </a:solidFill>
            </a:rPr>
          </a:br>
          <a:r>
            <a:rPr lang="en-US" sz="700" kern="1200" dirty="0" smtClean="0">
              <a:solidFill>
                <a:schemeClr val="tx1"/>
              </a:solidFill>
            </a:rPr>
            <a:t>MST CAN</a:t>
          </a:r>
          <a:br>
            <a:rPr lang="en-US" sz="700" kern="1200" dirty="0" smtClean="0">
              <a:solidFill>
                <a:schemeClr val="tx1"/>
              </a:solidFill>
            </a:rPr>
          </a:br>
          <a:r>
            <a:rPr lang="en-US" sz="700" kern="1200" dirty="0" smtClean="0">
              <a:solidFill>
                <a:schemeClr val="tx1"/>
              </a:solidFill>
            </a:rPr>
            <a:t>Edge of Care Hub</a:t>
          </a:r>
        </a:p>
        <a:p>
          <a:pPr lvl="0" algn="ctr" defTabSz="311150">
            <a:lnSpc>
              <a:spcPct val="90000"/>
            </a:lnSpc>
            <a:spcBef>
              <a:spcPct val="0"/>
            </a:spcBef>
            <a:spcAft>
              <a:spcPct val="35000"/>
            </a:spcAft>
          </a:pPr>
          <a:endParaRPr lang="en-US" sz="700" kern="1200" dirty="0" smtClean="0">
            <a:solidFill>
              <a:schemeClr val="tx1"/>
            </a:solidFill>
          </a:endParaRPr>
        </a:p>
      </dsp:txBody>
      <dsp:txXfrm>
        <a:off x="5222356" y="1334693"/>
        <a:ext cx="1437716" cy="7188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1C705-FD73-4EAD-A162-D267F72E4771}">
      <dsp:nvSpPr>
        <dsp:cNvPr id="0" name=""/>
        <dsp:cNvSpPr/>
      </dsp:nvSpPr>
      <dsp:spPr>
        <a:xfrm>
          <a:off x="3331759" y="1065057"/>
          <a:ext cx="2609455" cy="301920"/>
        </a:xfrm>
        <a:custGeom>
          <a:avLst/>
          <a:gdLst/>
          <a:ahLst/>
          <a:cxnLst/>
          <a:rect l="0" t="0" r="0" b="0"/>
          <a:pathLst>
            <a:path>
              <a:moveTo>
                <a:pt x="0" y="0"/>
              </a:moveTo>
              <a:lnTo>
                <a:pt x="0" y="150960"/>
              </a:lnTo>
              <a:lnTo>
                <a:pt x="2609455" y="150960"/>
              </a:lnTo>
              <a:lnTo>
                <a:pt x="2609455" y="30192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28B53351-ECD1-42EF-92CB-B429335396CC}">
      <dsp:nvSpPr>
        <dsp:cNvPr id="0" name=""/>
        <dsp:cNvSpPr/>
      </dsp:nvSpPr>
      <dsp:spPr>
        <a:xfrm>
          <a:off x="3331759" y="1065057"/>
          <a:ext cx="869818" cy="301920"/>
        </a:xfrm>
        <a:custGeom>
          <a:avLst/>
          <a:gdLst/>
          <a:ahLst/>
          <a:cxnLst/>
          <a:rect l="0" t="0" r="0" b="0"/>
          <a:pathLst>
            <a:path>
              <a:moveTo>
                <a:pt x="0" y="0"/>
              </a:moveTo>
              <a:lnTo>
                <a:pt x="0" y="150960"/>
              </a:lnTo>
              <a:lnTo>
                <a:pt x="869818" y="150960"/>
              </a:lnTo>
              <a:lnTo>
                <a:pt x="869818" y="30192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9883FFD-1401-4ABE-9526-7A46308DDEDD}">
      <dsp:nvSpPr>
        <dsp:cNvPr id="0" name=""/>
        <dsp:cNvSpPr/>
      </dsp:nvSpPr>
      <dsp:spPr>
        <a:xfrm>
          <a:off x="2461941" y="1065057"/>
          <a:ext cx="869818" cy="301920"/>
        </a:xfrm>
        <a:custGeom>
          <a:avLst/>
          <a:gdLst/>
          <a:ahLst/>
          <a:cxnLst/>
          <a:rect l="0" t="0" r="0" b="0"/>
          <a:pathLst>
            <a:path>
              <a:moveTo>
                <a:pt x="869818" y="0"/>
              </a:moveTo>
              <a:lnTo>
                <a:pt x="869818" y="150960"/>
              </a:lnTo>
              <a:lnTo>
                <a:pt x="0" y="150960"/>
              </a:lnTo>
              <a:lnTo>
                <a:pt x="0" y="3019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9F75EF-F079-4F84-9204-38CB5F21CB16}">
      <dsp:nvSpPr>
        <dsp:cNvPr id="0" name=""/>
        <dsp:cNvSpPr/>
      </dsp:nvSpPr>
      <dsp:spPr>
        <a:xfrm>
          <a:off x="147218" y="2085835"/>
          <a:ext cx="215657" cy="661349"/>
        </a:xfrm>
        <a:custGeom>
          <a:avLst/>
          <a:gdLst/>
          <a:ahLst/>
          <a:cxnLst/>
          <a:rect l="0" t="0" r="0" b="0"/>
          <a:pathLst>
            <a:path>
              <a:moveTo>
                <a:pt x="0" y="0"/>
              </a:moveTo>
              <a:lnTo>
                <a:pt x="0" y="661349"/>
              </a:lnTo>
              <a:lnTo>
                <a:pt x="215657" y="66134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173DC2B-78A2-4E33-B542-BFAFEE6F5468}">
      <dsp:nvSpPr>
        <dsp:cNvPr id="0" name=""/>
        <dsp:cNvSpPr/>
      </dsp:nvSpPr>
      <dsp:spPr>
        <a:xfrm>
          <a:off x="722304" y="1065057"/>
          <a:ext cx="2609455" cy="301920"/>
        </a:xfrm>
        <a:custGeom>
          <a:avLst/>
          <a:gdLst/>
          <a:ahLst/>
          <a:cxnLst/>
          <a:rect l="0" t="0" r="0" b="0"/>
          <a:pathLst>
            <a:path>
              <a:moveTo>
                <a:pt x="2609455" y="0"/>
              </a:moveTo>
              <a:lnTo>
                <a:pt x="2609455" y="150960"/>
              </a:lnTo>
              <a:lnTo>
                <a:pt x="0" y="150960"/>
              </a:lnTo>
              <a:lnTo>
                <a:pt x="0" y="30192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2406C94B-EE0D-4993-88A4-A3BE9087174B}">
      <dsp:nvSpPr>
        <dsp:cNvPr id="0" name=""/>
        <dsp:cNvSpPr/>
      </dsp:nvSpPr>
      <dsp:spPr>
        <a:xfrm>
          <a:off x="2612901" y="346198"/>
          <a:ext cx="1437716" cy="718858"/>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Clive Chambers</a:t>
          </a:r>
          <a:br>
            <a:rPr lang="en-US" sz="800" kern="1200" dirty="0" smtClean="0">
              <a:solidFill>
                <a:schemeClr val="tx1"/>
              </a:solidFill>
            </a:rPr>
          </a:br>
          <a:r>
            <a:rPr lang="en-US" sz="800" kern="1200" dirty="0" smtClean="0">
              <a:solidFill>
                <a:schemeClr val="tx1"/>
              </a:solidFill>
            </a:rPr>
            <a:t>Head of Children in Care  </a:t>
          </a:r>
          <a:br>
            <a:rPr lang="en-US" sz="800" kern="1200" dirty="0" smtClean="0">
              <a:solidFill>
                <a:schemeClr val="tx1"/>
              </a:solidFill>
            </a:rPr>
          </a:br>
          <a:r>
            <a:rPr lang="en-US" sz="800" kern="1200" dirty="0" smtClean="0">
              <a:solidFill>
                <a:schemeClr val="tx1"/>
              </a:solidFill>
            </a:rPr>
            <a:t>0115 87</a:t>
          </a:r>
          <a:r>
            <a:rPr lang="en-GB" sz="800" kern="1200" dirty="0" smtClean="0">
              <a:solidFill>
                <a:schemeClr val="tx1"/>
              </a:solidFill>
            </a:rPr>
            <a:t>64373</a:t>
          </a:r>
          <a:endParaRPr lang="en-US" sz="800" kern="1200" dirty="0">
            <a:solidFill>
              <a:schemeClr val="tx1"/>
            </a:solidFill>
          </a:endParaRPr>
        </a:p>
      </dsp:txBody>
      <dsp:txXfrm>
        <a:off x="2612901" y="346198"/>
        <a:ext cx="1437716" cy="718858"/>
      </dsp:txXfrm>
    </dsp:sp>
    <dsp:sp modelId="{4EB69F10-91D9-44E4-BA9B-130123D11425}">
      <dsp:nvSpPr>
        <dsp:cNvPr id="0" name=""/>
        <dsp:cNvSpPr/>
      </dsp:nvSpPr>
      <dsp:spPr>
        <a:xfrm>
          <a:off x="3446" y="1366977"/>
          <a:ext cx="1437716" cy="718858"/>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Alison Wakefield</a:t>
          </a:r>
          <a:br>
            <a:rPr lang="en-US" sz="800" kern="1200" dirty="0" smtClean="0">
              <a:solidFill>
                <a:schemeClr val="tx1"/>
              </a:solidFill>
            </a:rPr>
          </a:br>
          <a:r>
            <a:rPr lang="en-US" sz="800" kern="1200" dirty="0" smtClean="0">
              <a:solidFill>
                <a:schemeClr val="tx1"/>
              </a:solidFill>
            </a:rPr>
            <a:t>Service Manager - Children in Care &amp; Leaving Care Teams </a:t>
          </a:r>
          <a:br>
            <a:rPr lang="en-US" sz="800" kern="1200" dirty="0" smtClean="0">
              <a:solidFill>
                <a:schemeClr val="tx1"/>
              </a:solidFill>
            </a:rPr>
          </a:br>
          <a:r>
            <a:rPr lang="en-US" sz="800" kern="1200" dirty="0" smtClean="0">
              <a:solidFill>
                <a:schemeClr val="tx1"/>
              </a:solidFill>
            </a:rPr>
            <a:t>0115 87</a:t>
          </a:r>
          <a:r>
            <a:rPr lang="en-GB" sz="800" kern="1200" dirty="0" smtClean="0">
              <a:solidFill>
                <a:schemeClr val="tx1"/>
              </a:solidFill>
            </a:rPr>
            <a:t>64528</a:t>
          </a:r>
          <a:endParaRPr lang="en-US" sz="800" kern="1200" dirty="0">
            <a:solidFill>
              <a:schemeClr val="tx1"/>
            </a:solidFill>
          </a:endParaRPr>
        </a:p>
      </dsp:txBody>
      <dsp:txXfrm>
        <a:off x="3446" y="1366977"/>
        <a:ext cx="1437716" cy="718858"/>
      </dsp:txXfrm>
    </dsp:sp>
    <dsp:sp modelId="{3D062686-4C0A-41A5-AB24-E772304CCF8B}">
      <dsp:nvSpPr>
        <dsp:cNvPr id="0" name=""/>
        <dsp:cNvSpPr/>
      </dsp:nvSpPr>
      <dsp:spPr>
        <a:xfrm>
          <a:off x="362875" y="2387755"/>
          <a:ext cx="1437716" cy="718858"/>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Team Managers:</a:t>
          </a:r>
          <a:br>
            <a:rPr lang="en-US" sz="800" kern="1200" dirty="0" smtClean="0">
              <a:solidFill>
                <a:schemeClr val="tx1"/>
              </a:solidFill>
            </a:rPr>
          </a:br>
          <a:r>
            <a:rPr lang="en-US" sz="800" kern="1200" dirty="0" smtClean="0">
              <a:solidFill>
                <a:schemeClr val="tx1"/>
              </a:solidFill>
            </a:rPr>
            <a:t>Clare Hewitson – 0115 87</a:t>
          </a:r>
          <a:r>
            <a:rPr lang="en-GB" sz="800" kern="1200" dirty="0" smtClean="0">
              <a:solidFill>
                <a:schemeClr val="tx1"/>
              </a:solidFill>
            </a:rPr>
            <a:t>65548</a:t>
          </a:r>
          <a:br>
            <a:rPr lang="en-GB" sz="800" kern="1200" dirty="0" smtClean="0">
              <a:solidFill>
                <a:schemeClr val="tx1"/>
              </a:solidFill>
            </a:rPr>
          </a:br>
          <a:r>
            <a:rPr lang="en-GB" sz="800" kern="1200" dirty="0" smtClean="0">
              <a:solidFill>
                <a:schemeClr val="tx1"/>
              </a:solidFill>
            </a:rPr>
            <a:t>Treza Mann – 0115 8762503</a:t>
          </a:r>
          <a:br>
            <a:rPr lang="en-GB" sz="800" kern="1200" dirty="0" smtClean="0">
              <a:solidFill>
                <a:schemeClr val="tx1"/>
              </a:solidFill>
            </a:rPr>
          </a:br>
          <a:r>
            <a:rPr lang="en-GB" sz="800" kern="1200" dirty="0" smtClean="0">
              <a:solidFill>
                <a:schemeClr val="tx1"/>
              </a:solidFill>
            </a:rPr>
            <a:t>Saira Shahid – 0115 8762059</a:t>
          </a:r>
          <a:br>
            <a:rPr lang="en-GB" sz="800" kern="1200" dirty="0" smtClean="0">
              <a:solidFill>
                <a:schemeClr val="tx1"/>
              </a:solidFill>
            </a:rPr>
          </a:br>
          <a:r>
            <a:rPr lang="en-GB" sz="800" kern="1200" dirty="0" smtClean="0">
              <a:solidFill>
                <a:schemeClr val="tx1"/>
              </a:solidFill>
            </a:rPr>
            <a:t>Sam Deakin – 0115 8833723</a:t>
          </a:r>
        </a:p>
      </dsp:txBody>
      <dsp:txXfrm>
        <a:off x="362875" y="2387755"/>
        <a:ext cx="1437716" cy="718858"/>
      </dsp:txXfrm>
    </dsp:sp>
    <dsp:sp modelId="{06BF568C-1667-4E61-8AB0-288F3BDF2D2C}">
      <dsp:nvSpPr>
        <dsp:cNvPr id="0" name=""/>
        <dsp:cNvSpPr/>
      </dsp:nvSpPr>
      <dsp:spPr>
        <a:xfrm>
          <a:off x="1743083" y="1366977"/>
          <a:ext cx="1437716" cy="718858"/>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Audrey Taylor</a:t>
          </a:r>
          <a:br>
            <a:rPr lang="en-US" sz="800" kern="1200" dirty="0" smtClean="0">
              <a:solidFill>
                <a:schemeClr val="tx1"/>
              </a:solidFill>
            </a:rPr>
          </a:br>
          <a:r>
            <a:rPr lang="en-US" sz="800" kern="1200" dirty="0" smtClean="0">
              <a:solidFill>
                <a:schemeClr val="tx1"/>
              </a:solidFill>
            </a:rPr>
            <a:t>Service Manager - Fostering &amp; Adoption Teams             </a:t>
          </a:r>
          <a:br>
            <a:rPr lang="en-US" sz="800" kern="1200" dirty="0" smtClean="0">
              <a:solidFill>
                <a:schemeClr val="tx1"/>
              </a:solidFill>
            </a:rPr>
          </a:br>
          <a:r>
            <a:rPr lang="en-US" sz="800" kern="1200" dirty="0" smtClean="0">
              <a:solidFill>
                <a:schemeClr val="tx1"/>
              </a:solidFill>
            </a:rPr>
            <a:t>0115 87</a:t>
          </a:r>
          <a:r>
            <a:rPr lang="en-GB" sz="800" kern="1200" dirty="0" smtClean="0">
              <a:solidFill>
                <a:schemeClr val="tx1"/>
              </a:solidFill>
            </a:rPr>
            <a:t>62575</a:t>
          </a:r>
          <a:endParaRPr lang="en-US" sz="800" kern="1200" dirty="0">
            <a:solidFill>
              <a:schemeClr val="tx1"/>
            </a:solidFill>
          </a:endParaRPr>
        </a:p>
      </dsp:txBody>
      <dsp:txXfrm>
        <a:off x="1743083" y="1366977"/>
        <a:ext cx="1437716" cy="718858"/>
      </dsp:txXfrm>
    </dsp:sp>
    <dsp:sp modelId="{497EEC6D-164F-4F82-94B0-0DC725C3F0D5}">
      <dsp:nvSpPr>
        <dsp:cNvPr id="0" name=""/>
        <dsp:cNvSpPr/>
      </dsp:nvSpPr>
      <dsp:spPr>
        <a:xfrm>
          <a:off x="3482720" y="1366977"/>
          <a:ext cx="1437716" cy="718858"/>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Kay Sutt</a:t>
          </a:r>
          <a:br>
            <a:rPr lang="en-US" sz="800" kern="1200" dirty="0" smtClean="0">
              <a:solidFill>
                <a:schemeClr val="tx1"/>
              </a:solidFill>
            </a:rPr>
          </a:br>
          <a:r>
            <a:rPr lang="en-US" sz="800" kern="1200" dirty="0" smtClean="0">
              <a:solidFill>
                <a:schemeClr val="tx1"/>
              </a:solidFill>
            </a:rPr>
            <a:t>Service Manager - Children’s Residential                         </a:t>
          </a:r>
          <a:br>
            <a:rPr lang="en-US" sz="800" kern="1200" dirty="0" smtClean="0">
              <a:solidFill>
                <a:schemeClr val="tx1"/>
              </a:solidFill>
            </a:rPr>
          </a:br>
          <a:r>
            <a:rPr lang="en-US" sz="800" kern="1200" dirty="0" smtClean="0">
              <a:solidFill>
                <a:schemeClr val="tx1"/>
              </a:solidFill>
            </a:rPr>
            <a:t>0115 87</a:t>
          </a:r>
          <a:r>
            <a:rPr lang="en-GB" sz="800" kern="1200" dirty="0" smtClean="0">
              <a:solidFill>
                <a:schemeClr val="tx1"/>
              </a:solidFill>
            </a:rPr>
            <a:t>65667</a:t>
          </a:r>
          <a:endParaRPr lang="en-US" sz="800" kern="1200" dirty="0">
            <a:solidFill>
              <a:schemeClr val="tx1"/>
            </a:solidFill>
          </a:endParaRPr>
        </a:p>
      </dsp:txBody>
      <dsp:txXfrm>
        <a:off x="3482720" y="1366977"/>
        <a:ext cx="1437716" cy="718858"/>
      </dsp:txXfrm>
    </dsp:sp>
    <dsp:sp modelId="{BE74E311-AA89-4C5B-A106-B05D64334CB1}">
      <dsp:nvSpPr>
        <dsp:cNvPr id="0" name=""/>
        <dsp:cNvSpPr/>
      </dsp:nvSpPr>
      <dsp:spPr>
        <a:xfrm>
          <a:off x="5222356" y="1366977"/>
          <a:ext cx="1437716" cy="718858"/>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Sharon Clarke </a:t>
          </a:r>
          <a:br>
            <a:rPr lang="en-US" sz="800" kern="1200" dirty="0" smtClean="0">
              <a:solidFill>
                <a:schemeClr val="tx1"/>
              </a:solidFill>
            </a:rPr>
          </a:br>
          <a:r>
            <a:rPr lang="en-US" sz="800" kern="1200" dirty="0" smtClean="0">
              <a:solidFill>
                <a:schemeClr val="tx1"/>
              </a:solidFill>
            </a:rPr>
            <a:t>Service Manager - Children’s Residential Expansion Programme                       </a:t>
          </a:r>
          <a:br>
            <a:rPr lang="en-US" sz="800" kern="1200" dirty="0" smtClean="0">
              <a:solidFill>
                <a:schemeClr val="tx1"/>
              </a:solidFill>
            </a:rPr>
          </a:br>
          <a:r>
            <a:rPr lang="en-US" sz="800" kern="1200" dirty="0" smtClean="0">
              <a:solidFill>
                <a:schemeClr val="tx1"/>
              </a:solidFill>
            </a:rPr>
            <a:t> 0115 87</a:t>
          </a:r>
          <a:r>
            <a:rPr lang="en-GB" sz="800" kern="1200" dirty="0" smtClean="0">
              <a:solidFill>
                <a:schemeClr val="tx1"/>
              </a:solidFill>
            </a:rPr>
            <a:t>65032</a:t>
          </a:r>
          <a:endParaRPr lang="en-US" sz="800" kern="1200" dirty="0">
            <a:solidFill>
              <a:schemeClr val="tx1"/>
            </a:solidFill>
          </a:endParaRPr>
        </a:p>
      </dsp:txBody>
      <dsp:txXfrm>
        <a:off x="5222356" y="1366977"/>
        <a:ext cx="1437716" cy="7188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DB58F-BB20-4AC2-8436-B8CC07E5DD18}">
      <dsp:nvSpPr>
        <dsp:cNvPr id="0" name=""/>
        <dsp:cNvSpPr/>
      </dsp:nvSpPr>
      <dsp:spPr>
        <a:xfrm>
          <a:off x="3308729" y="1560005"/>
          <a:ext cx="2340950" cy="406280"/>
        </a:xfrm>
        <a:custGeom>
          <a:avLst/>
          <a:gdLst/>
          <a:ahLst/>
          <a:cxnLst/>
          <a:rect l="0" t="0" r="0" b="0"/>
          <a:pathLst>
            <a:path>
              <a:moveTo>
                <a:pt x="0" y="0"/>
              </a:moveTo>
              <a:lnTo>
                <a:pt x="0" y="203140"/>
              </a:lnTo>
              <a:lnTo>
                <a:pt x="2340950" y="203140"/>
              </a:lnTo>
              <a:lnTo>
                <a:pt x="2340950" y="40628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F1E401F6-95C6-4068-BD93-56A52CCBAEDF}">
      <dsp:nvSpPr>
        <dsp:cNvPr id="0" name=""/>
        <dsp:cNvSpPr/>
      </dsp:nvSpPr>
      <dsp:spPr>
        <a:xfrm>
          <a:off x="3263009" y="1560005"/>
          <a:ext cx="91440" cy="406280"/>
        </a:xfrm>
        <a:custGeom>
          <a:avLst/>
          <a:gdLst/>
          <a:ahLst/>
          <a:cxnLst/>
          <a:rect l="0" t="0" r="0" b="0"/>
          <a:pathLst>
            <a:path>
              <a:moveTo>
                <a:pt x="45720" y="0"/>
              </a:moveTo>
              <a:lnTo>
                <a:pt x="45720" y="40628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C19C83D-8D73-4FFB-840C-42050BCFA85C}">
      <dsp:nvSpPr>
        <dsp:cNvPr id="0" name=""/>
        <dsp:cNvSpPr/>
      </dsp:nvSpPr>
      <dsp:spPr>
        <a:xfrm>
          <a:off x="967779" y="1560005"/>
          <a:ext cx="2340950" cy="406280"/>
        </a:xfrm>
        <a:custGeom>
          <a:avLst/>
          <a:gdLst/>
          <a:ahLst/>
          <a:cxnLst/>
          <a:rect l="0" t="0" r="0" b="0"/>
          <a:pathLst>
            <a:path>
              <a:moveTo>
                <a:pt x="2340950" y="0"/>
              </a:moveTo>
              <a:lnTo>
                <a:pt x="2340950" y="203140"/>
              </a:lnTo>
              <a:lnTo>
                <a:pt x="0" y="203140"/>
              </a:lnTo>
              <a:lnTo>
                <a:pt x="0" y="40628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C52DD0E0-1F82-4471-A4E9-7BDDDAF140AC}">
      <dsp:nvSpPr>
        <dsp:cNvPr id="0" name=""/>
        <dsp:cNvSpPr/>
      </dsp:nvSpPr>
      <dsp:spPr>
        <a:xfrm>
          <a:off x="2341394" y="592670"/>
          <a:ext cx="1934669" cy="967334"/>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Shelley Nicholls &amp; Wilf Fearon</a:t>
          </a:r>
          <a:br>
            <a:rPr lang="en-US" sz="1200" kern="1200" dirty="0" smtClean="0">
              <a:solidFill>
                <a:schemeClr val="tx1"/>
              </a:solidFill>
            </a:rPr>
          </a:br>
          <a:r>
            <a:rPr lang="en-US" sz="1200" kern="1200" dirty="0" smtClean="0">
              <a:solidFill>
                <a:schemeClr val="tx1"/>
              </a:solidFill>
            </a:rPr>
            <a:t>Joint Head of Early Help Services</a:t>
          </a:r>
          <a:br>
            <a:rPr lang="en-US" sz="1200" kern="1200" dirty="0" smtClean="0">
              <a:solidFill>
                <a:schemeClr val="tx1"/>
              </a:solidFill>
            </a:rPr>
          </a:br>
          <a:r>
            <a:rPr lang="en-US" sz="1200" kern="1200" dirty="0" smtClean="0">
              <a:solidFill>
                <a:schemeClr val="tx1"/>
              </a:solidFill>
            </a:rPr>
            <a:t>0115 87</a:t>
          </a:r>
          <a:r>
            <a:rPr lang="en-GB" sz="1200" kern="1200" dirty="0" smtClean="0">
              <a:solidFill>
                <a:schemeClr val="tx1"/>
              </a:solidFill>
            </a:rPr>
            <a:t>65671/0115 8761179</a:t>
          </a:r>
          <a:endParaRPr lang="en-US" sz="1200" kern="1200" dirty="0">
            <a:solidFill>
              <a:schemeClr val="tx1"/>
            </a:solidFill>
          </a:endParaRPr>
        </a:p>
      </dsp:txBody>
      <dsp:txXfrm>
        <a:off x="2341394" y="592670"/>
        <a:ext cx="1934669" cy="967334"/>
      </dsp:txXfrm>
    </dsp:sp>
    <dsp:sp modelId="{B78940B1-21D0-42AD-86D7-EEFDC9115A9C}">
      <dsp:nvSpPr>
        <dsp:cNvPr id="0" name=""/>
        <dsp:cNvSpPr/>
      </dsp:nvSpPr>
      <dsp:spPr>
        <a:xfrm>
          <a:off x="444" y="1966286"/>
          <a:ext cx="1934669" cy="967334"/>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Julia Bramble</a:t>
          </a:r>
          <a:br>
            <a:rPr lang="en-US" sz="1200" kern="1200" dirty="0" smtClean="0">
              <a:solidFill>
                <a:schemeClr val="tx1"/>
              </a:solidFill>
            </a:rPr>
          </a:br>
          <a:r>
            <a:rPr lang="en-US" sz="1200" kern="1200" dirty="0" smtClean="0">
              <a:solidFill>
                <a:schemeClr val="tx1"/>
              </a:solidFill>
            </a:rPr>
            <a:t>Service Manager – Early Help Teams</a:t>
          </a:r>
          <a:br>
            <a:rPr lang="en-US" sz="1200" kern="1200" dirty="0" smtClean="0">
              <a:solidFill>
                <a:schemeClr val="tx1"/>
              </a:solidFill>
            </a:rPr>
          </a:br>
          <a:r>
            <a:rPr lang="en-US" sz="1200" kern="1200" dirty="0" smtClean="0">
              <a:solidFill>
                <a:schemeClr val="tx1"/>
              </a:solidFill>
            </a:rPr>
            <a:t>0115 87</a:t>
          </a:r>
          <a:r>
            <a:rPr lang="en-GB" sz="1200" kern="1200" dirty="0" smtClean="0">
              <a:solidFill>
                <a:schemeClr val="tx1"/>
              </a:solidFill>
            </a:rPr>
            <a:t>64746</a:t>
          </a:r>
          <a:endParaRPr lang="en-US" sz="1200" kern="1200" dirty="0">
            <a:solidFill>
              <a:schemeClr val="tx1"/>
            </a:solidFill>
          </a:endParaRPr>
        </a:p>
      </dsp:txBody>
      <dsp:txXfrm>
        <a:off x="444" y="1966286"/>
        <a:ext cx="1934669" cy="967334"/>
      </dsp:txXfrm>
    </dsp:sp>
    <dsp:sp modelId="{3464A7D8-71C3-41CC-ABC8-4333801EDCFF}">
      <dsp:nvSpPr>
        <dsp:cNvPr id="0" name=""/>
        <dsp:cNvSpPr/>
      </dsp:nvSpPr>
      <dsp:spPr>
        <a:xfrm>
          <a:off x="2341394" y="1966286"/>
          <a:ext cx="1934669" cy="967334"/>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Anna Masding</a:t>
          </a:r>
          <a:br>
            <a:rPr lang="en-US" sz="1200" kern="1200" dirty="0" smtClean="0">
              <a:solidFill>
                <a:schemeClr val="tx1"/>
              </a:solidFill>
            </a:rPr>
          </a:br>
          <a:r>
            <a:rPr lang="en-US" sz="1200" kern="1200" dirty="0" smtClean="0">
              <a:solidFill>
                <a:schemeClr val="tx1"/>
              </a:solidFill>
            </a:rPr>
            <a:t>Service Manager – Child &amp; Adolescent Mental Health Services</a:t>
          </a:r>
          <a:br>
            <a:rPr lang="en-US" sz="1200" kern="1200" dirty="0" smtClean="0">
              <a:solidFill>
                <a:schemeClr val="tx1"/>
              </a:solidFill>
            </a:rPr>
          </a:br>
          <a:r>
            <a:rPr lang="en-US" sz="1200" kern="1200" dirty="0" smtClean="0">
              <a:solidFill>
                <a:schemeClr val="tx1"/>
              </a:solidFill>
            </a:rPr>
            <a:t>0115 87</a:t>
          </a:r>
          <a:r>
            <a:rPr lang="en-GB" sz="1200" kern="1200" dirty="0" smtClean="0">
              <a:solidFill>
                <a:schemeClr val="tx1"/>
              </a:solidFill>
            </a:rPr>
            <a:t>64000</a:t>
          </a:r>
          <a:endParaRPr lang="en-US" sz="1200" kern="1200" dirty="0">
            <a:solidFill>
              <a:schemeClr val="tx1"/>
            </a:solidFill>
          </a:endParaRPr>
        </a:p>
      </dsp:txBody>
      <dsp:txXfrm>
        <a:off x="2341394" y="1966286"/>
        <a:ext cx="1934669" cy="967334"/>
      </dsp:txXfrm>
    </dsp:sp>
    <dsp:sp modelId="{242F7682-5AEE-4636-9742-E0901A0175D0}">
      <dsp:nvSpPr>
        <dsp:cNvPr id="0" name=""/>
        <dsp:cNvSpPr/>
      </dsp:nvSpPr>
      <dsp:spPr>
        <a:xfrm>
          <a:off x="4682344" y="1966286"/>
          <a:ext cx="1934669" cy="967334"/>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Wilf Fearon</a:t>
          </a:r>
          <a:br>
            <a:rPr lang="en-US" sz="1200" kern="1200" dirty="0" smtClean="0">
              <a:solidFill>
                <a:schemeClr val="tx1"/>
              </a:solidFill>
            </a:rPr>
          </a:br>
          <a:r>
            <a:rPr lang="en-US" sz="1200" kern="1200" dirty="0" smtClean="0">
              <a:solidFill>
                <a:schemeClr val="tx1"/>
              </a:solidFill>
            </a:rPr>
            <a:t>Service Manager – Youth Justice</a:t>
          </a:r>
          <a:br>
            <a:rPr lang="en-US" sz="1200" kern="1200" dirty="0" smtClean="0">
              <a:solidFill>
                <a:schemeClr val="tx1"/>
              </a:solidFill>
            </a:rPr>
          </a:br>
          <a:r>
            <a:rPr lang="en-US" sz="1200" kern="1200" dirty="0" smtClean="0">
              <a:solidFill>
                <a:schemeClr val="tx1"/>
              </a:solidFill>
            </a:rPr>
            <a:t>0115 8761179</a:t>
          </a:r>
          <a:endParaRPr lang="en-US" sz="1200" kern="1200" dirty="0">
            <a:solidFill>
              <a:schemeClr val="tx1"/>
            </a:solidFill>
          </a:endParaRPr>
        </a:p>
      </dsp:txBody>
      <dsp:txXfrm>
        <a:off x="4682344" y="1966286"/>
        <a:ext cx="1934669" cy="9673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3952410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TextEdit="1"/>
          </p:cNvSpPr>
          <p:nvPr>
            <p:ph type="sldImg"/>
          </p:nvPr>
        </p:nvSpPr>
        <p:spPr bwMode="auto">
          <a:xfrm>
            <a:off x="917575" y="744538"/>
            <a:ext cx="4962525" cy="3722687"/>
          </a:xfrm>
          <a:noFill/>
        </p:spPr>
      </p:sp>
      <p:sp>
        <p:nvSpPr>
          <p:cNvPr id="11266" name="Rectangle 3"/>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endParaRPr lang="en-GB" dirty="0" smtClean="0"/>
          </a:p>
        </p:txBody>
      </p:sp>
    </p:spTree>
    <p:extLst>
      <p:ext uri="{BB962C8B-B14F-4D97-AF65-F5344CB8AC3E}">
        <p14:creationId xmlns:p14="http://schemas.microsoft.com/office/powerpoint/2010/main" val="3516884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143000" y="685800"/>
            <a:ext cx="4572000" cy="3429000"/>
          </a:xfrm>
          <a:ln/>
        </p:spPr>
      </p:sp>
      <p:sp>
        <p:nvSpPr>
          <p:cNvPr id="9219" name="Notes Placeholder 2"/>
          <p:cNvSpPr>
            <a:spLocks noGrp="1"/>
          </p:cNvSpPr>
          <p:nvPr>
            <p:ph type="body" idx="1"/>
          </p:nvPr>
        </p:nvSpPr>
        <p:spPr>
          <a:noFill/>
        </p:spPr>
        <p:txBody>
          <a:bodyPr/>
          <a:lstStyle/>
          <a:p>
            <a:pPr marL="171450" indent="-171450">
              <a:buFontTx/>
              <a:buChar char="•"/>
            </a:pPr>
            <a:r>
              <a:rPr lang="en-GB" altLang="en-US" dirty="0" smtClean="0">
                <a:latin typeface="Times" panose="02020603050405020304" pitchFamily="18" charset="0"/>
              </a:rPr>
              <a:t>Link worker – point of contact</a:t>
            </a:r>
          </a:p>
          <a:p>
            <a:pPr marL="171450" indent="-171450">
              <a:buFontTx/>
              <a:buChar char="•"/>
            </a:pPr>
            <a:r>
              <a:rPr lang="en-GB" altLang="en-US" dirty="0" smtClean="0">
                <a:latin typeface="Times" panose="02020603050405020304" pitchFamily="18" charset="0"/>
              </a:rPr>
              <a:t>Universal services worker - </a:t>
            </a:r>
            <a:r>
              <a:rPr lang="en-US" altLang="en-US" b="1" dirty="0" smtClean="0">
                <a:latin typeface="Times" panose="02020603050405020304" pitchFamily="18" charset="0"/>
              </a:rPr>
              <a:t>The role of the CAMHS Universal Services practitioners is to offer support to professionals and schools who are supporting the child or young person following a referral to the Single Point Access. This gives the current professionals involved with the young people, an opportunity to explore and discuss concerns around the child or young person’s emotional and mental health and consider what support can be offered.</a:t>
            </a:r>
            <a:endParaRPr lang="en-GB" altLang="en-US" dirty="0" smtClean="0">
              <a:latin typeface="Times" panose="02020603050405020304" pitchFamily="18" charset="0"/>
            </a:endParaRPr>
          </a:p>
          <a:p>
            <a:pPr marL="171450" indent="-171450">
              <a:buFontTx/>
              <a:buChar char="•"/>
            </a:pPr>
            <a:r>
              <a:rPr lang="en-GB" altLang="en-US" dirty="0" smtClean="0">
                <a:latin typeface="Times" panose="02020603050405020304" pitchFamily="18" charset="0"/>
              </a:rPr>
              <a:t>Me:Source – 6 week group work program for KS3 students delivered in partnership with shool.</a:t>
            </a:r>
          </a:p>
        </p:txBody>
      </p:sp>
      <p:sp>
        <p:nvSpPr>
          <p:cNvPr id="922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F247687-D3A9-4462-83E1-62AC6C1A19B3}" type="slidenum">
              <a:rPr lang="en-GB" altLang="en-US" sz="1200" smtClean="0">
                <a:latin typeface="Times" panose="02020603050405020304" pitchFamily="18" charset="0"/>
              </a:rPr>
              <a:pPr/>
              <a:t>57</a:t>
            </a:fld>
            <a:endParaRPr lang="en-GB" altLang="en-US" sz="1200" dirty="0" smtClean="0">
              <a:latin typeface="Times" panose="02020603050405020304" pitchFamily="18" charset="0"/>
            </a:endParaRPr>
          </a:p>
        </p:txBody>
      </p:sp>
    </p:spTree>
    <p:extLst>
      <p:ext uri="{BB962C8B-B14F-4D97-AF65-F5344CB8AC3E}">
        <p14:creationId xmlns:p14="http://schemas.microsoft.com/office/powerpoint/2010/main" val="2072484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1143000" y="685800"/>
            <a:ext cx="4572000" cy="3429000"/>
          </a:xfrm>
          <a:ln/>
        </p:spPr>
      </p:sp>
      <p:sp>
        <p:nvSpPr>
          <p:cNvPr id="11267" name="Notes Placeholder 2"/>
          <p:cNvSpPr>
            <a:spLocks noGrp="1"/>
          </p:cNvSpPr>
          <p:nvPr>
            <p:ph type="body" idx="1"/>
          </p:nvPr>
        </p:nvSpPr>
        <p:spPr>
          <a:noFill/>
        </p:spPr>
        <p:txBody>
          <a:bodyPr/>
          <a:lstStyle/>
          <a:p>
            <a:pPr>
              <a:buFontTx/>
              <a:buChar char="•"/>
            </a:pPr>
            <a:r>
              <a:rPr lang="en-GB" altLang="en-US" dirty="0" smtClean="0">
                <a:latin typeface="Helvetica" panose="020B0604020202020204" pitchFamily="34" charset="0"/>
              </a:rPr>
              <a:t>Offer support, guidance and resources to any professional working with a CYP who presents with self-harm or suicidal behaviours </a:t>
            </a:r>
          </a:p>
          <a:p>
            <a:pPr>
              <a:buFontTx/>
              <a:buChar char="•"/>
            </a:pPr>
            <a:r>
              <a:rPr lang="en-GB" altLang="en-US" dirty="0" smtClean="0">
                <a:latin typeface="Helvetica" panose="020B0604020202020204" pitchFamily="34" charset="0"/>
              </a:rPr>
              <a:t>Facilitate reflective space to ensure CYP needs, strengths and risks are harnessed and appropriate support is offered – use Signs of Safety model</a:t>
            </a:r>
          </a:p>
          <a:p>
            <a:r>
              <a:rPr lang="en-GB" altLang="en-US" dirty="0" smtClean="0">
                <a:latin typeface="Times" panose="02020603050405020304" pitchFamily="18" charset="0"/>
              </a:rPr>
              <a:t>Targeted CAMHS and SHARP (focused around self-harm and/or suicidality)</a:t>
            </a:r>
          </a:p>
        </p:txBody>
      </p:sp>
      <p:sp>
        <p:nvSpPr>
          <p:cNvPr id="1126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22A6C24-404C-4BFE-9E37-7D143C020451}" type="slidenum">
              <a:rPr lang="en-GB" altLang="en-US" sz="1200" smtClean="0">
                <a:latin typeface="Times" panose="02020603050405020304" pitchFamily="18" charset="0"/>
              </a:rPr>
              <a:pPr/>
              <a:t>58</a:t>
            </a:fld>
            <a:endParaRPr lang="en-GB" altLang="en-US" sz="1200" dirty="0" smtClean="0">
              <a:latin typeface="Times" panose="02020603050405020304" pitchFamily="18" charset="0"/>
            </a:endParaRPr>
          </a:p>
        </p:txBody>
      </p:sp>
    </p:spTree>
    <p:extLst>
      <p:ext uri="{BB962C8B-B14F-4D97-AF65-F5344CB8AC3E}">
        <p14:creationId xmlns:p14="http://schemas.microsoft.com/office/powerpoint/2010/main" val="3726043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1143000" y="685800"/>
            <a:ext cx="4572000" cy="3429000"/>
          </a:xfrm>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smtClean="0"/>
              <a:t>Time4Me – monthly sessions run in collaboration with school</a:t>
            </a:r>
          </a:p>
          <a:p>
            <a:pPr marL="171450" indent="-171450">
              <a:buFont typeface="Arial" panose="020B0604020202020204" pitchFamily="34" charset="0"/>
              <a:buChar char="•"/>
              <a:defRPr/>
            </a:pPr>
            <a:r>
              <a:rPr lang="en-GB" dirty="0" smtClean="0"/>
              <a:t>not an alternative to accessing support via the usual BEHM Pathway when concerns are at a higher level.</a:t>
            </a:r>
          </a:p>
          <a:p>
            <a:pPr marL="171450" indent="-171450">
              <a:buFont typeface="Arial" panose="020B0604020202020204" pitchFamily="34" charset="0"/>
              <a:buChar char="•"/>
              <a:defRPr/>
            </a:pPr>
            <a:r>
              <a:rPr lang="en-GB" dirty="0" smtClean="0"/>
              <a:t>The sessions may provide take away support, signposting or recommendations. </a:t>
            </a:r>
          </a:p>
          <a:p>
            <a:pPr marL="171450" indent="-171450">
              <a:buFont typeface="Arial" panose="020B0604020202020204" pitchFamily="34" charset="0"/>
              <a:buChar char="•"/>
              <a:defRPr/>
            </a:pPr>
            <a:r>
              <a:rPr lang="en-GB" dirty="0" smtClean="0"/>
              <a:t> The session provides slots for up to 5 young people (and family if they wish to attend.</a:t>
            </a:r>
          </a:p>
          <a:p>
            <a:pPr>
              <a:defRPr/>
            </a:pPr>
            <a:endParaRPr lang="en-GB" dirty="0"/>
          </a:p>
        </p:txBody>
      </p:sp>
      <p:sp>
        <p:nvSpPr>
          <p:cNvPr id="13316"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BC533F5-194D-49D1-BD43-73E3EFD26B51}" type="slidenum">
              <a:rPr lang="en-GB" altLang="en-US" sz="1200" smtClean="0">
                <a:latin typeface="Times" panose="02020603050405020304" pitchFamily="18" charset="0"/>
              </a:rPr>
              <a:pPr/>
              <a:t>59</a:t>
            </a:fld>
            <a:endParaRPr lang="en-GB" altLang="en-US" sz="1200" dirty="0" smtClean="0">
              <a:latin typeface="Times" panose="02020603050405020304" pitchFamily="18" charset="0"/>
            </a:endParaRPr>
          </a:p>
        </p:txBody>
      </p:sp>
    </p:spTree>
    <p:extLst>
      <p:ext uri="{BB962C8B-B14F-4D97-AF65-F5344CB8AC3E}">
        <p14:creationId xmlns:p14="http://schemas.microsoft.com/office/powerpoint/2010/main" val="3365313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43000" y="685800"/>
            <a:ext cx="4572000" cy="3429000"/>
          </a:xfrm>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Times" panose="02020603050405020304" pitchFamily="18" charset="0"/>
            </a:endParaRPr>
          </a:p>
          <a:p>
            <a:r>
              <a:rPr lang="en-GB" altLang="en-US" dirty="0" smtClean="0">
                <a:latin typeface="Times" panose="02020603050405020304" pitchFamily="18" charset="0"/>
              </a:rPr>
              <a:t>NICE guidelines highlight the importance of all healthcare professionals (clinical and non clinical) accessing training to equip them to understand and care for people for have self-harmed (NICE 2004).</a:t>
            </a:r>
          </a:p>
          <a:p>
            <a:r>
              <a:rPr lang="en-GB" altLang="en-US" dirty="0" smtClean="0">
                <a:latin typeface="Times" panose="02020603050405020304" pitchFamily="18" charset="0"/>
              </a:rPr>
              <a:t>Self-harm and suicide are complex issues which arouse difficult and distressing emotions both within people who hurt themselves and adults caring for them. Professionals can often feel confused and overwhelmed. SHARP training sessions </a:t>
            </a:r>
            <a:r>
              <a:rPr lang="en-GB" altLang="en-US" b="1" dirty="0" smtClean="0">
                <a:latin typeface="Times" panose="02020603050405020304" pitchFamily="18" charset="0"/>
              </a:rPr>
              <a:t>aim raise awareness and build confidence. </a:t>
            </a:r>
          </a:p>
          <a:p>
            <a:r>
              <a:rPr lang="en-GB" altLang="en-US" dirty="0" smtClean="0">
                <a:latin typeface="Times" panose="02020603050405020304" pitchFamily="18" charset="0"/>
              </a:rPr>
              <a:t>Module training 3.5hours</a:t>
            </a:r>
          </a:p>
          <a:p>
            <a:r>
              <a:rPr lang="en-GB" altLang="en-US" dirty="0" smtClean="0">
                <a:latin typeface="Times" panose="02020603050405020304" pitchFamily="18" charset="0"/>
              </a:rPr>
              <a:t>Bitesize sessions between 1-2hours</a:t>
            </a:r>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6CA309E-4D94-4DEE-9FCA-55B5EEFFAB20}" type="slidenum">
              <a:rPr lang="en-GB" altLang="en-US" sz="1200" smtClean="0">
                <a:latin typeface="News Gothic MT" pitchFamily="-65" charset="0"/>
                <a:ea typeface="MS PGothic" panose="020B0600070205080204" pitchFamily="34" charset="-128"/>
              </a:rPr>
              <a:pPr/>
              <a:t>62</a:t>
            </a:fld>
            <a:endParaRPr lang="en-GB" altLang="en-US" sz="1200" dirty="0" smtClean="0">
              <a:latin typeface="News Gothic MT" pitchFamily="-65" charset="0"/>
              <a:ea typeface="MS PGothic" panose="020B0600070205080204" pitchFamily="34" charset="-128"/>
            </a:endParaRPr>
          </a:p>
        </p:txBody>
      </p:sp>
    </p:spTree>
    <p:extLst>
      <p:ext uri="{BB962C8B-B14F-4D97-AF65-F5344CB8AC3E}">
        <p14:creationId xmlns:p14="http://schemas.microsoft.com/office/powerpoint/2010/main" val="942195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43000" y="685800"/>
            <a:ext cx="4572000" cy="3429000"/>
          </a:xfrm>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Times" panose="02020603050405020304" pitchFamily="18" charset="0"/>
              </a:rPr>
              <a:t>ED</a:t>
            </a: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5C8EC40-BFFE-4846-B859-216DC4B481F0}" type="slidenum">
              <a:rPr lang="en-GB" altLang="en-US" sz="1200" smtClean="0">
                <a:latin typeface="News Gothic MT" pitchFamily="-65" charset="0"/>
                <a:ea typeface="MS PGothic" panose="020B0600070205080204" pitchFamily="34" charset="-128"/>
              </a:rPr>
              <a:pPr/>
              <a:t>63</a:t>
            </a:fld>
            <a:endParaRPr lang="en-GB" altLang="en-US" sz="1200" dirty="0" smtClean="0">
              <a:latin typeface="News Gothic MT" pitchFamily="-65" charset="0"/>
              <a:ea typeface="MS PGothic" panose="020B0600070205080204" pitchFamily="34" charset="-128"/>
            </a:endParaRPr>
          </a:p>
        </p:txBody>
      </p:sp>
    </p:spTree>
    <p:extLst>
      <p:ext uri="{BB962C8B-B14F-4D97-AF65-F5344CB8AC3E}">
        <p14:creationId xmlns:p14="http://schemas.microsoft.com/office/powerpoint/2010/main" val="1472174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43000" y="685800"/>
            <a:ext cx="4572000" cy="3429000"/>
          </a:xfrm>
          <a:ln/>
        </p:spPr>
      </p:sp>
      <p:sp>
        <p:nvSpPr>
          <p:cNvPr id="21507" name="Notes Placeholder 2"/>
          <p:cNvSpPr>
            <a:spLocks noGrp="1"/>
          </p:cNvSpPr>
          <p:nvPr>
            <p:ph type="body" idx="1"/>
          </p:nvPr>
        </p:nvSpPr>
        <p:spPr>
          <a:noFill/>
        </p:spPr>
        <p:txBody>
          <a:bodyPr/>
          <a:lstStyle/>
          <a:p>
            <a:r>
              <a:rPr lang="en-GB" altLang="en-US" dirty="0" smtClean="0">
                <a:latin typeface="Times" panose="02020603050405020304" pitchFamily="18" charset="0"/>
              </a:rPr>
              <a:t>Who’s on the pathway?</a:t>
            </a:r>
          </a:p>
          <a:p>
            <a:r>
              <a:rPr lang="en-GB" altLang="en-US" dirty="0" smtClean="0">
                <a:latin typeface="Times" panose="02020603050405020304" pitchFamily="18" charset="0"/>
              </a:rPr>
              <a:t>How to access support from CAMHS. Note Community CAMHS sit on the pathway. </a:t>
            </a:r>
          </a:p>
        </p:txBody>
      </p:sp>
      <p:sp>
        <p:nvSpPr>
          <p:cNvPr id="2150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C5909C7-1A08-4096-AD05-DF4BC3E9BFA9}" type="slidenum">
              <a:rPr lang="en-GB" altLang="en-US" sz="1200" smtClean="0">
                <a:latin typeface="Times" panose="02020603050405020304" pitchFamily="18" charset="0"/>
              </a:rPr>
              <a:pPr/>
              <a:t>64</a:t>
            </a:fld>
            <a:endParaRPr lang="en-GB" altLang="en-US" sz="1200" dirty="0" smtClean="0">
              <a:latin typeface="Times" panose="02020603050405020304" pitchFamily="18" charset="0"/>
            </a:endParaRPr>
          </a:p>
        </p:txBody>
      </p:sp>
    </p:spTree>
    <p:extLst>
      <p:ext uri="{BB962C8B-B14F-4D97-AF65-F5344CB8AC3E}">
        <p14:creationId xmlns:p14="http://schemas.microsoft.com/office/powerpoint/2010/main" val="755654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551658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924303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660965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chemeClr val="dk1"/>
              </a:buClr>
              <a:buSzPts val="1400"/>
              <a:buNone/>
            </a:pPr>
            <a:endParaRPr sz="1400" dirty="0">
              <a:solidFill>
                <a:schemeClr val="dk1"/>
              </a:solidFill>
            </a:endParaRPr>
          </a:p>
          <a:p>
            <a:pPr marL="0" lvl="0" indent="0" algn="l" rtl="0">
              <a:lnSpc>
                <a:spcPct val="115000"/>
              </a:lnSpc>
              <a:spcBef>
                <a:spcPts val="0"/>
              </a:spcBef>
              <a:spcAft>
                <a:spcPts val="0"/>
              </a:spcAft>
              <a:buSzPts val="1100"/>
              <a:buNone/>
            </a:pPr>
            <a:endParaRPr sz="1400" dirty="0">
              <a:solidFill>
                <a:schemeClr val="dk1"/>
              </a:solidFill>
            </a:endParaRPr>
          </a:p>
        </p:txBody>
      </p:sp>
    </p:spTree>
    <p:extLst>
      <p:ext uri="{BB962C8B-B14F-4D97-AF65-F5344CB8AC3E}">
        <p14:creationId xmlns:p14="http://schemas.microsoft.com/office/powerpoint/2010/main" val="51622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xfrm>
            <a:off x="917575" y="744538"/>
            <a:ext cx="4962525" cy="3722687"/>
          </a:xfrm>
          <a:noFill/>
        </p:spPr>
      </p:sp>
      <p:sp>
        <p:nvSpPr>
          <p:cNvPr id="17410" name="Rectangle 3"/>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pPr>
              <a:lnSpc>
                <a:spcPct val="98000"/>
              </a:lnSpc>
            </a:pPr>
            <a:endParaRPr lang="en-GB" sz="800" dirty="0" smtClean="0"/>
          </a:p>
        </p:txBody>
      </p:sp>
    </p:spTree>
    <p:extLst>
      <p:ext uri="{BB962C8B-B14F-4D97-AF65-F5344CB8AC3E}">
        <p14:creationId xmlns:p14="http://schemas.microsoft.com/office/powerpoint/2010/main" val="504639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Char char="-"/>
            </a:pPr>
            <a:r>
              <a:rPr lang="en-GB" sz="1400" dirty="0">
                <a:solidFill>
                  <a:schemeClr val="dk1"/>
                </a:solidFill>
              </a:rPr>
              <a:t>Encourage CYP to access for emotional support, everyone can access it, they do not need to have an issue, it is preventative to have a place to go and talk. </a:t>
            </a:r>
            <a:endParaRPr sz="14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GB" sz="1400" dirty="0">
                <a:solidFill>
                  <a:schemeClr val="dk1"/>
                </a:solidFill>
              </a:rPr>
              <a:t>Register and be assigned a counsellor and access lots of helpful articles. </a:t>
            </a:r>
            <a:endParaRPr sz="14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GB" sz="1400" dirty="0">
                <a:solidFill>
                  <a:schemeClr val="dk1"/>
                </a:solidFill>
              </a:rPr>
              <a:t>CYP 11-18 years old.</a:t>
            </a:r>
            <a:endParaRPr sz="14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GB" sz="1400" dirty="0">
                <a:solidFill>
                  <a:schemeClr val="dk1"/>
                </a:solidFill>
              </a:rPr>
              <a:t>Need to be registered with a Nottingham City GP.</a:t>
            </a:r>
            <a:endParaRPr sz="14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GB" sz="1400" dirty="0">
                <a:solidFill>
                  <a:schemeClr val="dk1"/>
                </a:solidFill>
              </a:rPr>
              <a:t>CYP can refer to the face to face team from the Kooth website.</a:t>
            </a:r>
            <a:endParaRPr sz="14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GB" sz="1400" dirty="0">
                <a:solidFill>
                  <a:schemeClr val="dk1"/>
                </a:solidFill>
              </a:rPr>
              <a:t>Lots of presenting issues - anxiety, depression, exam stress, difficulties with friendships, family difficulties, self harm, bullying etc. </a:t>
            </a:r>
            <a:endParaRPr dirty="0"/>
          </a:p>
        </p:txBody>
      </p:sp>
    </p:spTree>
    <p:extLst>
      <p:ext uri="{BB962C8B-B14F-4D97-AF65-F5344CB8AC3E}">
        <p14:creationId xmlns:p14="http://schemas.microsoft.com/office/powerpoint/2010/main" val="127751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2"/>
              </a:buClr>
              <a:buSzPts val="1400"/>
              <a:buChar char="●"/>
            </a:pPr>
            <a:r>
              <a:rPr lang="en-GB" sz="1400" dirty="0">
                <a:solidFill>
                  <a:schemeClr val="dk2"/>
                </a:solidFill>
              </a:rPr>
              <a:t>CYP 8-25 years old</a:t>
            </a:r>
            <a:endParaRPr sz="1400" dirty="0">
              <a:solidFill>
                <a:schemeClr val="dk2"/>
              </a:solidFill>
            </a:endParaRPr>
          </a:p>
          <a:p>
            <a:pPr marL="457200" lvl="0" indent="-317500" algn="l" rtl="0">
              <a:lnSpc>
                <a:spcPct val="115000"/>
              </a:lnSpc>
              <a:spcBef>
                <a:spcPts val="0"/>
              </a:spcBef>
              <a:spcAft>
                <a:spcPts val="0"/>
              </a:spcAft>
              <a:buClr>
                <a:schemeClr val="dk2"/>
              </a:buClr>
              <a:buSzPts val="1400"/>
              <a:buChar char="●"/>
            </a:pPr>
            <a:r>
              <a:rPr lang="en-GB" sz="1400" dirty="0">
                <a:solidFill>
                  <a:schemeClr val="dk2"/>
                </a:solidFill>
              </a:rPr>
              <a:t>Registered with a Nottingham City GP</a:t>
            </a:r>
            <a:endParaRPr sz="1400" dirty="0">
              <a:solidFill>
                <a:schemeClr val="dk2"/>
              </a:solidFill>
            </a:endParaRPr>
          </a:p>
          <a:p>
            <a:pPr marL="457200" lvl="0" indent="-317500" algn="l" rtl="0">
              <a:lnSpc>
                <a:spcPct val="115000"/>
              </a:lnSpc>
              <a:spcBef>
                <a:spcPts val="0"/>
              </a:spcBef>
              <a:spcAft>
                <a:spcPts val="0"/>
              </a:spcAft>
              <a:buClr>
                <a:schemeClr val="dk2"/>
              </a:buClr>
              <a:buSzPts val="1400"/>
              <a:buChar char="●"/>
            </a:pPr>
            <a:r>
              <a:rPr lang="en-GB" sz="1400" dirty="0">
                <a:solidFill>
                  <a:schemeClr val="dk2"/>
                </a:solidFill>
              </a:rPr>
              <a:t>Referrals can be made by parents/carers, schools, GPs.</a:t>
            </a:r>
            <a:endParaRPr sz="1400" dirty="0">
              <a:solidFill>
                <a:schemeClr val="dk2"/>
              </a:solidFill>
            </a:endParaRPr>
          </a:p>
          <a:p>
            <a:pPr marL="457200" lvl="0" indent="-317500" algn="l" rtl="0">
              <a:lnSpc>
                <a:spcPct val="115000"/>
              </a:lnSpc>
              <a:spcBef>
                <a:spcPts val="0"/>
              </a:spcBef>
              <a:spcAft>
                <a:spcPts val="0"/>
              </a:spcAft>
              <a:buClr>
                <a:schemeClr val="dk2"/>
              </a:buClr>
              <a:buSzPts val="1400"/>
              <a:buChar char="●"/>
            </a:pPr>
            <a:r>
              <a:rPr lang="en-GB" sz="1400" dirty="0">
                <a:solidFill>
                  <a:schemeClr val="dk2"/>
                </a:solidFill>
              </a:rPr>
              <a:t>Complete the form and then one of our counsellors will come and complete an assessment. </a:t>
            </a:r>
            <a:endParaRPr sz="1400" dirty="0">
              <a:solidFill>
                <a:schemeClr val="dk2"/>
              </a:solidFill>
            </a:endParaRPr>
          </a:p>
          <a:p>
            <a:pPr marL="457200" lvl="0" indent="-317500" algn="l" rtl="0">
              <a:lnSpc>
                <a:spcPct val="115000"/>
              </a:lnSpc>
              <a:spcBef>
                <a:spcPts val="0"/>
              </a:spcBef>
              <a:spcAft>
                <a:spcPts val="0"/>
              </a:spcAft>
              <a:buClr>
                <a:schemeClr val="dk2"/>
              </a:buClr>
              <a:buSzPts val="1400"/>
              <a:buChar char="●"/>
            </a:pPr>
            <a:r>
              <a:rPr lang="en-GB" sz="1400" dirty="0">
                <a:solidFill>
                  <a:schemeClr val="dk2"/>
                </a:solidFill>
              </a:rPr>
              <a:t>Aim for an assessment to be completed within 2 weeks of referral.</a:t>
            </a:r>
            <a:endParaRPr sz="1400" dirty="0">
              <a:solidFill>
                <a:schemeClr val="dk2"/>
              </a:solidFill>
            </a:endParaRPr>
          </a:p>
          <a:p>
            <a:pPr marL="457200" lvl="0" indent="-317500" algn="l" rtl="0">
              <a:lnSpc>
                <a:spcPct val="115000"/>
              </a:lnSpc>
              <a:spcBef>
                <a:spcPts val="0"/>
              </a:spcBef>
              <a:spcAft>
                <a:spcPts val="0"/>
              </a:spcAft>
              <a:buClr>
                <a:schemeClr val="dk2"/>
              </a:buClr>
              <a:buSzPts val="1400"/>
              <a:buChar char="●"/>
            </a:pPr>
            <a:r>
              <a:rPr lang="en-GB" sz="1400" dirty="0">
                <a:solidFill>
                  <a:schemeClr val="dk2"/>
                </a:solidFill>
              </a:rPr>
              <a:t>Aim to start working with the CYP within 10-12 weeks of assessment.</a:t>
            </a:r>
            <a:endParaRPr sz="1400" dirty="0">
              <a:solidFill>
                <a:schemeClr val="dk2"/>
              </a:solidFill>
            </a:endParaRPr>
          </a:p>
          <a:p>
            <a:pPr marL="457200" lvl="0" indent="-317500" algn="l" rtl="0">
              <a:lnSpc>
                <a:spcPct val="115000"/>
              </a:lnSpc>
              <a:spcBef>
                <a:spcPts val="0"/>
              </a:spcBef>
              <a:spcAft>
                <a:spcPts val="0"/>
              </a:spcAft>
              <a:buClr>
                <a:schemeClr val="dk2"/>
              </a:buClr>
              <a:buSzPts val="1400"/>
              <a:buChar char="●"/>
            </a:pPr>
            <a:r>
              <a:rPr lang="en-GB" sz="1400" dirty="0">
                <a:solidFill>
                  <a:schemeClr val="dk2"/>
                </a:solidFill>
              </a:rPr>
              <a:t>Offer 6 sessions of face to face counselling. </a:t>
            </a:r>
            <a:endParaRPr sz="1400" dirty="0">
              <a:solidFill>
                <a:schemeClr val="dk2"/>
              </a:solidFill>
            </a:endParaRPr>
          </a:p>
        </p:txBody>
      </p:sp>
    </p:spTree>
    <p:extLst>
      <p:ext uri="{BB962C8B-B14F-4D97-AF65-F5344CB8AC3E}">
        <p14:creationId xmlns:p14="http://schemas.microsoft.com/office/powerpoint/2010/main" val="2142288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sz="2000" dirty="0" smtClean="0"/>
              <a:t>Ofsted carried out a research project on knife crime in education. This report sets out our findings and recommendations</a:t>
            </a:r>
            <a:endParaRPr lang="en-GB" dirty="0"/>
          </a:p>
        </p:txBody>
      </p:sp>
    </p:spTree>
    <p:extLst>
      <p:ext uri="{BB962C8B-B14F-4D97-AF65-F5344CB8AC3E}">
        <p14:creationId xmlns:p14="http://schemas.microsoft.com/office/powerpoint/2010/main" val="89876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Updated</a:t>
            </a:r>
            <a:r>
              <a:rPr lang="en-GB" baseline="0" dirty="0" smtClean="0"/>
              <a:t> 14</a:t>
            </a:r>
            <a:r>
              <a:rPr lang="en-GB" baseline="30000" dirty="0" smtClean="0"/>
              <a:t>th</a:t>
            </a:r>
            <a:r>
              <a:rPr lang="en-GB" baseline="0" dirty="0" smtClean="0"/>
              <a:t> May 19</a:t>
            </a:r>
            <a:endParaRPr lang="en-GB" dirty="0"/>
          </a:p>
        </p:txBody>
      </p:sp>
    </p:spTree>
    <p:extLst>
      <p:ext uri="{BB962C8B-B14F-4D97-AF65-F5344CB8AC3E}">
        <p14:creationId xmlns:p14="http://schemas.microsoft.com/office/powerpoint/2010/main" val="3617692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xfrm>
            <a:off x="917575" y="744538"/>
            <a:ext cx="4962525" cy="3722687"/>
          </a:xfrm>
          <a:noFill/>
        </p:spPr>
      </p:sp>
      <p:sp>
        <p:nvSpPr>
          <p:cNvPr id="19458" name="Rectangle 3"/>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pPr>
              <a:lnSpc>
                <a:spcPct val="98000"/>
              </a:lnSpc>
            </a:pPr>
            <a:endParaRPr lang="en-GB" sz="800" dirty="0" smtClean="0"/>
          </a:p>
          <a:p>
            <a:pPr>
              <a:lnSpc>
                <a:spcPct val="98000"/>
              </a:lnSpc>
            </a:pPr>
            <a:endParaRPr lang="en-GB" sz="800" dirty="0" smtClean="0"/>
          </a:p>
        </p:txBody>
      </p:sp>
    </p:spTree>
    <p:extLst>
      <p:ext uri="{BB962C8B-B14F-4D97-AF65-F5344CB8AC3E}">
        <p14:creationId xmlns:p14="http://schemas.microsoft.com/office/powerpoint/2010/main" val="3868419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Government</a:t>
            </a:r>
            <a:r>
              <a:rPr lang="en-GB" sz="1200" b="0" i="0" kern="1200" baseline="0" dirty="0" smtClean="0">
                <a:solidFill>
                  <a:schemeClr val="tx1"/>
                </a:solidFill>
                <a:effectLst/>
                <a:latin typeface="+mn-lt"/>
                <a:ea typeface="+mn-ea"/>
                <a:cs typeface="+mn-cs"/>
              </a:rPr>
              <a:t> initiative to aiming to transform the way we deliver C and YP Mental Health services by working system wide with a wide range of partners , including children, young people and parents.</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LTPs were first published in 2015, with 123 plans covering the whole of England. They set out how local services will invest resources to improve children and young people’s mental health across the “whole system”. These plans are ‘living documents’ and local areas are asked to refresh, and CCGs to republish them, on CCG  websites every year. </a:t>
            </a:r>
          </a:p>
          <a:p>
            <a:r>
              <a:rPr lang="en-GB" sz="1200" b="0" i="0" kern="1200" dirty="0" smtClean="0">
                <a:solidFill>
                  <a:schemeClr val="tx1"/>
                </a:solidFill>
                <a:effectLst/>
                <a:latin typeface="+mn-lt"/>
                <a:ea typeface="+mn-ea"/>
                <a:cs typeface="+mn-cs"/>
              </a:rPr>
              <a:t>Agreed</a:t>
            </a:r>
            <a:r>
              <a:rPr lang="en-GB" sz="1200" b="0" i="0" kern="1200" baseline="0" dirty="0" smtClean="0">
                <a:solidFill>
                  <a:schemeClr val="tx1"/>
                </a:solidFill>
                <a:effectLst/>
                <a:latin typeface="+mn-lt"/>
                <a:ea typeface="+mn-ea"/>
                <a:cs typeface="+mn-cs"/>
              </a:rPr>
              <a:t> locally with a wide range of partners,  they include a declaration of of current and planned investment in C and YP mental health, demonstrate service transformation by providing a clear description of existing services the local area offers and a choice of improved support they provicder</a:t>
            </a:r>
          </a:p>
          <a:p>
            <a:r>
              <a:rPr lang="en-GB" sz="1200" b="0" i="0" kern="1200" baseline="0" dirty="0" smtClean="0">
                <a:solidFill>
                  <a:schemeClr val="tx1"/>
                </a:solidFill>
                <a:effectLst/>
                <a:latin typeface="+mn-lt"/>
                <a:ea typeface="+mn-ea"/>
                <a:cs typeface="+mn-cs"/>
              </a:rPr>
              <a:t>Monitor improvement via the action plan</a:t>
            </a:r>
          </a:p>
          <a:p>
            <a:r>
              <a:rPr lang="en-GB" sz="1200" b="0" i="0" kern="1200" baseline="0" dirty="0" smtClean="0">
                <a:solidFill>
                  <a:schemeClr val="tx1"/>
                </a:solidFill>
                <a:effectLst/>
                <a:latin typeface="+mn-lt"/>
                <a:ea typeface="+mn-ea"/>
                <a:cs typeface="+mn-cs"/>
              </a:rPr>
              <a:t>The plan is  now in its it third year and was last refreshed in October 2018. Many of you in the room will have contributed to this refreshed plan. The action plan we develop today is informed by the refresh and all that has been achieved so far.</a:t>
            </a:r>
          </a:p>
          <a:p>
            <a:r>
              <a:rPr lang="en-GB" sz="1200" b="0" i="0" kern="1200" baseline="0" dirty="0" smtClean="0">
                <a:solidFill>
                  <a:schemeClr val="tx1"/>
                </a:solidFill>
                <a:effectLst/>
                <a:latin typeface="+mn-lt"/>
                <a:ea typeface="+mn-ea"/>
                <a:cs typeface="+mn-cs"/>
              </a:rPr>
              <a:t>Workforce in bold – least developed area of transformation plans – underpins everything</a:t>
            </a:r>
          </a:p>
          <a:p>
            <a:endParaRPr lang="en-GB" dirty="0"/>
          </a:p>
        </p:txBody>
      </p:sp>
      <p:sp>
        <p:nvSpPr>
          <p:cNvPr id="4" name="Slide Number Placeholder 3"/>
          <p:cNvSpPr>
            <a:spLocks noGrp="1"/>
          </p:cNvSpPr>
          <p:nvPr>
            <p:ph type="sldNum" sz="quarter" idx="10"/>
          </p:nvPr>
        </p:nvSpPr>
        <p:spPr/>
        <p:txBody>
          <a:bodyPr/>
          <a:lstStyle/>
          <a:p>
            <a:fld id="{6229F63E-C0B4-514E-9CD2-60A510904FA1}" type="slidenum">
              <a:rPr lang="en-US" smtClean="0"/>
              <a:t>36</a:t>
            </a:fld>
            <a:endParaRPr lang="en-US" dirty="0"/>
          </a:p>
        </p:txBody>
      </p:sp>
    </p:spTree>
    <p:extLst>
      <p:ext uri="{BB962C8B-B14F-4D97-AF65-F5344CB8AC3E}">
        <p14:creationId xmlns:p14="http://schemas.microsoft.com/office/powerpoint/2010/main" val="3984173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teams are going</a:t>
            </a:r>
            <a:r>
              <a:rPr lang="en-GB" baseline="0" dirty="0" smtClean="0"/>
              <a:t> to each talk through their offer today, and how they can support city schools </a:t>
            </a:r>
            <a:endParaRPr lang="en-GB" dirty="0"/>
          </a:p>
        </p:txBody>
      </p:sp>
      <p:sp>
        <p:nvSpPr>
          <p:cNvPr id="4" name="Slide Number Placeholder 3"/>
          <p:cNvSpPr>
            <a:spLocks noGrp="1"/>
          </p:cNvSpPr>
          <p:nvPr>
            <p:ph type="sldNum" sz="quarter" idx="10"/>
          </p:nvPr>
        </p:nvSpPr>
        <p:spPr/>
        <p:txBody>
          <a:bodyPr/>
          <a:lstStyle/>
          <a:p>
            <a:fld id="{6229F63E-C0B4-514E-9CD2-60A510904FA1}" type="slidenum">
              <a:rPr lang="en-US" smtClean="0"/>
              <a:t>37</a:t>
            </a:fld>
            <a:endParaRPr lang="en-US" dirty="0"/>
          </a:p>
        </p:txBody>
      </p:sp>
    </p:spTree>
    <p:extLst>
      <p:ext uri="{BB962C8B-B14F-4D97-AF65-F5344CB8AC3E}">
        <p14:creationId xmlns:p14="http://schemas.microsoft.com/office/powerpoint/2010/main" val="3501721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project</a:t>
            </a:r>
            <a:r>
              <a:rPr lang="en-GB" baseline="0" dirty="0" smtClean="0"/>
              <a:t> enabled young people to develop key priorities and recommendations for us around their mental health needs, including Stigma and Public Awareness;</a:t>
            </a:r>
          </a:p>
          <a:p>
            <a:r>
              <a:rPr lang="en-GB" baseline="0" dirty="0" smtClean="0"/>
              <a:t>Treatment and Therapies; Education and Prevention; Cultures, Genders and Minorities; Family, Friends and Carers.  The project has been recommissioned to continue to ensure that we have children and young people's voice in taking our stragtegic plans forward. To find out more about MH2K please get in touch….. </a:t>
            </a:r>
          </a:p>
          <a:p>
            <a:endParaRPr lang="en-GB" dirty="0"/>
          </a:p>
        </p:txBody>
      </p:sp>
      <p:sp>
        <p:nvSpPr>
          <p:cNvPr id="4" name="Slide Number Placeholder 3"/>
          <p:cNvSpPr>
            <a:spLocks noGrp="1"/>
          </p:cNvSpPr>
          <p:nvPr>
            <p:ph type="sldNum" sz="quarter" idx="10"/>
          </p:nvPr>
        </p:nvSpPr>
        <p:spPr/>
        <p:txBody>
          <a:bodyPr/>
          <a:lstStyle/>
          <a:p>
            <a:fld id="{6229F63E-C0B4-514E-9CD2-60A510904FA1}" type="slidenum">
              <a:rPr lang="en-US" smtClean="0"/>
              <a:t>38</a:t>
            </a:fld>
            <a:endParaRPr lang="en-US" dirty="0"/>
          </a:p>
        </p:txBody>
      </p:sp>
    </p:spTree>
    <p:extLst>
      <p:ext uri="{BB962C8B-B14F-4D97-AF65-F5344CB8AC3E}">
        <p14:creationId xmlns:p14="http://schemas.microsoft.com/office/powerpoint/2010/main" val="2486330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B8FD87D-511A-43F7-BA1E-8E5511D75E92}" type="slidenum">
              <a:rPr lang="en-GB" altLang="en-US" sz="1200" smtClean="0">
                <a:latin typeface="Times" panose="02020603050405020304" pitchFamily="18" charset="0"/>
              </a:rPr>
              <a:pPr/>
              <a:t>55</a:t>
            </a:fld>
            <a:endParaRPr lang="en-GB" altLang="en-US" sz="1200" dirty="0" smtClean="0">
              <a:latin typeface="Times" panose="02020603050405020304" pitchFamily="18" charset="0"/>
            </a:endParaRPr>
          </a:p>
        </p:txBody>
      </p:sp>
      <p:sp>
        <p:nvSpPr>
          <p:cNvPr id="6147" name="Rectangle 2"/>
          <p:cNvSpPr>
            <a:spLocks noGrp="1" noRot="1" noChangeAspect="1" noChangeArrowheads="1" noTextEdit="1"/>
          </p:cNvSpPr>
          <p:nvPr>
            <p:ph type="sldImg"/>
          </p:nvPr>
        </p:nvSpPr>
        <p:spPr>
          <a:xfrm>
            <a:off x="1143000" y="685800"/>
            <a:ext cx="4572000" cy="3429000"/>
          </a:xfrm>
          <a:ln/>
        </p:spPr>
      </p:sp>
      <p:sp>
        <p:nvSpPr>
          <p:cNvPr id="6148" name="Rectangle 3"/>
          <p:cNvSpPr>
            <a:spLocks noGrp="1" noChangeArrowheads="1"/>
          </p:cNvSpPr>
          <p:nvPr>
            <p:ph type="body" idx="1"/>
          </p:nvPr>
        </p:nvSpPr>
        <p:spPr>
          <a:noFill/>
        </p:spPr>
        <p:txBody>
          <a:bodyPr/>
          <a:lstStyle/>
          <a:p>
            <a:pPr eaLnBrk="1" hangingPunct="1"/>
            <a:endParaRPr lang="en-GB" altLang="en-US" dirty="0" smtClean="0">
              <a:latin typeface="Times" panose="02020603050405020304" pitchFamily="18" charset="0"/>
            </a:endParaRPr>
          </a:p>
        </p:txBody>
      </p:sp>
    </p:spTree>
    <p:extLst>
      <p:ext uri="{BB962C8B-B14F-4D97-AF65-F5344CB8AC3E}">
        <p14:creationId xmlns:p14="http://schemas.microsoft.com/office/powerpoint/2010/main" val="3429890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744575"/>
            <a:ext cx="6390450" cy="20526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5200"/>
              <a:buNone/>
              <a:defRPr sz="3900"/>
            </a:lvl1pPr>
            <a:lvl2pPr lvl="1" algn="ctr">
              <a:lnSpc>
                <a:spcPct val="100000"/>
              </a:lnSpc>
              <a:spcBef>
                <a:spcPts val="0"/>
              </a:spcBef>
              <a:spcAft>
                <a:spcPts val="0"/>
              </a:spcAft>
              <a:buSzPts val="5200"/>
              <a:buNone/>
              <a:defRPr sz="3900"/>
            </a:lvl2pPr>
            <a:lvl3pPr lvl="2" algn="ctr">
              <a:lnSpc>
                <a:spcPct val="100000"/>
              </a:lnSpc>
              <a:spcBef>
                <a:spcPts val="0"/>
              </a:spcBef>
              <a:spcAft>
                <a:spcPts val="0"/>
              </a:spcAft>
              <a:buSzPts val="5200"/>
              <a:buNone/>
              <a:defRPr sz="3900"/>
            </a:lvl3pPr>
            <a:lvl4pPr lvl="3" algn="ctr">
              <a:lnSpc>
                <a:spcPct val="100000"/>
              </a:lnSpc>
              <a:spcBef>
                <a:spcPts val="0"/>
              </a:spcBef>
              <a:spcAft>
                <a:spcPts val="0"/>
              </a:spcAft>
              <a:buSzPts val="5200"/>
              <a:buNone/>
              <a:defRPr sz="3900"/>
            </a:lvl4pPr>
            <a:lvl5pPr lvl="4" algn="ctr">
              <a:lnSpc>
                <a:spcPct val="100000"/>
              </a:lnSpc>
              <a:spcBef>
                <a:spcPts val="0"/>
              </a:spcBef>
              <a:spcAft>
                <a:spcPts val="0"/>
              </a:spcAft>
              <a:buSzPts val="5200"/>
              <a:buNone/>
              <a:defRPr sz="3900"/>
            </a:lvl5pPr>
            <a:lvl6pPr lvl="5" algn="ctr">
              <a:lnSpc>
                <a:spcPct val="100000"/>
              </a:lnSpc>
              <a:spcBef>
                <a:spcPts val="0"/>
              </a:spcBef>
              <a:spcAft>
                <a:spcPts val="0"/>
              </a:spcAft>
              <a:buSzPts val="5200"/>
              <a:buNone/>
              <a:defRPr sz="3900"/>
            </a:lvl6pPr>
            <a:lvl7pPr lvl="6" algn="ctr">
              <a:lnSpc>
                <a:spcPct val="100000"/>
              </a:lnSpc>
              <a:spcBef>
                <a:spcPts val="0"/>
              </a:spcBef>
              <a:spcAft>
                <a:spcPts val="0"/>
              </a:spcAft>
              <a:buSzPts val="5200"/>
              <a:buNone/>
              <a:defRPr sz="3900"/>
            </a:lvl7pPr>
            <a:lvl8pPr lvl="7" algn="ctr">
              <a:lnSpc>
                <a:spcPct val="100000"/>
              </a:lnSpc>
              <a:spcBef>
                <a:spcPts val="0"/>
              </a:spcBef>
              <a:spcAft>
                <a:spcPts val="0"/>
              </a:spcAft>
              <a:buSzPts val="5200"/>
              <a:buNone/>
              <a:defRPr sz="3900"/>
            </a:lvl8pPr>
            <a:lvl9pPr lvl="8" algn="ctr">
              <a:lnSpc>
                <a:spcPct val="100000"/>
              </a:lnSpc>
              <a:spcBef>
                <a:spcPts val="0"/>
              </a:spcBef>
              <a:spcAft>
                <a:spcPts val="0"/>
              </a:spcAft>
              <a:buSzPts val="5200"/>
              <a:buNone/>
              <a:defRPr sz="3900"/>
            </a:lvl9pPr>
          </a:lstStyle>
          <a:p>
            <a:endParaRPr/>
          </a:p>
        </p:txBody>
      </p:sp>
      <p:sp>
        <p:nvSpPr>
          <p:cNvPr id="11" name="Google Shape;11;p2"/>
          <p:cNvSpPr txBox="1">
            <a:spLocks noGrp="1"/>
          </p:cNvSpPr>
          <p:nvPr>
            <p:ph type="subTitle" idx="1"/>
          </p:nvPr>
        </p:nvSpPr>
        <p:spPr>
          <a:xfrm>
            <a:off x="233775" y="2834125"/>
            <a:ext cx="6390450" cy="7926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Google Shape;12;p2"/>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106125"/>
            <a:ext cx="6390450" cy="19635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12000"/>
              <a:buNone/>
              <a:defRPr sz="9000"/>
            </a:lvl1pPr>
            <a:lvl2pPr lvl="1" algn="ctr">
              <a:lnSpc>
                <a:spcPct val="100000"/>
              </a:lnSpc>
              <a:spcBef>
                <a:spcPts val="0"/>
              </a:spcBef>
              <a:spcAft>
                <a:spcPts val="0"/>
              </a:spcAft>
              <a:buSzPts val="12000"/>
              <a:buNone/>
              <a:defRPr sz="9000"/>
            </a:lvl2pPr>
            <a:lvl3pPr lvl="2" algn="ctr">
              <a:lnSpc>
                <a:spcPct val="100000"/>
              </a:lnSpc>
              <a:spcBef>
                <a:spcPts val="0"/>
              </a:spcBef>
              <a:spcAft>
                <a:spcPts val="0"/>
              </a:spcAft>
              <a:buSzPts val="12000"/>
              <a:buNone/>
              <a:defRPr sz="9000"/>
            </a:lvl3pPr>
            <a:lvl4pPr lvl="3" algn="ctr">
              <a:lnSpc>
                <a:spcPct val="100000"/>
              </a:lnSpc>
              <a:spcBef>
                <a:spcPts val="0"/>
              </a:spcBef>
              <a:spcAft>
                <a:spcPts val="0"/>
              </a:spcAft>
              <a:buSzPts val="12000"/>
              <a:buNone/>
              <a:defRPr sz="9000"/>
            </a:lvl4pPr>
            <a:lvl5pPr lvl="4" algn="ctr">
              <a:lnSpc>
                <a:spcPct val="100000"/>
              </a:lnSpc>
              <a:spcBef>
                <a:spcPts val="0"/>
              </a:spcBef>
              <a:spcAft>
                <a:spcPts val="0"/>
              </a:spcAft>
              <a:buSzPts val="12000"/>
              <a:buNone/>
              <a:defRPr sz="9000"/>
            </a:lvl5pPr>
            <a:lvl6pPr lvl="5" algn="ctr">
              <a:lnSpc>
                <a:spcPct val="100000"/>
              </a:lnSpc>
              <a:spcBef>
                <a:spcPts val="0"/>
              </a:spcBef>
              <a:spcAft>
                <a:spcPts val="0"/>
              </a:spcAft>
              <a:buSzPts val="12000"/>
              <a:buNone/>
              <a:defRPr sz="9000"/>
            </a:lvl6pPr>
            <a:lvl7pPr lvl="6" algn="ctr">
              <a:lnSpc>
                <a:spcPct val="100000"/>
              </a:lnSpc>
              <a:spcBef>
                <a:spcPts val="0"/>
              </a:spcBef>
              <a:spcAft>
                <a:spcPts val="0"/>
              </a:spcAft>
              <a:buSzPts val="12000"/>
              <a:buNone/>
              <a:defRPr sz="9000"/>
            </a:lvl7pPr>
            <a:lvl8pPr lvl="7" algn="ctr">
              <a:lnSpc>
                <a:spcPct val="100000"/>
              </a:lnSpc>
              <a:spcBef>
                <a:spcPts val="0"/>
              </a:spcBef>
              <a:spcAft>
                <a:spcPts val="0"/>
              </a:spcAft>
              <a:buSzPts val="12000"/>
              <a:buNone/>
              <a:defRPr sz="9000"/>
            </a:lvl8pPr>
            <a:lvl9pPr lvl="8" algn="ctr">
              <a:lnSpc>
                <a:spcPct val="100000"/>
              </a:lnSpc>
              <a:spcBef>
                <a:spcPts val="0"/>
              </a:spcBef>
              <a:spcAft>
                <a:spcPts val="0"/>
              </a:spcAft>
              <a:buSzPts val="12000"/>
              <a:buNone/>
              <a:defRPr sz="9000"/>
            </a:lvl9pPr>
          </a:lstStyle>
          <a:p>
            <a:r>
              <a:t>xx%</a:t>
            </a:r>
          </a:p>
        </p:txBody>
      </p:sp>
      <p:sp>
        <p:nvSpPr>
          <p:cNvPr id="46" name="Google Shape;46;p11"/>
          <p:cNvSpPr txBox="1">
            <a:spLocks noGrp="1"/>
          </p:cNvSpPr>
          <p:nvPr>
            <p:ph type="body" idx="1"/>
          </p:nvPr>
        </p:nvSpPr>
        <p:spPr>
          <a:xfrm>
            <a:off x="233775" y="3152225"/>
            <a:ext cx="6390450" cy="1300800"/>
          </a:xfrm>
          <a:prstGeom prst="rect">
            <a:avLst/>
          </a:prstGeom>
          <a:noFill/>
          <a:ln>
            <a:noFill/>
          </a:ln>
        </p:spPr>
        <p:txBody>
          <a:bodyPr spcFirstLastPara="1" wrap="square" lIns="91425" tIns="91425" rIns="91425" bIns="91425" anchor="t" anchorCtr="0"/>
          <a:lstStyle>
            <a:lvl1pPr marL="342900" lvl="0" indent="-257175" algn="ctr">
              <a:lnSpc>
                <a:spcPct val="115000"/>
              </a:lnSpc>
              <a:spcBef>
                <a:spcPts val="0"/>
              </a:spcBef>
              <a:spcAft>
                <a:spcPts val="0"/>
              </a:spcAft>
              <a:buSzPts val="1800"/>
              <a:buChar char="●"/>
              <a:defRPr/>
            </a:lvl1pPr>
            <a:lvl2pPr marL="685800" lvl="1" indent="-238125" algn="ctr">
              <a:lnSpc>
                <a:spcPct val="115000"/>
              </a:lnSpc>
              <a:spcBef>
                <a:spcPts val="1200"/>
              </a:spcBef>
              <a:spcAft>
                <a:spcPts val="0"/>
              </a:spcAft>
              <a:buSzPts val="1400"/>
              <a:buChar char="○"/>
              <a:defRPr/>
            </a:lvl2pPr>
            <a:lvl3pPr marL="1028700" lvl="2" indent="-238125" algn="ctr">
              <a:lnSpc>
                <a:spcPct val="115000"/>
              </a:lnSpc>
              <a:spcBef>
                <a:spcPts val="1200"/>
              </a:spcBef>
              <a:spcAft>
                <a:spcPts val="0"/>
              </a:spcAft>
              <a:buSzPts val="1400"/>
              <a:buChar char="■"/>
              <a:defRPr/>
            </a:lvl3pPr>
            <a:lvl4pPr marL="1371600" lvl="3" indent="-238125" algn="ctr">
              <a:lnSpc>
                <a:spcPct val="115000"/>
              </a:lnSpc>
              <a:spcBef>
                <a:spcPts val="1200"/>
              </a:spcBef>
              <a:spcAft>
                <a:spcPts val="0"/>
              </a:spcAft>
              <a:buSzPts val="1400"/>
              <a:buChar char="●"/>
              <a:defRPr/>
            </a:lvl4pPr>
            <a:lvl5pPr marL="1714500" lvl="4" indent="-238125" algn="ctr">
              <a:lnSpc>
                <a:spcPct val="115000"/>
              </a:lnSpc>
              <a:spcBef>
                <a:spcPts val="1200"/>
              </a:spcBef>
              <a:spcAft>
                <a:spcPts val="0"/>
              </a:spcAft>
              <a:buSzPts val="1400"/>
              <a:buChar char="○"/>
              <a:defRPr/>
            </a:lvl5pPr>
            <a:lvl6pPr marL="2057400" lvl="5" indent="-238125" algn="ctr">
              <a:lnSpc>
                <a:spcPct val="115000"/>
              </a:lnSpc>
              <a:spcBef>
                <a:spcPts val="1200"/>
              </a:spcBef>
              <a:spcAft>
                <a:spcPts val="0"/>
              </a:spcAft>
              <a:buSzPts val="1400"/>
              <a:buChar char="■"/>
              <a:defRPr/>
            </a:lvl6pPr>
            <a:lvl7pPr marL="2400300" lvl="6" indent="-238125" algn="ctr">
              <a:lnSpc>
                <a:spcPct val="115000"/>
              </a:lnSpc>
              <a:spcBef>
                <a:spcPts val="1200"/>
              </a:spcBef>
              <a:spcAft>
                <a:spcPts val="0"/>
              </a:spcAft>
              <a:buSzPts val="1400"/>
              <a:buChar char="●"/>
              <a:defRPr/>
            </a:lvl7pPr>
            <a:lvl8pPr marL="2743200" lvl="7" indent="-238125" algn="ctr">
              <a:lnSpc>
                <a:spcPct val="115000"/>
              </a:lnSpc>
              <a:spcBef>
                <a:spcPts val="1200"/>
              </a:spcBef>
              <a:spcAft>
                <a:spcPts val="0"/>
              </a:spcAft>
              <a:buSzPts val="1400"/>
              <a:buChar char="○"/>
              <a:defRPr/>
            </a:lvl8pPr>
            <a:lvl9pPr marL="3086100" lvl="8" indent="-238125" algn="ctr">
              <a:lnSpc>
                <a:spcPct val="115000"/>
              </a:lnSpc>
              <a:spcBef>
                <a:spcPts val="1200"/>
              </a:spcBef>
              <a:spcAft>
                <a:spcPts val="1200"/>
              </a:spcAft>
              <a:buSzPts val="1400"/>
              <a:buChar char="■"/>
              <a:defRPr/>
            </a:lvl9pPr>
          </a:lstStyle>
          <a:p>
            <a:endParaRPr/>
          </a:p>
        </p:txBody>
      </p:sp>
      <p:sp>
        <p:nvSpPr>
          <p:cNvPr id="47" name="Google Shape;47;p11"/>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182884-425A-4895-A080-126E487A42E0}" type="datetime1">
              <a:rPr lang="en-GB" smtClean="0"/>
              <a:t>23/05/2019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723AC3-1396-4D8B-91E9-BD4DD3F11C01}" type="slidenum">
              <a:rPr lang="en-GB" smtClean="0"/>
              <a:t>‹#›</a:t>
            </a:fld>
            <a:endParaRPr lang="en-GB" dirty="0"/>
          </a:p>
        </p:txBody>
      </p:sp>
    </p:spTree>
    <p:extLst>
      <p:ext uri="{BB962C8B-B14F-4D97-AF65-F5344CB8AC3E}">
        <p14:creationId xmlns:p14="http://schemas.microsoft.com/office/powerpoint/2010/main" val="2109486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4760786" cy="9906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20442"/>
            <a:ext cx="2316082" cy="291057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901903" y="1620443"/>
            <a:ext cx="2316083" cy="291058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0D83EC-AE15-E041-AA13-2D469E5C20F1}" type="datetimeFigureOut">
              <a:rPr lang="en-US" smtClean="0"/>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98C704-9ED8-B549-A87F-B97E31F80094}" type="slidenum">
              <a:rPr lang="en-US" smtClean="0"/>
              <a:t>‹#›</a:t>
            </a:fld>
            <a:endParaRPr lang="en-US" dirty="0"/>
          </a:p>
        </p:txBody>
      </p:sp>
    </p:spTree>
    <p:extLst>
      <p:ext uri="{BB962C8B-B14F-4D97-AF65-F5344CB8AC3E}">
        <p14:creationId xmlns:p14="http://schemas.microsoft.com/office/powerpoint/2010/main" val="199649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3"/>
          <p:cNvSpPr>
            <a:spLocks noGrp="1"/>
          </p:cNvSpPr>
          <p:nvPr>
            <p:ph type="sldNum" sz="quarter" idx="10"/>
          </p:nvPr>
        </p:nvSpPr>
        <p:spPr>
          <a:ln/>
        </p:spPr>
        <p:txBody>
          <a:bodyPr/>
          <a:lstStyle>
            <a:lvl1pPr>
              <a:defRPr/>
            </a:lvl1pPr>
          </a:lstStyle>
          <a:p>
            <a:pPr>
              <a:defRPr/>
            </a:pPr>
            <a:fld id="{132631C5-FFDE-42E0-88FF-1026B6396387}" type="slidenum">
              <a:rPr lang="en-GB"/>
              <a:pPr>
                <a:defRPr/>
              </a:pPr>
              <a:t>‹#›</a:t>
            </a:fld>
            <a:endParaRPr lang="en-GB" dirty="0"/>
          </a:p>
        </p:txBody>
      </p:sp>
    </p:spTree>
    <p:extLst>
      <p:ext uri="{BB962C8B-B14F-4D97-AF65-F5344CB8AC3E}">
        <p14:creationId xmlns:p14="http://schemas.microsoft.com/office/powerpoint/2010/main" val="335250088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Default">
    <p:spTree>
      <p:nvGrpSpPr>
        <p:cNvPr id="1" name=""/>
        <p:cNvGrpSpPr/>
        <p:nvPr/>
      </p:nvGrpSpPr>
      <p:grpSpPr>
        <a:xfrm>
          <a:off x="0" y="0"/>
          <a:ext cx="0" cy="0"/>
          <a:chOff x="0" y="0"/>
          <a:chExt cx="0" cy="0"/>
        </a:xfrm>
      </p:grpSpPr>
      <p:sp>
        <p:nvSpPr>
          <p:cNvPr id="14" name="Shape 14"/>
          <p:cNvSpPr>
            <a:spLocks noGrp="1"/>
          </p:cNvSpPr>
          <p:nvPr>
            <p:ph type="title"/>
          </p:nvPr>
        </p:nvSpPr>
        <p:spPr>
          <a:xfrm>
            <a:off x="514350" y="457200"/>
            <a:ext cx="5829300" cy="857250"/>
          </a:xfrm>
          <a:prstGeom prst="rect">
            <a:avLst/>
          </a:prstGeom>
        </p:spPr>
        <p:txBody>
          <a:bodyPr/>
          <a:lstStyle/>
          <a:p>
            <a:pPr lvl="0"/>
            <a:r>
              <a:rPr/>
              <a:t>Title Text</a:t>
            </a:r>
          </a:p>
        </p:txBody>
      </p:sp>
      <p:sp>
        <p:nvSpPr>
          <p:cNvPr id="3" name="Shape 3"/>
          <p:cNvSpPr>
            <a:spLocks noGrp="1"/>
          </p:cNvSpPr>
          <p:nvPr>
            <p:ph type="sldNum" sz="quarter" idx="10"/>
          </p:nvPr>
        </p:nvSpPr>
        <p:spPr>
          <a:ln/>
        </p:spPr>
        <p:txBody>
          <a:bodyPr/>
          <a:lstStyle>
            <a:lvl1pPr>
              <a:defRPr/>
            </a:lvl1pPr>
          </a:lstStyle>
          <a:p>
            <a:pPr>
              <a:defRPr/>
            </a:pPr>
            <a:fld id="{16154BAF-3EB7-4E1B-A264-426018D19459}" type="slidenum">
              <a:rPr lang="en-GB"/>
              <a:pPr>
                <a:defRPr/>
              </a:pPr>
              <a:t>‹#›</a:t>
            </a:fld>
            <a:endParaRPr lang="en-GB" dirty="0"/>
          </a:p>
        </p:txBody>
      </p:sp>
    </p:spTree>
    <p:extLst>
      <p:ext uri="{BB962C8B-B14F-4D97-AF65-F5344CB8AC3E}">
        <p14:creationId xmlns:p14="http://schemas.microsoft.com/office/powerpoint/2010/main" val="309130988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341710" y="4114800"/>
            <a:ext cx="6229350" cy="0"/>
          </a:xfrm>
          <a:prstGeom prst="line">
            <a:avLst/>
          </a:prstGeom>
          <a:noFill/>
          <a:ln w="9525">
            <a:solidFill>
              <a:srgbClr val="12003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t="6972"/>
          <a:stretch>
            <a:fillRect/>
          </a:stretch>
        </p:blipFill>
        <p:spPr bwMode="auto">
          <a:xfrm>
            <a:off x="171450" y="138112"/>
            <a:ext cx="2114550" cy="260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descr="NP_blue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235" y="4192191"/>
            <a:ext cx="1674019"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NP_blue_cmyk"/>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1235" y="4192191"/>
            <a:ext cx="1674019"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ctrTitle"/>
          </p:nvPr>
        </p:nvSpPr>
        <p:spPr>
          <a:xfrm>
            <a:off x="285750" y="2970610"/>
            <a:ext cx="6229350" cy="401240"/>
          </a:xfrm>
        </p:spPr>
        <p:txBody>
          <a:bodyPr/>
          <a:lstStyle>
            <a:lvl1pPr>
              <a:defRPr/>
            </a:lvl1pPr>
          </a:lstStyle>
          <a:p>
            <a:pPr lvl="0"/>
            <a:r>
              <a:rPr lang="en-GB" altLang="en-US" noProof="0" smtClean="0"/>
              <a:t>Click to add title</a:t>
            </a:r>
          </a:p>
        </p:txBody>
      </p:sp>
      <p:sp>
        <p:nvSpPr>
          <p:cNvPr id="19459" name="Rectangle 3"/>
          <p:cNvSpPr>
            <a:spLocks noGrp="1" noChangeArrowheads="1"/>
          </p:cNvSpPr>
          <p:nvPr>
            <p:ph type="subTitle" idx="1"/>
          </p:nvPr>
        </p:nvSpPr>
        <p:spPr>
          <a:xfrm>
            <a:off x="285750" y="3370660"/>
            <a:ext cx="6229350" cy="342900"/>
          </a:xfrm>
        </p:spPr>
        <p:txBody>
          <a:bodyPr/>
          <a:lstStyle>
            <a:lvl1pPr marL="0" indent="0">
              <a:buFontTx/>
              <a:buNone/>
              <a:defRPr sz="1500"/>
            </a:lvl1pPr>
          </a:lstStyle>
          <a:p>
            <a:pPr lvl="0"/>
            <a:r>
              <a:rPr lang="en-GB" altLang="en-US" noProof="0" smtClean="0"/>
              <a:t>Click to add subtitle</a:t>
            </a:r>
          </a:p>
        </p:txBody>
      </p:sp>
    </p:spTree>
    <p:extLst>
      <p:ext uri="{BB962C8B-B14F-4D97-AF65-F5344CB8AC3E}">
        <p14:creationId xmlns:p14="http://schemas.microsoft.com/office/powerpoint/2010/main" val="3727346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13427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2153970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85750" y="1084660"/>
            <a:ext cx="3057525" cy="2971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57575" y="1084660"/>
            <a:ext cx="3057525" cy="2971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2103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lstStyle>
            <a:lvl1pPr marL="342900" lvl="0" indent="-257175" algn="l">
              <a:lnSpc>
                <a:spcPct val="115000"/>
              </a:lnSpc>
              <a:spcBef>
                <a:spcPts val="0"/>
              </a:spcBef>
              <a:spcAft>
                <a:spcPts val="0"/>
              </a:spcAft>
              <a:buSzPts val="1800"/>
              <a:buChar char="●"/>
              <a:defRPr/>
            </a:lvl1pPr>
            <a:lvl2pPr marL="685800" lvl="1" indent="-238125" algn="l">
              <a:lnSpc>
                <a:spcPct val="115000"/>
              </a:lnSpc>
              <a:spcBef>
                <a:spcPts val="1200"/>
              </a:spcBef>
              <a:spcAft>
                <a:spcPts val="0"/>
              </a:spcAft>
              <a:buSzPts val="1400"/>
              <a:buChar char="○"/>
              <a:defRPr/>
            </a:lvl2pPr>
            <a:lvl3pPr marL="1028700" lvl="2" indent="-238125" algn="l">
              <a:lnSpc>
                <a:spcPct val="115000"/>
              </a:lnSpc>
              <a:spcBef>
                <a:spcPts val="1200"/>
              </a:spcBef>
              <a:spcAft>
                <a:spcPts val="0"/>
              </a:spcAft>
              <a:buSzPts val="1400"/>
              <a:buChar char="■"/>
              <a:defRPr/>
            </a:lvl3pPr>
            <a:lvl4pPr marL="1371600" lvl="3" indent="-238125" algn="l">
              <a:lnSpc>
                <a:spcPct val="115000"/>
              </a:lnSpc>
              <a:spcBef>
                <a:spcPts val="1200"/>
              </a:spcBef>
              <a:spcAft>
                <a:spcPts val="0"/>
              </a:spcAft>
              <a:buSzPts val="1400"/>
              <a:buChar char="●"/>
              <a:defRPr/>
            </a:lvl4pPr>
            <a:lvl5pPr marL="1714500" lvl="4" indent="-238125" algn="l">
              <a:lnSpc>
                <a:spcPct val="115000"/>
              </a:lnSpc>
              <a:spcBef>
                <a:spcPts val="1200"/>
              </a:spcBef>
              <a:spcAft>
                <a:spcPts val="0"/>
              </a:spcAft>
              <a:buSzPts val="1400"/>
              <a:buChar char="○"/>
              <a:defRPr/>
            </a:lvl5pPr>
            <a:lvl6pPr marL="2057400" lvl="5" indent="-238125" algn="l">
              <a:lnSpc>
                <a:spcPct val="115000"/>
              </a:lnSpc>
              <a:spcBef>
                <a:spcPts val="1200"/>
              </a:spcBef>
              <a:spcAft>
                <a:spcPts val="0"/>
              </a:spcAft>
              <a:buSzPts val="1400"/>
              <a:buChar char="■"/>
              <a:defRPr/>
            </a:lvl6pPr>
            <a:lvl7pPr marL="2400300" lvl="6" indent="-238125" algn="l">
              <a:lnSpc>
                <a:spcPct val="115000"/>
              </a:lnSpc>
              <a:spcBef>
                <a:spcPts val="1200"/>
              </a:spcBef>
              <a:spcAft>
                <a:spcPts val="0"/>
              </a:spcAft>
              <a:buSzPts val="1400"/>
              <a:buChar char="●"/>
              <a:defRPr/>
            </a:lvl7pPr>
            <a:lvl8pPr marL="2743200" lvl="7" indent="-238125" algn="l">
              <a:lnSpc>
                <a:spcPct val="115000"/>
              </a:lnSpc>
              <a:spcBef>
                <a:spcPts val="1200"/>
              </a:spcBef>
              <a:spcAft>
                <a:spcPts val="0"/>
              </a:spcAft>
              <a:buSzPts val="1400"/>
              <a:buChar char="○"/>
              <a:defRPr/>
            </a:lvl8pPr>
            <a:lvl9pPr marL="3086100" lvl="8" indent="-238125" algn="l">
              <a:lnSpc>
                <a:spcPct val="115000"/>
              </a:lnSpc>
              <a:spcBef>
                <a:spcPts val="1200"/>
              </a:spcBef>
              <a:spcAft>
                <a:spcPts val="1200"/>
              </a:spcAft>
              <a:buSzPts val="1400"/>
              <a:buChar char="■"/>
              <a:defRPr/>
            </a:lvl9pPr>
          </a:lstStyle>
          <a:p>
            <a:endParaRPr/>
          </a:p>
        </p:txBody>
      </p:sp>
      <p:sp>
        <p:nvSpPr>
          <p:cNvPr id="16" name="Google Shape;16;p3"/>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83769"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3763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9794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491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4787"/>
            <a:ext cx="2256235"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2681287" y="204788"/>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076326"/>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387754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smtClean="0"/>
          </a:p>
        </p:txBody>
      </p:sp>
      <p:sp>
        <p:nvSpPr>
          <p:cNvPr id="4" name="Text Placeholder 3"/>
          <p:cNvSpPr>
            <a:spLocks noGrp="1"/>
          </p:cNvSpPr>
          <p:nvPr>
            <p:ph type="body" sz="half" idx="2"/>
          </p:nvPr>
        </p:nvSpPr>
        <p:spPr>
          <a:xfrm>
            <a:off x="1344216" y="4025503"/>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242704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43898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57762" y="364331"/>
            <a:ext cx="1557338" cy="369212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85750" y="364331"/>
            <a:ext cx="4557713" cy="36921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69653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772"/>
            <a:ext cx="5143500" cy="1790700"/>
          </a:xfrm>
        </p:spPr>
        <p:txBody>
          <a:bodyPr anchor="b"/>
          <a:lstStyle>
            <a:lvl1pPr algn="ctr">
              <a:defRPr sz="3375"/>
            </a:lvl1pPr>
          </a:lstStyle>
          <a:p>
            <a:r>
              <a:rPr lang="en-US" smtClean="0"/>
              <a:t>Click to edit Master title style</a:t>
            </a:r>
            <a:endParaRPr lang="en-GB"/>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BCB7C76-6E87-4F7D-96DC-6700EBD2CF61}" type="datetimeFigureOut">
              <a:rPr lang="en-GB" smtClean="0"/>
              <a:t>23/05/2019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16BB97C-2D50-4410-BAAE-365BDDFB970E}" type="slidenum">
              <a:rPr lang="en-GB" smtClean="0"/>
              <a:t>‹#›</a:t>
            </a:fld>
            <a:endParaRPr lang="en-GB" dirty="0"/>
          </a:p>
        </p:txBody>
      </p:sp>
    </p:spTree>
    <p:extLst>
      <p:ext uri="{BB962C8B-B14F-4D97-AF65-F5344CB8AC3E}">
        <p14:creationId xmlns:p14="http://schemas.microsoft.com/office/powerpoint/2010/main" val="2840492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CB7C76-6E87-4F7D-96DC-6700EBD2CF61}" type="datetimeFigureOut">
              <a:rPr lang="en-GB" smtClean="0"/>
              <a:t>23/05/2019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16BB97C-2D50-4410-BAAE-365BDDFB970E}" type="slidenum">
              <a:rPr lang="en-GB" smtClean="0"/>
              <a:t>‹#›</a:t>
            </a:fld>
            <a:endParaRPr lang="en-GB" dirty="0"/>
          </a:p>
        </p:txBody>
      </p:sp>
    </p:spTree>
    <p:extLst>
      <p:ext uri="{BB962C8B-B14F-4D97-AF65-F5344CB8AC3E}">
        <p14:creationId xmlns:p14="http://schemas.microsoft.com/office/powerpoint/2010/main" val="19114025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4"/>
            <a:ext cx="5915025" cy="2139553"/>
          </a:xfrm>
        </p:spPr>
        <p:txBody>
          <a:bodyPr anchor="b"/>
          <a:lstStyle>
            <a:lvl1pPr>
              <a:defRPr sz="3375"/>
            </a:lvl1pPr>
          </a:lstStyle>
          <a:p>
            <a:r>
              <a:rPr lang="en-US" smtClean="0"/>
              <a:t>Click to edit Master title style</a:t>
            </a:r>
            <a:endParaRPr lang="en-GB"/>
          </a:p>
        </p:txBody>
      </p:sp>
      <p:sp>
        <p:nvSpPr>
          <p:cNvPr id="3" name="Text Placeholder 2"/>
          <p:cNvSpPr>
            <a:spLocks noGrp="1"/>
          </p:cNvSpPr>
          <p:nvPr>
            <p:ph type="body" idx="1"/>
          </p:nvPr>
        </p:nvSpPr>
        <p:spPr>
          <a:xfrm>
            <a:off x="467916" y="3442098"/>
            <a:ext cx="5915025"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CB7C76-6E87-4F7D-96DC-6700EBD2CF61}" type="datetimeFigureOut">
              <a:rPr lang="en-GB" smtClean="0"/>
              <a:t>23/05/2019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16BB97C-2D50-4410-BAAE-365BDDFB970E}" type="slidenum">
              <a:rPr lang="en-GB" smtClean="0"/>
              <a:t>‹#›</a:t>
            </a:fld>
            <a:endParaRPr lang="en-GB" dirty="0"/>
          </a:p>
        </p:txBody>
      </p:sp>
    </p:spTree>
    <p:extLst>
      <p:ext uri="{BB962C8B-B14F-4D97-AF65-F5344CB8AC3E}">
        <p14:creationId xmlns:p14="http://schemas.microsoft.com/office/powerpoint/2010/main" val="2340655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33775" y="2150850"/>
            <a:ext cx="6390450" cy="8418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SzPts val="3600"/>
              <a:buNone/>
              <a:defRPr sz="2700"/>
            </a:lvl1pPr>
            <a:lvl2pPr lvl="1" algn="ctr">
              <a:lnSpc>
                <a:spcPct val="100000"/>
              </a:lnSpc>
              <a:spcBef>
                <a:spcPts val="0"/>
              </a:spcBef>
              <a:spcAft>
                <a:spcPts val="0"/>
              </a:spcAft>
              <a:buSzPts val="3600"/>
              <a:buNone/>
              <a:defRPr sz="2700"/>
            </a:lvl2pPr>
            <a:lvl3pPr lvl="2" algn="ctr">
              <a:lnSpc>
                <a:spcPct val="100000"/>
              </a:lnSpc>
              <a:spcBef>
                <a:spcPts val="0"/>
              </a:spcBef>
              <a:spcAft>
                <a:spcPts val="0"/>
              </a:spcAft>
              <a:buSzPts val="3600"/>
              <a:buNone/>
              <a:defRPr sz="2700"/>
            </a:lvl3pPr>
            <a:lvl4pPr lvl="3" algn="ctr">
              <a:lnSpc>
                <a:spcPct val="100000"/>
              </a:lnSpc>
              <a:spcBef>
                <a:spcPts val="0"/>
              </a:spcBef>
              <a:spcAft>
                <a:spcPts val="0"/>
              </a:spcAft>
              <a:buSzPts val="3600"/>
              <a:buNone/>
              <a:defRPr sz="2700"/>
            </a:lvl4pPr>
            <a:lvl5pPr lvl="4" algn="ctr">
              <a:lnSpc>
                <a:spcPct val="100000"/>
              </a:lnSpc>
              <a:spcBef>
                <a:spcPts val="0"/>
              </a:spcBef>
              <a:spcAft>
                <a:spcPts val="0"/>
              </a:spcAft>
              <a:buSzPts val="3600"/>
              <a:buNone/>
              <a:defRPr sz="2700"/>
            </a:lvl5pPr>
            <a:lvl6pPr lvl="5" algn="ctr">
              <a:lnSpc>
                <a:spcPct val="100000"/>
              </a:lnSpc>
              <a:spcBef>
                <a:spcPts val="0"/>
              </a:spcBef>
              <a:spcAft>
                <a:spcPts val="0"/>
              </a:spcAft>
              <a:buSzPts val="3600"/>
              <a:buNone/>
              <a:defRPr sz="2700"/>
            </a:lvl6pPr>
            <a:lvl7pPr lvl="6" algn="ctr">
              <a:lnSpc>
                <a:spcPct val="100000"/>
              </a:lnSpc>
              <a:spcBef>
                <a:spcPts val="0"/>
              </a:spcBef>
              <a:spcAft>
                <a:spcPts val="0"/>
              </a:spcAft>
              <a:buSzPts val="3600"/>
              <a:buNone/>
              <a:defRPr sz="2700"/>
            </a:lvl7pPr>
            <a:lvl8pPr lvl="7" algn="ctr">
              <a:lnSpc>
                <a:spcPct val="100000"/>
              </a:lnSpc>
              <a:spcBef>
                <a:spcPts val="0"/>
              </a:spcBef>
              <a:spcAft>
                <a:spcPts val="0"/>
              </a:spcAft>
              <a:buSzPts val="3600"/>
              <a:buNone/>
              <a:defRPr sz="2700"/>
            </a:lvl8pPr>
            <a:lvl9pPr lvl="8" algn="ctr">
              <a:lnSpc>
                <a:spcPct val="100000"/>
              </a:lnSpc>
              <a:spcBef>
                <a:spcPts val="0"/>
              </a:spcBef>
              <a:spcAft>
                <a:spcPts val="0"/>
              </a:spcAft>
              <a:buSzPts val="3600"/>
              <a:buNone/>
              <a:defRPr sz="2700"/>
            </a:lvl9pPr>
          </a:lstStyle>
          <a:p>
            <a:endParaRPr/>
          </a:p>
        </p:txBody>
      </p:sp>
      <p:sp>
        <p:nvSpPr>
          <p:cNvPr id="19" name="Google Shape;19;p4"/>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71488" y="1369219"/>
            <a:ext cx="291465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71863" y="1369219"/>
            <a:ext cx="291465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BCB7C76-6E87-4F7D-96DC-6700EBD2CF61}" type="datetimeFigureOut">
              <a:rPr lang="en-GB" smtClean="0"/>
              <a:t>23/05/2019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16BB97C-2D50-4410-BAAE-365BDDFB970E}" type="slidenum">
              <a:rPr lang="en-GB" smtClean="0"/>
              <a:t>‹#›</a:t>
            </a:fld>
            <a:endParaRPr lang="en-GB" dirty="0"/>
          </a:p>
        </p:txBody>
      </p:sp>
    </p:spTree>
    <p:extLst>
      <p:ext uri="{BB962C8B-B14F-4D97-AF65-F5344CB8AC3E}">
        <p14:creationId xmlns:p14="http://schemas.microsoft.com/office/powerpoint/2010/main" val="507637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4"/>
            <a:ext cx="5915025" cy="99417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Edit Master text styles</a:t>
            </a:r>
          </a:p>
        </p:txBody>
      </p:sp>
      <p:sp>
        <p:nvSpPr>
          <p:cNvPr id="4" name="Content Placeholder 3"/>
          <p:cNvSpPr>
            <a:spLocks noGrp="1"/>
          </p:cNvSpPr>
          <p:nvPr>
            <p:ph sz="half" idx="2"/>
          </p:nvPr>
        </p:nvSpPr>
        <p:spPr>
          <a:xfrm>
            <a:off x="472381" y="1878806"/>
            <a:ext cx="2901255"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CB7C76-6E87-4F7D-96DC-6700EBD2CF61}" type="datetimeFigureOut">
              <a:rPr lang="en-GB" smtClean="0"/>
              <a:t>23/05/2019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16BB97C-2D50-4410-BAAE-365BDDFB970E}" type="slidenum">
              <a:rPr lang="en-GB" smtClean="0"/>
              <a:t>‹#›</a:t>
            </a:fld>
            <a:endParaRPr lang="en-GB" dirty="0"/>
          </a:p>
        </p:txBody>
      </p:sp>
    </p:spTree>
    <p:extLst>
      <p:ext uri="{BB962C8B-B14F-4D97-AF65-F5344CB8AC3E}">
        <p14:creationId xmlns:p14="http://schemas.microsoft.com/office/powerpoint/2010/main" val="902817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BCB7C76-6E87-4F7D-96DC-6700EBD2CF61}" type="datetimeFigureOut">
              <a:rPr lang="en-GB" smtClean="0"/>
              <a:t>23/05/2019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16BB97C-2D50-4410-BAAE-365BDDFB970E}" type="slidenum">
              <a:rPr lang="en-GB" smtClean="0"/>
              <a:t>‹#›</a:t>
            </a:fld>
            <a:endParaRPr lang="en-GB" dirty="0"/>
          </a:p>
        </p:txBody>
      </p:sp>
    </p:spTree>
    <p:extLst>
      <p:ext uri="{BB962C8B-B14F-4D97-AF65-F5344CB8AC3E}">
        <p14:creationId xmlns:p14="http://schemas.microsoft.com/office/powerpoint/2010/main" val="3965633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CB7C76-6E87-4F7D-96DC-6700EBD2CF61}" type="datetimeFigureOut">
              <a:rPr lang="en-GB" smtClean="0"/>
              <a:t>23/05/2019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16BB97C-2D50-4410-BAAE-365BDDFB970E}" type="slidenum">
              <a:rPr lang="en-GB" smtClean="0"/>
              <a:t>‹#›</a:t>
            </a:fld>
            <a:endParaRPr lang="en-GB" dirty="0"/>
          </a:p>
        </p:txBody>
      </p:sp>
    </p:spTree>
    <p:extLst>
      <p:ext uri="{BB962C8B-B14F-4D97-AF65-F5344CB8AC3E}">
        <p14:creationId xmlns:p14="http://schemas.microsoft.com/office/powerpoint/2010/main" val="17368427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smtClean="0"/>
              <a:t>Click to edit Master title style</a:t>
            </a:r>
            <a:endParaRPr lang="en-GB"/>
          </a:p>
        </p:txBody>
      </p:sp>
      <p:sp>
        <p:nvSpPr>
          <p:cNvPr id="3" name="Content Placeholder 2"/>
          <p:cNvSpPr>
            <a:spLocks noGrp="1"/>
          </p:cNvSpPr>
          <p:nvPr>
            <p:ph idx="1"/>
          </p:nvPr>
        </p:nvSpPr>
        <p:spPr>
          <a:xfrm>
            <a:off x="2915543" y="740569"/>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Edit Master text styles</a:t>
            </a:r>
          </a:p>
        </p:txBody>
      </p:sp>
      <p:sp>
        <p:nvSpPr>
          <p:cNvPr id="5" name="Date Placeholder 4"/>
          <p:cNvSpPr>
            <a:spLocks noGrp="1"/>
          </p:cNvSpPr>
          <p:nvPr>
            <p:ph type="dt" sz="half" idx="10"/>
          </p:nvPr>
        </p:nvSpPr>
        <p:spPr/>
        <p:txBody>
          <a:bodyPr/>
          <a:lstStyle/>
          <a:p>
            <a:fld id="{CBCB7C76-6E87-4F7D-96DC-6700EBD2CF61}" type="datetimeFigureOut">
              <a:rPr lang="en-GB" smtClean="0"/>
              <a:t>23/05/2019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16BB97C-2D50-4410-BAAE-365BDDFB970E}" type="slidenum">
              <a:rPr lang="en-GB" smtClean="0"/>
              <a:t>‹#›</a:t>
            </a:fld>
            <a:endParaRPr lang="en-GB" dirty="0"/>
          </a:p>
        </p:txBody>
      </p:sp>
    </p:spTree>
    <p:extLst>
      <p:ext uri="{BB962C8B-B14F-4D97-AF65-F5344CB8AC3E}">
        <p14:creationId xmlns:p14="http://schemas.microsoft.com/office/powerpoint/2010/main" val="2939402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smtClean="0"/>
              <a:t>Click to edit Master title style</a:t>
            </a:r>
            <a:endParaRPr lang="en-GB"/>
          </a:p>
        </p:txBody>
      </p:sp>
      <p:sp>
        <p:nvSpPr>
          <p:cNvPr id="3" name="Picture Placeholder 2"/>
          <p:cNvSpPr>
            <a:spLocks noGrp="1"/>
          </p:cNvSpPr>
          <p:nvPr>
            <p:ph type="pic" idx="1"/>
          </p:nvPr>
        </p:nvSpPr>
        <p:spPr>
          <a:xfrm>
            <a:off x="2915543" y="740569"/>
            <a:ext cx="3471863"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Edit Master text styles</a:t>
            </a:r>
          </a:p>
        </p:txBody>
      </p:sp>
      <p:sp>
        <p:nvSpPr>
          <p:cNvPr id="5" name="Date Placeholder 4"/>
          <p:cNvSpPr>
            <a:spLocks noGrp="1"/>
          </p:cNvSpPr>
          <p:nvPr>
            <p:ph type="dt" sz="half" idx="10"/>
          </p:nvPr>
        </p:nvSpPr>
        <p:spPr/>
        <p:txBody>
          <a:bodyPr/>
          <a:lstStyle/>
          <a:p>
            <a:fld id="{CBCB7C76-6E87-4F7D-96DC-6700EBD2CF61}" type="datetimeFigureOut">
              <a:rPr lang="en-GB" smtClean="0"/>
              <a:t>23/05/2019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16BB97C-2D50-4410-BAAE-365BDDFB970E}" type="slidenum">
              <a:rPr lang="en-GB" smtClean="0"/>
              <a:t>‹#›</a:t>
            </a:fld>
            <a:endParaRPr lang="en-GB" dirty="0"/>
          </a:p>
        </p:txBody>
      </p:sp>
    </p:spTree>
    <p:extLst>
      <p:ext uri="{BB962C8B-B14F-4D97-AF65-F5344CB8AC3E}">
        <p14:creationId xmlns:p14="http://schemas.microsoft.com/office/powerpoint/2010/main" val="7899817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CB7C76-6E87-4F7D-96DC-6700EBD2CF61}" type="datetimeFigureOut">
              <a:rPr lang="en-GB" smtClean="0"/>
              <a:t>23/05/2019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16BB97C-2D50-4410-BAAE-365BDDFB970E}" type="slidenum">
              <a:rPr lang="en-GB" smtClean="0"/>
              <a:t>‹#›</a:t>
            </a:fld>
            <a:endParaRPr lang="en-GB" dirty="0"/>
          </a:p>
        </p:txBody>
      </p:sp>
    </p:spTree>
    <p:extLst>
      <p:ext uri="{BB962C8B-B14F-4D97-AF65-F5344CB8AC3E}">
        <p14:creationId xmlns:p14="http://schemas.microsoft.com/office/powerpoint/2010/main" val="2870623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273844"/>
            <a:ext cx="1478756" cy="435887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71487" y="273844"/>
            <a:ext cx="4350544"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CB7C76-6E87-4F7D-96DC-6700EBD2CF61}" type="datetimeFigureOut">
              <a:rPr lang="en-GB" smtClean="0"/>
              <a:t>23/05/2019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16BB97C-2D50-4410-BAAE-365BDDFB970E}" type="slidenum">
              <a:rPr lang="en-GB" smtClean="0"/>
              <a:t>‹#›</a:t>
            </a:fld>
            <a:endParaRPr lang="en-GB" dirty="0"/>
          </a:p>
        </p:txBody>
      </p:sp>
    </p:spTree>
    <p:extLst>
      <p:ext uri="{BB962C8B-B14F-4D97-AF65-F5344CB8AC3E}">
        <p14:creationId xmlns:p14="http://schemas.microsoft.com/office/powerpoint/2010/main" val="5403929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19"/>
            <a:ext cx="58293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2914650"/>
            <a:ext cx="48006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A2A9118-71D4-4F3A-8E02-A445C8F47E08}" type="slidenum">
              <a:rPr lang="en-GB" altLang="en-US"/>
              <a:pPr>
                <a:defRPr/>
              </a:pPr>
              <a:t>‹#›</a:t>
            </a:fld>
            <a:endParaRPr lang="en-GB" altLang="en-US" dirty="0"/>
          </a:p>
        </p:txBody>
      </p:sp>
    </p:spTree>
    <p:extLst>
      <p:ext uri="{BB962C8B-B14F-4D97-AF65-F5344CB8AC3E}">
        <p14:creationId xmlns:p14="http://schemas.microsoft.com/office/powerpoint/2010/main" val="23304510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6C01E5-219B-4811-83BD-C13DA3638729}" type="slidenum">
              <a:rPr lang="en-GB" altLang="en-US"/>
              <a:pPr>
                <a:defRPr/>
              </a:pPr>
              <a:t>‹#›</a:t>
            </a:fld>
            <a:endParaRPr lang="en-GB" altLang="en-US" dirty="0"/>
          </a:p>
        </p:txBody>
      </p:sp>
    </p:spTree>
    <p:extLst>
      <p:ext uri="{BB962C8B-B14F-4D97-AF65-F5344CB8AC3E}">
        <p14:creationId xmlns:p14="http://schemas.microsoft.com/office/powerpoint/2010/main" val="127909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33775" y="1152475"/>
            <a:ext cx="2999925" cy="3416400"/>
          </a:xfrm>
          <a:prstGeom prst="rect">
            <a:avLst/>
          </a:prstGeom>
          <a:noFill/>
          <a:ln>
            <a:noFill/>
          </a:ln>
        </p:spPr>
        <p:txBody>
          <a:bodyPr spcFirstLastPara="1" wrap="square" lIns="91425" tIns="91425" rIns="91425" bIns="91425" anchor="t" anchorCtr="0"/>
          <a:lstStyle>
            <a:lvl1pPr marL="342900" lvl="0" indent="-238125" algn="l">
              <a:lnSpc>
                <a:spcPct val="115000"/>
              </a:lnSpc>
              <a:spcBef>
                <a:spcPts val="0"/>
              </a:spcBef>
              <a:spcAft>
                <a:spcPts val="0"/>
              </a:spcAft>
              <a:buSzPts val="1400"/>
              <a:buChar char="●"/>
              <a:defRPr sz="1050"/>
            </a:lvl1pPr>
            <a:lvl2pPr marL="685800" lvl="1" indent="-228600" algn="l">
              <a:lnSpc>
                <a:spcPct val="115000"/>
              </a:lnSpc>
              <a:spcBef>
                <a:spcPts val="1200"/>
              </a:spcBef>
              <a:spcAft>
                <a:spcPts val="0"/>
              </a:spcAft>
              <a:buSzPts val="1200"/>
              <a:buChar char="○"/>
              <a:defRPr sz="900"/>
            </a:lvl2pPr>
            <a:lvl3pPr marL="1028700" lvl="2" indent="-228600" algn="l">
              <a:lnSpc>
                <a:spcPct val="115000"/>
              </a:lnSpc>
              <a:spcBef>
                <a:spcPts val="1200"/>
              </a:spcBef>
              <a:spcAft>
                <a:spcPts val="0"/>
              </a:spcAft>
              <a:buSzPts val="1200"/>
              <a:buChar char="■"/>
              <a:defRPr sz="900"/>
            </a:lvl3pPr>
            <a:lvl4pPr marL="1371600" lvl="3" indent="-228600" algn="l">
              <a:lnSpc>
                <a:spcPct val="115000"/>
              </a:lnSpc>
              <a:spcBef>
                <a:spcPts val="1200"/>
              </a:spcBef>
              <a:spcAft>
                <a:spcPts val="0"/>
              </a:spcAft>
              <a:buSzPts val="1200"/>
              <a:buChar char="●"/>
              <a:defRPr sz="900"/>
            </a:lvl4pPr>
            <a:lvl5pPr marL="1714500" lvl="4" indent="-228600" algn="l">
              <a:lnSpc>
                <a:spcPct val="115000"/>
              </a:lnSpc>
              <a:spcBef>
                <a:spcPts val="1200"/>
              </a:spcBef>
              <a:spcAft>
                <a:spcPts val="0"/>
              </a:spcAft>
              <a:buSzPts val="1200"/>
              <a:buChar char="○"/>
              <a:defRPr sz="900"/>
            </a:lvl5pPr>
            <a:lvl6pPr marL="2057400" lvl="5" indent="-228600" algn="l">
              <a:lnSpc>
                <a:spcPct val="115000"/>
              </a:lnSpc>
              <a:spcBef>
                <a:spcPts val="1200"/>
              </a:spcBef>
              <a:spcAft>
                <a:spcPts val="0"/>
              </a:spcAft>
              <a:buSzPts val="1200"/>
              <a:buChar char="■"/>
              <a:defRPr sz="900"/>
            </a:lvl6pPr>
            <a:lvl7pPr marL="2400300" lvl="6" indent="-228600" algn="l">
              <a:lnSpc>
                <a:spcPct val="115000"/>
              </a:lnSpc>
              <a:spcBef>
                <a:spcPts val="1200"/>
              </a:spcBef>
              <a:spcAft>
                <a:spcPts val="0"/>
              </a:spcAft>
              <a:buSzPts val="1200"/>
              <a:buChar char="●"/>
              <a:defRPr sz="900"/>
            </a:lvl7pPr>
            <a:lvl8pPr marL="2743200" lvl="7" indent="-228600" algn="l">
              <a:lnSpc>
                <a:spcPct val="115000"/>
              </a:lnSpc>
              <a:spcBef>
                <a:spcPts val="1200"/>
              </a:spcBef>
              <a:spcAft>
                <a:spcPts val="0"/>
              </a:spcAft>
              <a:buSzPts val="1200"/>
              <a:buChar char="○"/>
              <a:defRPr sz="900"/>
            </a:lvl8pPr>
            <a:lvl9pPr marL="3086100" lvl="8" indent="-228600" algn="l">
              <a:lnSpc>
                <a:spcPct val="115000"/>
              </a:lnSpc>
              <a:spcBef>
                <a:spcPts val="1200"/>
              </a:spcBef>
              <a:spcAft>
                <a:spcPts val="1200"/>
              </a:spcAft>
              <a:buSzPts val="1200"/>
              <a:buChar char="■"/>
              <a:defRPr sz="900"/>
            </a:lvl9pPr>
          </a:lstStyle>
          <a:p>
            <a:endParaRPr/>
          </a:p>
        </p:txBody>
      </p:sp>
      <p:sp>
        <p:nvSpPr>
          <p:cNvPr id="23" name="Google Shape;23;p5"/>
          <p:cNvSpPr txBox="1">
            <a:spLocks noGrp="1"/>
          </p:cNvSpPr>
          <p:nvPr>
            <p:ph type="body" idx="2"/>
          </p:nvPr>
        </p:nvSpPr>
        <p:spPr>
          <a:xfrm>
            <a:off x="3624300" y="1152475"/>
            <a:ext cx="2999925" cy="3416400"/>
          </a:xfrm>
          <a:prstGeom prst="rect">
            <a:avLst/>
          </a:prstGeom>
          <a:noFill/>
          <a:ln>
            <a:noFill/>
          </a:ln>
        </p:spPr>
        <p:txBody>
          <a:bodyPr spcFirstLastPara="1" wrap="square" lIns="91425" tIns="91425" rIns="91425" bIns="91425" anchor="t" anchorCtr="0"/>
          <a:lstStyle>
            <a:lvl1pPr marL="342900" lvl="0" indent="-238125" algn="l">
              <a:lnSpc>
                <a:spcPct val="115000"/>
              </a:lnSpc>
              <a:spcBef>
                <a:spcPts val="0"/>
              </a:spcBef>
              <a:spcAft>
                <a:spcPts val="0"/>
              </a:spcAft>
              <a:buSzPts val="1400"/>
              <a:buChar char="●"/>
              <a:defRPr sz="1050"/>
            </a:lvl1pPr>
            <a:lvl2pPr marL="685800" lvl="1" indent="-228600" algn="l">
              <a:lnSpc>
                <a:spcPct val="115000"/>
              </a:lnSpc>
              <a:spcBef>
                <a:spcPts val="1200"/>
              </a:spcBef>
              <a:spcAft>
                <a:spcPts val="0"/>
              </a:spcAft>
              <a:buSzPts val="1200"/>
              <a:buChar char="○"/>
              <a:defRPr sz="900"/>
            </a:lvl2pPr>
            <a:lvl3pPr marL="1028700" lvl="2" indent="-228600" algn="l">
              <a:lnSpc>
                <a:spcPct val="115000"/>
              </a:lnSpc>
              <a:spcBef>
                <a:spcPts val="1200"/>
              </a:spcBef>
              <a:spcAft>
                <a:spcPts val="0"/>
              </a:spcAft>
              <a:buSzPts val="1200"/>
              <a:buChar char="■"/>
              <a:defRPr sz="900"/>
            </a:lvl3pPr>
            <a:lvl4pPr marL="1371600" lvl="3" indent="-228600" algn="l">
              <a:lnSpc>
                <a:spcPct val="115000"/>
              </a:lnSpc>
              <a:spcBef>
                <a:spcPts val="1200"/>
              </a:spcBef>
              <a:spcAft>
                <a:spcPts val="0"/>
              </a:spcAft>
              <a:buSzPts val="1200"/>
              <a:buChar char="●"/>
              <a:defRPr sz="900"/>
            </a:lvl4pPr>
            <a:lvl5pPr marL="1714500" lvl="4" indent="-228600" algn="l">
              <a:lnSpc>
                <a:spcPct val="115000"/>
              </a:lnSpc>
              <a:spcBef>
                <a:spcPts val="1200"/>
              </a:spcBef>
              <a:spcAft>
                <a:spcPts val="0"/>
              </a:spcAft>
              <a:buSzPts val="1200"/>
              <a:buChar char="○"/>
              <a:defRPr sz="900"/>
            </a:lvl5pPr>
            <a:lvl6pPr marL="2057400" lvl="5" indent="-228600" algn="l">
              <a:lnSpc>
                <a:spcPct val="115000"/>
              </a:lnSpc>
              <a:spcBef>
                <a:spcPts val="1200"/>
              </a:spcBef>
              <a:spcAft>
                <a:spcPts val="0"/>
              </a:spcAft>
              <a:buSzPts val="1200"/>
              <a:buChar char="■"/>
              <a:defRPr sz="900"/>
            </a:lvl6pPr>
            <a:lvl7pPr marL="2400300" lvl="6" indent="-228600" algn="l">
              <a:lnSpc>
                <a:spcPct val="115000"/>
              </a:lnSpc>
              <a:spcBef>
                <a:spcPts val="1200"/>
              </a:spcBef>
              <a:spcAft>
                <a:spcPts val="0"/>
              </a:spcAft>
              <a:buSzPts val="1200"/>
              <a:buChar char="●"/>
              <a:defRPr sz="900"/>
            </a:lvl7pPr>
            <a:lvl8pPr marL="2743200" lvl="7" indent="-228600" algn="l">
              <a:lnSpc>
                <a:spcPct val="115000"/>
              </a:lnSpc>
              <a:spcBef>
                <a:spcPts val="1200"/>
              </a:spcBef>
              <a:spcAft>
                <a:spcPts val="0"/>
              </a:spcAft>
              <a:buSzPts val="1200"/>
              <a:buChar char="○"/>
              <a:defRPr sz="900"/>
            </a:lvl8pPr>
            <a:lvl9pPr marL="3086100" lvl="8" indent="-228600" algn="l">
              <a:lnSpc>
                <a:spcPct val="115000"/>
              </a:lnSpc>
              <a:spcBef>
                <a:spcPts val="1200"/>
              </a:spcBef>
              <a:spcAft>
                <a:spcPts val="1200"/>
              </a:spcAft>
              <a:buSzPts val="1200"/>
              <a:buChar char="■"/>
              <a:defRPr sz="900"/>
            </a:lvl9pPr>
          </a:lstStyle>
          <a:p>
            <a:endParaRPr/>
          </a:p>
        </p:txBody>
      </p:sp>
      <p:sp>
        <p:nvSpPr>
          <p:cNvPr id="24" name="Google Shape;24;p5"/>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12AA9D8-324C-4805-9620-5EB8A4AA568A}" type="slidenum">
              <a:rPr lang="en-GB" altLang="en-US"/>
              <a:pPr>
                <a:defRPr/>
              </a:pPr>
              <a:t>‹#›</a:t>
            </a:fld>
            <a:endParaRPr lang="en-GB" altLang="en-US" dirty="0"/>
          </a:p>
        </p:txBody>
      </p:sp>
    </p:spTree>
    <p:extLst>
      <p:ext uri="{BB962C8B-B14F-4D97-AF65-F5344CB8AC3E}">
        <p14:creationId xmlns:p14="http://schemas.microsoft.com/office/powerpoint/2010/main" val="35313990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93D965C-5260-44DB-BCCE-A4DEAC9C83D3}" type="slidenum">
              <a:rPr lang="en-GB" altLang="en-US"/>
              <a:pPr>
                <a:defRPr/>
              </a:pPr>
              <a:t>‹#›</a:t>
            </a:fld>
            <a:endParaRPr lang="en-GB" altLang="en-US" dirty="0"/>
          </a:p>
        </p:txBody>
      </p:sp>
    </p:spTree>
    <p:extLst>
      <p:ext uri="{BB962C8B-B14F-4D97-AF65-F5344CB8AC3E}">
        <p14:creationId xmlns:p14="http://schemas.microsoft.com/office/powerpoint/2010/main" val="36947952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83769"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90FD9EB-A23E-41C7-91F7-7473BF2A7DF9}" type="slidenum">
              <a:rPr lang="en-GB" altLang="en-US"/>
              <a:pPr>
                <a:defRPr/>
              </a:pPr>
              <a:t>‹#›</a:t>
            </a:fld>
            <a:endParaRPr lang="en-GB" altLang="en-US" dirty="0"/>
          </a:p>
        </p:txBody>
      </p:sp>
    </p:spTree>
    <p:extLst>
      <p:ext uri="{BB962C8B-B14F-4D97-AF65-F5344CB8AC3E}">
        <p14:creationId xmlns:p14="http://schemas.microsoft.com/office/powerpoint/2010/main" val="3780798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916576C-1C32-4297-A12B-AE2F0C6488A1}" type="slidenum">
              <a:rPr lang="en-GB" altLang="en-US"/>
              <a:pPr>
                <a:defRPr/>
              </a:pPr>
              <a:t>‹#›</a:t>
            </a:fld>
            <a:endParaRPr lang="en-GB" altLang="en-US" dirty="0"/>
          </a:p>
        </p:txBody>
      </p:sp>
    </p:spTree>
    <p:extLst>
      <p:ext uri="{BB962C8B-B14F-4D97-AF65-F5344CB8AC3E}">
        <p14:creationId xmlns:p14="http://schemas.microsoft.com/office/powerpoint/2010/main" val="29252784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7A2B03B-BB33-4ADE-BEC2-BCC96D39A6CB}" type="slidenum">
              <a:rPr lang="en-GB" altLang="en-US"/>
              <a:pPr>
                <a:defRPr/>
              </a:pPr>
              <a:t>‹#›</a:t>
            </a:fld>
            <a:endParaRPr lang="en-GB" altLang="en-US" dirty="0"/>
          </a:p>
        </p:txBody>
      </p:sp>
    </p:spTree>
    <p:extLst>
      <p:ext uri="{BB962C8B-B14F-4D97-AF65-F5344CB8AC3E}">
        <p14:creationId xmlns:p14="http://schemas.microsoft.com/office/powerpoint/2010/main" val="31198591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4787"/>
            <a:ext cx="2256235"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2681287" y="204788"/>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076326"/>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E51556C-65EC-4CB0-8394-07AB3D2CAD8F}" type="slidenum">
              <a:rPr lang="en-GB" altLang="en-US"/>
              <a:pPr>
                <a:defRPr/>
              </a:pPr>
              <a:t>‹#›</a:t>
            </a:fld>
            <a:endParaRPr lang="en-GB" altLang="en-US" dirty="0"/>
          </a:p>
        </p:txBody>
      </p:sp>
    </p:spTree>
    <p:extLst>
      <p:ext uri="{BB962C8B-B14F-4D97-AF65-F5344CB8AC3E}">
        <p14:creationId xmlns:p14="http://schemas.microsoft.com/office/powerpoint/2010/main" val="30346787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smtClean="0"/>
          </a:p>
        </p:txBody>
      </p:sp>
      <p:sp>
        <p:nvSpPr>
          <p:cNvPr id="4" name="Text Placeholder 3"/>
          <p:cNvSpPr>
            <a:spLocks noGrp="1"/>
          </p:cNvSpPr>
          <p:nvPr>
            <p:ph type="body" sz="half" idx="2"/>
          </p:nvPr>
        </p:nvSpPr>
        <p:spPr>
          <a:xfrm>
            <a:off x="1344216" y="4025503"/>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5940662-7AE5-4B00-B59C-6FCAB6868C70}" type="slidenum">
              <a:rPr lang="en-GB" altLang="en-US"/>
              <a:pPr>
                <a:defRPr/>
              </a:pPr>
              <a:t>‹#›</a:t>
            </a:fld>
            <a:endParaRPr lang="en-GB" altLang="en-US" dirty="0"/>
          </a:p>
        </p:txBody>
      </p:sp>
    </p:spTree>
    <p:extLst>
      <p:ext uri="{BB962C8B-B14F-4D97-AF65-F5344CB8AC3E}">
        <p14:creationId xmlns:p14="http://schemas.microsoft.com/office/powerpoint/2010/main" val="15185324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22B803A-CC83-4609-8A88-5BE6BB1D5ADE}" type="slidenum">
              <a:rPr lang="en-GB" altLang="en-US"/>
              <a:pPr>
                <a:defRPr/>
              </a:pPr>
              <a:t>‹#›</a:t>
            </a:fld>
            <a:endParaRPr lang="en-GB" altLang="en-US" dirty="0"/>
          </a:p>
        </p:txBody>
      </p:sp>
    </p:spTree>
    <p:extLst>
      <p:ext uri="{BB962C8B-B14F-4D97-AF65-F5344CB8AC3E}">
        <p14:creationId xmlns:p14="http://schemas.microsoft.com/office/powerpoint/2010/main" val="587174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3A663D2-1267-4C7D-A314-89723D01F738}" type="slidenum">
              <a:rPr lang="en-GB" altLang="en-US"/>
              <a:pPr>
                <a:defRPr/>
              </a:pPr>
              <a:t>‹#›</a:t>
            </a:fld>
            <a:endParaRPr lang="en-GB" altLang="en-US" dirty="0"/>
          </a:p>
        </p:txBody>
      </p:sp>
    </p:spTree>
    <p:extLst>
      <p:ext uri="{BB962C8B-B14F-4D97-AF65-F5344CB8AC3E}">
        <p14:creationId xmlns:p14="http://schemas.microsoft.com/office/powerpoint/2010/main" val="4037524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555600"/>
            <a:ext cx="2106000" cy="7557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2400"/>
              <a:buNone/>
              <a:defRPr sz="1800"/>
            </a:lvl1pPr>
            <a:lvl2pPr lvl="1" algn="l">
              <a:lnSpc>
                <a:spcPct val="100000"/>
              </a:lnSpc>
              <a:spcBef>
                <a:spcPts val="0"/>
              </a:spcBef>
              <a:spcAft>
                <a:spcPts val="0"/>
              </a:spcAft>
              <a:buSzPts val="2400"/>
              <a:buNone/>
              <a:defRPr sz="1800"/>
            </a:lvl2pPr>
            <a:lvl3pPr lvl="2" algn="l">
              <a:lnSpc>
                <a:spcPct val="100000"/>
              </a:lnSpc>
              <a:spcBef>
                <a:spcPts val="0"/>
              </a:spcBef>
              <a:spcAft>
                <a:spcPts val="0"/>
              </a:spcAft>
              <a:buSzPts val="2400"/>
              <a:buNone/>
              <a:defRPr sz="1800"/>
            </a:lvl3pPr>
            <a:lvl4pPr lvl="3" algn="l">
              <a:lnSpc>
                <a:spcPct val="100000"/>
              </a:lnSpc>
              <a:spcBef>
                <a:spcPts val="0"/>
              </a:spcBef>
              <a:spcAft>
                <a:spcPts val="0"/>
              </a:spcAft>
              <a:buSzPts val="2400"/>
              <a:buNone/>
              <a:defRPr sz="1800"/>
            </a:lvl4pPr>
            <a:lvl5pPr lvl="4" algn="l">
              <a:lnSpc>
                <a:spcPct val="100000"/>
              </a:lnSpc>
              <a:spcBef>
                <a:spcPts val="0"/>
              </a:spcBef>
              <a:spcAft>
                <a:spcPts val="0"/>
              </a:spcAft>
              <a:buSzPts val="2400"/>
              <a:buNone/>
              <a:defRPr sz="1800"/>
            </a:lvl5pPr>
            <a:lvl6pPr lvl="5" algn="l">
              <a:lnSpc>
                <a:spcPct val="100000"/>
              </a:lnSpc>
              <a:spcBef>
                <a:spcPts val="0"/>
              </a:spcBef>
              <a:spcAft>
                <a:spcPts val="0"/>
              </a:spcAft>
              <a:buSzPts val="2400"/>
              <a:buNone/>
              <a:defRPr sz="1800"/>
            </a:lvl6pPr>
            <a:lvl7pPr lvl="6" algn="l">
              <a:lnSpc>
                <a:spcPct val="100000"/>
              </a:lnSpc>
              <a:spcBef>
                <a:spcPts val="0"/>
              </a:spcBef>
              <a:spcAft>
                <a:spcPts val="0"/>
              </a:spcAft>
              <a:buSzPts val="2400"/>
              <a:buNone/>
              <a:defRPr sz="1800"/>
            </a:lvl7pPr>
            <a:lvl8pPr lvl="7" algn="l">
              <a:lnSpc>
                <a:spcPct val="100000"/>
              </a:lnSpc>
              <a:spcBef>
                <a:spcPts val="0"/>
              </a:spcBef>
              <a:spcAft>
                <a:spcPts val="0"/>
              </a:spcAft>
              <a:buSzPts val="2400"/>
              <a:buNone/>
              <a:defRPr sz="1800"/>
            </a:lvl8pPr>
            <a:lvl9pPr lvl="8" algn="l">
              <a:lnSpc>
                <a:spcPct val="100000"/>
              </a:lnSpc>
              <a:spcBef>
                <a:spcPts val="0"/>
              </a:spcBef>
              <a:spcAft>
                <a:spcPts val="0"/>
              </a:spcAft>
              <a:buSzPts val="2400"/>
              <a:buNone/>
              <a:defRPr sz="1800"/>
            </a:lvl9pPr>
          </a:lstStyle>
          <a:p>
            <a:endParaRPr/>
          </a:p>
        </p:txBody>
      </p:sp>
      <p:sp>
        <p:nvSpPr>
          <p:cNvPr id="30" name="Google Shape;30;p7"/>
          <p:cNvSpPr txBox="1">
            <a:spLocks noGrp="1"/>
          </p:cNvSpPr>
          <p:nvPr>
            <p:ph type="body" idx="1"/>
          </p:nvPr>
        </p:nvSpPr>
        <p:spPr>
          <a:xfrm>
            <a:off x="233775" y="1389600"/>
            <a:ext cx="2106000" cy="3179400"/>
          </a:xfrm>
          <a:prstGeom prst="rect">
            <a:avLst/>
          </a:prstGeom>
          <a:noFill/>
          <a:ln>
            <a:noFill/>
          </a:ln>
        </p:spPr>
        <p:txBody>
          <a:bodyPr spcFirstLastPara="1" wrap="square" lIns="91425" tIns="91425" rIns="91425" bIns="91425" anchor="t" anchorCtr="0"/>
          <a:lstStyle>
            <a:lvl1pPr marL="342900" lvl="0" indent="-228600" algn="l">
              <a:lnSpc>
                <a:spcPct val="115000"/>
              </a:lnSpc>
              <a:spcBef>
                <a:spcPts val="0"/>
              </a:spcBef>
              <a:spcAft>
                <a:spcPts val="0"/>
              </a:spcAft>
              <a:buSzPts val="1200"/>
              <a:buChar char="●"/>
              <a:defRPr sz="900"/>
            </a:lvl1pPr>
            <a:lvl2pPr marL="685800" lvl="1" indent="-228600" algn="l">
              <a:lnSpc>
                <a:spcPct val="115000"/>
              </a:lnSpc>
              <a:spcBef>
                <a:spcPts val="1200"/>
              </a:spcBef>
              <a:spcAft>
                <a:spcPts val="0"/>
              </a:spcAft>
              <a:buSzPts val="1200"/>
              <a:buChar char="○"/>
              <a:defRPr sz="900"/>
            </a:lvl2pPr>
            <a:lvl3pPr marL="1028700" lvl="2" indent="-228600" algn="l">
              <a:lnSpc>
                <a:spcPct val="115000"/>
              </a:lnSpc>
              <a:spcBef>
                <a:spcPts val="1200"/>
              </a:spcBef>
              <a:spcAft>
                <a:spcPts val="0"/>
              </a:spcAft>
              <a:buSzPts val="1200"/>
              <a:buChar char="■"/>
              <a:defRPr sz="900"/>
            </a:lvl3pPr>
            <a:lvl4pPr marL="1371600" lvl="3" indent="-228600" algn="l">
              <a:lnSpc>
                <a:spcPct val="115000"/>
              </a:lnSpc>
              <a:spcBef>
                <a:spcPts val="1200"/>
              </a:spcBef>
              <a:spcAft>
                <a:spcPts val="0"/>
              </a:spcAft>
              <a:buSzPts val="1200"/>
              <a:buChar char="●"/>
              <a:defRPr sz="900"/>
            </a:lvl4pPr>
            <a:lvl5pPr marL="1714500" lvl="4" indent="-228600" algn="l">
              <a:lnSpc>
                <a:spcPct val="115000"/>
              </a:lnSpc>
              <a:spcBef>
                <a:spcPts val="1200"/>
              </a:spcBef>
              <a:spcAft>
                <a:spcPts val="0"/>
              </a:spcAft>
              <a:buSzPts val="1200"/>
              <a:buChar char="○"/>
              <a:defRPr sz="900"/>
            </a:lvl5pPr>
            <a:lvl6pPr marL="2057400" lvl="5" indent="-228600" algn="l">
              <a:lnSpc>
                <a:spcPct val="115000"/>
              </a:lnSpc>
              <a:spcBef>
                <a:spcPts val="1200"/>
              </a:spcBef>
              <a:spcAft>
                <a:spcPts val="0"/>
              </a:spcAft>
              <a:buSzPts val="1200"/>
              <a:buChar char="■"/>
              <a:defRPr sz="900"/>
            </a:lvl6pPr>
            <a:lvl7pPr marL="2400300" lvl="6" indent="-228600" algn="l">
              <a:lnSpc>
                <a:spcPct val="115000"/>
              </a:lnSpc>
              <a:spcBef>
                <a:spcPts val="1200"/>
              </a:spcBef>
              <a:spcAft>
                <a:spcPts val="0"/>
              </a:spcAft>
              <a:buSzPts val="1200"/>
              <a:buChar char="●"/>
              <a:defRPr sz="900"/>
            </a:lvl7pPr>
            <a:lvl8pPr marL="2743200" lvl="7" indent="-228600" algn="l">
              <a:lnSpc>
                <a:spcPct val="115000"/>
              </a:lnSpc>
              <a:spcBef>
                <a:spcPts val="1200"/>
              </a:spcBef>
              <a:spcAft>
                <a:spcPts val="0"/>
              </a:spcAft>
              <a:buSzPts val="1200"/>
              <a:buChar char="○"/>
              <a:defRPr sz="900"/>
            </a:lvl8pPr>
            <a:lvl9pPr marL="3086100" lvl="8" indent="-228600" algn="l">
              <a:lnSpc>
                <a:spcPct val="115000"/>
              </a:lnSpc>
              <a:spcBef>
                <a:spcPts val="1200"/>
              </a:spcBef>
              <a:spcAft>
                <a:spcPts val="1200"/>
              </a:spcAft>
              <a:buSzPts val="1200"/>
              <a:buChar char="■"/>
              <a:defRPr sz="900"/>
            </a:lvl9pPr>
          </a:lstStyle>
          <a:p>
            <a:endParaRPr/>
          </a:p>
        </p:txBody>
      </p:sp>
      <p:sp>
        <p:nvSpPr>
          <p:cNvPr id="31" name="Google Shape;31;p7"/>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450150"/>
            <a:ext cx="4775850" cy="40908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4800"/>
              <a:buNone/>
              <a:defRPr sz="3600"/>
            </a:lvl1pPr>
            <a:lvl2pPr lvl="1" algn="l">
              <a:lnSpc>
                <a:spcPct val="100000"/>
              </a:lnSpc>
              <a:spcBef>
                <a:spcPts val="0"/>
              </a:spcBef>
              <a:spcAft>
                <a:spcPts val="0"/>
              </a:spcAft>
              <a:buSzPts val="4800"/>
              <a:buNone/>
              <a:defRPr sz="3600"/>
            </a:lvl2pPr>
            <a:lvl3pPr lvl="2" algn="l">
              <a:lnSpc>
                <a:spcPct val="100000"/>
              </a:lnSpc>
              <a:spcBef>
                <a:spcPts val="0"/>
              </a:spcBef>
              <a:spcAft>
                <a:spcPts val="0"/>
              </a:spcAft>
              <a:buSzPts val="4800"/>
              <a:buNone/>
              <a:defRPr sz="3600"/>
            </a:lvl3pPr>
            <a:lvl4pPr lvl="3" algn="l">
              <a:lnSpc>
                <a:spcPct val="100000"/>
              </a:lnSpc>
              <a:spcBef>
                <a:spcPts val="0"/>
              </a:spcBef>
              <a:spcAft>
                <a:spcPts val="0"/>
              </a:spcAft>
              <a:buSzPts val="4800"/>
              <a:buNone/>
              <a:defRPr sz="3600"/>
            </a:lvl4pPr>
            <a:lvl5pPr lvl="4" algn="l">
              <a:lnSpc>
                <a:spcPct val="100000"/>
              </a:lnSpc>
              <a:spcBef>
                <a:spcPts val="0"/>
              </a:spcBef>
              <a:spcAft>
                <a:spcPts val="0"/>
              </a:spcAft>
              <a:buSzPts val="4800"/>
              <a:buNone/>
              <a:defRPr sz="3600"/>
            </a:lvl5pPr>
            <a:lvl6pPr lvl="5" algn="l">
              <a:lnSpc>
                <a:spcPct val="100000"/>
              </a:lnSpc>
              <a:spcBef>
                <a:spcPts val="0"/>
              </a:spcBef>
              <a:spcAft>
                <a:spcPts val="0"/>
              </a:spcAft>
              <a:buSzPts val="4800"/>
              <a:buNone/>
              <a:defRPr sz="3600"/>
            </a:lvl6pPr>
            <a:lvl7pPr lvl="6" algn="l">
              <a:lnSpc>
                <a:spcPct val="100000"/>
              </a:lnSpc>
              <a:spcBef>
                <a:spcPts val="0"/>
              </a:spcBef>
              <a:spcAft>
                <a:spcPts val="0"/>
              </a:spcAft>
              <a:buSzPts val="4800"/>
              <a:buNone/>
              <a:defRPr sz="3600"/>
            </a:lvl7pPr>
            <a:lvl8pPr lvl="7" algn="l">
              <a:lnSpc>
                <a:spcPct val="100000"/>
              </a:lnSpc>
              <a:spcBef>
                <a:spcPts val="0"/>
              </a:spcBef>
              <a:spcAft>
                <a:spcPts val="0"/>
              </a:spcAft>
              <a:buSzPts val="4800"/>
              <a:buNone/>
              <a:defRPr sz="3600"/>
            </a:lvl8pPr>
            <a:lvl9pPr lvl="8" algn="l">
              <a:lnSpc>
                <a:spcPct val="100000"/>
              </a:lnSpc>
              <a:spcBef>
                <a:spcPts val="0"/>
              </a:spcBef>
              <a:spcAft>
                <a:spcPts val="0"/>
              </a:spcAft>
              <a:buSzPts val="4800"/>
              <a:buNone/>
              <a:defRPr sz="3600"/>
            </a:lvl9pPr>
          </a:lstStyle>
          <a:p>
            <a:endParaRPr/>
          </a:p>
        </p:txBody>
      </p:sp>
      <p:sp>
        <p:nvSpPr>
          <p:cNvPr id="34" name="Google Shape;34;p8"/>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429000" y="-125"/>
            <a:ext cx="3429000" cy="5143500"/>
          </a:xfrm>
          <a:prstGeom prst="rect">
            <a:avLst/>
          </a:prstGeom>
          <a:solidFill>
            <a:schemeClr val="lt2"/>
          </a:solid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dirty="0">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199125" y="1233175"/>
            <a:ext cx="3033900" cy="14823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4200"/>
              <a:buNone/>
              <a:defRPr sz="3150"/>
            </a:lvl1pPr>
            <a:lvl2pPr lvl="1" algn="ctr">
              <a:lnSpc>
                <a:spcPct val="100000"/>
              </a:lnSpc>
              <a:spcBef>
                <a:spcPts val="0"/>
              </a:spcBef>
              <a:spcAft>
                <a:spcPts val="0"/>
              </a:spcAft>
              <a:buSzPts val="4200"/>
              <a:buNone/>
              <a:defRPr sz="3150"/>
            </a:lvl2pPr>
            <a:lvl3pPr lvl="2" algn="ctr">
              <a:lnSpc>
                <a:spcPct val="100000"/>
              </a:lnSpc>
              <a:spcBef>
                <a:spcPts val="0"/>
              </a:spcBef>
              <a:spcAft>
                <a:spcPts val="0"/>
              </a:spcAft>
              <a:buSzPts val="4200"/>
              <a:buNone/>
              <a:defRPr sz="3150"/>
            </a:lvl3pPr>
            <a:lvl4pPr lvl="3" algn="ctr">
              <a:lnSpc>
                <a:spcPct val="100000"/>
              </a:lnSpc>
              <a:spcBef>
                <a:spcPts val="0"/>
              </a:spcBef>
              <a:spcAft>
                <a:spcPts val="0"/>
              </a:spcAft>
              <a:buSzPts val="4200"/>
              <a:buNone/>
              <a:defRPr sz="3150"/>
            </a:lvl4pPr>
            <a:lvl5pPr lvl="4" algn="ctr">
              <a:lnSpc>
                <a:spcPct val="100000"/>
              </a:lnSpc>
              <a:spcBef>
                <a:spcPts val="0"/>
              </a:spcBef>
              <a:spcAft>
                <a:spcPts val="0"/>
              </a:spcAft>
              <a:buSzPts val="4200"/>
              <a:buNone/>
              <a:defRPr sz="3150"/>
            </a:lvl5pPr>
            <a:lvl6pPr lvl="5" algn="ctr">
              <a:lnSpc>
                <a:spcPct val="100000"/>
              </a:lnSpc>
              <a:spcBef>
                <a:spcPts val="0"/>
              </a:spcBef>
              <a:spcAft>
                <a:spcPts val="0"/>
              </a:spcAft>
              <a:buSzPts val="4200"/>
              <a:buNone/>
              <a:defRPr sz="3150"/>
            </a:lvl6pPr>
            <a:lvl7pPr lvl="6" algn="ctr">
              <a:lnSpc>
                <a:spcPct val="100000"/>
              </a:lnSpc>
              <a:spcBef>
                <a:spcPts val="0"/>
              </a:spcBef>
              <a:spcAft>
                <a:spcPts val="0"/>
              </a:spcAft>
              <a:buSzPts val="4200"/>
              <a:buNone/>
              <a:defRPr sz="3150"/>
            </a:lvl7pPr>
            <a:lvl8pPr lvl="7" algn="ctr">
              <a:lnSpc>
                <a:spcPct val="100000"/>
              </a:lnSpc>
              <a:spcBef>
                <a:spcPts val="0"/>
              </a:spcBef>
              <a:spcAft>
                <a:spcPts val="0"/>
              </a:spcAft>
              <a:buSzPts val="4200"/>
              <a:buNone/>
              <a:defRPr sz="3150"/>
            </a:lvl8pPr>
            <a:lvl9pPr lvl="8" algn="ctr">
              <a:lnSpc>
                <a:spcPct val="100000"/>
              </a:lnSpc>
              <a:spcBef>
                <a:spcPts val="0"/>
              </a:spcBef>
              <a:spcAft>
                <a:spcPts val="0"/>
              </a:spcAft>
              <a:buSzPts val="4200"/>
              <a:buNone/>
              <a:defRPr sz="3150"/>
            </a:lvl9pPr>
          </a:lstStyle>
          <a:p>
            <a:endParaRPr/>
          </a:p>
        </p:txBody>
      </p:sp>
      <p:sp>
        <p:nvSpPr>
          <p:cNvPr id="38" name="Google Shape;38;p9"/>
          <p:cNvSpPr txBox="1">
            <a:spLocks noGrp="1"/>
          </p:cNvSpPr>
          <p:nvPr>
            <p:ph type="subTitle" idx="1"/>
          </p:nvPr>
        </p:nvSpPr>
        <p:spPr>
          <a:xfrm>
            <a:off x="199125" y="2803075"/>
            <a:ext cx="3033900" cy="12351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Google Shape;39;p9"/>
          <p:cNvSpPr txBox="1">
            <a:spLocks noGrp="1"/>
          </p:cNvSpPr>
          <p:nvPr>
            <p:ph type="body" idx="2"/>
          </p:nvPr>
        </p:nvSpPr>
        <p:spPr>
          <a:xfrm>
            <a:off x="3704625" y="724075"/>
            <a:ext cx="2877750" cy="3695100"/>
          </a:xfrm>
          <a:prstGeom prst="rect">
            <a:avLst/>
          </a:prstGeom>
          <a:noFill/>
          <a:ln>
            <a:noFill/>
          </a:ln>
        </p:spPr>
        <p:txBody>
          <a:bodyPr spcFirstLastPara="1" wrap="square" lIns="91425" tIns="91425" rIns="91425" bIns="91425" anchor="ctr" anchorCtr="0"/>
          <a:lstStyle>
            <a:lvl1pPr marL="342900" lvl="0" indent="-257175" algn="l">
              <a:lnSpc>
                <a:spcPct val="115000"/>
              </a:lnSpc>
              <a:spcBef>
                <a:spcPts val="0"/>
              </a:spcBef>
              <a:spcAft>
                <a:spcPts val="0"/>
              </a:spcAft>
              <a:buSzPts val="1800"/>
              <a:buChar char="●"/>
              <a:defRPr/>
            </a:lvl1pPr>
            <a:lvl2pPr marL="685800" lvl="1" indent="-238125" algn="l">
              <a:lnSpc>
                <a:spcPct val="115000"/>
              </a:lnSpc>
              <a:spcBef>
                <a:spcPts val="1200"/>
              </a:spcBef>
              <a:spcAft>
                <a:spcPts val="0"/>
              </a:spcAft>
              <a:buSzPts val="1400"/>
              <a:buChar char="○"/>
              <a:defRPr/>
            </a:lvl2pPr>
            <a:lvl3pPr marL="1028700" lvl="2" indent="-238125" algn="l">
              <a:lnSpc>
                <a:spcPct val="115000"/>
              </a:lnSpc>
              <a:spcBef>
                <a:spcPts val="1200"/>
              </a:spcBef>
              <a:spcAft>
                <a:spcPts val="0"/>
              </a:spcAft>
              <a:buSzPts val="1400"/>
              <a:buChar char="■"/>
              <a:defRPr/>
            </a:lvl3pPr>
            <a:lvl4pPr marL="1371600" lvl="3" indent="-238125" algn="l">
              <a:lnSpc>
                <a:spcPct val="115000"/>
              </a:lnSpc>
              <a:spcBef>
                <a:spcPts val="1200"/>
              </a:spcBef>
              <a:spcAft>
                <a:spcPts val="0"/>
              </a:spcAft>
              <a:buSzPts val="1400"/>
              <a:buChar char="●"/>
              <a:defRPr/>
            </a:lvl4pPr>
            <a:lvl5pPr marL="1714500" lvl="4" indent="-238125" algn="l">
              <a:lnSpc>
                <a:spcPct val="115000"/>
              </a:lnSpc>
              <a:spcBef>
                <a:spcPts val="1200"/>
              </a:spcBef>
              <a:spcAft>
                <a:spcPts val="0"/>
              </a:spcAft>
              <a:buSzPts val="1400"/>
              <a:buChar char="○"/>
              <a:defRPr/>
            </a:lvl5pPr>
            <a:lvl6pPr marL="2057400" lvl="5" indent="-238125" algn="l">
              <a:lnSpc>
                <a:spcPct val="115000"/>
              </a:lnSpc>
              <a:spcBef>
                <a:spcPts val="1200"/>
              </a:spcBef>
              <a:spcAft>
                <a:spcPts val="0"/>
              </a:spcAft>
              <a:buSzPts val="1400"/>
              <a:buChar char="■"/>
              <a:defRPr/>
            </a:lvl6pPr>
            <a:lvl7pPr marL="2400300" lvl="6" indent="-238125" algn="l">
              <a:lnSpc>
                <a:spcPct val="115000"/>
              </a:lnSpc>
              <a:spcBef>
                <a:spcPts val="1200"/>
              </a:spcBef>
              <a:spcAft>
                <a:spcPts val="0"/>
              </a:spcAft>
              <a:buSzPts val="1400"/>
              <a:buChar char="●"/>
              <a:defRPr/>
            </a:lvl7pPr>
            <a:lvl8pPr marL="2743200" lvl="7" indent="-238125" algn="l">
              <a:lnSpc>
                <a:spcPct val="115000"/>
              </a:lnSpc>
              <a:spcBef>
                <a:spcPts val="1200"/>
              </a:spcBef>
              <a:spcAft>
                <a:spcPts val="0"/>
              </a:spcAft>
              <a:buSzPts val="1400"/>
              <a:buChar char="○"/>
              <a:defRPr/>
            </a:lvl8pPr>
            <a:lvl9pPr marL="3086100" lvl="8" indent="-238125" algn="l">
              <a:lnSpc>
                <a:spcPct val="115000"/>
              </a:lnSpc>
              <a:spcBef>
                <a:spcPts val="1200"/>
              </a:spcBef>
              <a:spcAft>
                <a:spcPts val="1200"/>
              </a:spcAft>
              <a:buSzPts val="1400"/>
              <a:buChar char="■"/>
              <a:defRPr/>
            </a:lvl9pPr>
          </a:lstStyle>
          <a:p>
            <a:endParaRPr/>
          </a:p>
        </p:txBody>
      </p:sp>
      <p:sp>
        <p:nvSpPr>
          <p:cNvPr id="40" name="Google Shape;40;p9"/>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4230575"/>
            <a:ext cx="4499100" cy="605100"/>
          </a:xfrm>
          <a:prstGeom prst="rect">
            <a:avLst/>
          </a:prstGeom>
          <a:noFill/>
          <a:ln>
            <a:noFill/>
          </a:ln>
        </p:spPr>
        <p:txBody>
          <a:bodyPr spcFirstLastPara="1" wrap="square" lIns="91425" tIns="91425" rIns="91425" bIns="91425" anchor="ctr" anchorCtr="0"/>
          <a:lstStyle>
            <a:lvl1pPr marL="342900" lvl="0" indent="-17145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wm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3.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5750" y="364332"/>
            <a:ext cx="6229350" cy="66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Main title / statement</a:t>
            </a:r>
            <a:br>
              <a:rPr lang="en-GB" altLang="en-US" smtClean="0"/>
            </a:br>
            <a:r>
              <a:rPr lang="en-GB" altLang="en-US" smtClean="0"/>
              <a:t>If you need a secondary line select, return and type</a:t>
            </a:r>
          </a:p>
        </p:txBody>
      </p:sp>
      <p:sp>
        <p:nvSpPr>
          <p:cNvPr id="1027" name="Rectangle 3"/>
          <p:cNvSpPr>
            <a:spLocks noGrp="1" noChangeArrowheads="1"/>
          </p:cNvSpPr>
          <p:nvPr>
            <p:ph type="body" idx="1"/>
          </p:nvPr>
        </p:nvSpPr>
        <p:spPr bwMode="auto">
          <a:xfrm>
            <a:off x="285750" y="1084660"/>
            <a:ext cx="622935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Line 4"/>
          <p:cNvSpPr>
            <a:spLocks noChangeShapeType="1"/>
          </p:cNvSpPr>
          <p:nvPr/>
        </p:nvSpPr>
        <p:spPr bwMode="auto">
          <a:xfrm>
            <a:off x="341710" y="1027510"/>
            <a:ext cx="6229350" cy="0"/>
          </a:xfrm>
          <a:prstGeom prst="line">
            <a:avLst/>
          </a:prstGeom>
          <a:noFill/>
          <a:ln w="9525">
            <a:solidFill>
              <a:srgbClr val="12003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dirty="0"/>
          </a:p>
        </p:txBody>
      </p:sp>
      <p:sp>
        <p:nvSpPr>
          <p:cNvPr id="1029" name="Line 5"/>
          <p:cNvSpPr>
            <a:spLocks noChangeShapeType="1"/>
          </p:cNvSpPr>
          <p:nvPr/>
        </p:nvSpPr>
        <p:spPr bwMode="auto">
          <a:xfrm>
            <a:off x="341710" y="4114800"/>
            <a:ext cx="6229350" cy="0"/>
          </a:xfrm>
          <a:prstGeom prst="line">
            <a:avLst/>
          </a:prstGeom>
          <a:noFill/>
          <a:ln w="9525">
            <a:solidFill>
              <a:srgbClr val="12003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dirty="0"/>
          </a:p>
        </p:txBody>
      </p:sp>
      <p:pic>
        <p:nvPicPr>
          <p:cNvPr id="1030" name="Picture 6" descr="NP_blue_cmy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1235" y="4192191"/>
            <a:ext cx="1674019"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NP_blue_cmy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51235" y="4192191"/>
            <a:ext cx="1674019"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77923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rtl="0" eaLnBrk="0" fontAlgn="base" hangingPunct="0">
        <a:spcBef>
          <a:spcPct val="0"/>
        </a:spcBef>
        <a:spcAft>
          <a:spcPct val="0"/>
        </a:spcAft>
        <a:defRPr sz="1800" b="1">
          <a:solidFill>
            <a:srgbClr val="12003C"/>
          </a:solidFill>
          <a:latin typeface="+mj-lt"/>
          <a:ea typeface="+mj-ea"/>
          <a:cs typeface="+mj-cs"/>
        </a:defRPr>
      </a:lvl1pPr>
      <a:lvl2pPr algn="l" rtl="0" eaLnBrk="0" fontAlgn="base" hangingPunct="0">
        <a:spcBef>
          <a:spcPct val="0"/>
        </a:spcBef>
        <a:spcAft>
          <a:spcPct val="0"/>
        </a:spcAft>
        <a:defRPr sz="1800" b="1">
          <a:solidFill>
            <a:srgbClr val="12003C"/>
          </a:solidFill>
          <a:latin typeface="Arial" charset="0"/>
        </a:defRPr>
      </a:lvl2pPr>
      <a:lvl3pPr algn="l" rtl="0" eaLnBrk="0" fontAlgn="base" hangingPunct="0">
        <a:spcBef>
          <a:spcPct val="0"/>
        </a:spcBef>
        <a:spcAft>
          <a:spcPct val="0"/>
        </a:spcAft>
        <a:defRPr sz="1800" b="1">
          <a:solidFill>
            <a:srgbClr val="12003C"/>
          </a:solidFill>
          <a:latin typeface="Arial" charset="0"/>
        </a:defRPr>
      </a:lvl3pPr>
      <a:lvl4pPr algn="l" rtl="0" eaLnBrk="0" fontAlgn="base" hangingPunct="0">
        <a:spcBef>
          <a:spcPct val="0"/>
        </a:spcBef>
        <a:spcAft>
          <a:spcPct val="0"/>
        </a:spcAft>
        <a:defRPr sz="1800" b="1">
          <a:solidFill>
            <a:srgbClr val="12003C"/>
          </a:solidFill>
          <a:latin typeface="Arial" charset="0"/>
        </a:defRPr>
      </a:lvl4pPr>
      <a:lvl5pPr algn="l" rtl="0" eaLnBrk="0" fontAlgn="base" hangingPunct="0">
        <a:spcBef>
          <a:spcPct val="0"/>
        </a:spcBef>
        <a:spcAft>
          <a:spcPct val="0"/>
        </a:spcAft>
        <a:defRPr sz="1800" b="1">
          <a:solidFill>
            <a:srgbClr val="12003C"/>
          </a:solidFill>
          <a:latin typeface="Arial" charset="0"/>
        </a:defRPr>
      </a:lvl5pPr>
      <a:lvl6pPr marL="342900" algn="l" rtl="0" fontAlgn="base">
        <a:spcBef>
          <a:spcPct val="0"/>
        </a:spcBef>
        <a:spcAft>
          <a:spcPct val="0"/>
        </a:spcAft>
        <a:defRPr sz="1800" b="1">
          <a:solidFill>
            <a:srgbClr val="12003C"/>
          </a:solidFill>
          <a:latin typeface="Arial" charset="0"/>
        </a:defRPr>
      </a:lvl6pPr>
      <a:lvl7pPr marL="685800" algn="l" rtl="0" fontAlgn="base">
        <a:spcBef>
          <a:spcPct val="0"/>
        </a:spcBef>
        <a:spcAft>
          <a:spcPct val="0"/>
        </a:spcAft>
        <a:defRPr sz="1800" b="1">
          <a:solidFill>
            <a:srgbClr val="12003C"/>
          </a:solidFill>
          <a:latin typeface="Arial" charset="0"/>
        </a:defRPr>
      </a:lvl7pPr>
      <a:lvl8pPr marL="1028700" algn="l" rtl="0" fontAlgn="base">
        <a:spcBef>
          <a:spcPct val="0"/>
        </a:spcBef>
        <a:spcAft>
          <a:spcPct val="0"/>
        </a:spcAft>
        <a:defRPr sz="1800" b="1">
          <a:solidFill>
            <a:srgbClr val="12003C"/>
          </a:solidFill>
          <a:latin typeface="Arial" charset="0"/>
        </a:defRPr>
      </a:lvl8pPr>
      <a:lvl9pPr marL="1371600" algn="l" rtl="0" fontAlgn="base">
        <a:spcBef>
          <a:spcPct val="0"/>
        </a:spcBef>
        <a:spcAft>
          <a:spcPct val="0"/>
        </a:spcAft>
        <a:defRPr sz="1800" b="1">
          <a:solidFill>
            <a:srgbClr val="12003C"/>
          </a:solidFill>
          <a:latin typeface="Arial" charset="0"/>
        </a:defRPr>
      </a:lvl9pPr>
    </p:titleStyle>
    <p:bodyStyle>
      <a:lvl1pPr marL="257175" indent="-257175" algn="l" rtl="0" eaLnBrk="0" fontAlgn="base" hangingPunct="0">
        <a:spcBef>
          <a:spcPct val="20000"/>
        </a:spcBef>
        <a:spcAft>
          <a:spcPct val="0"/>
        </a:spcAft>
        <a:buChar char="•"/>
        <a:defRPr sz="2400">
          <a:solidFill>
            <a:srgbClr val="12003C"/>
          </a:solidFill>
          <a:latin typeface="+mn-lt"/>
          <a:ea typeface="+mn-ea"/>
          <a:cs typeface="+mn-cs"/>
        </a:defRPr>
      </a:lvl1pPr>
      <a:lvl2pPr marL="557213" indent="-214313" algn="l" rtl="0" eaLnBrk="0" fontAlgn="base" hangingPunct="0">
        <a:spcBef>
          <a:spcPct val="20000"/>
        </a:spcBef>
        <a:spcAft>
          <a:spcPct val="0"/>
        </a:spcAft>
        <a:buChar char="–"/>
        <a:defRPr sz="2100">
          <a:solidFill>
            <a:srgbClr val="12003C"/>
          </a:solidFill>
          <a:latin typeface="+mn-lt"/>
        </a:defRPr>
      </a:lvl2pPr>
      <a:lvl3pPr marL="857250" indent="-171450" algn="l" rtl="0" eaLnBrk="0" fontAlgn="base" hangingPunct="0">
        <a:spcBef>
          <a:spcPct val="20000"/>
        </a:spcBef>
        <a:spcAft>
          <a:spcPct val="0"/>
        </a:spcAft>
        <a:buChar char="•"/>
        <a:defRPr sz="1800">
          <a:solidFill>
            <a:srgbClr val="12003C"/>
          </a:solidFill>
          <a:latin typeface="+mn-lt"/>
        </a:defRPr>
      </a:lvl3pPr>
      <a:lvl4pPr marL="1200150" indent="-171450" algn="l" rtl="0" eaLnBrk="0" fontAlgn="base" hangingPunct="0">
        <a:spcBef>
          <a:spcPct val="20000"/>
        </a:spcBef>
        <a:spcAft>
          <a:spcPct val="0"/>
        </a:spcAft>
        <a:buChar char="–"/>
        <a:defRPr sz="1500">
          <a:solidFill>
            <a:srgbClr val="12003C"/>
          </a:solidFill>
          <a:latin typeface="+mn-lt"/>
        </a:defRPr>
      </a:lvl4pPr>
      <a:lvl5pPr marL="1543050" indent="-171450" algn="l" rtl="0" eaLnBrk="0" fontAlgn="base" hangingPunct="0">
        <a:spcBef>
          <a:spcPct val="20000"/>
        </a:spcBef>
        <a:spcAft>
          <a:spcPct val="0"/>
        </a:spcAft>
        <a:buChar char="»"/>
        <a:defRPr sz="1500">
          <a:solidFill>
            <a:srgbClr val="12003C"/>
          </a:solidFill>
          <a:latin typeface="+mn-lt"/>
        </a:defRPr>
      </a:lvl5pPr>
      <a:lvl6pPr marL="1885950" indent="-171450" algn="l" rtl="0" fontAlgn="base">
        <a:spcBef>
          <a:spcPct val="20000"/>
        </a:spcBef>
        <a:spcAft>
          <a:spcPct val="0"/>
        </a:spcAft>
        <a:buChar char="»"/>
        <a:defRPr sz="1500">
          <a:solidFill>
            <a:srgbClr val="12003C"/>
          </a:solidFill>
          <a:latin typeface="+mn-lt"/>
        </a:defRPr>
      </a:lvl6pPr>
      <a:lvl7pPr marL="2228850" indent="-171450" algn="l" rtl="0" fontAlgn="base">
        <a:spcBef>
          <a:spcPct val="20000"/>
        </a:spcBef>
        <a:spcAft>
          <a:spcPct val="0"/>
        </a:spcAft>
        <a:buChar char="»"/>
        <a:defRPr sz="1500">
          <a:solidFill>
            <a:srgbClr val="12003C"/>
          </a:solidFill>
          <a:latin typeface="+mn-lt"/>
        </a:defRPr>
      </a:lvl7pPr>
      <a:lvl8pPr marL="2571750" indent="-171450" algn="l" rtl="0" fontAlgn="base">
        <a:spcBef>
          <a:spcPct val="20000"/>
        </a:spcBef>
        <a:spcAft>
          <a:spcPct val="0"/>
        </a:spcAft>
        <a:buChar char="»"/>
        <a:defRPr sz="1500">
          <a:solidFill>
            <a:srgbClr val="12003C"/>
          </a:solidFill>
          <a:latin typeface="+mn-lt"/>
        </a:defRPr>
      </a:lvl8pPr>
      <a:lvl9pPr marL="2914650" indent="-171450" algn="l" rtl="0" fontAlgn="base">
        <a:spcBef>
          <a:spcPct val="20000"/>
        </a:spcBef>
        <a:spcAft>
          <a:spcPct val="0"/>
        </a:spcAft>
        <a:buChar char="»"/>
        <a:defRPr sz="1500">
          <a:solidFill>
            <a:srgbClr val="12003C"/>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71488" y="4767263"/>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CBCB7C76-6E87-4F7D-96DC-6700EBD2CF61}" type="datetimeFigureOut">
              <a:rPr lang="en-GB" smtClean="0"/>
              <a:t>23/05/2019</a:t>
            </a:fld>
            <a:endParaRPr lang="en-GB" dirty="0"/>
          </a:p>
        </p:txBody>
      </p:sp>
      <p:sp>
        <p:nvSpPr>
          <p:cNvPr id="5" name="Footer Placeholder 4"/>
          <p:cNvSpPr>
            <a:spLocks noGrp="1"/>
          </p:cNvSpPr>
          <p:nvPr>
            <p:ph type="ftr" sz="quarter" idx="3"/>
          </p:nvPr>
        </p:nvSpPr>
        <p:spPr>
          <a:xfrm>
            <a:off x="2271713" y="4767263"/>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4767263"/>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16BB97C-2D50-4410-BAAE-365BDDFB970E}" type="slidenum">
              <a:rPr lang="en-GB" smtClean="0"/>
              <a:t>‹#›</a:t>
            </a:fld>
            <a:endParaRPr lang="en-GB" dirty="0"/>
          </a:p>
        </p:txBody>
      </p:sp>
    </p:spTree>
    <p:extLst>
      <p:ext uri="{BB962C8B-B14F-4D97-AF65-F5344CB8AC3E}">
        <p14:creationId xmlns:p14="http://schemas.microsoft.com/office/powerpoint/2010/main" val="16547068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205979"/>
            <a:ext cx="61722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342900" y="1200151"/>
            <a:ext cx="61722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342900" y="4683919"/>
            <a:ext cx="1600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a:defRPr/>
            </a:pPr>
            <a:endParaRPr lang="en-GB" altLang="en-US" dirty="0"/>
          </a:p>
        </p:txBody>
      </p:sp>
      <p:sp>
        <p:nvSpPr>
          <p:cNvPr id="1029" name="Rectangle 5"/>
          <p:cNvSpPr>
            <a:spLocks noGrp="1" noChangeArrowheads="1"/>
          </p:cNvSpPr>
          <p:nvPr>
            <p:ph type="ftr" sz="quarter" idx="3"/>
          </p:nvPr>
        </p:nvSpPr>
        <p:spPr bwMode="auto">
          <a:xfrm>
            <a:off x="2343150" y="4683919"/>
            <a:ext cx="21717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a:defRPr/>
            </a:pPr>
            <a:endParaRPr lang="en-GB" altLang="en-US" dirty="0"/>
          </a:p>
        </p:txBody>
      </p:sp>
      <p:sp>
        <p:nvSpPr>
          <p:cNvPr id="1030" name="Rectangle 6"/>
          <p:cNvSpPr>
            <a:spLocks noGrp="1" noChangeArrowheads="1"/>
          </p:cNvSpPr>
          <p:nvPr>
            <p:ph type="sldNum" sz="quarter" idx="4"/>
          </p:nvPr>
        </p:nvSpPr>
        <p:spPr bwMode="auto">
          <a:xfrm>
            <a:off x="4914900" y="4683919"/>
            <a:ext cx="1600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391C31A0-498F-4E47-BC57-1D5CE6232886}" type="slidenum">
              <a:rPr lang="en-GB" altLang="en-US"/>
              <a:pPr>
                <a:defRPr/>
              </a:pPr>
              <a:t>‹#›</a:t>
            </a:fld>
            <a:endParaRPr lang="en-GB" altLang="en-US" dirty="0"/>
          </a:p>
        </p:txBody>
      </p:sp>
      <p:pic>
        <p:nvPicPr>
          <p:cNvPr id="1031" name="Picture 7" descr="Logo-colou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453187" y="4948238"/>
            <a:ext cx="347663" cy="13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38928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www.mansfieldandashfieldccg.nhs.uk/MANewsItem?id=5598"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hyperlink" Target="http://www.bemhnottingham.co.uk/"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claire.trott@nottinghamcity.gov.uk" TargetMode="Externa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hyperlink" Target="http://www.nottinghamschools.org.uk/teaching-and-learning-support/emotional-health-and-wellbeing/" TargetMode="Externa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knife-crime-safeguarding-children-and-young-people-in-education"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hyperlink" Target="http://www.nottinghamschools.org.uk/teaching-and-learning-support/emotional-health-and-wellbeing/" TargetMode="External"/><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v.uk/government/collections/education-inspection-framework" TargetMode="Externa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hyperlink" Target="https://www.mind.org.uk/workplace/mental-health-at-work/taking-care-of-yourself/five-ways-to-wellbeing/" TargetMode="External"/><Relationship Id="rId2" Type="http://schemas.openxmlformats.org/officeDocument/2006/relationships/hyperlink" Target="https://mhfaengland.kokodigital.co.uk/frame_content.php" TargetMode="Externa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hyperlink" Target="https://twitter.com/ucalibrary/status/1061944245035192321" TargetMode="External"/><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www.youtube.com/watch?v=wziaKWe9oZ4" TargetMode="Externa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guardian.com/education/2019/apr/03/isolation-of-children-at-academies-prompts-legal-action" TargetMode="External"/><Relationship Id="rId2" Type="http://schemas.openxmlformats.org/officeDocument/2006/relationships/hyperlink" Target="https://www.gov.uk/government/publications/elective-home-education" TargetMode="External"/><Relationship Id="rId1" Type="http://schemas.openxmlformats.org/officeDocument/2006/relationships/slideLayout" Target="../slideLayouts/slideLayout11.xml"/><Relationship Id="rId4" Type="http://schemas.openxmlformats.org/officeDocument/2006/relationships/hyperlink" Target="https://www.bbc.co.uk/news/education-47898657"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hyperlink" Target="mailto:Camhs.Sharp@nottinghamcity.gov.uk"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6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U8cvZ447iAhUN_BQKHVdWDI8QjRx6BAgBEAU&amp;url=https://www.nottinghamcitycare.nhs.uk/&amp;psig=AOvVaw0O9dOh_HAe7K4Hdc7xHA34&amp;ust=1557502655885549"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hyperlink" Target="http://www.google.com/url?sa=i&amp;rct=j&amp;q=&amp;esrc=s&amp;source=images&amp;cd=&amp;cad=rja&amp;uact=8&amp;ved=&amp;url=http://www.bemhnottingham.co.uk/professionals/pathway/about/cyp-beh-team/&amp;psig=AOvVaw3gMPKsiAXYlUB5wt6dNplO&amp;ust=1557502701847871" TargetMode="External"/><Relationship Id="rId4" Type="http://schemas.openxmlformats.org/officeDocument/2006/relationships/image" Target="../media/image27.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kooth.com" TargetMode="Externa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publications/school-inspection-handbook-eif?utm_source=1ead7286-3ecd-4a66-aec0-ab46ff3d0e8f&amp;utm_medium=email&amp;utm_campaign=govuk-notifications&amp;utm_content=immediate" TargetMode="External"/><Relationship Id="rId2" Type="http://schemas.openxmlformats.org/officeDocument/2006/relationships/hyperlink" Target="https://www.gov.uk/government/publications/education-inspection-framework?utm_source=8b7add30-a7f7-4d2a-9ace-c93468865b97&amp;utm_medium=email&amp;utm_campaign=govuk-notifications&amp;utm_content=immediate" TargetMode="Externa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koothf2f.com" TargetMode="External"/><Relationship Id="rId4" Type="http://schemas.openxmlformats.org/officeDocument/2006/relationships/image" Target="../media/image25.png"/></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mailto:counselling@base51.org.uk"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inspecting-safeguarding-in-early-years-education-and-skills-from-september-2015"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https://www.gov.uk/government/publications/common-inspection-framework-education-skills-and-early-years-from-september-201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we.org/gb/we-movement/"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hape 18"/>
          <p:cNvSpPr>
            <a:spLocks noGrp="1"/>
          </p:cNvSpPr>
          <p:nvPr>
            <p:ph type="title" idx="4294967295"/>
          </p:nvPr>
        </p:nvSpPr>
        <p:spPr>
          <a:xfrm>
            <a:off x="513160" y="1545432"/>
            <a:ext cx="5829300" cy="1102519"/>
          </a:xfrm>
        </p:spPr>
        <p:txBody>
          <a:bodyPr spcFirstLastPara="1" wrap="square" lIns="0" tIns="0" rIns="0" bIns="0" anchor="t" anchorCtr="0"/>
          <a:lstStyle/>
          <a:p>
            <a:pPr algn="ctr" eaLnBrk="1" hangingPunct="1"/>
            <a:r>
              <a:rPr lang="en-GB" altLang="en-US" sz="3600" kern="1200" cap="all" dirty="0">
                <a:solidFill>
                  <a:prstClr val="black"/>
                </a:solidFill>
                <a:latin typeface="Arial" panose="020B0604020202020204" pitchFamily="34" charset="0"/>
                <a:ea typeface="+mj-ea"/>
                <a:cs typeface="+mj-cs"/>
              </a:rPr>
              <a:t>Nottingham city</a:t>
            </a:r>
            <a:br>
              <a:rPr lang="en-GB" altLang="en-US" sz="3600" kern="1200" cap="all" dirty="0">
                <a:solidFill>
                  <a:prstClr val="black"/>
                </a:solidFill>
                <a:latin typeface="Arial" panose="020B0604020202020204" pitchFamily="34" charset="0"/>
                <a:ea typeface="+mj-ea"/>
                <a:cs typeface="+mj-cs"/>
              </a:rPr>
            </a:br>
            <a:r>
              <a:rPr lang="en-GB" altLang="en-US" sz="3600" kern="1200" cap="all" dirty="0">
                <a:solidFill>
                  <a:prstClr val="black"/>
                </a:solidFill>
                <a:latin typeface="Arial" panose="020B0604020202020204" pitchFamily="34" charset="0"/>
                <a:ea typeface="+mj-ea"/>
                <a:cs typeface="+mj-cs"/>
              </a:rPr>
              <a:t>dsl network</a:t>
            </a:r>
            <a:br>
              <a:rPr lang="en-GB" altLang="en-US" sz="3600" kern="1200" cap="all" dirty="0">
                <a:solidFill>
                  <a:prstClr val="black"/>
                </a:solidFill>
                <a:latin typeface="Arial" panose="020B0604020202020204" pitchFamily="34" charset="0"/>
                <a:ea typeface="+mj-ea"/>
                <a:cs typeface="+mj-cs"/>
              </a:rPr>
            </a:br>
            <a:r>
              <a:rPr lang="en-GB" altLang="en-US" sz="3600" kern="1200" cap="all" dirty="0">
                <a:solidFill>
                  <a:prstClr val="black"/>
                </a:solidFill>
                <a:latin typeface="Arial" panose="020B0604020202020204" pitchFamily="34" charset="0"/>
                <a:ea typeface="+mj-ea"/>
                <a:cs typeface="+mj-cs"/>
              </a:rPr>
              <a:t/>
            </a:r>
            <a:br>
              <a:rPr lang="en-GB" altLang="en-US" sz="3600" kern="1200" cap="all" dirty="0">
                <a:solidFill>
                  <a:prstClr val="black"/>
                </a:solidFill>
                <a:latin typeface="Arial" panose="020B0604020202020204" pitchFamily="34" charset="0"/>
                <a:ea typeface="+mj-ea"/>
                <a:cs typeface="+mj-cs"/>
              </a:rPr>
            </a:br>
            <a:r>
              <a:rPr lang="en-GB" altLang="en-US" sz="3600" kern="1200" cap="all" dirty="0">
                <a:solidFill>
                  <a:prstClr val="black"/>
                </a:solidFill>
                <a:latin typeface="Arial" panose="020B0604020202020204" pitchFamily="34" charset="0"/>
                <a:ea typeface="+mj-ea"/>
                <a:cs typeface="+mj-cs"/>
              </a:rPr>
              <a:t/>
            </a:r>
            <a:br>
              <a:rPr lang="en-GB" altLang="en-US" sz="3600" kern="1200" cap="all" dirty="0">
                <a:solidFill>
                  <a:prstClr val="black"/>
                </a:solidFill>
                <a:latin typeface="Arial" panose="020B0604020202020204" pitchFamily="34" charset="0"/>
                <a:ea typeface="+mj-ea"/>
                <a:cs typeface="+mj-cs"/>
              </a:rPr>
            </a:br>
            <a:r>
              <a:rPr lang="en-GB" altLang="en-US" sz="3600" kern="1200" cap="all" dirty="0">
                <a:solidFill>
                  <a:prstClr val="black"/>
                </a:solidFill>
                <a:latin typeface="Arial" panose="020B0604020202020204" pitchFamily="34" charset="0"/>
                <a:ea typeface="+mj-ea"/>
                <a:cs typeface="+mj-cs"/>
              </a:rPr>
              <a:t/>
            </a:r>
            <a:br>
              <a:rPr lang="en-GB" altLang="en-US" sz="3600" kern="1200" cap="all" dirty="0">
                <a:solidFill>
                  <a:prstClr val="black"/>
                </a:solidFill>
                <a:latin typeface="Arial" panose="020B0604020202020204" pitchFamily="34" charset="0"/>
                <a:ea typeface="+mj-ea"/>
                <a:cs typeface="+mj-cs"/>
              </a:rPr>
            </a:br>
            <a:r>
              <a:rPr lang="en-GB" altLang="en-US" sz="2700" kern="1200" cap="all" dirty="0">
                <a:solidFill>
                  <a:prstClr val="black"/>
                </a:solidFill>
                <a:latin typeface="Arial" panose="020B0604020202020204" pitchFamily="34" charset="0"/>
                <a:ea typeface="+mj-ea"/>
                <a:cs typeface="+mj-cs"/>
              </a:rPr>
              <a:t>21</a:t>
            </a:r>
            <a:r>
              <a:rPr lang="en-GB" altLang="en-US" sz="2700" kern="1200" cap="all" baseline="30000" dirty="0">
                <a:solidFill>
                  <a:prstClr val="black"/>
                </a:solidFill>
                <a:latin typeface="Arial" panose="020B0604020202020204" pitchFamily="34" charset="0"/>
                <a:ea typeface="+mj-ea"/>
                <a:cs typeface="+mj-cs"/>
              </a:rPr>
              <a:t>st</a:t>
            </a:r>
            <a:r>
              <a:rPr lang="en-GB" altLang="en-US" sz="2700" kern="1200" cap="all" dirty="0">
                <a:solidFill>
                  <a:prstClr val="black"/>
                </a:solidFill>
                <a:latin typeface="Arial" panose="020B0604020202020204" pitchFamily="34" charset="0"/>
                <a:ea typeface="+mj-ea"/>
                <a:cs typeface="+mj-cs"/>
              </a:rPr>
              <a:t> May 2019</a:t>
            </a:r>
            <a:endParaRPr lang="en-GB" sz="2700" dirty="0">
              <a:solidFill>
                <a:srgbClr val="000000"/>
              </a:solidFill>
              <a:latin typeface="Arial" charset="0"/>
              <a:cs typeface="Arial" charset="0"/>
            </a:endParaRPr>
          </a:p>
        </p:txBody>
      </p:sp>
      <p:sp>
        <p:nvSpPr>
          <p:cNvPr id="10242" name="Rectangle 3"/>
          <p:cNvSpPr>
            <a:spLocks noChangeArrowheads="1"/>
          </p:cNvSpPr>
          <p:nvPr/>
        </p:nvSpPr>
        <p:spPr bwMode="auto">
          <a:xfrm>
            <a:off x="351235" y="4245769"/>
            <a:ext cx="3618309" cy="378619"/>
          </a:xfrm>
          <a:prstGeom prst="rect">
            <a:avLst/>
          </a:prstGeom>
          <a:noFill/>
          <a:ln w="9525">
            <a:noFill/>
            <a:miter lim="800000"/>
            <a:headEnd/>
            <a:tailEnd/>
          </a:ln>
        </p:spPr>
        <p:txBody>
          <a:bodyPr wrap="none" anchor="ctr"/>
          <a:lstStyle/>
          <a:p>
            <a:endParaRPr lang="en-GB" sz="105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41" y="3543555"/>
            <a:ext cx="918686" cy="1404428"/>
          </a:xfrm>
          <a:prstGeom prst="rect">
            <a:avLst/>
          </a:prstGeom>
        </p:spPr>
      </p:pic>
    </p:spTree>
    <p:extLst>
      <p:ext uri="{BB962C8B-B14F-4D97-AF65-F5344CB8AC3E}">
        <p14:creationId xmlns:p14="http://schemas.microsoft.com/office/powerpoint/2010/main" val="4038198610"/>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smtClean="0"/>
              <a:t>Knife Crime and Serious Youth Violence</a:t>
            </a:r>
          </a:p>
        </p:txBody>
      </p:sp>
      <p:sp>
        <p:nvSpPr>
          <p:cNvPr id="3075" name="Rectangle 5"/>
          <p:cNvSpPr>
            <a:spLocks noGrp="1" noChangeArrowheads="1"/>
          </p:cNvSpPr>
          <p:nvPr>
            <p:ph type="subTitle" idx="1"/>
          </p:nvPr>
        </p:nvSpPr>
        <p:spPr/>
        <p:txBody>
          <a:bodyPr/>
          <a:lstStyle/>
          <a:p>
            <a:pPr eaLnBrk="1" hangingPunct="1"/>
            <a:r>
              <a:rPr lang="en-US" altLang="en-US" dirty="0" smtClean="0"/>
              <a:t>Early Police Alert to Schools</a:t>
            </a:r>
          </a:p>
          <a:p>
            <a:pPr eaLnBrk="1" hangingPunct="1"/>
            <a:r>
              <a:rPr lang="en-US" altLang="en-US" dirty="0" smtClean="0"/>
              <a:t>Lead – DCI Liz Rogers</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713" y="4299347"/>
            <a:ext cx="801291"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74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dirty="0" smtClean="0"/>
              <a:t>What is it?</a:t>
            </a:r>
          </a:p>
        </p:txBody>
      </p:sp>
      <p:sp>
        <p:nvSpPr>
          <p:cNvPr id="2" name="Rectangle 1"/>
          <p:cNvSpPr/>
          <p:nvPr/>
        </p:nvSpPr>
        <p:spPr>
          <a:xfrm>
            <a:off x="1714500" y="1394222"/>
            <a:ext cx="3429000" cy="2308324"/>
          </a:xfrm>
          <a:prstGeom prst="rect">
            <a:avLst/>
          </a:prstGeom>
        </p:spPr>
        <p:txBody>
          <a:bodyPr>
            <a:spAutoFit/>
          </a:bodyPr>
          <a:lstStyle/>
          <a:p>
            <a:pPr marL="214313" indent="-214313" defTabSz="685800" eaLnBrk="0" fontAlgn="base" hangingPunct="0">
              <a:spcBef>
                <a:spcPct val="0"/>
              </a:spcBef>
              <a:spcAft>
                <a:spcPct val="0"/>
              </a:spcAft>
              <a:buClrTx/>
              <a:buFont typeface="Arial" panose="020B0604020202020204" pitchFamily="34" charset="0"/>
              <a:buChar char="•"/>
              <a:defRPr/>
            </a:pPr>
            <a:r>
              <a:rPr lang="en-GB" sz="1200" kern="1200" dirty="0">
                <a:latin typeface="Arial" charset="0"/>
                <a:ea typeface="+mn-ea"/>
                <a:cs typeface="+mn-cs"/>
              </a:rPr>
              <a:t>A similar process to Operation Encompass</a:t>
            </a:r>
          </a:p>
          <a:p>
            <a:pPr defTabSz="685800" eaLnBrk="0" fontAlgn="base" hangingPunct="0">
              <a:spcBef>
                <a:spcPct val="0"/>
              </a:spcBef>
              <a:spcAft>
                <a:spcPct val="0"/>
              </a:spcAft>
              <a:buClrTx/>
              <a:defRPr/>
            </a:pPr>
            <a:r>
              <a:rPr lang="en-GB" sz="1200" kern="1200" dirty="0">
                <a:latin typeface="Arial" charset="0"/>
                <a:ea typeface="+mn-ea"/>
                <a:cs typeface="+mn-cs"/>
              </a:rPr>
              <a:t> </a:t>
            </a:r>
          </a:p>
          <a:p>
            <a:pPr marL="214313" indent="-214313" defTabSz="685800" eaLnBrk="0" fontAlgn="base" hangingPunct="0">
              <a:spcBef>
                <a:spcPct val="0"/>
              </a:spcBef>
              <a:spcAft>
                <a:spcPct val="0"/>
              </a:spcAft>
              <a:buClrTx/>
              <a:buFont typeface="Arial" panose="020B0604020202020204" pitchFamily="34" charset="0"/>
              <a:buChar char="•"/>
              <a:defRPr/>
            </a:pPr>
            <a:r>
              <a:rPr lang="en-GB" sz="1200" kern="1200" dirty="0">
                <a:latin typeface="Arial" charset="0"/>
                <a:ea typeface="+mn-ea"/>
                <a:cs typeface="+mn-cs"/>
              </a:rPr>
              <a:t>The Designated Safeguarding Lead will receive daily alerts from police based within the Youth Justice Service if a young person attending their school has been named as connected to a knife related or serious violence incident in the previous 24 hours</a:t>
            </a:r>
          </a:p>
          <a:p>
            <a:pPr marL="214313" indent="-214313" defTabSz="685800" eaLnBrk="0" fontAlgn="base" hangingPunct="0">
              <a:spcBef>
                <a:spcPct val="0"/>
              </a:spcBef>
              <a:spcAft>
                <a:spcPct val="0"/>
              </a:spcAft>
              <a:buClrTx/>
              <a:buFont typeface="Arial" panose="020B0604020202020204" pitchFamily="34" charset="0"/>
              <a:buChar char="•"/>
              <a:defRPr/>
            </a:pPr>
            <a:endParaRPr lang="en-GB" sz="1200" kern="1200" dirty="0">
              <a:latin typeface="Arial" charset="0"/>
              <a:ea typeface="+mn-ea"/>
              <a:cs typeface="+mn-cs"/>
            </a:endParaRPr>
          </a:p>
          <a:p>
            <a:pPr marL="214313" indent="-214313" defTabSz="685800" eaLnBrk="0" fontAlgn="base" hangingPunct="0">
              <a:spcBef>
                <a:spcPct val="0"/>
              </a:spcBef>
              <a:spcAft>
                <a:spcPct val="0"/>
              </a:spcAft>
              <a:buClrTx/>
              <a:buFont typeface="Arial" panose="020B0604020202020204" pitchFamily="34" charset="0"/>
              <a:buChar char="•"/>
              <a:defRPr/>
            </a:pPr>
            <a:r>
              <a:rPr lang="en-GB" sz="1200" kern="1200" dirty="0">
                <a:latin typeface="Arial" charset="0"/>
                <a:ea typeface="+mn-ea"/>
                <a:cs typeface="+mn-cs"/>
              </a:rPr>
              <a:t>Initial roll out will be confined to those young people named as either the victim or offender until we understand the demand</a:t>
            </a:r>
          </a:p>
        </p:txBody>
      </p:sp>
      <p:pic>
        <p:nvPicPr>
          <p:cNvPr id="41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0035" y="4354116"/>
            <a:ext cx="585788" cy="52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842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dirty="0" smtClean="0"/>
              <a:t>Why?</a:t>
            </a:r>
          </a:p>
        </p:txBody>
      </p:sp>
      <p:sp>
        <p:nvSpPr>
          <p:cNvPr id="5123" name="Rectangle 1"/>
          <p:cNvSpPr>
            <a:spLocks noChangeArrowheads="1"/>
          </p:cNvSpPr>
          <p:nvPr/>
        </p:nvSpPr>
        <p:spPr bwMode="auto">
          <a:xfrm>
            <a:off x="1714500" y="1168004"/>
            <a:ext cx="342900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rgbClr val="12003C"/>
                </a:solidFill>
                <a:latin typeface="Arial" panose="020B0604020202020204" pitchFamily="34" charset="0"/>
              </a:defRPr>
            </a:lvl1pPr>
            <a:lvl2pPr marL="742950" indent="-285750">
              <a:spcBef>
                <a:spcPct val="20000"/>
              </a:spcBef>
              <a:buChar char="–"/>
              <a:defRPr sz="2800">
                <a:solidFill>
                  <a:srgbClr val="12003C"/>
                </a:solidFill>
                <a:latin typeface="Arial" panose="020B0604020202020204" pitchFamily="34" charset="0"/>
              </a:defRPr>
            </a:lvl2pPr>
            <a:lvl3pPr marL="1143000" indent="-228600">
              <a:spcBef>
                <a:spcPct val="20000"/>
              </a:spcBef>
              <a:buChar char="•"/>
              <a:defRPr sz="2400">
                <a:solidFill>
                  <a:srgbClr val="12003C"/>
                </a:solidFill>
                <a:latin typeface="Arial" panose="020B0604020202020204" pitchFamily="34" charset="0"/>
              </a:defRPr>
            </a:lvl3pPr>
            <a:lvl4pPr marL="1600200" indent="-228600">
              <a:spcBef>
                <a:spcPct val="20000"/>
              </a:spcBef>
              <a:buChar char="–"/>
              <a:defRPr sz="2000">
                <a:solidFill>
                  <a:srgbClr val="12003C"/>
                </a:solidFill>
                <a:latin typeface="Arial" panose="020B0604020202020204" pitchFamily="34" charset="0"/>
              </a:defRPr>
            </a:lvl4pPr>
            <a:lvl5pPr marL="2057400" indent="-228600">
              <a:spcBef>
                <a:spcPct val="20000"/>
              </a:spcBef>
              <a:buChar char="»"/>
              <a:defRPr sz="2000">
                <a:solidFill>
                  <a:srgbClr val="12003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2003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2003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2003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2003C"/>
                </a:solidFill>
                <a:latin typeface="Arial" panose="020B0604020202020204" pitchFamily="34" charset="0"/>
              </a:defRPr>
            </a:lvl9pPr>
          </a:lstStyle>
          <a:p>
            <a:pPr marL="214313" indent="-214313" defTabSz="685800" eaLnBrk="0" fontAlgn="base" hangingPunct="0">
              <a:spcBef>
                <a:spcPct val="0"/>
              </a:spcBef>
              <a:spcAft>
                <a:spcPct val="0"/>
              </a:spcAft>
              <a:buClrTx/>
              <a:buFontTx/>
              <a:buChar char="•"/>
            </a:pPr>
            <a:r>
              <a:rPr lang="en-GB" altLang="en-US" sz="1050" kern="1200" dirty="0">
                <a:solidFill>
                  <a:srgbClr val="000000"/>
                </a:solidFill>
                <a:ea typeface="+mn-ea"/>
                <a:cs typeface="+mn-cs"/>
              </a:rPr>
              <a:t>We understand schools and alternative provision are often the first professionals to have contact with a young person after their involvement in an incident.</a:t>
            </a:r>
          </a:p>
          <a:p>
            <a:pPr marL="214313" indent="-214313" defTabSz="685800" eaLnBrk="0" fontAlgn="base" hangingPunct="0">
              <a:spcBef>
                <a:spcPct val="0"/>
              </a:spcBef>
              <a:spcAft>
                <a:spcPct val="0"/>
              </a:spcAft>
              <a:buClrTx/>
              <a:buFontTx/>
              <a:buChar char="•"/>
            </a:pPr>
            <a:endParaRPr lang="en-GB" altLang="en-US" sz="1050" kern="1200" dirty="0">
              <a:solidFill>
                <a:srgbClr val="000000"/>
              </a:solidFill>
              <a:ea typeface="+mn-ea"/>
              <a:cs typeface="+mn-cs"/>
            </a:endParaRPr>
          </a:p>
          <a:p>
            <a:pPr marL="214313" indent="-214313" defTabSz="685800" eaLnBrk="0" fontAlgn="base" hangingPunct="0">
              <a:spcBef>
                <a:spcPct val="0"/>
              </a:spcBef>
              <a:spcAft>
                <a:spcPct val="0"/>
              </a:spcAft>
              <a:buClrTx/>
              <a:buFontTx/>
              <a:buChar char="•"/>
            </a:pPr>
            <a:r>
              <a:rPr lang="en-GB" altLang="en-US" sz="1050" kern="1200" dirty="0">
                <a:solidFill>
                  <a:srgbClr val="000000"/>
                </a:solidFill>
                <a:ea typeface="+mn-ea"/>
                <a:cs typeface="+mn-cs"/>
              </a:rPr>
              <a:t>We know that there are sometimes repercussions and reprisals that spill over into schools that need to be managed</a:t>
            </a:r>
          </a:p>
          <a:p>
            <a:pPr marL="214313" indent="-214313" defTabSz="685800" eaLnBrk="0" fontAlgn="base" hangingPunct="0">
              <a:spcBef>
                <a:spcPct val="0"/>
              </a:spcBef>
              <a:spcAft>
                <a:spcPct val="0"/>
              </a:spcAft>
              <a:buClrTx/>
              <a:buFontTx/>
              <a:buChar char="•"/>
            </a:pPr>
            <a:endParaRPr lang="en-GB" altLang="en-US" sz="1050" kern="1200" dirty="0">
              <a:solidFill>
                <a:srgbClr val="000000"/>
              </a:solidFill>
              <a:ea typeface="+mn-ea"/>
              <a:cs typeface="+mn-cs"/>
            </a:endParaRPr>
          </a:p>
          <a:p>
            <a:pPr marL="214313" indent="-214313" defTabSz="685800" eaLnBrk="0" fontAlgn="base" hangingPunct="0">
              <a:spcBef>
                <a:spcPct val="0"/>
              </a:spcBef>
              <a:spcAft>
                <a:spcPct val="0"/>
              </a:spcAft>
              <a:buClrTx/>
              <a:buFontTx/>
              <a:buChar char="•"/>
            </a:pPr>
            <a:r>
              <a:rPr lang="en-GB" altLang="en-US" sz="1050" kern="1200" dirty="0">
                <a:solidFill>
                  <a:srgbClr val="000000"/>
                </a:solidFill>
                <a:ea typeface="+mn-ea"/>
                <a:cs typeface="+mn-cs"/>
              </a:rPr>
              <a:t>We want schools/AP to share information and intelligence about incidents with the police</a:t>
            </a:r>
          </a:p>
          <a:p>
            <a:pPr marL="214313" indent="-214313" defTabSz="685800" eaLnBrk="0" fontAlgn="base" hangingPunct="0">
              <a:spcBef>
                <a:spcPct val="0"/>
              </a:spcBef>
              <a:spcAft>
                <a:spcPct val="0"/>
              </a:spcAft>
              <a:buClrTx/>
              <a:buFontTx/>
              <a:buChar char="•"/>
            </a:pPr>
            <a:endParaRPr lang="en-GB" altLang="en-US" sz="1050" kern="1200" dirty="0">
              <a:solidFill>
                <a:srgbClr val="000000"/>
              </a:solidFill>
              <a:ea typeface="+mn-ea"/>
              <a:cs typeface="+mn-cs"/>
            </a:endParaRPr>
          </a:p>
          <a:p>
            <a:pPr marL="214313" indent="-214313" defTabSz="685800" eaLnBrk="0" fontAlgn="base" hangingPunct="0">
              <a:spcBef>
                <a:spcPct val="0"/>
              </a:spcBef>
              <a:spcAft>
                <a:spcPct val="0"/>
              </a:spcAft>
              <a:buClrTx/>
              <a:buFontTx/>
              <a:buChar char="•"/>
            </a:pPr>
            <a:r>
              <a:rPr lang="en-GB" altLang="en-US" sz="1050" kern="1200" dirty="0">
                <a:solidFill>
                  <a:srgbClr val="000000"/>
                </a:solidFill>
                <a:ea typeface="+mn-ea"/>
                <a:cs typeface="+mn-cs"/>
              </a:rPr>
              <a:t>Whether victim or offender the young people will be in need support and safeguarding</a:t>
            </a:r>
          </a:p>
          <a:p>
            <a:pPr marL="214313" indent="-214313" defTabSz="685800" eaLnBrk="0" fontAlgn="base" hangingPunct="0">
              <a:spcBef>
                <a:spcPct val="0"/>
              </a:spcBef>
              <a:spcAft>
                <a:spcPct val="0"/>
              </a:spcAft>
              <a:buClrTx/>
              <a:buFontTx/>
              <a:buChar char="•"/>
            </a:pPr>
            <a:endParaRPr lang="en-GB" altLang="en-US" sz="1050" kern="1200" dirty="0">
              <a:solidFill>
                <a:srgbClr val="000000"/>
              </a:solidFill>
              <a:ea typeface="+mn-ea"/>
              <a:cs typeface="+mn-cs"/>
            </a:endParaRPr>
          </a:p>
          <a:p>
            <a:pPr marL="214313" indent="-214313" defTabSz="685800" eaLnBrk="0" fontAlgn="base" hangingPunct="0">
              <a:spcBef>
                <a:spcPct val="0"/>
              </a:spcBef>
              <a:spcAft>
                <a:spcPct val="0"/>
              </a:spcAft>
              <a:buClrTx/>
              <a:buFontTx/>
              <a:buChar char="•"/>
            </a:pPr>
            <a:r>
              <a:rPr lang="en-GB" altLang="en-US" sz="1050" kern="1200" dirty="0">
                <a:solidFill>
                  <a:srgbClr val="000000"/>
                </a:solidFill>
                <a:ea typeface="+mn-ea"/>
                <a:cs typeface="+mn-cs"/>
              </a:rPr>
              <a:t>We know educational settings are key to a Contextual Safeguarding approach to the issue</a:t>
            </a:r>
          </a:p>
          <a:p>
            <a:pPr marL="214313" indent="-214313" defTabSz="685800" eaLnBrk="0" fontAlgn="base" hangingPunct="0">
              <a:spcBef>
                <a:spcPct val="0"/>
              </a:spcBef>
              <a:spcAft>
                <a:spcPct val="0"/>
              </a:spcAft>
              <a:buClrTx/>
              <a:buFontTx/>
              <a:buChar char="•"/>
            </a:pPr>
            <a:endParaRPr lang="en-GB" altLang="en-US" sz="1050" kern="1200" dirty="0">
              <a:solidFill>
                <a:srgbClr val="000000"/>
              </a:solidFill>
              <a:ea typeface="+mn-ea"/>
              <a:cs typeface="+mn-cs"/>
            </a:endParaRPr>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0991" y="4351735"/>
            <a:ext cx="585788" cy="52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504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smtClean="0"/>
              <a:t>How?</a:t>
            </a:r>
          </a:p>
        </p:txBody>
      </p:sp>
      <p:sp>
        <p:nvSpPr>
          <p:cNvPr id="2" name="Rectangle 1"/>
          <p:cNvSpPr/>
          <p:nvPr/>
        </p:nvSpPr>
        <p:spPr>
          <a:xfrm>
            <a:off x="1714500" y="1168004"/>
            <a:ext cx="3429000" cy="3000821"/>
          </a:xfrm>
          <a:prstGeom prst="rect">
            <a:avLst/>
          </a:prstGeom>
        </p:spPr>
        <p:txBody>
          <a:bodyPr>
            <a:spAutoFit/>
          </a:bodyPr>
          <a:lstStyle/>
          <a:p>
            <a:pPr marL="214313" indent="-214313" defTabSz="685800" eaLnBrk="0" fontAlgn="base" hangingPunct="0">
              <a:spcBef>
                <a:spcPct val="0"/>
              </a:spcBef>
              <a:spcAft>
                <a:spcPct val="0"/>
              </a:spcAft>
              <a:buClrTx/>
              <a:buFont typeface="Arial" panose="020B0604020202020204" pitchFamily="34" charset="0"/>
              <a:buChar char="•"/>
              <a:defRPr/>
            </a:pPr>
            <a:r>
              <a:rPr lang="en-GB" sz="1050" kern="1200" dirty="0">
                <a:latin typeface="Arial" charset="0"/>
                <a:ea typeface="+mn-ea"/>
                <a:cs typeface="+mn-cs"/>
              </a:rPr>
              <a:t>Police Officers/Staff based within the Youth Justice Team will review all relevant police incidents at the start of the working day.</a:t>
            </a:r>
          </a:p>
          <a:p>
            <a:pPr marL="214313" indent="-214313" defTabSz="685800" eaLnBrk="0" fontAlgn="base" hangingPunct="0">
              <a:spcBef>
                <a:spcPct val="0"/>
              </a:spcBef>
              <a:spcAft>
                <a:spcPct val="0"/>
              </a:spcAft>
              <a:buClrTx/>
              <a:buFont typeface="Arial" panose="020B0604020202020204" pitchFamily="34" charset="0"/>
              <a:buChar char="•"/>
              <a:defRPr/>
            </a:pPr>
            <a:endParaRPr lang="en-GB" sz="1050" kern="1200" dirty="0">
              <a:latin typeface="Arial" charset="0"/>
              <a:ea typeface="+mn-ea"/>
              <a:cs typeface="+mn-cs"/>
            </a:endParaRPr>
          </a:p>
          <a:p>
            <a:pPr marL="214313" indent="-214313" defTabSz="685800" eaLnBrk="0" fontAlgn="base" hangingPunct="0">
              <a:spcBef>
                <a:spcPct val="0"/>
              </a:spcBef>
              <a:spcAft>
                <a:spcPct val="0"/>
              </a:spcAft>
              <a:buClrTx/>
              <a:buFont typeface="Arial" panose="020B0604020202020204" pitchFamily="34" charset="0"/>
              <a:buChar char="•"/>
              <a:defRPr/>
            </a:pPr>
            <a:r>
              <a:rPr lang="en-GB" sz="1050" kern="1200" dirty="0">
                <a:latin typeface="Arial" charset="0"/>
                <a:ea typeface="+mn-ea"/>
                <a:cs typeface="+mn-cs"/>
              </a:rPr>
              <a:t>They will identify the school attended and DSL via direct access to database.</a:t>
            </a:r>
          </a:p>
          <a:p>
            <a:pPr marL="214313" indent="-214313" defTabSz="685800" eaLnBrk="0" fontAlgn="base" hangingPunct="0">
              <a:spcBef>
                <a:spcPct val="0"/>
              </a:spcBef>
              <a:spcAft>
                <a:spcPct val="0"/>
              </a:spcAft>
              <a:buClrTx/>
              <a:buFont typeface="Arial" panose="020B0604020202020204" pitchFamily="34" charset="0"/>
              <a:buChar char="•"/>
              <a:defRPr/>
            </a:pPr>
            <a:endParaRPr lang="en-GB" sz="1050" kern="1200" dirty="0">
              <a:latin typeface="Arial" charset="0"/>
              <a:ea typeface="+mn-ea"/>
              <a:cs typeface="+mn-cs"/>
            </a:endParaRPr>
          </a:p>
          <a:p>
            <a:pPr marL="214313" indent="-214313" defTabSz="685800" eaLnBrk="0" fontAlgn="base" hangingPunct="0">
              <a:spcBef>
                <a:spcPct val="0"/>
              </a:spcBef>
              <a:spcAft>
                <a:spcPct val="0"/>
              </a:spcAft>
              <a:buClrTx/>
              <a:buFont typeface="Arial" panose="020B0604020202020204" pitchFamily="34" charset="0"/>
              <a:buChar char="•"/>
              <a:defRPr/>
            </a:pPr>
            <a:r>
              <a:rPr lang="en-GB" sz="1050" kern="1200" dirty="0">
                <a:latin typeface="Arial" charset="0"/>
                <a:ea typeface="+mn-ea"/>
                <a:cs typeface="+mn-cs"/>
              </a:rPr>
              <a:t>The EPAS form will be completed and emailed directly to the DSL, SEIO and officer in the case that day.</a:t>
            </a:r>
          </a:p>
          <a:p>
            <a:pPr marL="214313" indent="-214313" defTabSz="685800" eaLnBrk="0" fontAlgn="base" hangingPunct="0">
              <a:spcBef>
                <a:spcPct val="0"/>
              </a:spcBef>
              <a:spcAft>
                <a:spcPct val="0"/>
              </a:spcAft>
              <a:buClrTx/>
              <a:buFont typeface="Arial" panose="020B0604020202020204" pitchFamily="34" charset="0"/>
              <a:buChar char="•"/>
              <a:defRPr/>
            </a:pPr>
            <a:endParaRPr lang="en-GB" sz="1050" kern="1200" dirty="0">
              <a:latin typeface="Arial" charset="0"/>
              <a:ea typeface="+mn-ea"/>
              <a:cs typeface="+mn-cs"/>
            </a:endParaRPr>
          </a:p>
          <a:p>
            <a:pPr marL="214313" indent="-214313" defTabSz="685800" eaLnBrk="0" fontAlgn="base" hangingPunct="0">
              <a:spcBef>
                <a:spcPct val="0"/>
              </a:spcBef>
              <a:spcAft>
                <a:spcPct val="0"/>
              </a:spcAft>
              <a:buClrTx/>
              <a:buFont typeface="Arial" panose="020B0604020202020204" pitchFamily="34" charset="0"/>
              <a:buChar char="•"/>
              <a:defRPr/>
            </a:pPr>
            <a:r>
              <a:rPr lang="en-GB" sz="1050" kern="1200" dirty="0">
                <a:latin typeface="Arial" charset="0"/>
                <a:ea typeface="+mn-ea"/>
                <a:cs typeface="+mn-cs"/>
              </a:rPr>
              <a:t>The DSL or deputy will be required to monitor their inbox and then contact the officer in the case and SEIO for further detail.</a:t>
            </a:r>
          </a:p>
          <a:p>
            <a:pPr marL="214313" indent="-214313" defTabSz="685800" eaLnBrk="0" fontAlgn="base" hangingPunct="0">
              <a:spcBef>
                <a:spcPct val="0"/>
              </a:spcBef>
              <a:spcAft>
                <a:spcPct val="0"/>
              </a:spcAft>
              <a:buClrTx/>
              <a:buFont typeface="Arial" panose="020B0604020202020204" pitchFamily="34" charset="0"/>
              <a:buChar char="•"/>
              <a:defRPr/>
            </a:pPr>
            <a:endParaRPr lang="en-GB" sz="1050" kern="1200" dirty="0">
              <a:latin typeface="Arial" charset="0"/>
              <a:ea typeface="+mn-ea"/>
              <a:cs typeface="+mn-cs"/>
            </a:endParaRPr>
          </a:p>
          <a:p>
            <a:pPr marL="214313" indent="-214313" defTabSz="685800" eaLnBrk="0" fontAlgn="base" hangingPunct="0">
              <a:spcBef>
                <a:spcPct val="0"/>
              </a:spcBef>
              <a:spcAft>
                <a:spcPct val="0"/>
              </a:spcAft>
              <a:buClrTx/>
              <a:buFont typeface="Arial" panose="020B0604020202020204" pitchFamily="34" charset="0"/>
              <a:buChar char="•"/>
              <a:defRPr/>
            </a:pPr>
            <a:r>
              <a:rPr lang="en-GB" sz="1050" kern="1200" dirty="0">
                <a:latin typeface="Arial" charset="0"/>
                <a:ea typeface="+mn-ea"/>
                <a:cs typeface="+mn-cs"/>
              </a:rPr>
              <a:t>Action thereafter will have to be determined on a case by case basis</a:t>
            </a:r>
          </a:p>
          <a:p>
            <a:pPr defTabSz="685800" eaLnBrk="0" fontAlgn="base" hangingPunct="0">
              <a:spcBef>
                <a:spcPct val="0"/>
              </a:spcBef>
              <a:spcAft>
                <a:spcPct val="0"/>
              </a:spcAft>
              <a:buClrTx/>
              <a:defRPr/>
            </a:pPr>
            <a:endParaRPr lang="en-GB" sz="1050" kern="1200" dirty="0">
              <a:latin typeface="Arial" charset="0"/>
              <a:ea typeface="+mn-ea"/>
              <a:cs typeface="+mn-cs"/>
            </a:endParaRPr>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6216" y="4368404"/>
            <a:ext cx="585788" cy="52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090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dirty="0" smtClean="0"/>
              <a:t>The EPAS Form</a:t>
            </a:r>
          </a:p>
        </p:txBody>
      </p:sp>
      <p:pic>
        <p:nvPicPr>
          <p:cNvPr id="717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70485" y="1059656"/>
            <a:ext cx="2631281" cy="2915841"/>
          </a:xfrm>
          <a:noFill/>
        </p:spPr>
      </p:pic>
      <p:pic>
        <p:nvPicPr>
          <p:cNvPr id="71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412" y="4335066"/>
            <a:ext cx="585788" cy="52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7995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dirty="0" smtClean="0"/>
              <a:t>Developing the Process</a:t>
            </a:r>
          </a:p>
        </p:txBody>
      </p:sp>
      <p:sp>
        <p:nvSpPr>
          <p:cNvPr id="8195" name="Rectangle 1"/>
          <p:cNvSpPr>
            <a:spLocks noChangeArrowheads="1"/>
          </p:cNvSpPr>
          <p:nvPr/>
        </p:nvSpPr>
        <p:spPr bwMode="auto">
          <a:xfrm>
            <a:off x="1714500" y="1168004"/>
            <a:ext cx="3429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12003C"/>
                </a:solidFill>
                <a:latin typeface="Arial" panose="020B0604020202020204" pitchFamily="34" charset="0"/>
              </a:defRPr>
            </a:lvl1pPr>
            <a:lvl2pPr marL="742950" indent="-285750">
              <a:spcBef>
                <a:spcPct val="20000"/>
              </a:spcBef>
              <a:buChar char="–"/>
              <a:defRPr sz="2800">
                <a:solidFill>
                  <a:srgbClr val="12003C"/>
                </a:solidFill>
                <a:latin typeface="Arial" panose="020B0604020202020204" pitchFamily="34" charset="0"/>
              </a:defRPr>
            </a:lvl2pPr>
            <a:lvl3pPr marL="1143000" indent="-228600">
              <a:spcBef>
                <a:spcPct val="20000"/>
              </a:spcBef>
              <a:buChar char="•"/>
              <a:defRPr sz="2400">
                <a:solidFill>
                  <a:srgbClr val="12003C"/>
                </a:solidFill>
                <a:latin typeface="Arial" panose="020B0604020202020204" pitchFamily="34" charset="0"/>
              </a:defRPr>
            </a:lvl3pPr>
            <a:lvl4pPr marL="1600200" indent="-228600">
              <a:spcBef>
                <a:spcPct val="20000"/>
              </a:spcBef>
              <a:buChar char="–"/>
              <a:defRPr sz="2000">
                <a:solidFill>
                  <a:srgbClr val="12003C"/>
                </a:solidFill>
                <a:latin typeface="Arial" panose="020B0604020202020204" pitchFamily="34" charset="0"/>
              </a:defRPr>
            </a:lvl4pPr>
            <a:lvl5pPr marL="2057400" indent="-228600">
              <a:spcBef>
                <a:spcPct val="20000"/>
              </a:spcBef>
              <a:buChar char="»"/>
              <a:defRPr sz="2000">
                <a:solidFill>
                  <a:srgbClr val="12003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2003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2003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2003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2003C"/>
                </a:solidFill>
                <a:latin typeface="Arial" panose="020B0604020202020204" pitchFamily="34" charset="0"/>
              </a:defRPr>
            </a:lvl9pPr>
          </a:lstStyle>
          <a:p>
            <a:pPr defTabSz="685800" eaLnBrk="0" fontAlgn="base" hangingPunct="0">
              <a:spcBef>
                <a:spcPct val="0"/>
              </a:spcBef>
              <a:spcAft>
                <a:spcPct val="0"/>
              </a:spcAft>
              <a:buClrTx/>
              <a:buNone/>
            </a:pPr>
            <a:endParaRPr lang="en-US" altLang="en-US" sz="1050" kern="1200" dirty="0">
              <a:solidFill>
                <a:srgbClr val="000000"/>
              </a:solidFill>
              <a:ea typeface="+mn-ea"/>
              <a:cs typeface="+mn-cs"/>
            </a:endParaRPr>
          </a:p>
        </p:txBody>
      </p:sp>
      <p:sp>
        <p:nvSpPr>
          <p:cNvPr id="8196" name="Rectangle 2"/>
          <p:cNvSpPr>
            <a:spLocks noChangeArrowheads="1"/>
          </p:cNvSpPr>
          <p:nvPr/>
        </p:nvSpPr>
        <p:spPr bwMode="auto">
          <a:xfrm>
            <a:off x="1714500" y="1168004"/>
            <a:ext cx="3429000" cy="251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rgbClr val="12003C"/>
                </a:solidFill>
                <a:latin typeface="Arial" panose="020B0604020202020204" pitchFamily="34" charset="0"/>
              </a:defRPr>
            </a:lvl1pPr>
            <a:lvl2pPr marL="742950" indent="-285750">
              <a:spcBef>
                <a:spcPct val="20000"/>
              </a:spcBef>
              <a:buChar char="–"/>
              <a:defRPr sz="2800">
                <a:solidFill>
                  <a:srgbClr val="12003C"/>
                </a:solidFill>
                <a:latin typeface="Arial" panose="020B0604020202020204" pitchFamily="34" charset="0"/>
              </a:defRPr>
            </a:lvl2pPr>
            <a:lvl3pPr marL="1143000" indent="-228600">
              <a:spcBef>
                <a:spcPct val="20000"/>
              </a:spcBef>
              <a:buChar char="•"/>
              <a:defRPr sz="2400">
                <a:solidFill>
                  <a:srgbClr val="12003C"/>
                </a:solidFill>
                <a:latin typeface="Arial" panose="020B0604020202020204" pitchFamily="34" charset="0"/>
              </a:defRPr>
            </a:lvl3pPr>
            <a:lvl4pPr marL="1600200" indent="-228600">
              <a:spcBef>
                <a:spcPct val="20000"/>
              </a:spcBef>
              <a:buChar char="–"/>
              <a:defRPr sz="2000">
                <a:solidFill>
                  <a:srgbClr val="12003C"/>
                </a:solidFill>
                <a:latin typeface="Arial" panose="020B0604020202020204" pitchFamily="34" charset="0"/>
              </a:defRPr>
            </a:lvl4pPr>
            <a:lvl5pPr marL="2057400" indent="-228600">
              <a:spcBef>
                <a:spcPct val="20000"/>
              </a:spcBef>
              <a:buChar char="»"/>
              <a:defRPr sz="2000">
                <a:solidFill>
                  <a:srgbClr val="12003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2003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2003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2003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2003C"/>
                </a:solidFill>
                <a:latin typeface="Arial" panose="020B0604020202020204" pitchFamily="34" charset="0"/>
              </a:defRPr>
            </a:lvl9pPr>
          </a:lstStyle>
          <a:p>
            <a:pPr marL="214313" indent="-214313" defTabSz="685800" eaLnBrk="0" fontAlgn="base" hangingPunct="0">
              <a:spcBef>
                <a:spcPct val="0"/>
              </a:spcBef>
              <a:spcAft>
                <a:spcPct val="0"/>
              </a:spcAft>
              <a:buClrTx/>
              <a:buFontTx/>
              <a:buChar char="•"/>
            </a:pPr>
            <a:r>
              <a:rPr lang="en-GB" altLang="en-US" sz="1050" kern="1200" dirty="0">
                <a:solidFill>
                  <a:srgbClr val="000000"/>
                </a:solidFill>
                <a:ea typeface="+mn-ea"/>
                <a:cs typeface="+mn-cs"/>
              </a:rPr>
              <a:t>It will take time to embed and develop a process that works for all.</a:t>
            </a:r>
          </a:p>
          <a:p>
            <a:pPr marL="214313" indent="-214313" defTabSz="685800" eaLnBrk="0" fontAlgn="base" hangingPunct="0">
              <a:spcBef>
                <a:spcPct val="0"/>
              </a:spcBef>
              <a:spcAft>
                <a:spcPct val="0"/>
              </a:spcAft>
              <a:buClrTx/>
              <a:buFontTx/>
              <a:buChar char="•"/>
            </a:pPr>
            <a:endParaRPr lang="en-GB" altLang="en-US" sz="1050" kern="1200" dirty="0">
              <a:solidFill>
                <a:srgbClr val="000000"/>
              </a:solidFill>
              <a:ea typeface="+mn-ea"/>
              <a:cs typeface="+mn-cs"/>
            </a:endParaRPr>
          </a:p>
          <a:p>
            <a:pPr marL="214313" indent="-214313" defTabSz="685800" eaLnBrk="0" fontAlgn="base" hangingPunct="0">
              <a:spcBef>
                <a:spcPct val="0"/>
              </a:spcBef>
              <a:spcAft>
                <a:spcPct val="0"/>
              </a:spcAft>
              <a:buClrTx/>
              <a:buFontTx/>
              <a:buChar char="•"/>
            </a:pPr>
            <a:r>
              <a:rPr lang="en-GB" altLang="en-US" sz="1050" kern="1200" dirty="0">
                <a:solidFill>
                  <a:srgbClr val="000000"/>
                </a:solidFill>
                <a:ea typeface="+mn-ea"/>
                <a:cs typeface="+mn-cs"/>
              </a:rPr>
              <a:t>We considered and discounted telephone contact (as Op. Encompass), as Youth Justice team will not have the full information at the time of the alert and the officer in the case will need to be part of the discussion about how to manage the case and contact with the young person, particularly if the offender is outstanding and evidence could be lost or destroyed.</a:t>
            </a:r>
          </a:p>
          <a:p>
            <a:pPr marL="214313" indent="-214313" defTabSz="685800" eaLnBrk="0" fontAlgn="base" hangingPunct="0">
              <a:spcBef>
                <a:spcPct val="0"/>
              </a:spcBef>
              <a:spcAft>
                <a:spcPct val="0"/>
              </a:spcAft>
              <a:buClrTx/>
              <a:buFontTx/>
              <a:buChar char="•"/>
            </a:pPr>
            <a:endParaRPr lang="en-GB" altLang="en-US" sz="1050" kern="1200" dirty="0">
              <a:solidFill>
                <a:srgbClr val="000000"/>
              </a:solidFill>
              <a:ea typeface="+mn-ea"/>
              <a:cs typeface="+mn-cs"/>
            </a:endParaRPr>
          </a:p>
          <a:p>
            <a:pPr marL="214313" indent="-214313" defTabSz="685800" eaLnBrk="0" fontAlgn="base" hangingPunct="0">
              <a:spcBef>
                <a:spcPct val="0"/>
              </a:spcBef>
              <a:spcAft>
                <a:spcPct val="0"/>
              </a:spcAft>
              <a:buClrTx/>
              <a:buFontTx/>
              <a:buChar char="•"/>
            </a:pPr>
            <a:r>
              <a:rPr lang="en-GB" altLang="en-US" sz="1050" kern="1200" dirty="0">
                <a:solidFill>
                  <a:srgbClr val="000000"/>
                </a:solidFill>
                <a:ea typeface="+mn-ea"/>
                <a:cs typeface="+mn-cs"/>
              </a:rPr>
              <a:t>We will not specify whether the young person is named as a victim or offender as part of the alert, this will form part of the subsequent discussions.</a:t>
            </a:r>
          </a:p>
        </p:txBody>
      </p:sp>
      <p:pic>
        <p:nvPicPr>
          <p:cNvPr id="81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412" y="4354116"/>
            <a:ext cx="585788" cy="52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6511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dirty="0" smtClean="0"/>
              <a:t>When?</a:t>
            </a:r>
          </a:p>
        </p:txBody>
      </p:sp>
      <p:sp>
        <p:nvSpPr>
          <p:cNvPr id="9219" name="Rectangle 1"/>
          <p:cNvSpPr>
            <a:spLocks noChangeArrowheads="1"/>
          </p:cNvSpPr>
          <p:nvPr/>
        </p:nvSpPr>
        <p:spPr bwMode="auto">
          <a:xfrm>
            <a:off x="1714500" y="1168004"/>
            <a:ext cx="3429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12003C"/>
                </a:solidFill>
                <a:latin typeface="Arial" panose="020B0604020202020204" pitchFamily="34" charset="0"/>
              </a:defRPr>
            </a:lvl1pPr>
            <a:lvl2pPr marL="742950" indent="-285750">
              <a:spcBef>
                <a:spcPct val="20000"/>
              </a:spcBef>
              <a:buChar char="–"/>
              <a:defRPr sz="2800">
                <a:solidFill>
                  <a:srgbClr val="12003C"/>
                </a:solidFill>
                <a:latin typeface="Arial" panose="020B0604020202020204" pitchFamily="34" charset="0"/>
              </a:defRPr>
            </a:lvl2pPr>
            <a:lvl3pPr marL="1143000" indent="-228600">
              <a:spcBef>
                <a:spcPct val="20000"/>
              </a:spcBef>
              <a:buChar char="•"/>
              <a:defRPr sz="2400">
                <a:solidFill>
                  <a:srgbClr val="12003C"/>
                </a:solidFill>
                <a:latin typeface="Arial" panose="020B0604020202020204" pitchFamily="34" charset="0"/>
              </a:defRPr>
            </a:lvl3pPr>
            <a:lvl4pPr marL="1600200" indent="-228600">
              <a:spcBef>
                <a:spcPct val="20000"/>
              </a:spcBef>
              <a:buChar char="–"/>
              <a:defRPr sz="2000">
                <a:solidFill>
                  <a:srgbClr val="12003C"/>
                </a:solidFill>
                <a:latin typeface="Arial" panose="020B0604020202020204" pitchFamily="34" charset="0"/>
              </a:defRPr>
            </a:lvl4pPr>
            <a:lvl5pPr marL="2057400" indent="-228600">
              <a:spcBef>
                <a:spcPct val="20000"/>
              </a:spcBef>
              <a:buChar char="»"/>
              <a:defRPr sz="2000">
                <a:solidFill>
                  <a:srgbClr val="12003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2003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2003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2003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2003C"/>
                </a:solidFill>
                <a:latin typeface="Arial" panose="020B0604020202020204" pitchFamily="34" charset="0"/>
              </a:defRPr>
            </a:lvl9pPr>
          </a:lstStyle>
          <a:p>
            <a:pPr defTabSz="685800" eaLnBrk="0" fontAlgn="base" hangingPunct="0">
              <a:spcBef>
                <a:spcPct val="0"/>
              </a:spcBef>
              <a:spcAft>
                <a:spcPct val="0"/>
              </a:spcAft>
              <a:buClrTx/>
              <a:buNone/>
            </a:pPr>
            <a:endParaRPr lang="en-US" altLang="en-US" sz="1050" kern="1200" dirty="0">
              <a:solidFill>
                <a:srgbClr val="000000"/>
              </a:solidFill>
              <a:ea typeface="+mn-ea"/>
              <a:cs typeface="+mn-cs"/>
            </a:endParaRPr>
          </a:p>
        </p:txBody>
      </p:sp>
      <p:sp>
        <p:nvSpPr>
          <p:cNvPr id="9220" name="Rectangle 3"/>
          <p:cNvSpPr>
            <a:spLocks noChangeArrowheads="1"/>
          </p:cNvSpPr>
          <p:nvPr/>
        </p:nvSpPr>
        <p:spPr bwMode="auto">
          <a:xfrm>
            <a:off x="1708547" y="1412081"/>
            <a:ext cx="34290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rgbClr val="12003C"/>
                </a:solidFill>
                <a:latin typeface="Arial" panose="020B0604020202020204" pitchFamily="34" charset="0"/>
              </a:defRPr>
            </a:lvl1pPr>
            <a:lvl2pPr marL="742950" indent="-285750">
              <a:spcBef>
                <a:spcPct val="20000"/>
              </a:spcBef>
              <a:buChar char="–"/>
              <a:defRPr sz="2800">
                <a:solidFill>
                  <a:srgbClr val="12003C"/>
                </a:solidFill>
                <a:latin typeface="Arial" panose="020B0604020202020204" pitchFamily="34" charset="0"/>
              </a:defRPr>
            </a:lvl2pPr>
            <a:lvl3pPr marL="1143000" indent="-228600">
              <a:spcBef>
                <a:spcPct val="20000"/>
              </a:spcBef>
              <a:buChar char="•"/>
              <a:defRPr sz="2400">
                <a:solidFill>
                  <a:srgbClr val="12003C"/>
                </a:solidFill>
                <a:latin typeface="Arial" panose="020B0604020202020204" pitchFamily="34" charset="0"/>
              </a:defRPr>
            </a:lvl3pPr>
            <a:lvl4pPr marL="1600200" indent="-228600">
              <a:spcBef>
                <a:spcPct val="20000"/>
              </a:spcBef>
              <a:buChar char="–"/>
              <a:defRPr sz="2000">
                <a:solidFill>
                  <a:srgbClr val="12003C"/>
                </a:solidFill>
                <a:latin typeface="Arial" panose="020B0604020202020204" pitchFamily="34" charset="0"/>
              </a:defRPr>
            </a:lvl4pPr>
            <a:lvl5pPr marL="2057400" indent="-228600">
              <a:spcBef>
                <a:spcPct val="20000"/>
              </a:spcBef>
              <a:buChar char="»"/>
              <a:defRPr sz="2000">
                <a:solidFill>
                  <a:srgbClr val="12003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2003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2003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2003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2003C"/>
                </a:solidFill>
                <a:latin typeface="Arial" panose="020B0604020202020204" pitchFamily="34" charset="0"/>
              </a:defRPr>
            </a:lvl9pPr>
          </a:lstStyle>
          <a:p>
            <a:pPr marL="214313" indent="-214313" defTabSz="685800" eaLnBrk="0" fontAlgn="base" hangingPunct="0">
              <a:spcBef>
                <a:spcPct val="0"/>
              </a:spcBef>
              <a:spcAft>
                <a:spcPct val="0"/>
              </a:spcAft>
              <a:buClrTx/>
              <a:buFontTx/>
              <a:buChar char="•"/>
            </a:pPr>
            <a:r>
              <a:rPr lang="en-GB" altLang="en-US" sz="1350" kern="1200" dirty="0">
                <a:solidFill>
                  <a:srgbClr val="000000"/>
                </a:solidFill>
                <a:ea typeface="+mn-ea"/>
                <a:cs typeface="+mn-cs"/>
              </a:rPr>
              <a:t>Daily Monday to Friday</a:t>
            </a:r>
          </a:p>
          <a:p>
            <a:pPr marL="214313" indent="-214313" defTabSz="685800" eaLnBrk="0" fontAlgn="base" hangingPunct="0">
              <a:spcBef>
                <a:spcPct val="0"/>
              </a:spcBef>
              <a:spcAft>
                <a:spcPct val="0"/>
              </a:spcAft>
              <a:buClrTx/>
              <a:buFontTx/>
              <a:buChar char="•"/>
            </a:pPr>
            <a:endParaRPr lang="en-GB" altLang="en-US" sz="1350" kern="1200" dirty="0">
              <a:solidFill>
                <a:srgbClr val="000000"/>
              </a:solidFill>
              <a:ea typeface="+mn-ea"/>
              <a:cs typeface="+mn-cs"/>
            </a:endParaRPr>
          </a:p>
          <a:p>
            <a:pPr marL="214313" indent="-214313" defTabSz="685800" eaLnBrk="0" fontAlgn="base" hangingPunct="0">
              <a:spcBef>
                <a:spcPct val="0"/>
              </a:spcBef>
              <a:spcAft>
                <a:spcPct val="0"/>
              </a:spcAft>
              <a:buClrTx/>
              <a:buFontTx/>
              <a:buChar char="•"/>
            </a:pPr>
            <a:r>
              <a:rPr lang="en-GB" altLang="en-US" sz="1350" kern="1200" dirty="0">
                <a:solidFill>
                  <a:srgbClr val="000000"/>
                </a:solidFill>
                <a:ea typeface="+mn-ea"/>
                <a:cs typeface="+mn-cs"/>
              </a:rPr>
              <a:t>On a Monday morning all weekend incidents will be sent</a:t>
            </a:r>
          </a:p>
          <a:p>
            <a:pPr marL="214313" indent="-214313" defTabSz="685800" eaLnBrk="0" fontAlgn="base" hangingPunct="0">
              <a:spcBef>
                <a:spcPct val="0"/>
              </a:spcBef>
              <a:spcAft>
                <a:spcPct val="0"/>
              </a:spcAft>
              <a:buClrTx/>
              <a:buFontTx/>
              <a:buChar char="•"/>
            </a:pPr>
            <a:endParaRPr lang="en-GB" altLang="en-US" sz="1350" kern="1200" dirty="0">
              <a:solidFill>
                <a:srgbClr val="000000"/>
              </a:solidFill>
              <a:ea typeface="+mn-ea"/>
              <a:cs typeface="+mn-cs"/>
            </a:endParaRPr>
          </a:p>
          <a:p>
            <a:pPr marL="214313" indent="-214313" defTabSz="685800" eaLnBrk="0" fontAlgn="base" hangingPunct="0">
              <a:spcBef>
                <a:spcPct val="0"/>
              </a:spcBef>
              <a:spcAft>
                <a:spcPct val="0"/>
              </a:spcAft>
              <a:buClrTx/>
              <a:buFontTx/>
              <a:buChar char="•"/>
            </a:pPr>
            <a:r>
              <a:rPr lang="en-GB" altLang="en-US" sz="1350" kern="1200" dirty="0">
                <a:solidFill>
                  <a:srgbClr val="000000"/>
                </a:solidFill>
                <a:ea typeface="+mn-ea"/>
                <a:cs typeface="+mn-cs"/>
              </a:rPr>
              <a:t>Nottingham City Youth Justice will commence sending alerts with effect from Monday June 3</a:t>
            </a:r>
            <a:r>
              <a:rPr lang="en-GB" altLang="en-US" sz="1350" kern="1200" baseline="30000" dirty="0">
                <a:solidFill>
                  <a:srgbClr val="000000"/>
                </a:solidFill>
                <a:ea typeface="+mn-ea"/>
                <a:cs typeface="+mn-cs"/>
              </a:rPr>
              <a:t>th</a:t>
            </a:r>
            <a:r>
              <a:rPr lang="en-GB" altLang="en-US" sz="1350" kern="1200" dirty="0">
                <a:solidFill>
                  <a:srgbClr val="000000"/>
                </a:solidFill>
                <a:ea typeface="+mn-ea"/>
                <a:cs typeface="+mn-cs"/>
              </a:rPr>
              <a:t> 2019 after the mid term break</a:t>
            </a:r>
          </a:p>
          <a:p>
            <a:pPr marL="214313" indent="-214313" defTabSz="685800" eaLnBrk="0" fontAlgn="base" hangingPunct="0">
              <a:spcBef>
                <a:spcPct val="0"/>
              </a:spcBef>
              <a:spcAft>
                <a:spcPct val="0"/>
              </a:spcAft>
              <a:buClrTx/>
              <a:buFontTx/>
              <a:buChar char="•"/>
            </a:pPr>
            <a:endParaRPr lang="en-GB" altLang="en-US" sz="1350" kern="1200" dirty="0">
              <a:solidFill>
                <a:srgbClr val="000000"/>
              </a:solidFill>
              <a:ea typeface="+mn-ea"/>
              <a:cs typeface="+mn-cs"/>
            </a:endParaRPr>
          </a:p>
        </p:txBody>
      </p:sp>
      <p:pic>
        <p:nvPicPr>
          <p:cNvPr id="92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412" y="4354116"/>
            <a:ext cx="585788" cy="52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444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dirty="0" smtClean="0"/>
              <a:t>Feedback and Review</a:t>
            </a:r>
          </a:p>
        </p:txBody>
      </p:sp>
      <p:sp>
        <p:nvSpPr>
          <p:cNvPr id="10243" name="Content Placeholder 2"/>
          <p:cNvSpPr>
            <a:spLocks noGrp="1"/>
          </p:cNvSpPr>
          <p:nvPr>
            <p:ph idx="1"/>
          </p:nvPr>
        </p:nvSpPr>
        <p:spPr/>
        <p:txBody>
          <a:bodyPr/>
          <a:lstStyle/>
          <a:p>
            <a:pPr marL="0" indent="0">
              <a:buNone/>
              <a:defRPr/>
            </a:pPr>
            <a:endParaRPr lang="en-GB" altLang="en-US" sz="1350" dirty="0"/>
          </a:p>
          <a:p>
            <a:pPr>
              <a:defRPr/>
            </a:pPr>
            <a:r>
              <a:rPr lang="en-GB" altLang="en-US" sz="1350" dirty="0"/>
              <a:t>It will be work in progress </a:t>
            </a:r>
          </a:p>
          <a:p>
            <a:pPr marL="0" indent="0">
              <a:buNone/>
              <a:defRPr/>
            </a:pPr>
            <a:endParaRPr lang="en-GB" altLang="en-US" sz="1350" dirty="0"/>
          </a:p>
          <a:p>
            <a:pPr>
              <a:defRPr/>
            </a:pPr>
            <a:r>
              <a:rPr lang="en-GB" altLang="en-US" sz="1350" dirty="0"/>
              <a:t>Please send any urgent feedback before go live to PS Gareth Collins or DCI Liz Rogers </a:t>
            </a:r>
            <a:r>
              <a:rPr lang="en-GB" altLang="en-US" sz="1350" dirty="0">
                <a:solidFill>
                  <a:schemeClr val="tx1"/>
                </a:solidFill>
              </a:rPr>
              <a:t>(gareth.collins@nottinghamshire.pnn.police.uk </a:t>
            </a:r>
            <a:r>
              <a:rPr lang="en-GB" altLang="en-US" sz="1350" dirty="0"/>
              <a:t>elizabeth.rogers@nottinghamshire.pnn.police.uk)</a:t>
            </a:r>
          </a:p>
          <a:p>
            <a:pPr>
              <a:defRPr/>
            </a:pPr>
            <a:endParaRPr lang="en-GB" altLang="en-US" sz="1350" dirty="0"/>
          </a:p>
          <a:p>
            <a:pPr>
              <a:defRPr/>
            </a:pPr>
            <a:r>
              <a:rPr lang="en-GB" altLang="en-US" sz="1350" dirty="0"/>
              <a:t>We know school roll records and DSL contacts may not always be up to date, so we will make best endeavours in each case.</a:t>
            </a:r>
          </a:p>
          <a:p>
            <a:pPr>
              <a:defRPr/>
            </a:pPr>
            <a:endParaRPr lang="en-GB" altLang="en-US" sz="1350" dirty="0"/>
          </a:p>
          <a:p>
            <a:pPr>
              <a:defRPr/>
            </a:pPr>
            <a:r>
              <a:rPr lang="en-GB" altLang="en-US" sz="1350" dirty="0"/>
              <a:t>We will be keen to take feedback and review the process including value added, and will do this formally at the end of Summer term 2018/19.</a:t>
            </a:r>
          </a:p>
          <a:p>
            <a:pPr marL="0" indent="0">
              <a:buNone/>
              <a:defRPr/>
            </a:pPr>
            <a:endParaRPr lang="en-GB" altLang="en-US" sz="1350" dirty="0"/>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7172" y="4382691"/>
            <a:ext cx="585788" cy="52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876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10218" y="642938"/>
          <a:ext cx="6620419" cy="3857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271180" y="1201375"/>
            <a:ext cx="5092065" cy="248209"/>
          </a:xfrm>
          <a:prstGeom prst="rect">
            <a:avLst/>
          </a:prstGeom>
          <a:noFill/>
        </p:spPr>
        <p:txBody>
          <a:bodyPr wrap="square" rtlCol="0">
            <a:spAutoFit/>
          </a:bodyPr>
          <a:lstStyle/>
          <a:p>
            <a:pPr algn="ctr" defTabSz="514350">
              <a:buClrTx/>
            </a:pPr>
            <a:r>
              <a:rPr lang="en-GB" sz="1013" b="1" kern="1200" dirty="0">
                <a:solidFill>
                  <a:prstClr val="black"/>
                </a:solidFill>
                <a:latin typeface="Calibri" panose="020F0502020204030204"/>
                <a:ea typeface="+mn-ea"/>
                <a:cs typeface="+mn-cs"/>
              </a:rPr>
              <a:t>Nottingham City Council Directorate for Children’s Integrated Services</a:t>
            </a:r>
          </a:p>
        </p:txBody>
      </p:sp>
      <p:sp>
        <p:nvSpPr>
          <p:cNvPr id="6" name="TextBox 5"/>
          <p:cNvSpPr txBox="1"/>
          <p:nvPr/>
        </p:nvSpPr>
        <p:spPr>
          <a:xfrm>
            <a:off x="2176967" y="3867221"/>
            <a:ext cx="2486921" cy="404085"/>
          </a:xfrm>
          <a:prstGeom prst="rect">
            <a:avLst/>
          </a:prstGeom>
          <a:noFill/>
        </p:spPr>
        <p:txBody>
          <a:bodyPr wrap="square" rtlCol="0">
            <a:spAutoFit/>
          </a:bodyPr>
          <a:lstStyle/>
          <a:p>
            <a:pPr algn="ctr" defTabSz="514350">
              <a:buClrTx/>
            </a:pPr>
            <a:r>
              <a:rPr lang="en-GB" sz="1013" kern="1200" dirty="0">
                <a:solidFill>
                  <a:prstClr val="black"/>
                </a:solidFill>
                <a:latin typeface="Calibri" panose="020F0502020204030204"/>
                <a:ea typeface="+mn-ea"/>
                <a:cs typeface="+mn-cs"/>
              </a:rPr>
              <a:t>Email format: firstname.surname@nottinghamcity.gov.uk</a:t>
            </a:r>
          </a:p>
        </p:txBody>
      </p:sp>
      <p:sp>
        <p:nvSpPr>
          <p:cNvPr id="7" name="Rectangle 6"/>
          <p:cNvSpPr/>
          <p:nvPr/>
        </p:nvSpPr>
        <p:spPr>
          <a:xfrm>
            <a:off x="854353" y="3540083"/>
            <a:ext cx="1410788" cy="6906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buClrTx/>
            </a:pPr>
            <a:endParaRPr lang="en-US" sz="844" kern="1200" dirty="0">
              <a:solidFill>
                <a:prstClr val="white"/>
              </a:solidFill>
              <a:latin typeface="Calibri" panose="020F0502020204030204"/>
            </a:endParaRPr>
          </a:p>
          <a:p>
            <a:pPr algn="ctr" defTabSz="514350">
              <a:buClrTx/>
            </a:pPr>
            <a:r>
              <a:rPr lang="en-US" sz="1069" kern="1200" dirty="0">
                <a:solidFill>
                  <a:prstClr val="black"/>
                </a:solidFill>
                <a:latin typeface="Calibri" panose="020F0502020204030204"/>
              </a:rPr>
              <a:t>Sophie Russell</a:t>
            </a:r>
            <a:br>
              <a:rPr lang="en-US" sz="1069" kern="1200" dirty="0">
                <a:solidFill>
                  <a:prstClr val="black"/>
                </a:solidFill>
                <a:latin typeface="Calibri" panose="020F0502020204030204"/>
              </a:rPr>
            </a:br>
            <a:r>
              <a:rPr lang="en-US" sz="1069" kern="1200" dirty="0">
                <a:solidFill>
                  <a:prstClr val="black"/>
                </a:solidFill>
                <a:latin typeface="Calibri" panose="020F0502020204030204"/>
              </a:rPr>
              <a:t>Strategy &amp; Improvement</a:t>
            </a:r>
            <a:br>
              <a:rPr lang="en-US" sz="1069" kern="1200" dirty="0">
                <a:solidFill>
                  <a:prstClr val="black"/>
                </a:solidFill>
                <a:latin typeface="Calibri" panose="020F0502020204030204"/>
              </a:rPr>
            </a:br>
            <a:r>
              <a:rPr lang="en-US" sz="1069" kern="1200" dirty="0">
                <a:solidFill>
                  <a:prstClr val="black"/>
                </a:solidFill>
                <a:latin typeface="Calibri" panose="020F0502020204030204"/>
              </a:rPr>
              <a:t>0115 87</a:t>
            </a:r>
            <a:r>
              <a:rPr lang="en-GB" sz="1069" kern="1200" dirty="0">
                <a:solidFill>
                  <a:prstClr val="black"/>
                </a:solidFill>
                <a:latin typeface="Calibri" panose="020F0502020204030204"/>
              </a:rPr>
              <a:t>63423</a:t>
            </a:r>
            <a:endParaRPr lang="en-US" sz="1069" kern="1200" dirty="0">
              <a:solidFill>
                <a:prstClr val="black"/>
              </a:solidFill>
              <a:latin typeface="Calibri" panose="020F0502020204030204"/>
            </a:endParaRPr>
          </a:p>
          <a:p>
            <a:pPr algn="ctr" defTabSz="514350">
              <a:buClrTx/>
            </a:pPr>
            <a:endParaRPr lang="en-GB" sz="1013" kern="1200" dirty="0">
              <a:solidFill>
                <a:prstClr val="white"/>
              </a:solidFill>
              <a:latin typeface="Calibri" panose="020F0502020204030204"/>
            </a:endParaRPr>
          </a:p>
        </p:txBody>
      </p:sp>
      <p:sp>
        <p:nvSpPr>
          <p:cNvPr id="9" name="Rectangle 8"/>
          <p:cNvSpPr/>
          <p:nvPr/>
        </p:nvSpPr>
        <p:spPr>
          <a:xfrm>
            <a:off x="4649192" y="3604124"/>
            <a:ext cx="1425484" cy="7200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buClrTx/>
            </a:pPr>
            <a:r>
              <a:rPr lang="en-US" sz="1069" kern="1200" dirty="0">
                <a:solidFill>
                  <a:sysClr val="windowText" lastClr="000000"/>
                </a:solidFill>
                <a:latin typeface="Calibri" panose="020F0502020204030204"/>
              </a:rPr>
              <a:t>John Matravers</a:t>
            </a:r>
            <a:br>
              <a:rPr lang="en-US" sz="1069" kern="1200" dirty="0">
                <a:solidFill>
                  <a:sysClr val="windowText" lastClr="000000"/>
                </a:solidFill>
                <a:latin typeface="Calibri" panose="020F0502020204030204"/>
              </a:rPr>
            </a:br>
            <a:r>
              <a:rPr lang="en-US" sz="1069" kern="1200" dirty="0" smtClean="0">
                <a:solidFill>
                  <a:sysClr val="windowText" lastClr="000000"/>
                </a:solidFill>
                <a:latin typeface="Calibri" panose="020F0502020204030204"/>
              </a:rPr>
              <a:t>Strategic Safeguarding Lead and NCSCP</a:t>
            </a:r>
            <a:r>
              <a:rPr lang="en-US" sz="1069" kern="1200" dirty="0">
                <a:solidFill>
                  <a:sysClr val="windowText" lastClr="000000"/>
                </a:solidFill>
                <a:latin typeface="Calibri" panose="020F0502020204030204"/>
              </a:rPr>
              <a:t/>
            </a:r>
            <a:br>
              <a:rPr lang="en-US" sz="1069" kern="1200" dirty="0">
                <a:solidFill>
                  <a:sysClr val="windowText" lastClr="000000"/>
                </a:solidFill>
                <a:latin typeface="Calibri" panose="020F0502020204030204"/>
              </a:rPr>
            </a:br>
            <a:r>
              <a:rPr lang="en-US" sz="1069" kern="1200" dirty="0">
                <a:solidFill>
                  <a:sysClr val="windowText" lastClr="000000"/>
                </a:solidFill>
                <a:latin typeface="Calibri" panose="020F0502020204030204"/>
              </a:rPr>
              <a:t>0115 8765367</a:t>
            </a:r>
          </a:p>
          <a:p>
            <a:pPr algn="ctr" defTabSz="514350">
              <a:buClrTx/>
            </a:pPr>
            <a:endParaRPr lang="en-GB" sz="1013" kern="1200" dirty="0">
              <a:solidFill>
                <a:prstClr val="white"/>
              </a:solidFill>
              <a:latin typeface="Calibri" panose="020F0502020204030204"/>
            </a:endParaRPr>
          </a:p>
        </p:txBody>
      </p:sp>
      <p:cxnSp>
        <p:nvCxnSpPr>
          <p:cNvPr id="11" name="Straight Connector 10"/>
          <p:cNvCxnSpPr/>
          <p:nvPr/>
        </p:nvCxnSpPr>
        <p:spPr>
          <a:xfrm flipH="1">
            <a:off x="1660616" y="2568076"/>
            <a:ext cx="7349" cy="9720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58196" y="2568077"/>
            <a:ext cx="7348" cy="10360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008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642938"/>
            <a:ext cx="5915025" cy="745629"/>
          </a:xfrm>
        </p:spPr>
        <p:txBody>
          <a:bodyPr>
            <a:normAutofit/>
          </a:bodyPr>
          <a:lstStyle/>
          <a:p>
            <a:pPr algn="ctr"/>
            <a:r>
              <a:rPr lang="en-GB" sz="1013" b="1" dirty="0"/>
              <a:t>Duty &amp; Targeted Services</a:t>
            </a:r>
          </a:p>
        </p:txBody>
      </p:sp>
      <p:graphicFrame>
        <p:nvGraphicFramePr>
          <p:cNvPr id="4" name="Diagram 3"/>
          <p:cNvGraphicFramePr/>
          <p:nvPr>
            <p:extLst/>
          </p:nvPr>
        </p:nvGraphicFramePr>
        <p:xfrm>
          <a:off x="-1" y="1157287"/>
          <a:ext cx="6858001" cy="3208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7828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welcome different langu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160" y="674371"/>
            <a:ext cx="4363086" cy="3909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289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92122" y="1047750"/>
          <a:ext cx="6663520" cy="3452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34748" y="642938"/>
            <a:ext cx="5915025" cy="745629"/>
          </a:xfrm>
        </p:spPr>
        <p:txBody>
          <a:bodyPr>
            <a:normAutofit/>
          </a:bodyPr>
          <a:lstStyle/>
          <a:p>
            <a:pPr algn="ctr"/>
            <a:r>
              <a:rPr lang="en-GB" sz="1013" b="1" dirty="0"/>
              <a:t>Children’s Social Work</a:t>
            </a:r>
          </a:p>
        </p:txBody>
      </p:sp>
      <p:sp>
        <p:nvSpPr>
          <p:cNvPr id="3" name="Rectangle 2"/>
          <p:cNvSpPr/>
          <p:nvPr/>
        </p:nvSpPr>
        <p:spPr>
          <a:xfrm>
            <a:off x="2184318" y="4063032"/>
            <a:ext cx="1429491" cy="2605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buClrTx/>
            </a:pPr>
            <a:r>
              <a:rPr lang="en-GB" sz="1013" kern="1200" dirty="0">
                <a:solidFill>
                  <a:prstClr val="black"/>
                </a:solidFill>
                <a:latin typeface="Calibri" panose="020F0502020204030204"/>
              </a:rPr>
              <a:t>Contact Service</a:t>
            </a:r>
          </a:p>
        </p:txBody>
      </p:sp>
      <p:cxnSp>
        <p:nvCxnSpPr>
          <p:cNvPr id="6" name="Straight Connector 5"/>
          <p:cNvCxnSpPr/>
          <p:nvPr/>
        </p:nvCxnSpPr>
        <p:spPr>
          <a:xfrm>
            <a:off x="1977242" y="3543671"/>
            <a:ext cx="6680" cy="6496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3" idx="1"/>
          </p:cNvCxnSpPr>
          <p:nvPr/>
        </p:nvCxnSpPr>
        <p:spPr>
          <a:xfrm>
            <a:off x="1983922" y="4193289"/>
            <a:ext cx="20039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367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444" y="642938"/>
            <a:ext cx="5915025" cy="745629"/>
          </a:xfrm>
        </p:spPr>
        <p:txBody>
          <a:bodyPr>
            <a:normAutofit/>
          </a:bodyPr>
          <a:lstStyle/>
          <a:p>
            <a:pPr algn="ctr"/>
            <a:r>
              <a:rPr lang="en-GB" sz="1013" b="1" dirty="0"/>
              <a:t>Children in Care</a:t>
            </a:r>
          </a:p>
        </p:txBody>
      </p:sp>
      <p:graphicFrame>
        <p:nvGraphicFramePr>
          <p:cNvPr id="4" name="Diagram 3"/>
          <p:cNvGraphicFramePr/>
          <p:nvPr>
            <p:extLst/>
          </p:nvPr>
        </p:nvGraphicFramePr>
        <p:xfrm>
          <a:off x="99799" y="1047750"/>
          <a:ext cx="6663520" cy="3452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4733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05" y="642938"/>
            <a:ext cx="5915025" cy="745629"/>
          </a:xfrm>
        </p:spPr>
        <p:txBody>
          <a:bodyPr>
            <a:normAutofit/>
          </a:bodyPr>
          <a:lstStyle/>
          <a:p>
            <a:pPr algn="ctr"/>
            <a:r>
              <a:rPr lang="en-GB" sz="1013" b="1" dirty="0"/>
              <a:t>Early Help Services</a:t>
            </a:r>
          </a:p>
        </p:txBody>
      </p:sp>
      <p:graphicFrame>
        <p:nvGraphicFramePr>
          <p:cNvPr id="4" name="Diagram 3"/>
          <p:cNvGraphicFramePr/>
          <p:nvPr>
            <p:extLst/>
          </p:nvPr>
        </p:nvGraphicFramePr>
        <p:xfrm>
          <a:off x="92122" y="1047750"/>
          <a:ext cx="6617459" cy="3526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1723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848321"/>
            <a:ext cx="5915025" cy="268888"/>
          </a:xfrm>
        </p:spPr>
        <p:txBody>
          <a:bodyPr>
            <a:normAutofit fontScale="90000"/>
          </a:bodyPr>
          <a:lstStyle/>
          <a:p>
            <a:r>
              <a:rPr lang="en-GB" dirty="0" smtClean="0"/>
              <a:t>Current Situation</a:t>
            </a:r>
            <a:endParaRPr lang="en-GB" dirty="0"/>
          </a:p>
        </p:txBody>
      </p:sp>
      <p:sp>
        <p:nvSpPr>
          <p:cNvPr id="3" name="Content Placeholder 2"/>
          <p:cNvSpPr>
            <a:spLocks noGrp="1"/>
          </p:cNvSpPr>
          <p:nvPr>
            <p:ph idx="1"/>
          </p:nvPr>
        </p:nvSpPr>
        <p:spPr>
          <a:xfrm>
            <a:off x="471488" y="1477922"/>
            <a:ext cx="5915025" cy="2639558"/>
          </a:xfrm>
        </p:spPr>
        <p:txBody>
          <a:bodyPr/>
          <a:lstStyle/>
          <a:p>
            <a:pPr marL="0" indent="0">
              <a:buNone/>
            </a:pPr>
            <a:r>
              <a:rPr lang="en-GB" dirty="0" smtClean="0"/>
              <a:t>Pressures/Gaps</a:t>
            </a:r>
          </a:p>
          <a:p>
            <a:pPr>
              <a:buFont typeface="Wingdings" panose="05000000000000000000" pitchFamily="2" charset="2"/>
              <a:buChar char="Ø"/>
            </a:pPr>
            <a:r>
              <a:rPr lang="en-GB" sz="1350" dirty="0"/>
              <a:t>Children’s Duty service has 30 social workers, there are 5 uncovered gaps</a:t>
            </a:r>
          </a:p>
          <a:p>
            <a:pPr>
              <a:buFont typeface="Wingdings" panose="05000000000000000000" pitchFamily="2" charset="2"/>
              <a:buChar char="Ø"/>
            </a:pPr>
            <a:r>
              <a:rPr lang="en-GB" sz="1350" dirty="0"/>
              <a:t>Fieldwork has 84 social workers, there are 17 gaps</a:t>
            </a:r>
          </a:p>
          <a:p>
            <a:pPr>
              <a:buFont typeface="Wingdings" panose="05000000000000000000" pitchFamily="2" charset="2"/>
              <a:buChar char="Ø"/>
            </a:pPr>
            <a:r>
              <a:rPr lang="en-GB" sz="1350" dirty="0"/>
              <a:t>Agency social workers</a:t>
            </a:r>
          </a:p>
          <a:p>
            <a:r>
              <a:rPr lang="en-GB" dirty="0"/>
              <a:t>Escalation </a:t>
            </a:r>
            <a:r>
              <a:rPr lang="en-GB" dirty="0" smtClean="0"/>
              <a:t>pathways</a:t>
            </a:r>
          </a:p>
          <a:p>
            <a:pPr marL="0" indent="0">
              <a:buNone/>
            </a:pPr>
            <a:r>
              <a:rPr lang="en-GB" dirty="0" smtClean="0"/>
              <a:t>Support networks</a:t>
            </a:r>
            <a:endParaRPr lang="en-GB" dirty="0"/>
          </a:p>
          <a:p>
            <a:r>
              <a:rPr lang="en-GB" dirty="0" smtClean="0"/>
              <a:t>Cluster meetings</a:t>
            </a:r>
          </a:p>
          <a:p>
            <a:r>
              <a:rPr lang="en-GB" dirty="0" smtClean="0"/>
              <a:t>Locality hub meetings</a:t>
            </a:r>
          </a:p>
          <a:p>
            <a:r>
              <a:rPr lang="en-GB" dirty="0"/>
              <a:t>Family support offer to schools</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395046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133350" y="161925"/>
            <a:ext cx="6638925" cy="4752975"/>
          </a:xfrm>
          <a:solidFill>
            <a:srgbClr val="99CC00"/>
          </a:solidFill>
        </p:spPr>
        <p:txBody>
          <a:bodyPr/>
          <a:lstStyle/>
          <a:p>
            <a:endParaRPr lang="en-GB" altLang="en-US" dirty="0" smtClean="0">
              <a:solidFill>
                <a:schemeClr val="bg1"/>
              </a:solidFill>
            </a:endParaRPr>
          </a:p>
          <a:p>
            <a:pPr>
              <a:buFontTx/>
              <a:buNone/>
            </a:pPr>
            <a:endParaRPr lang="en-GB" altLang="en-US" dirty="0" smtClean="0">
              <a:solidFill>
                <a:schemeClr val="bg1"/>
              </a:solidFill>
            </a:endParaRPr>
          </a:p>
          <a:p>
            <a:pPr>
              <a:buFontTx/>
              <a:buNone/>
            </a:pPr>
            <a:endParaRPr lang="en-GB" altLang="en-US" dirty="0">
              <a:solidFill>
                <a:schemeClr val="bg1"/>
              </a:solidFill>
            </a:endParaRPr>
          </a:p>
          <a:p>
            <a:pPr>
              <a:buFontTx/>
              <a:buNone/>
            </a:pPr>
            <a:r>
              <a:rPr lang="en-GB" altLang="en-US" sz="3600" dirty="0">
                <a:latin typeface="+mj-lt"/>
              </a:rPr>
              <a:t>          </a:t>
            </a:r>
            <a:r>
              <a:rPr lang="en-GB" altLang="en-US" sz="4050" dirty="0">
                <a:latin typeface="+mj-lt"/>
              </a:rPr>
              <a:t>Private Fostering-</a:t>
            </a:r>
            <a:endParaRPr lang="en-GB" altLang="en-US" sz="4050" dirty="0">
              <a:solidFill>
                <a:schemeClr val="bg1"/>
              </a:solidFill>
              <a:latin typeface="+mj-lt"/>
            </a:endParaRPr>
          </a:p>
          <a:p>
            <a:pPr>
              <a:buFontTx/>
              <a:buNone/>
            </a:pPr>
            <a:r>
              <a:rPr lang="en-GB" altLang="en-US" dirty="0" smtClean="0">
                <a:latin typeface="+mj-lt"/>
                <a:ea typeface="Arial Unicode MS" panose="020B0604020202020204" pitchFamily="34" charset="-128"/>
                <a:cs typeface="Arial Unicode MS" panose="020B0604020202020204" pitchFamily="34" charset="-128"/>
              </a:rPr>
              <a:t>               SOMEBODY ELSE’S CHILD </a:t>
            </a:r>
            <a:r>
              <a:rPr lang="en-GB" altLang="en-US" sz="2100" dirty="0">
                <a:latin typeface="+mj-lt"/>
                <a:ea typeface="Arial Unicode MS" panose="020B0604020202020204" pitchFamily="34" charset="-128"/>
                <a:cs typeface="Arial Unicode MS" panose="020B0604020202020204" pitchFamily="34" charset="-128"/>
              </a:rPr>
              <a:t>?</a:t>
            </a:r>
          </a:p>
          <a:p>
            <a:pPr>
              <a:buFontTx/>
              <a:buNone/>
            </a:pPr>
            <a:endParaRPr lang="en-GB" altLang="en-US" sz="2100" dirty="0">
              <a:latin typeface="+mj-lt"/>
            </a:endParaRPr>
          </a:p>
          <a:p>
            <a:pPr>
              <a:buFontTx/>
              <a:buNone/>
            </a:pPr>
            <a:endParaRPr lang="en-GB" altLang="en-US" sz="2100" dirty="0">
              <a:solidFill>
                <a:schemeClr val="bg1"/>
              </a:solidFill>
              <a:latin typeface="+mj-lt"/>
            </a:endParaRPr>
          </a:p>
        </p:txBody>
      </p:sp>
      <p:pic>
        <p:nvPicPr>
          <p:cNvPr id="410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057" y="208360"/>
            <a:ext cx="1550194" cy="58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616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5" y="5298141"/>
            <a:ext cx="6333565" cy="2389304"/>
          </a:xfrm>
        </p:spPr>
        <p:txBody>
          <a:bodyPr/>
          <a:lstStyle/>
          <a:p>
            <a:endParaRPr lang="en-GB" dirty="0"/>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0572" y="165636"/>
            <a:ext cx="1550194" cy="58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312893" y="2433322"/>
            <a:ext cx="1842247" cy="1107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buClrTx/>
            </a:pPr>
            <a:endParaRPr lang="en-GB" sz="1350" kern="1200" dirty="0">
              <a:solidFill>
                <a:srgbClr val="FFFFFF"/>
              </a:solidFill>
              <a:latin typeface="Arial"/>
            </a:endParaRPr>
          </a:p>
        </p:txBody>
      </p:sp>
      <p:sp>
        <p:nvSpPr>
          <p:cNvPr id="4" name="TextBox 3"/>
          <p:cNvSpPr txBox="1"/>
          <p:nvPr/>
        </p:nvSpPr>
        <p:spPr>
          <a:xfrm>
            <a:off x="2588556" y="2744903"/>
            <a:ext cx="1290920" cy="715581"/>
          </a:xfrm>
          <a:prstGeom prst="rect">
            <a:avLst/>
          </a:prstGeom>
          <a:noFill/>
        </p:spPr>
        <p:txBody>
          <a:bodyPr wrap="square" rtlCol="0">
            <a:spAutoFit/>
          </a:bodyPr>
          <a:lstStyle/>
          <a:p>
            <a:pPr defTabSz="685800" eaLnBrk="0" fontAlgn="base" hangingPunct="0">
              <a:spcBef>
                <a:spcPct val="0"/>
              </a:spcBef>
              <a:spcAft>
                <a:spcPct val="0"/>
              </a:spcAft>
              <a:buClrTx/>
            </a:pPr>
            <a:r>
              <a:rPr lang="en-GB" sz="1350" kern="1200" dirty="0">
                <a:latin typeface="Arial" panose="020B0604020202020204" pitchFamily="34" charset="0"/>
                <a:ea typeface="+mn-ea"/>
                <a:cs typeface="+mn-cs"/>
              </a:rPr>
              <a:t>What is Private Fostering?</a:t>
            </a:r>
          </a:p>
        </p:txBody>
      </p:sp>
      <p:sp>
        <p:nvSpPr>
          <p:cNvPr id="15" name="Rectangle 3"/>
          <p:cNvSpPr>
            <a:spLocks noChangeArrowheads="1"/>
          </p:cNvSpPr>
          <p:nvPr/>
        </p:nvSpPr>
        <p:spPr bwMode="auto">
          <a:xfrm>
            <a:off x="0" y="0"/>
            <a:ext cx="6858000" cy="909638"/>
          </a:xfrm>
          <a:prstGeom prst="rect">
            <a:avLst/>
          </a:prstGeom>
          <a:solidFill>
            <a:srgbClr val="99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800" kern="1200" dirty="0">
              <a:solidFill>
                <a:srgbClr val="000000"/>
              </a:solidFill>
              <a:latin typeface="Times New Roman" panose="02020603050405020304" pitchFamily="18" charset="0"/>
              <a:ea typeface="+mn-ea"/>
              <a:cs typeface="+mn-cs"/>
            </a:endParaRP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017" y="171451"/>
            <a:ext cx="1550194" cy="58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a:spLocks noGrp="1"/>
          </p:cNvSpPr>
          <p:nvPr>
            <p:ph type="title"/>
          </p:nvPr>
        </p:nvSpPr>
        <p:spPr>
          <a:xfrm>
            <a:off x="-391856" y="23091"/>
            <a:ext cx="6172200" cy="857250"/>
          </a:xfrm>
        </p:spPr>
        <p:txBody>
          <a:bodyPr/>
          <a:lstStyle/>
          <a:p>
            <a:r>
              <a:rPr lang="en-GB" sz="2400" b="1" dirty="0">
                <a:latin typeface="Arial" panose="020B0604020202020204" pitchFamily="34" charset="0"/>
                <a:cs typeface="Arial" panose="020B0604020202020204" pitchFamily="34" charset="0"/>
              </a:rPr>
              <a:t>WHAT IS PRIVATE FOSTERING?</a:t>
            </a:r>
          </a:p>
        </p:txBody>
      </p:sp>
      <p:sp>
        <p:nvSpPr>
          <p:cNvPr id="19" name="Rounded Rectangular Callout 18"/>
          <p:cNvSpPr/>
          <p:nvPr/>
        </p:nvSpPr>
        <p:spPr>
          <a:xfrm>
            <a:off x="773206" y="1411500"/>
            <a:ext cx="1452281" cy="917468"/>
          </a:xfrm>
          <a:prstGeom prst="wedgeRoundRectCallout">
            <a:avLst>
              <a:gd name="adj1" fmla="val 66343"/>
              <a:gd name="adj2" fmla="val 902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buClrTx/>
            </a:pPr>
            <a:r>
              <a:rPr lang="en-GB" sz="1200" kern="1200" dirty="0">
                <a:solidFill>
                  <a:srgbClr val="000000"/>
                </a:solidFill>
                <a:latin typeface="Arial"/>
              </a:rPr>
              <a:t>A private arrangement between a parent and a carer</a:t>
            </a:r>
          </a:p>
        </p:txBody>
      </p:sp>
      <p:sp>
        <p:nvSpPr>
          <p:cNvPr id="20" name="Rounded Rectangular Callout 19"/>
          <p:cNvSpPr/>
          <p:nvPr/>
        </p:nvSpPr>
        <p:spPr>
          <a:xfrm>
            <a:off x="558053" y="3522832"/>
            <a:ext cx="1667433" cy="1244150"/>
          </a:xfrm>
          <a:prstGeom prst="wedgeRoundRectCallout">
            <a:avLst>
              <a:gd name="adj1" fmla="val 62435"/>
              <a:gd name="adj2" fmla="val -700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buClrTx/>
            </a:pPr>
            <a:r>
              <a:rPr lang="en-GB" sz="1200" kern="1200" dirty="0">
                <a:solidFill>
                  <a:srgbClr val="000000"/>
                </a:solidFill>
                <a:latin typeface="Arial"/>
              </a:rPr>
              <a:t>To live away from home and be cared for by someone who isn’t a parent, a person with PR or a ‘close relative’</a:t>
            </a:r>
          </a:p>
        </p:txBody>
      </p:sp>
      <p:sp>
        <p:nvSpPr>
          <p:cNvPr id="21" name="Rounded Rectangular Callout 20"/>
          <p:cNvSpPr/>
          <p:nvPr/>
        </p:nvSpPr>
        <p:spPr>
          <a:xfrm>
            <a:off x="4565276" y="3404908"/>
            <a:ext cx="1613648" cy="444607"/>
          </a:xfrm>
          <a:prstGeom prst="wedgeRoundRectCallout">
            <a:avLst>
              <a:gd name="adj1" fmla="val -87355"/>
              <a:gd name="adj2" fmla="val -696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buClrTx/>
            </a:pPr>
            <a:r>
              <a:rPr lang="en-GB" sz="1200" kern="1200" dirty="0">
                <a:solidFill>
                  <a:srgbClr val="000000"/>
                </a:solidFill>
                <a:latin typeface="Arial"/>
              </a:rPr>
              <a:t>For 28 Days or more</a:t>
            </a:r>
          </a:p>
        </p:txBody>
      </p:sp>
      <p:sp>
        <p:nvSpPr>
          <p:cNvPr id="22" name="Rounded Rectangular Callout 21"/>
          <p:cNvSpPr/>
          <p:nvPr/>
        </p:nvSpPr>
        <p:spPr>
          <a:xfrm>
            <a:off x="4336673" y="1560384"/>
            <a:ext cx="1842251" cy="619700"/>
          </a:xfrm>
          <a:prstGeom prst="wedgeRoundRectCallout">
            <a:avLst>
              <a:gd name="adj1" fmla="val -71928"/>
              <a:gd name="adj2" fmla="val 1221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buClrTx/>
            </a:pPr>
            <a:r>
              <a:rPr lang="en-GB" sz="1200" kern="1200" dirty="0">
                <a:solidFill>
                  <a:srgbClr val="000000"/>
                </a:solidFill>
                <a:latin typeface="Arial"/>
              </a:rPr>
              <a:t>For a child who is under 16 (under 18 if disabled)</a:t>
            </a:r>
          </a:p>
        </p:txBody>
      </p:sp>
      <p:sp>
        <p:nvSpPr>
          <p:cNvPr id="23" name="Right Arrow 22"/>
          <p:cNvSpPr/>
          <p:nvPr/>
        </p:nvSpPr>
        <p:spPr>
          <a:xfrm>
            <a:off x="1956546" y="4525368"/>
            <a:ext cx="537880" cy="17481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buClrTx/>
            </a:pPr>
            <a:endParaRPr lang="en-GB" sz="1350" kern="1200" dirty="0">
              <a:solidFill>
                <a:srgbClr val="FFFFFF"/>
              </a:solidFill>
              <a:latin typeface="Arial"/>
            </a:endParaRPr>
          </a:p>
        </p:txBody>
      </p:sp>
      <p:sp>
        <p:nvSpPr>
          <p:cNvPr id="24" name="TextBox 23"/>
          <p:cNvSpPr txBox="1"/>
          <p:nvPr/>
        </p:nvSpPr>
        <p:spPr>
          <a:xfrm>
            <a:off x="2494426" y="3958144"/>
            <a:ext cx="2070851" cy="1015663"/>
          </a:xfrm>
          <a:prstGeom prst="rect">
            <a:avLst/>
          </a:prstGeom>
          <a:noFill/>
        </p:spPr>
        <p:txBody>
          <a:bodyPr wrap="square" rtlCol="0">
            <a:spAutoFit/>
          </a:bodyPr>
          <a:lstStyle/>
          <a:p>
            <a:pPr defTabSz="685800" eaLnBrk="0" fontAlgn="base" hangingPunct="0">
              <a:spcBef>
                <a:spcPct val="0"/>
              </a:spcBef>
              <a:spcAft>
                <a:spcPct val="0"/>
              </a:spcAft>
              <a:buClrTx/>
            </a:pPr>
            <a:r>
              <a:rPr lang="en-GB" sz="1200" kern="1200" dirty="0">
                <a:latin typeface="Arial" panose="020B0604020202020204" pitchFamily="34" charset="0"/>
                <a:ea typeface="+mn-ea"/>
                <a:cs typeface="+mn-cs"/>
              </a:rPr>
              <a:t>Legally defined as; Step parent, (by marriage or civil partnership), Grandparent, Sister, Brother, Aunt or Uncle</a:t>
            </a:r>
          </a:p>
        </p:txBody>
      </p:sp>
    </p:spTree>
    <p:extLst>
      <p:ext uri="{BB962C8B-B14F-4D97-AF65-F5344CB8AC3E}">
        <p14:creationId xmlns:p14="http://schemas.microsoft.com/office/powerpoint/2010/main" val="9880692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71" y="205979"/>
            <a:ext cx="6172200" cy="857250"/>
          </a:xfrm>
        </p:spPr>
        <p:txBody>
          <a:bodyPr/>
          <a:lstStyle/>
          <a:p>
            <a:r>
              <a:rPr lang="en-GB" sz="1800" dirty="0"/>
              <a:t>OVERVIEW</a:t>
            </a:r>
          </a:p>
        </p:txBody>
      </p:sp>
      <p:sp>
        <p:nvSpPr>
          <p:cNvPr id="3" name="Content Placeholder 2"/>
          <p:cNvSpPr>
            <a:spLocks noGrp="1"/>
          </p:cNvSpPr>
          <p:nvPr>
            <p:ph idx="1"/>
          </p:nvPr>
        </p:nvSpPr>
        <p:spPr>
          <a:xfrm>
            <a:off x="-53788" y="5143500"/>
            <a:ext cx="6454589" cy="1938828"/>
          </a:xfrm>
        </p:spPr>
        <p:txBody>
          <a:bodyPr/>
          <a:lstStyle/>
          <a:p>
            <a:endParaRPr lang="en-GB" dirty="0"/>
          </a:p>
        </p:txBody>
      </p:sp>
      <p:sp>
        <p:nvSpPr>
          <p:cNvPr id="7" name="Content Placeholder 2"/>
          <p:cNvSpPr txBox="1">
            <a:spLocks/>
          </p:cNvSpPr>
          <p:nvPr/>
        </p:nvSpPr>
        <p:spPr bwMode="auto">
          <a:xfrm>
            <a:off x="133598" y="1028701"/>
            <a:ext cx="6401673" cy="4323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57175" indent="-257175" defTabSz="685800">
              <a:buClrTx/>
              <a:buFontTx/>
              <a:buChar char="•"/>
            </a:pPr>
            <a:r>
              <a:rPr lang="en-GB" sz="1800" dirty="0">
                <a:solidFill>
                  <a:srgbClr val="000000"/>
                </a:solidFill>
                <a:latin typeface="Arial"/>
              </a:rPr>
              <a:t>Privately Fostered children are not the same as fostered children. Children subject to PF regs are not deemed as CiC.</a:t>
            </a:r>
          </a:p>
          <a:p>
            <a:pPr marL="0" indent="0" defTabSz="685800">
              <a:buClrTx/>
              <a:buNone/>
            </a:pPr>
            <a:endParaRPr lang="en-GB" sz="1800" dirty="0">
              <a:solidFill>
                <a:srgbClr val="000000"/>
              </a:solidFill>
              <a:latin typeface="Arial"/>
            </a:endParaRPr>
          </a:p>
          <a:p>
            <a:pPr marL="257175" indent="-257175" defTabSz="685800">
              <a:buClrTx/>
              <a:buFontTx/>
              <a:buChar char="•"/>
            </a:pPr>
            <a:r>
              <a:rPr lang="en-GB" sz="1800" dirty="0">
                <a:solidFill>
                  <a:srgbClr val="000000"/>
                </a:solidFill>
                <a:latin typeface="Arial"/>
              </a:rPr>
              <a:t>Privately Fostered children are potentially vulnerable.</a:t>
            </a:r>
          </a:p>
          <a:p>
            <a:pPr marL="0" indent="0" defTabSz="685800">
              <a:buClrTx/>
              <a:buNone/>
            </a:pPr>
            <a:endParaRPr lang="en-GB" sz="1800" dirty="0">
              <a:solidFill>
                <a:srgbClr val="000000"/>
              </a:solidFill>
              <a:latin typeface="Arial"/>
            </a:endParaRPr>
          </a:p>
          <a:p>
            <a:pPr marL="257175" indent="-257175" defTabSz="685800">
              <a:buClrTx/>
              <a:buFontTx/>
              <a:buChar char="•"/>
            </a:pPr>
            <a:r>
              <a:rPr lang="en-GB" sz="1800" dirty="0">
                <a:solidFill>
                  <a:srgbClr val="000000"/>
                </a:solidFill>
                <a:latin typeface="Arial"/>
              </a:rPr>
              <a:t>By law parents and carers must notify the Local Authority of these arrangements – most don’t and there are various reasons for this. </a:t>
            </a:r>
          </a:p>
          <a:p>
            <a:pPr marL="0" indent="0" defTabSz="685800">
              <a:buClrTx/>
              <a:buNone/>
            </a:pPr>
            <a:endParaRPr lang="en-GB" sz="1800" dirty="0">
              <a:solidFill>
                <a:srgbClr val="000000"/>
              </a:solidFill>
              <a:latin typeface="Arial"/>
            </a:endParaRPr>
          </a:p>
          <a:p>
            <a:pPr marL="257175" indent="-257175" defTabSz="685800">
              <a:buClrTx/>
              <a:buFontTx/>
              <a:buChar char="•"/>
            </a:pPr>
            <a:r>
              <a:rPr lang="en-GB" sz="1800" dirty="0">
                <a:solidFill>
                  <a:srgbClr val="000000"/>
                </a:solidFill>
                <a:latin typeface="Arial"/>
              </a:rPr>
              <a:t>Many Privately Fostered children don’t receive the services and protection they are entitled to because they are not known to the local authority</a:t>
            </a:r>
            <a:r>
              <a:rPr lang="en-GB" sz="2100" dirty="0">
                <a:solidFill>
                  <a:srgbClr val="000000"/>
                </a:solidFill>
                <a:latin typeface="Arial"/>
              </a:rPr>
              <a:t>.</a:t>
            </a:r>
          </a:p>
          <a:p>
            <a:pPr marL="257175" indent="-257175" defTabSz="685800">
              <a:buClrTx/>
              <a:buFontTx/>
              <a:buChar char="•"/>
            </a:pPr>
            <a:endParaRPr lang="en-GB" sz="2400" dirty="0">
              <a:solidFill>
                <a:srgbClr val="000000"/>
              </a:solidFill>
              <a:latin typeface="Arial"/>
            </a:endParaRPr>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124" y="188787"/>
            <a:ext cx="1550194" cy="58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3"/>
          <p:cNvSpPr>
            <a:spLocks noChangeArrowheads="1"/>
          </p:cNvSpPr>
          <p:nvPr/>
        </p:nvSpPr>
        <p:spPr bwMode="auto">
          <a:xfrm>
            <a:off x="0" y="0"/>
            <a:ext cx="6858000" cy="909638"/>
          </a:xfrm>
          <a:prstGeom prst="rect">
            <a:avLst/>
          </a:prstGeom>
          <a:solidFill>
            <a:srgbClr val="99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800" kern="1200" dirty="0">
              <a:solidFill>
                <a:srgbClr val="000000"/>
              </a:solidFill>
              <a:latin typeface="Times New Roman" panose="02020603050405020304" pitchFamily="18" charset="0"/>
              <a:ea typeface="+mn-ea"/>
              <a:cs typeface="+mn-cs"/>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017" y="171451"/>
            <a:ext cx="1550194" cy="58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itle 1"/>
          <p:cNvSpPr txBox="1">
            <a:spLocks/>
          </p:cNvSpPr>
          <p:nvPr/>
        </p:nvSpPr>
        <p:spPr bwMode="auto">
          <a:xfrm>
            <a:off x="-391856" y="23091"/>
            <a:ext cx="61722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685800">
              <a:buClrTx/>
            </a:pPr>
            <a:r>
              <a:rPr lang="en-GB" sz="2400" b="1" dirty="0">
                <a:solidFill>
                  <a:srgbClr val="000000"/>
                </a:solidFill>
                <a:latin typeface="Arial" panose="020B0604020202020204" pitchFamily="34" charset="0"/>
                <a:cs typeface="Arial" panose="020B0604020202020204" pitchFamily="34" charset="0"/>
              </a:rPr>
              <a:t>VULNERABLE CHILDREN</a:t>
            </a:r>
          </a:p>
        </p:txBody>
      </p:sp>
    </p:spTree>
    <p:extLst>
      <p:ext uri="{BB962C8B-B14F-4D97-AF65-F5344CB8AC3E}">
        <p14:creationId xmlns:p14="http://schemas.microsoft.com/office/powerpoint/2010/main" val="3728020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71" y="205979"/>
            <a:ext cx="6172200" cy="857250"/>
          </a:xfrm>
        </p:spPr>
        <p:txBody>
          <a:bodyPr/>
          <a:lstStyle/>
          <a:p>
            <a:r>
              <a:rPr lang="en-GB" sz="1800" dirty="0"/>
              <a:t>OVERVIEW</a:t>
            </a:r>
          </a:p>
        </p:txBody>
      </p:sp>
      <p:sp>
        <p:nvSpPr>
          <p:cNvPr id="3" name="Content Placeholder 2"/>
          <p:cNvSpPr>
            <a:spLocks noGrp="1"/>
          </p:cNvSpPr>
          <p:nvPr>
            <p:ph idx="1"/>
          </p:nvPr>
        </p:nvSpPr>
        <p:spPr>
          <a:xfrm>
            <a:off x="13447" y="5459505"/>
            <a:ext cx="6400800" cy="3391111"/>
          </a:xfrm>
        </p:spPr>
        <p:txBody>
          <a:bodyPr/>
          <a:lstStyle/>
          <a:p>
            <a:endParaRPr lang="en-GB" dirty="0"/>
          </a:p>
        </p:txBody>
      </p:sp>
      <p:sp>
        <p:nvSpPr>
          <p:cNvPr id="7" name="Content Placeholder 2"/>
          <p:cNvSpPr txBox="1">
            <a:spLocks/>
          </p:cNvSpPr>
          <p:nvPr/>
        </p:nvSpPr>
        <p:spPr bwMode="auto">
          <a:xfrm>
            <a:off x="127747" y="1341133"/>
            <a:ext cx="6602506" cy="408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57175" indent="-257175" defTabSz="685800">
              <a:buClrTx/>
              <a:buFontTx/>
              <a:buChar char="•"/>
            </a:pPr>
            <a:r>
              <a:rPr lang="en-GB" sz="2400" dirty="0">
                <a:solidFill>
                  <a:srgbClr val="000000"/>
                </a:solidFill>
                <a:latin typeface="Arial"/>
              </a:rPr>
              <a:t>Parental illness</a:t>
            </a:r>
          </a:p>
          <a:p>
            <a:pPr marL="257175" indent="-257175" defTabSz="685800">
              <a:buClrTx/>
              <a:buFontTx/>
              <a:buChar char="•"/>
            </a:pPr>
            <a:r>
              <a:rPr lang="en-GB" sz="2400" dirty="0">
                <a:solidFill>
                  <a:srgbClr val="000000"/>
                </a:solidFill>
                <a:latin typeface="Arial"/>
              </a:rPr>
              <a:t>Substance misuse</a:t>
            </a:r>
          </a:p>
          <a:p>
            <a:pPr marL="257175" indent="-257175" defTabSz="685800">
              <a:buClrTx/>
              <a:buFontTx/>
              <a:buChar char="•"/>
            </a:pPr>
            <a:r>
              <a:rPr lang="en-GB" sz="2400" dirty="0">
                <a:solidFill>
                  <a:srgbClr val="000000"/>
                </a:solidFill>
                <a:latin typeface="Arial"/>
              </a:rPr>
              <a:t>Mental health issues</a:t>
            </a:r>
          </a:p>
          <a:p>
            <a:pPr marL="257175" indent="-257175" defTabSz="685800">
              <a:buClrTx/>
              <a:buFontTx/>
              <a:buChar char="•"/>
            </a:pPr>
            <a:r>
              <a:rPr lang="en-GB" sz="2400" dirty="0">
                <a:solidFill>
                  <a:srgbClr val="000000"/>
                </a:solidFill>
                <a:latin typeface="Arial"/>
              </a:rPr>
              <a:t>Parent in Prison</a:t>
            </a:r>
          </a:p>
          <a:p>
            <a:pPr marL="257175" indent="-257175" defTabSz="685800">
              <a:buClrTx/>
              <a:buFontTx/>
              <a:buChar char="•"/>
            </a:pPr>
            <a:r>
              <a:rPr lang="en-GB" sz="2400" dirty="0">
                <a:solidFill>
                  <a:srgbClr val="000000"/>
                </a:solidFill>
                <a:latin typeface="Arial"/>
              </a:rPr>
              <a:t>Family crisis</a:t>
            </a:r>
          </a:p>
          <a:p>
            <a:pPr marL="257175" indent="-257175" defTabSz="685800">
              <a:buClrTx/>
              <a:buFontTx/>
              <a:buChar char="•"/>
            </a:pPr>
            <a:r>
              <a:rPr lang="en-GB" sz="2400" dirty="0">
                <a:solidFill>
                  <a:srgbClr val="000000"/>
                </a:solidFill>
                <a:latin typeface="Arial"/>
              </a:rPr>
              <a:t>Row with parents </a:t>
            </a:r>
          </a:p>
          <a:p>
            <a:pPr marL="257175" indent="-257175" defTabSz="685800">
              <a:buClrTx/>
              <a:buFontTx/>
              <a:buChar char="•"/>
            </a:pPr>
            <a:r>
              <a:rPr lang="en-GB" sz="2400" dirty="0">
                <a:solidFill>
                  <a:srgbClr val="000000"/>
                </a:solidFill>
                <a:latin typeface="Arial"/>
              </a:rPr>
              <a:t>Parents gone over seas</a:t>
            </a:r>
          </a:p>
          <a:p>
            <a:pPr marL="257175" indent="-257175" defTabSz="685800">
              <a:buClrTx/>
              <a:buFontTx/>
              <a:buChar char="•"/>
            </a:pPr>
            <a:r>
              <a:rPr lang="en-GB" sz="2400" dirty="0">
                <a:solidFill>
                  <a:srgbClr val="000000"/>
                </a:solidFill>
                <a:latin typeface="Arial"/>
              </a:rPr>
              <a:t>Or working elsewhere in the UK</a:t>
            </a:r>
          </a:p>
          <a:p>
            <a:pPr marL="0" indent="0" defTabSz="685800">
              <a:buClrTx/>
              <a:buNone/>
            </a:pPr>
            <a:endParaRPr lang="en-GB" sz="1500" dirty="0">
              <a:solidFill>
                <a:srgbClr val="000000"/>
              </a:solidFill>
              <a:latin typeface="Arial"/>
            </a:endParaRPr>
          </a:p>
          <a:p>
            <a:pPr marL="257175" indent="-257175" defTabSz="685800">
              <a:buClrTx/>
              <a:buFontTx/>
              <a:buChar char="•"/>
            </a:pPr>
            <a:endParaRPr lang="en-GB" sz="1500" dirty="0">
              <a:solidFill>
                <a:srgbClr val="000000"/>
              </a:solidFill>
              <a:latin typeface="Arial"/>
            </a:endParaRPr>
          </a:p>
        </p:txBody>
      </p:sp>
      <p:sp>
        <p:nvSpPr>
          <p:cNvPr id="9" name="Rectangle 3"/>
          <p:cNvSpPr>
            <a:spLocks noChangeArrowheads="1"/>
          </p:cNvSpPr>
          <p:nvPr/>
        </p:nvSpPr>
        <p:spPr bwMode="auto">
          <a:xfrm>
            <a:off x="0" y="0"/>
            <a:ext cx="6858000" cy="909638"/>
          </a:xfrm>
          <a:prstGeom prst="rect">
            <a:avLst/>
          </a:prstGeom>
          <a:solidFill>
            <a:srgbClr val="99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defRPr/>
            </a:pPr>
            <a:r>
              <a:rPr lang="en-US" altLang="en-US" sz="1800" kern="1200" dirty="0">
                <a:solidFill>
                  <a:srgbClr val="000000"/>
                </a:solidFill>
                <a:latin typeface="Times New Roman" panose="02020603050405020304" pitchFamily="18" charset="0"/>
                <a:ea typeface="+mn-ea"/>
                <a:cs typeface="+mn-cs"/>
              </a:rPr>
              <a:t>WHY CHILDREN BECOME PRIVATLEY FOSTERED</a:t>
            </a:r>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900" y="284560"/>
            <a:ext cx="1550194" cy="58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3"/>
          <p:cNvSpPr>
            <a:spLocks noChangeArrowheads="1"/>
          </p:cNvSpPr>
          <p:nvPr/>
        </p:nvSpPr>
        <p:spPr bwMode="auto">
          <a:xfrm>
            <a:off x="0" y="0"/>
            <a:ext cx="6858000" cy="909638"/>
          </a:xfrm>
          <a:prstGeom prst="rect">
            <a:avLst/>
          </a:prstGeom>
          <a:solidFill>
            <a:srgbClr val="99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800" kern="1200" dirty="0">
              <a:solidFill>
                <a:srgbClr val="000000"/>
              </a:solidFill>
              <a:latin typeface="Times New Roman" panose="02020603050405020304" pitchFamily="18" charset="0"/>
              <a:ea typeface="+mn-ea"/>
              <a:cs typeface="+mn-cs"/>
            </a:endParaRPr>
          </a:p>
        </p:txBody>
      </p:sp>
      <p:pic>
        <p:nvPicPr>
          <p:cNvPr id="1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017" y="171451"/>
            <a:ext cx="1550194" cy="58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p:cNvSpPr txBox="1">
            <a:spLocks/>
          </p:cNvSpPr>
          <p:nvPr/>
        </p:nvSpPr>
        <p:spPr bwMode="auto">
          <a:xfrm>
            <a:off x="-391856" y="23091"/>
            <a:ext cx="61722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685800">
              <a:buClrTx/>
            </a:pPr>
            <a:r>
              <a:rPr lang="en-GB" sz="1500" b="1" dirty="0">
                <a:solidFill>
                  <a:srgbClr val="000000"/>
                </a:solidFill>
                <a:latin typeface="Arial" panose="020B0604020202020204" pitchFamily="34" charset="0"/>
                <a:cs typeface="Arial" panose="020B0604020202020204" pitchFamily="34" charset="0"/>
              </a:rPr>
              <a:t>WHY CHILDREN BECOME PRIVATELY FOSTERED</a:t>
            </a:r>
          </a:p>
        </p:txBody>
      </p:sp>
    </p:spTree>
    <p:extLst>
      <p:ext uri="{BB962C8B-B14F-4D97-AF65-F5344CB8AC3E}">
        <p14:creationId xmlns:p14="http://schemas.microsoft.com/office/powerpoint/2010/main" val="1125625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OVERVIEW</a:t>
            </a:r>
          </a:p>
        </p:txBody>
      </p:sp>
      <p:sp>
        <p:nvSpPr>
          <p:cNvPr id="4" name="Content Placeholder 3"/>
          <p:cNvSpPr>
            <a:spLocks noGrp="1"/>
          </p:cNvSpPr>
          <p:nvPr>
            <p:ph idx="1"/>
          </p:nvPr>
        </p:nvSpPr>
        <p:spPr/>
        <p:txBody>
          <a:bodyPr/>
          <a:lstStyle/>
          <a:p>
            <a:r>
              <a:rPr lang="en-GB" sz="2700" dirty="0"/>
              <a:t>To complete education.</a:t>
            </a:r>
          </a:p>
          <a:p>
            <a:r>
              <a:rPr lang="en-GB" sz="2700" dirty="0"/>
              <a:t>Attending a Language School</a:t>
            </a:r>
          </a:p>
          <a:p>
            <a:r>
              <a:rPr lang="en-GB" sz="2700" dirty="0"/>
              <a:t>During Boarding School holidays</a:t>
            </a:r>
          </a:p>
          <a:p>
            <a:r>
              <a:rPr lang="en-GB" sz="2700" dirty="0"/>
              <a:t>Sent to the UK “for a better life”</a:t>
            </a:r>
          </a:p>
          <a:p>
            <a:r>
              <a:rPr lang="en-GB" sz="2700" dirty="0"/>
              <a:t>Parent from overseas studying in the UK.</a:t>
            </a:r>
          </a:p>
          <a:p>
            <a:r>
              <a:rPr lang="en-GB" sz="2700" dirty="0"/>
              <a:t>Trafficked into the UK. </a:t>
            </a:r>
          </a:p>
          <a:p>
            <a:endParaRPr lang="en-GB" dirty="0"/>
          </a:p>
        </p:txBody>
      </p:sp>
      <p:sp>
        <p:nvSpPr>
          <p:cNvPr id="9" name="Rectangle 3"/>
          <p:cNvSpPr>
            <a:spLocks noChangeArrowheads="1"/>
          </p:cNvSpPr>
          <p:nvPr/>
        </p:nvSpPr>
        <p:spPr bwMode="auto">
          <a:xfrm>
            <a:off x="0" y="0"/>
            <a:ext cx="6858000" cy="909638"/>
          </a:xfrm>
          <a:prstGeom prst="rect">
            <a:avLst/>
          </a:prstGeom>
          <a:solidFill>
            <a:srgbClr val="99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defRPr/>
            </a:pPr>
            <a:r>
              <a:rPr lang="en-US" altLang="en-US" sz="1800" kern="1200" dirty="0">
                <a:solidFill>
                  <a:srgbClr val="000000"/>
                </a:solidFill>
                <a:latin typeface="Times New Roman" panose="02020603050405020304" pitchFamily="18" charset="0"/>
                <a:ea typeface="+mn-ea"/>
                <a:cs typeface="+mn-cs"/>
              </a:rPr>
              <a:t>OTHER CIRCUMSTANCES</a:t>
            </a:r>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900" y="284560"/>
            <a:ext cx="1550194" cy="58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3"/>
          <p:cNvSpPr>
            <a:spLocks noChangeArrowheads="1"/>
          </p:cNvSpPr>
          <p:nvPr/>
        </p:nvSpPr>
        <p:spPr bwMode="auto">
          <a:xfrm>
            <a:off x="0" y="0"/>
            <a:ext cx="6858000" cy="909638"/>
          </a:xfrm>
          <a:prstGeom prst="rect">
            <a:avLst/>
          </a:prstGeom>
          <a:solidFill>
            <a:srgbClr val="99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800" kern="1200" dirty="0">
              <a:solidFill>
                <a:srgbClr val="000000"/>
              </a:solidFill>
              <a:latin typeface="Times New Roman" panose="02020603050405020304" pitchFamily="18" charset="0"/>
              <a:ea typeface="+mn-ea"/>
              <a:cs typeface="+mn-cs"/>
            </a:endParaRPr>
          </a:p>
        </p:txBody>
      </p:sp>
      <p:pic>
        <p:nvPicPr>
          <p:cNvPr id="1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017" y="171451"/>
            <a:ext cx="1550194" cy="58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p:cNvSpPr txBox="1">
            <a:spLocks/>
          </p:cNvSpPr>
          <p:nvPr/>
        </p:nvSpPr>
        <p:spPr bwMode="auto">
          <a:xfrm>
            <a:off x="-391856" y="23091"/>
            <a:ext cx="61722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685800">
              <a:buClrTx/>
            </a:pPr>
            <a:r>
              <a:rPr lang="en-GB" sz="2400" b="1" dirty="0">
                <a:solidFill>
                  <a:srgbClr val="000000"/>
                </a:solidFill>
                <a:latin typeface="Arial" panose="020B0604020202020204" pitchFamily="34" charset="0"/>
                <a:cs typeface="Arial" panose="020B0604020202020204" pitchFamily="34" charset="0"/>
              </a:rPr>
              <a:t>OTHER CIRCUMSTANCES</a:t>
            </a:r>
          </a:p>
        </p:txBody>
      </p:sp>
    </p:spTree>
    <p:extLst>
      <p:ext uri="{BB962C8B-B14F-4D97-AF65-F5344CB8AC3E}">
        <p14:creationId xmlns:p14="http://schemas.microsoft.com/office/powerpoint/2010/main" val="1023360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Those working with children and families play a key role in identifying children who are </a:t>
            </a:r>
            <a:r>
              <a:rPr lang="en-GB" b="1" dirty="0" smtClean="0"/>
              <a:t>Privately Fostered</a:t>
            </a:r>
            <a:r>
              <a:rPr lang="en-GB" dirty="0" smtClean="0"/>
              <a:t>.</a:t>
            </a:r>
          </a:p>
          <a:p>
            <a:pPr marL="0" indent="0">
              <a:buNone/>
            </a:pPr>
            <a:endParaRPr lang="en-GB" dirty="0" smtClean="0"/>
          </a:p>
          <a:p>
            <a:r>
              <a:rPr lang="en-GB" dirty="0" smtClean="0"/>
              <a:t>It is the responsibility of everyone that works with children and families to make sure the local authority know about any  Private Fostering arrangement. </a:t>
            </a:r>
            <a:endParaRPr lang="en-GB" dirty="0"/>
          </a:p>
        </p:txBody>
      </p:sp>
      <p:sp>
        <p:nvSpPr>
          <p:cNvPr id="4" name="Rectangle 3"/>
          <p:cNvSpPr>
            <a:spLocks noChangeArrowheads="1"/>
          </p:cNvSpPr>
          <p:nvPr/>
        </p:nvSpPr>
        <p:spPr bwMode="auto">
          <a:xfrm>
            <a:off x="0" y="0"/>
            <a:ext cx="6858000" cy="909638"/>
          </a:xfrm>
          <a:prstGeom prst="rect">
            <a:avLst/>
          </a:prstGeom>
          <a:solidFill>
            <a:srgbClr val="99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defRPr/>
            </a:pPr>
            <a:r>
              <a:rPr lang="en-US" altLang="en-US" sz="1800" kern="1200" dirty="0">
                <a:solidFill>
                  <a:srgbClr val="000000"/>
                </a:solidFill>
                <a:latin typeface="Times New Roman" panose="02020603050405020304" pitchFamily="18" charset="0"/>
                <a:ea typeface="+mn-ea"/>
                <a:cs typeface="+mn-cs"/>
              </a:rPr>
              <a:t>ROLES AND RESPONSIBILITYS </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900" y="284560"/>
            <a:ext cx="1550194" cy="58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a:spLocks noChangeArrowheads="1"/>
          </p:cNvSpPr>
          <p:nvPr/>
        </p:nvSpPr>
        <p:spPr bwMode="auto">
          <a:xfrm>
            <a:off x="0" y="0"/>
            <a:ext cx="6858000" cy="909638"/>
          </a:xfrm>
          <a:prstGeom prst="rect">
            <a:avLst/>
          </a:prstGeom>
          <a:solidFill>
            <a:srgbClr val="99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800" kern="1200" dirty="0">
              <a:solidFill>
                <a:srgbClr val="000000"/>
              </a:solidFill>
              <a:latin typeface="Times New Roman" panose="02020603050405020304" pitchFamily="18" charset="0"/>
              <a:ea typeface="+mn-ea"/>
              <a:cs typeface="+mn-cs"/>
            </a:endParaRPr>
          </a:p>
        </p:txBody>
      </p:sp>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017" y="171451"/>
            <a:ext cx="1550194" cy="58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bwMode="auto">
          <a:xfrm>
            <a:off x="-391856" y="23091"/>
            <a:ext cx="61722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685800">
              <a:buClrTx/>
            </a:pPr>
            <a:r>
              <a:rPr lang="en-GB" sz="2400" b="1" dirty="0">
                <a:solidFill>
                  <a:srgbClr val="000000"/>
                </a:solidFill>
                <a:latin typeface="Arial" panose="020B0604020202020204" pitchFamily="34" charset="0"/>
                <a:cs typeface="Arial" panose="020B0604020202020204" pitchFamily="34" charset="0"/>
              </a:rPr>
              <a:t>ROLES AND RESPONSIBILITIES</a:t>
            </a:r>
          </a:p>
        </p:txBody>
      </p:sp>
    </p:spTree>
    <p:extLst>
      <p:ext uri="{BB962C8B-B14F-4D97-AF65-F5344CB8AC3E}">
        <p14:creationId xmlns:p14="http://schemas.microsoft.com/office/powerpoint/2010/main" val="2091835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7261" y="605791"/>
            <a:ext cx="5030021" cy="362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0031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TRAINERS NOTES </a:t>
            </a:r>
            <a:endParaRPr lang="en-GB" dirty="0"/>
          </a:p>
        </p:txBody>
      </p:sp>
      <p:sp>
        <p:nvSpPr>
          <p:cNvPr id="3" name="Content Placeholder 2"/>
          <p:cNvSpPr>
            <a:spLocks noGrp="1"/>
          </p:cNvSpPr>
          <p:nvPr>
            <p:ph idx="1"/>
          </p:nvPr>
        </p:nvSpPr>
        <p:spPr>
          <a:xfrm>
            <a:off x="67234" y="1347789"/>
            <a:ext cx="6649571" cy="4155281"/>
          </a:xfrm>
        </p:spPr>
        <p:txBody>
          <a:bodyPr/>
          <a:lstStyle/>
          <a:p>
            <a:pPr marL="0" indent="0">
              <a:buNone/>
            </a:pPr>
            <a:endParaRPr lang="en-GB" sz="1800" dirty="0"/>
          </a:p>
          <a:p>
            <a:r>
              <a:rPr lang="en-GB" sz="1800" dirty="0"/>
              <a:t>If you think you may have identified a Private Fostering Arrangement please act on it!!</a:t>
            </a:r>
          </a:p>
          <a:p>
            <a:endParaRPr lang="en-GB" sz="1800" dirty="0"/>
          </a:p>
          <a:p>
            <a:r>
              <a:rPr lang="en-GB" sz="1800" dirty="0"/>
              <a:t>Speak to the parent or carer to make sure they are aware of their duty to notify the Local Authority.</a:t>
            </a:r>
          </a:p>
          <a:p>
            <a:pPr marL="0" indent="0">
              <a:buNone/>
            </a:pPr>
            <a:endParaRPr lang="en-GB" sz="1800" dirty="0"/>
          </a:p>
          <a:p>
            <a:pPr marL="0" indent="0">
              <a:buNone/>
            </a:pPr>
            <a:endParaRPr lang="en-GB" sz="1800" dirty="0"/>
          </a:p>
          <a:p>
            <a:r>
              <a:rPr lang="en-GB" sz="1800" dirty="0"/>
              <a:t>Follow up and let the Local Authority know if you have reason to believe that they have not been notified.</a:t>
            </a:r>
          </a:p>
          <a:p>
            <a:pPr marL="0" indent="0">
              <a:buNone/>
            </a:pPr>
            <a:endParaRPr lang="en-GB" sz="1500" dirty="0"/>
          </a:p>
          <a:p>
            <a:pPr marL="0" indent="0">
              <a:buNone/>
            </a:pPr>
            <a:r>
              <a:rPr lang="en-GB" sz="1500" dirty="0"/>
              <a:t> </a:t>
            </a:r>
          </a:p>
        </p:txBody>
      </p:sp>
      <p:sp>
        <p:nvSpPr>
          <p:cNvPr id="6" name="Rectangle 5"/>
          <p:cNvSpPr>
            <a:spLocks noChangeArrowheads="1"/>
          </p:cNvSpPr>
          <p:nvPr/>
        </p:nvSpPr>
        <p:spPr bwMode="auto">
          <a:xfrm>
            <a:off x="0" y="0"/>
            <a:ext cx="6858000" cy="909638"/>
          </a:xfrm>
          <a:prstGeom prst="rect">
            <a:avLst/>
          </a:prstGeom>
          <a:solidFill>
            <a:srgbClr val="99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defRPr/>
            </a:pPr>
            <a:r>
              <a:rPr lang="en-US" altLang="en-US" sz="1800" kern="1200" dirty="0">
                <a:solidFill>
                  <a:srgbClr val="000000"/>
                </a:solidFill>
                <a:latin typeface="Times New Roman" panose="02020603050405020304" pitchFamily="18" charset="0"/>
                <a:ea typeface="+mn-ea"/>
                <a:cs typeface="+mn-cs"/>
              </a:rPr>
              <a:t>WE ALL HAVE A RESPONSIBILITY </a:t>
            </a:r>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900" y="284560"/>
            <a:ext cx="1550194" cy="58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a:spLocks noChangeArrowheads="1"/>
          </p:cNvSpPr>
          <p:nvPr/>
        </p:nvSpPr>
        <p:spPr bwMode="auto">
          <a:xfrm>
            <a:off x="0" y="0"/>
            <a:ext cx="6858000" cy="909638"/>
          </a:xfrm>
          <a:prstGeom prst="rect">
            <a:avLst/>
          </a:prstGeom>
          <a:solidFill>
            <a:srgbClr val="99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800" kern="1200" dirty="0">
              <a:solidFill>
                <a:srgbClr val="000000"/>
              </a:solidFill>
              <a:latin typeface="Times New Roman" panose="02020603050405020304" pitchFamily="18" charset="0"/>
              <a:ea typeface="+mn-ea"/>
              <a:cs typeface="+mn-cs"/>
            </a:endParaRPr>
          </a:p>
        </p:txBody>
      </p:sp>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017" y="171451"/>
            <a:ext cx="1550194" cy="58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bwMode="auto">
          <a:xfrm>
            <a:off x="-391856" y="23091"/>
            <a:ext cx="61722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685800">
              <a:buClrTx/>
            </a:pPr>
            <a:r>
              <a:rPr lang="en-GB" sz="2400" b="1" dirty="0">
                <a:solidFill>
                  <a:srgbClr val="000000"/>
                </a:solidFill>
                <a:latin typeface="Arial" panose="020B0604020202020204" pitchFamily="34" charset="0"/>
                <a:cs typeface="Arial" panose="020B0604020202020204" pitchFamily="34" charset="0"/>
              </a:rPr>
              <a:t>WE ALL HAVE A RESPONSIBILITY</a:t>
            </a:r>
          </a:p>
        </p:txBody>
      </p:sp>
    </p:spTree>
    <p:extLst>
      <p:ext uri="{BB962C8B-B14F-4D97-AF65-F5344CB8AC3E}">
        <p14:creationId xmlns:p14="http://schemas.microsoft.com/office/powerpoint/2010/main" val="18466349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1350" dirty="0"/>
              <a:t>Contact Children and Families Direct 0115 8764800</a:t>
            </a:r>
          </a:p>
          <a:p>
            <a:r>
              <a:rPr lang="en-GB" sz="1350" dirty="0"/>
              <a:t>OR</a:t>
            </a:r>
          </a:p>
          <a:p>
            <a:r>
              <a:rPr lang="en-GB" sz="1350" dirty="0"/>
              <a:t>Kathryn McGovern – Team Manager Lead - Private Fostering </a:t>
            </a:r>
          </a:p>
          <a:p>
            <a:r>
              <a:rPr lang="en-GB" sz="1350" dirty="0"/>
              <a:t>Email:  kathryn.mcGovern@nottinghamcity.gov.uk</a:t>
            </a:r>
          </a:p>
          <a:p>
            <a:r>
              <a:rPr lang="en-GB" sz="1350" dirty="0"/>
              <a:t>Telephone: 0115 876 5361</a:t>
            </a:r>
          </a:p>
          <a:p>
            <a:r>
              <a:rPr lang="en-GB" sz="1350" dirty="0"/>
              <a:t>Rachel Morris - Private Fostering Coordinator  </a:t>
            </a:r>
          </a:p>
          <a:p>
            <a:r>
              <a:rPr lang="en-GB" sz="1350" dirty="0"/>
              <a:t>Email:  rachel.morris@nottinghamcity.gov.uk </a:t>
            </a:r>
          </a:p>
          <a:p>
            <a:r>
              <a:rPr lang="en-GB" sz="1350" dirty="0"/>
              <a:t>Telephone: 0115 883 6311 Mobile: 07507881249  </a:t>
            </a:r>
          </a:p>
          <a:p>
            <a:r>
              <a:rPr lang="en-GB" sz="1350" dirty="0"/>
              <a:t>Duty and Screening Telephone: 0115 876 4745 </a:t>
            </a:r>
          </a:p>
          <a:p>
            <a:endParaRPr lang="en-GB" dirty="0"/>
          </a:p>
        </p:txBody>
      </p:sp>
      <p:sp>
        <p:nvSpPr>
          <p:cNvPr id="4" name="Rectangle 3"/>
          <p:cNvSpPr>
            <a:spLocks noChangeArrowheads="1"/>
          </p:cNvSpPr>
          <p:nvPr/>
        </p:nvSpPr>
        <p:spPr bwMode="auto">
          <a:xfrm>
            <a:off x="0" y="0"/>
            <a:ext cx="6858000" cy="909638"/>
          </a:xfrm>
          <a:prstGeom prst="rect">
            <a:avLst/>
          </a:prstGeom>
          <a:solidFill>
            <a:srgbClr val="99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defRPr/>
            </a:pPr>
            <a:r>
              <a:rPr lang="en-US" altLang="en-US" sz="1800" kern="1200" dirty="0">
                <a:solidFill>
                  <a:srgbClr val="000000"/>
                </a:solidFill>
                <a:latin typeface="Times New Roman" panose="02020603050405020304" pitchFamily="18" charset="0"/>
                <a:ea typeface="+mn-ea"/>
                <a:cs typeface="+mn-cs"/>
              </a:rPr>
              <a:t>WHO TO NOTIFY</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5388" y="251223"/>
            <a:ext cx="1550194" cy="58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a:spLocks noChangeArrowheads="1"/>
          </p:cNvSpPr>
          <p:nvPr/>
        </p:nvSpPr>
        <p:spPr bwMode="auto">
          <a:xfrm>
            <a:off x="0" y="0"/>
            <a:ext cx="6858000" cy="909638"/>
          </a:xfrm>
          <a:prstGeom prst="rect">
            <a:avLst/>
          </a:prstGeom>
          <a:solidFill>
            <a:srgbClr val="99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800" kern="1200" dirty="0">
              <a:solidFill>
                <a:srgbClr val="000000"/>
              </a:solidFill>
              <a:latin typeface="Times New Roman" panose="02020603050405020304" pitchFamily="18" charset="0"/>
              <a:ea typeface="+mn-ea"/>
              <a:cs typeface="+mn-cs"/>
            </a:endParaRPr>
          </a:p>
        </p:txBody>
      </p:sp>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017" y="171451"/>
            <a:ext cx="1550194" cy="58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bwMode="auto">
          <a:xfrm>
            <a:off x="-391856" y="23091"/>
            <a:ext cx="61722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685800">
              <a:buClrTx/>
            </a:pPr>
            <a:r>
              <a:rPr lang="en-GB" sz="2400" b="1" dirty="0">
                <a:solidFill>
                  <a:srgbClr val="000000"/>
                </a:solidFill>
                <a:latin typeface="Arial" panose="020B0604020202020204" pitchFamily="34" charset="0"/>
                <a:cs typeface="Arial" panose="020B0604020202020204" pitchFamily="34" charset="0"/>
              </a:rPr>
              <a:t>WHO TO NOTIFY</a:t>
            </a:r>
          </a:p>
        </p:txBody>
      </p:sp>
    </p:spTree>
    <p:extLst>
      <p:ext uri="{BB962C8B-B14F-4D97-AF65-F5344CB8AC3E}">
        <p14:creationId xmlns:p14="http://schemas.microsoft.com/office/powerpoint/2010/main" val="39919542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Exploitation </a:t>
            </a:r>
            <a:r>
              <a:rPr lang="en-GB" dirty="0"/>
              <a:t>and Violence Reduction Hub</a:t>
            </a: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2194184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8670" y="573528"/>
            <a:ext cx="5832648" cy="3046988"/>
          </a:xfrm>
          <a:prstGeom prst="rect">
            <a:avLst/>
          </a:prstGeom>
        </p:spPr>
        <p:txBody>
          <a:bodyPr wrap="square">
            <a:spAutoFit/>
          </a:bodyPr>
          <a:lstStyle/>
          <a:p>
            <a:r>
              <a:rPr lang="en-GB" sz="2400" dirty="0"/>
              <a:t>Health in Mind’- An integrated partnership approach to supporting healthy young minds:</a:t>
            </a:r>
          </a:p>
          <a:p>
            <a:endParaRPr lang="en-GB" sz="2400" dirty="0"/>
          </a:p>
          <a:p>
            <a:endParaRPr lang="en-GB" sz="2400" dirty="0"/>
          </a:p>
          <a:p>
            <a:r>
              <a:rPr lang="en-GB" sz="2400" dirty="0"/>
              <a:t>Child and Young People’s Mental Health- A strategic picture, MH2K &amp; local services </a:t>
            </a:r>
            <a:endParaRPr lang="en-GB" sz="2400" dirty="0">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02653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CYP Mental Health Agenda </a:t>
            </a:r>
            <a:endParaRPr lang="en-GB" b="1" dirty="0"/>
          </a:p>
        </p:txBody>
      </p:sp>
      <p:sp>
        <p:nvSpPr>
          <p:cNvPr id="3" name="Content Placeholder 2"/>
          <p:cNvSpPr>
            <a:spLocks noGrp="1"/>
          </p:cNvSpPr>
          <p:nvPr>
            <p:ph idx="1"/>
          </p:nvPr>
        </p:nvSpPr>
        <p:spPr>
          <a:xfrm>
            <a:off x="471488" y="1286692"/>
            <a:ext cx="5915025" cy="2883229"/>
          </a:xfrm>
        </p:spPr>
        <p:txBody>
          <a:bodyPr>
            <a:normAutofit fontScale="92500" lnSpcReduction="20000"/>
          </a:bodyPr>
          <a:lstStyle/>
          <a:p>
            <a:pPr marL="0" indent="0">
              <a:buNone/>
            </a:pPr>
            <a:endParaRPr lang="en-GB" dirty="0" smtClean="0"/>
          </a:p>
          <a:p>
            <a:r>
              <a:rPr lang="en-GB" dirty="0"/>
              <a:t>Future in Mind  2015</a:t>
            </a:r>
          </a:p>
          <a:p>
            <a:pPr marL="0" indent="0">
              <a:buNone/>
            </a:pPr>
            <a:endParaRPr lang="en-GB" dirty="0"/>
          </a:p>
          <a:p>
            <a:r>
              <a:rPr lang="en-GB" dirty="0"/>
              <a:t>Five year forward view for Mental Health  2016</a:t>
            </a:r>
          </a:p>
          <a:p>
            <a:endParaRPr lang="en-GB" dirty="0"/>
          </a:p>
          <a:p>
            <a:r>
              <a:rPr lang="en-GB" dirty="0"/>
              <a:t> Government’s Green paper ‘Transforming Children and Young People’s Mental Health Provision  December 2017</a:t>
            </a:r>
          </a:p>
          <a:p>
            <a:pPr marL="0" indent="0">
              <a:buNone/>
            </a:pPr>
            <a:endParaRPr lang="en-GB" dirty="0"/>
          </a:p>
          <a:p>
            <a:r>
              <a:rPr lang="en-GB" dirty="0"/>
              <a:t> The NHS Long Term Plan – January 2019</a:t>
            </a:r>
          </a:p>
        </p:txBody>
      </p:sp>
    </p:spTree>
    <p:extLst>
      <p:ext uri="{BB962C8B-B14F-4D97-AF65-F5344CB8AC3E}">
        <p14:creationId xmlns:p14="http://schemas.microsoft.com/office/powerpoint/2010/main" val="5272209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57200"/>
            <a:ext cx="4760786" cy="1153391"/>
          </a:xfrm>
        </p:spPr>
        <p:txBody>
          <a:bodyPr>
            <a:normAutofit fontScale="90000"/>
          </a:bodyPr>
          <a:lstStyle/>
          <a:p>
            <a:r>
              <a:rPr lang="en-GB" dirty="0" smtClean="0"/>
              <a:t>What does a Programme Lead for Children and Young People’s Mental Health do?</a:t>
            </a:r>
            <a:br>
              <a:rPr lang="en-GB" dirty="0" smtClean="0"/>
            </a:br>
            <a:r>
              <a:rPr lang="en-GB" dirty="0" smtClean="0"/>
              <a:t/>
            </a:r>
            <a:br>
              <a:rPr lang="en-GB" dirty="0" smtClean="0"/>
            </a:br>
            <a:r>
              <a:rPr lang="en-GB" sz="2025" dirty="0">
                <a:solidFill>
                  <a:schemeClr val="tx1"/>
                </a:solidFill>
              </a:rPr>
              <a:t>Joint funded post from Local Authority’s and CCG’s</a:t>
            </a:r>
            <a:br>
              <a:rPr lang="en-GB" sz="2025" dirty="0">
                <a:solidFill>
                  <a:schemeClr val="tx1"/>
                </a:solidFill>
              </a:rPr>
            </a:br>
            <a:r>
              <a:rPr lang="en-GB" sz="2025" dirty="0">
                <a:solidFill>
                  <a:schemeClr val="tx1"/>
                </a:solidFill>
              </a:rPr>
              <a:t/>
            </a:r>
            <a:br>
              <a:rPr lang="en-GB" sz="2025" dirty="0">
                <a:solidFill>
                  <a:schemeClr val="tx1"/>
                </a:solidFill>
              </a:rPr>
            </a:br>
            <a:r>
              <a:rPr lang="en-GB" sz="2025" dirty="0">
                <a:solidFill>
                  <a:schemeClr val="tx1"/>
                </a:solidFill>
              </a:rPr>
              <a:t>Cover City and County</a:t>
            </a:r>
            <a:br>
              <a:rPr lang="en-GB" sz="2025" dirty="0">
                <a:solidFill>
                  <a:schemeClr val="tx1"/>
                </a:solidFill>
              </a:rPr>
            </a:br>
            <a:r>
              <a:rPr lang="en-GB" sz="2025" dirty="0">
                <a:solidFill>
                  <a:schemeClr val="tx1"/>
                </a:solidFill>
              </a:rPr>
              <a:t/>
            </a:r>
            <a:br>
              <a:rPr lang="en-GB" sz="2025" dirty="0">
                <a:solidFill>
                  <a:schemeClr val="tx1"/>
                </a:solidFill>
              </a:rPr>
            </a:br>
            <a:r>
              <a:rPr lang="en-GB" sz="2025" dirty="0">
                <a:solidFill>
                  <a:schemeClr val="tx1"/>
                </a:solidFill>
              </a:rPr>
              <a:t>Oversees the development and delivery of Local Transformation Plan for Children and Young People’s Mental Health</a:t>
            </a:r>
          </a:p>
        </p:txBody>
      </p:sp>
    </p:spTree>
    <p:extLst>
      <p:ext uri="{BB962C8B-B14F-4D97-AF65-F5344CB8AC3E}">
        <p14:creationId xmlns:p14="http://schemas.microsoft.com/office/powerpoint/2010/main" val="2714599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Future in Mind Local Transformation Plan</a:t>
            </a:r>
            <a:br>
              <a:rPr lang="en-GB" dirty="0" smtClean="0"/>
            </a:br>
            <a:r>
              <a:rPr lang="en-GB" dirty="0" smtClean="0"/>
              <a:t> </a:t>
            </a:r>
            <a:endParaRPr lang="en-GB" dirty="0"/>
          </a:p>
        </p:txBody>
      </p:sp>
      <p:sp>
        <p:nvSpPr>
          <p:cNvPr id="3" name="Content Placeholder 2"/>
          <p:cNvSpPr>
            <a:spLocks noGrp="1"/>
          </p:cNvSpPr>
          <p:nvPr>
            <p:ph idx="1"/>
          </p:nvPr>
        </p:nvSpPr>
        <p:spPr>
          <a:xfrm>
            <a:off x="226219" y="1395397"/>
            <a:ext cx="6172200" cy="3284783"/>
          </a:xfrm>
        </p:spPr>
        <p:txBody>
          <a:bodyPr>
            <a:normAutofit fontScale="85000" lnSpcReduction="20000"/>
          </a:bodyPr>
          <a:lstStyle/>
          <a:p>
            <a:pPr marL="0" indent="0">
              <a:buNone/>
            </a:pPr>
            <a:endParaRPr lang="en-GB" dirty="0" smtClean="0"/>
          </a:p>
          <a:p>
            <a:pPr marL="0" indent="0">
              <a:buNone/>
            </a:pPr>
            <a:r>
              <a:rPr lang="en-GB" dirty="0" smtClean="0"/>
              <a:t> Published on CCG websites</a:t>
            </a:r>
          </a:p>
          <a:p>
            <a:pPr marL="0" indent="0">
              <a:buNone/>
            </a:pPr>
            <a:r>
              <a:rPr lang="en-GB" u="sng" dirty="0">
                <a:hlinkClick r:id="rId3"/>
              </a:rPr>
              <a:t>https://</a:t>
            </a:r>
            <a:r>
              <a:rPr lang="en-GB" u="sng" dirty="0" smtClean="0">
                <a:hlinkClick r:id="rId3"/>
              </a:rPr>
              <a:t>www.mansfieldandashfieldccg.nhs.uk/MANewsItem?id=5598</a:t>
            </a:r>
            <a:endParaRPr lang="en-GB" u="sng" dirty="0"/>
          </a:p>
          <a:p>
            <a:pPr marL="0" indent="0">
              <a:buNone/>
            </a:pPr>
            <a:r>
              <a:rPr lang="en-GB" dirty="0" smtClean="0"/>
              <a:t>Five key themes</a:t>
            </a:r>
          </a:p>
          <a:p>
            <a:r>
              <a:rPr lang="en-GB" dirty="0"/>
              <a:t>Promoting resilience, prevention and early intervention</a:t>
            </a:r>
          </a:p>
          <a:p>
            <a:r>
              <a:rPr lang="en-GB" dirty="0"/>
              <a:t>Improving access to effective support</a:t>
            </a:r>
          </a:p>
          <a:p>
            <a:r>
              <a:rPr lang="en-GB" dirty="0"/>
              <a:t>Care for the most vulnerable</a:t>
            </a:r>
          </a:p>
          <a:p>
            <a:r>
              <a:rPr lang="en-GB" dirty="0"/>
              <a:t>Accountability and transparency</a:t>
            </a:r>
          </a:p>
          <a:p>
            <a:r>
              <a:rPr lang="en-GB" b="1" dirty="0"/>
              <a:t>Developing the workforce</a:t>
            </a:r>
          </a:p>
          <a:p>
            <a:pPr marL="0" indent="0">
              <a:buNone/>
            </a:pPr>
            <a:endParaRPr lang="en-GB" u="sng" dirty="0"/>
          </a:p>
          <a:p>
            <a:pPr marL="0" indent="0">
              <a:buNone/>
            </a:pPr>
            <a:r>
              <a:rPr lang="en-GB" dirty="0" smtClean="0"/>
              <a:t>Refreshed annually </a:t>
            </a:r>
          </a:p>
          <a:p>
            <a:pPr marL="0" indent="0">
              <a:buNone/>
            </a:pPr>
            <a:endParaRPr lang="en-GB" dirty="0" smtClean="0"/>
          </a:p>
          <a:p>
            <a:pPr marL="0" indent="0">
              <a:buNone/>
            </a:pPr>
            <a:r>
              <a:rPr lang="en-GB" dirty="0" smtClean="0"/>
              <a:t>Action plan is key to monitoring improve</a:t>
            </a:r>
          </a:p>
          <a:p>
            <a:pPr marL="0" indent="0">
              <a:buNone/>
            </a:pPr>
            <a:endParaRPr lang="en-GB" dirty="0" smtClean="0"/>
          </a:p>
          <a:p>
            <a:pPr marL="0" indent="0">
              <a:buNone/>
            </a:pPr>
            <a:endParaRPr lang="en-GB" u="sng" dirty="0"/>
          </a:p>
          <a:p>
            <a:pPr marL="0" indent="0">
              <a:buNone/>
            </a:pPr>
            <a:endParaRPr lang="en-GB" u="sng" dirty="0" smtClean="0"/>
          </a:p>
          <a:p>
            <a:pPr marL="0" indent="0">
              <a:buNone/>
            </a:pPr>
            <a:endParaRPr lang="en-GB" u="sng" dirty="0"/>
          </a:p>
          <a:p>
            <a:pPr marL="0" indent="0">
              <a:buNone/>
            </a:pPr>
            <a:endParaRPr lang="en-GB" dirty="0"/>
          </a:p>
        </p:txBody>
      </p:sp>
      <p:pic>
        <p:nvPicPr>
          <p:cNvPr id="1026" name="Picture 2" descr="http://www.valeofyorkccg.nhs.uk/data/uploads/current-work/future-in-min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5344" y="2497030"/>
            <a:ext cx="1743075" cy="206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1905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Which local services does the Transformation Plan relate to?</a:t>
            </a:r>
            <a:endParaRPr lang="en-GB" dirty="0"/>
          </a:p>
        </p:txBody>
      </p:sp>
      <p:sp>
        <p:nvSpPr>
          <p:cNvPr id="3" name="Content Placeholder 2"/>
          <p:cNvSpPr>
            <a:spLocks noGrp="1"/>
          </p:cNvSpPr>
          <p:nvPr>
            <p:ph idx="1"/>
          </p:nvPr>
        </p:nvSpPr>
        <p:spPr>
          <a:xfrm>
            <a:off x="457199" y="1288473"/>
            <a:ext cx="4760786" cy="3616036"/>
          </a:xfrm>
        </p:spPr>
        <p:txBody>
          <a:bodyPr>
            <a:normAutofit fontScale="77500" lnSpcReduction="20000"/>
          </a:bodyPr>
          <a:lstStyle/>
          <a:p>
            <a:r>
              <a:rPr lang="en-GB" dirty="0" smtClean="0"/>
              <a:t>The </a:t>
            </a:r>
            <a:r>
              <a:rPr lang="en-GB" dirty="0"/>
              <a:t>Emotional Health and Resilience </a:t>
            </a:r>
            <a:r>
              <a:rPr lang="en-GB" dirty="0" smtClean="0"/>
              <a:t>Charter and Mental Health </a:t>
            </a:r>
            <a:r>
              <a:rPr lang="en-GB" dirty="0"/>
              <a:t>F</a:t>
            </a:r>
            <a:r>
              <a:rPr lang="en-GB" dirty="0" smtClean="0"/>
              <a:t>irst </a:t>
            </a:r>
            <a:r>
              <a:rPr lang="en-GB" dirty="0"/>
              <a:t>A</a:t>
            </a:r>
            <a:r>
              <a:rPr lang="en-GB" dirty="0" smtClean="0"/>
              <a:t>id training (Nottingham City Council)</a:t>
            </a:r>
          </a:p>
          <a:p>
            <a:r>
              <a:rPr lang="en-GB" dirty="0" smtClean="0"/>
              <a:t>Behavioural Emotional Health Team (Citycare)</a:t>
            </a:r>
          </a:p>
          <a:p>
            <a:r>
              <a:rPr lang="en-GB" dirty="0" smtClean="0"/>
              <a:t>KOOTH on-line and face to face counselling (Voluntary sector)</a:t>
            </a:r>
          </a:p>
          <a:p>
            <a:r>
              <a:rPr lang="en-GB" dirty="0" smtClean="0"/>
              <a:t>Base 51 face to face counselling service (Voluntary sector)</a:t>
            </a:r>
          </a:p>
          <a:p>
            <a:r>
              <a:rPr lang="en-GB" dirty="0" smtClean="0"/>
              <a:t>Targeted CAMHS and SHARP (Self-harm awareness and invention project) Nottingham City </a:t>
            </a:r>
            <a:r>
              <a:rPr lang="en-GB" dirty="0"/>
              <a:t>C</a:t>
            </a:r>
            <a:r>
              <a:rPr lang="en-GB" dirty="0" smtClean="0"/>
              <a:t>ouncil </a:t>
            </a:r>
          </a:p>
          <a:p>
            <a:r>
              <a:rPr lang="en-GB" dirty="0" smtClean="0"/>
              <a:t>Community CAMHS including the Crisis Team and inpatient care (Nottingham Health </a:t>
            </a:r>
            <a:r>
              <a:rPr lang="en-GB" dirty="0"/>
              <a:t>C</a:t>
            </a:r>
            <a:r>
              <a:rPr lang="en-GB" dirty="0" smtClean="0"/>
              <a:t>are </a:t>
            </a:r>
            <a:r>
              <a:rPr lang="en-GB" dirty="0"/>
              <a:t>T</a:t>
            </a:r>
            <a:r>
              <a:rPr lang="en-GB" dirty="0" smtClean="0"/>
              <a:t>rust NHS)</a:t>
            </a:r>
          </a:p>
          <a:p>
            <a:pPr algn="ctr" defTabSz="685800" eaLnBrk="0" fontAlgn="base" hangingPunct="0">
              <a:spcBef>
                <a:spcPct val="20000"/>
              </a:spcBef>
              <a:spcAft>
                <a:spcPct val="0"/>
              </a:spcAft>
              <a:buClrTx/>
              <a:buSzTx/>
              <a:buNone/>
            </a:pPr>
            <a:r>
              <a:rPr lang="en-GB" dirty="0" smtClean="0"/>
              <a:t>Services can be accessed via the Behavioural emotional mental health pathway at: </a:t>
            </a:r>
            <a:r>
              <a:rPr lang="en-GB" altLang="en-US" sz="2100" dirty="0">
                <a:solidFill>
                  <a:srgbClr val="4C4C4C"/>
                </a:solidFill>
                <a:hlinkClick r:id="rId3"/>
              </a:rPr>
              <a:t>http://www.bemhnottingham.co.uk/</a:t>
            </a:r>
            <a:r>
              <a:rPr lang="en-GB" altLang="en-US" sz="2100" dirty="0">
                <a:solidFill>
                  <a:srgbClr val="4C4C4C"/>
                </a:solidFill>
              </a:rPr>
              <a:t> </a:t>
            </a:r>
          </a:p>
          <a:p>
            <a:endParaRPr lang="en-GB" dirty="0"/>
          </a:p>
        </p:txBody>
      </p:sp>
    </p:spTree>
    <p:extLst>
      <p:ext uri="{BB962C8B-B14F-4D97-AF65-F5344CB8AC3E}">
        <p14:creationId xmlns:p14="http://schemas.microsoft.com/office/powerpoint/2010/main" val="22640996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4760785" cy="810491"/>
          </a:xfrm>
        </p:spPr>
        <p:txBody>
          <a:bodyPr>
            <a:normAutofit fontScale="90000"/>
          </a:bodyPr>
          <a:lstStyle/>
          <a:p>
            <a:r>
              <a:rPr lang="en-GB" sz="2400" dirty="0"/>
              <a:t>MH:2K: What do our young people tell us?</a:t>
            </a:r>
          </a:p>
        </p:txBody>
      </p:sp>
      <p:sp>
        <p:nvSpPr>
          <p:cNvPr id="3" name="Content Placeholder 2"/>
          <p:cNvSpPr>
            <a:spLocks noGrp="1"/>
          </p:cNvSpPr>
          <p:nvPr>
            <p:ph idx="1"/>
          </p:nvPr>
        </p:nvSpPr>
        <p:spPr>
          <a:xfrm>
            <a:off x="457200" y="1360670"/>
            <a:ext cx="4760786" cy="2910580"/>
          </a:xfrm>
        </p:spPr>
        <p:txBody>
          <a:bodyPr/>
          <a:lstStyle/>
          <a:p>
            <a:r>
              <a:rPr lang="en-GB" dirty="0"/>
              <a:t>MH:2K is a pioneering youth-led model for engaging young people in conversations about mental health in their local area.</a:t>
            </a:r>
            <a:br>
              <a:rPr lang="en-GB" dirty="0"/>
            </a:br>
            <a:endParaRPr lang="en-GB" dirty="0"/>
          </a:p>
        </p:txBody>
      </p:sp>
      <p:pic>
        <p:nvPicPr>
          <p:cNvPr id="5" name="Picture 4"/>
          <p:cNvPicPr>
            <a:picLocks noChangeAspect="1"/>
          </p:cNvPicPr>
          <p:nvPr/>
        </p:nvPicPr>
        <p:blipFill>
          <a:blip r:embed="rId3"/>
          <a:stretch>
            <a:fillRect/>
          </a:stretch>
        </p:blipFill>
        <p:spPr>
          <a:xfrm>
            <a:off x="457200" y="2116164"/>
            <a:ext cx="4177146" cy="3027337"/>
          </a:xfrm>
          <a:prstGeom prst="rect">
            <a:avLst/>
          </a:prstGeom>
        </p:spPr>
      </p:pic>
    </p:spTree>
    <p:extLst>
      <p:ext uri="{BB962C8B-B14F-4D97-AF65-F5344CB8AC3E}">
        <p14:creationId xmlns:p14="http://schemas.microsoft.com/office/powerpoint/2010/main" val="415898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Five Year Forward View </a:t>
            </a:r>
            <a:endParaRPr lang="en-GB" dirty="0"/>
          </a:p>
        </p:txBody>
      </p:sp>
      <p:sp>
        <p:nvSpPr>
          <p:cNvPr id="4" name="Content Placeholder 3"/>
          <p:cNvSpPr>
            <a:spLocks noGrp="1"/>
          </p:cNvSpPr>
          <p:nvPr>
            <p:ph sz="half" idx="2"/>
          </p:nvPr>
        </p:nvSpPr>
        <p:spPr>
          <a:xfrm>
            <a:off x="2901903" y="1106979"/>
            <a:ext cx="3567477" cy="3637404"/>
          </a:xfrm>
        </p:spPr>
        <p:txBody>
          <a:bodyPr>
            <a:noAutofit/>
          </a:bodyPr>
          <a:lstStyle/>
          <a:p>
            <a:pPr lvl="0"/>
            <a:r>
              <a:rPr lang="en-GB" sz="900" dirty="0"/>
              <a:t>Providing more high-quality mental health services  for children and young people, so that at least 32% of children with a diagnosable condition are able to access evidence-based services by 2019, including all areas being part of Children and Young People Improving Access to Psychological Therapies (CYP-IAPT) by 2018</a:t>
            </a:r>
          </a:p>
          <a:p>
            <a:pPr lvl="0"/>
            <a:r>
              <a:rPr lang="en-GB" sz="900" dirty="0"/>
              <a:t>Expanding capacity so that more than 53% of people experiencing a first episode of psychosis begin treatment with a NICE recommended package of care within two weeks of referral</a:t>
            </a:r>
          </a:p>
          <a:p>
            <a:pPr lvl="0"/>
            <a:r>
              <a:rPr lang="en-GB" sz="900" dirty="0"/>
              <a:t>Commissioning community eating disorder teams so that 95% of children and young people receive treatment within four weeks of referral for routine cases; and one week for urgent cases </a:t>
            </a:r>
          </a:p>
          <a:p>
            <a:pPr lvl="0"/>
            <a:r>
              <a:rPr lang="en-GB" sz="900" dirty="0"/>
              <a:t>Ensuring delivery of the mental health access and quality standards including 24/7 access to community crisis resolution teams and home treatment teams and mental health liaison services in acute hospitals.</a:t>
            </a:r>
          </a:p>
        </p:txBody>
      </p:sp>
      <p:pic>
        <p:nvPicPr>
          <p:cNvPr id="3074" name="Picture 2" descr="Image result for five year forward for mental health ico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2501" y="1447801"/>
            <a:ext cx="1856957" cy="264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042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idx="4294967295"/>
          </p:nvPr>
        </p:nvSpPr>
        <p:spPr>
          <a:xfrm>
            <a:off x="513160" y="250031"/>
            <a:ext cx="5829300" cy="809625"/>
          </a:xfrm>
        </p:spPr>
        <p:txBody>
          <a:bodyPr/>
          <a:lstStyle/>
          <a:p>
            <a:r>
              <a:rPr lang="en-GB" altLang="en-US" sz="3000" dirty="0">
                <a:latin typeface="Arial" panose="020B0604020202020204" pitchFamily="34" charset="0"/>
              </a:rPr>
              <a:t>DSL Network</a:t>
            </a:r>
            <a:br>
              <a:rPr lang="en-GB" altLang="en-US" sz="3000" dirty="0">
                <a:latin typeface="Arial" panose="020B0604020202020204" pitchFamily="34" charset="0"/>
              </a:rPr>
            </a:br>
            <a:r>
              <a:rPr lang="en-GB" altLang="en-US" sz="3000" dirty="0">
                <a:latin typeface="Arial" panose="020B0604020202020204" pitchFamily="34" charset="0"/>
              </a:rPr>
              <a:t>Aims and Purpose </a:t>
            </a:r>
            <a:endParaRPr lang="en-GB" sz="2850" b="1" dirty="0">
              <a:solidFill>
                <a:schemeClr val="tx1"/>
              </a:solidFill>
              <a:latin typeface="Arial" charset="0"/>
              <a:cs typeface="Arial" charset="0"/>
            </a:endParaRPr>
          </a:p>
        </p:txBody>
      </p:sp>
      <p:sp>
        <p:nvSpPr>
          <p:cNvPr id="16386" name="Rectangle 3"/>
          <p:cNvSpPr>
            <a:spLocks noGrp="1"/>
          </p:cNvSpPr>
          <p:nvPr>
            <p:ph type="body" idx="4294967295"/>
          </p:nvPr>
        </p:nvSpPr>
        <p:spPr>
          <a:xfrm>
            <a:off x="458391" y="1168004"/>
            <a:ext cx="5832872" cy="3764756"/>
          </a:xfrm>
        </p:spPr>
        <p:txBody>
          <a:bodyPr/>
          <a:lstStyle/>
          <a:p>
            <a:pPr marL="342900">
              <a:buFontTx/>
              <a:buChar char="•"/>
            </a:pPr>
            <a:r>
              <a:rPr lang="en-GB" altLang="en-US" dirty="0">
                <a:latin typeface="Arial" panose="020B0604020202020204" pitchFamily="34" charset="0"/>
              </a:rPr>
              <a:t>To promote connectivity with the </a:t>
            </a:r>
            <a:r>
              <a:rPr lang="en-GB" altLang="en-US" dirty="0" smtClean="0">
                <a:latin typeface="Arial" panose="020B0604020202020204" pitchFamily="34" charset="0"/>
              </a:rPr>
              <a:t>Nottingham City </a:t>
            </a:r>
            <a:r>
              <a:rPr lang="en-GB" altLang="en-US" dirty="0">
                <a:latin typeface="Arial" panose="020B0604020202020204" pitchFamily="34" charset="0"/>
              </a:rPr>
              <a:t>Safeguarding Children </a:t>
            </a:r>
            <a:r>
              <a:rPr lang="en-GB" altLang="en-US" dirty="0" smtClean="0">
                <a:latin typeface="Arial" panose="020B0604020202020204" pitchFamily="34" charset="0"/>
              </a:rPr>
              <a:t>Board/Partnership </a:t>
            </a:r>
            <a:endParaRPr lang="en-GB" altLang="en-US" dirty="0">
              <a:latin typeface="Arial" panose="020B0604020202020204" pitchFamily="34" charset="0"/>
            </a:endParaRPr>
          </a:p>
          <a:p>
            <a:pPr marL="342900">
              <a:buFontTx/>
              <a:buChar char="•"/>
            </a:pPr>
            <a:r>
              <a:rPr lang="en-GB" altLang="en-US" dirty="0">
                <a:latin typeface="Arial" panose="020B0604020202020204" pitchFamily="34" charset="0"/>
              </a:rPr>
              <a:t>Act as a conduit for policy updates </a:t>
            </a:r>
          </a:p>
          <a:p>
            <a:pPr marL="342900">
              <a:buFontTx/>
              <a:buChar char="•"/>
            </a:pPr>
            <a:r>
              <a:rPr lang="en-GB" altLang="en-US" dirty="0">
                <a:latin typeface="Arial" panose="020B0604020202020204" pitchFamily="34" charset="0"/>
              </a:rPr>
              <a:t>A practice network which demonstrates professional behaviours and mutual support </a:t>
            </a:r>
          </a:p>
          <a:p>
            <a:pPr marL="200025" indent="0">
              <a:lnSpc>
                <a:spcPct val="80000"/>
              </a:lnSpc>
              <a:buFontTx/>
              <a:buAutoNum type="arabicPeriod"/>
            </a:pPr>
            <a:endParaRPr lang="en-GB" sz="1500" dirty="0">
              <a:latin typeface="Arial" charset="0"/>
              <a:cs typeface="Arial" charset="0"/>
            </a:endParaRPr>
          </a:p>
        </p:txBody>
      </p:sp>
    </p:spTree>
    <p:extLst>
      <p:ext uri="{BB962C8B-B14F-4D97-AF65-F5344CB8AC3E}">
        <p14:creationId xmlns:p14="http://schemas.microsoft.com/office/powerpoint/2010/main" val="1294787658"/>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Green Paper Implementation</a:t>
            </a:r>
            <a:r>
              <a:rPr lang="en-GB" dirty="0" smtClean="0"/>
              <a:t/>
            </a:r>
            <a:br>
              <a:rPr lang="en-GB" dirty="0" smtClean="0"/>
            </a:br>
            <a:endParaRPr lang="en-GB" dirty="0"/>
          </a:p>
        </p:txBody>
      </p:sp>
      <p:sp>
        <p:nvSpPr>
          <p:cNvPr id="3" name="Content Placeholder 2"/>
          <p:cNvSpPr>
            <a:spLocks noGrp="1"/>
          </p:cNvSpPr>
          <p:nvPr>
            <p:ph idx="1"/>
          </p:nvPr>
        </p:nvSpPr>
        <p:spPr>
          <a:xfrm>
            <a:off x="471488" y="1274186"/>
            <a:ext cx="5915025" cy="2843294"/>
          </a:xfrm>
        </p:spPr>
        <p:txBody>
          <a:bodyPr>
            <a:noAutofit/>
          </a:bodyPr>
          <a:lstStyle/>
          <a:p>
            <a:r>
              <a:rPr lang="en-GB" sz="1350" b="1" dirty="0"/>
              <a:t>Overarching Aim: Improving Access and early intervention</a:t>
            </a:r>
            <a:endParaRPr lang="en-GB" sz="1350" dirty="0"/>
          </a:p>
          <a:p>
            <a:endParaRPr lang="en-GB" sz="1350" dirty="0"/>
          </a:p>
          <a:p>
            <a:r>
              <a:rPr lang="en-GB" sz="1350" b="1" dirty="0"/>
              <a:t>Incentivise every school and college to identify a Designated Senior Lead for Mental Health </a:t>
            </a:r>
            <a:r>
              <a:rPr lang="en-GB" sz="1350" dirty="0"/>
              <a:t>to oversee the approach to mental health and wellbeing. This will provide rapid advice, consultation and signposting to wider services. </a:t>
            </a:r>
          </a:p>
          <a:p>
            <a:r>
              <a:rPr lang="en-GB" sz="1350" b="1" dirty="0"/>
              <a:t>Fund new Mental Health Support Teams </a:t>
            </a:r>
            <a:r>
              <a:rPr lang="en-GB" sz="1350" dirty="0"/>
              <a:t>to provide specific extra capacity for early intervention and ongoing help. These teams will be linked to groups of primary and secondary schools and to colleges, providing interventions to support those with mild to moderate needs and supporting the promotion of good mental health and wellbeing. </a:t>
            </a:r>
          </a:p>
          <a:p>
            <a:r>
              <a:rPr lang="en-GB" sz="1350" b="1" dirty="0"/>
              <a:t>Trial a four week waiting time for access to specialist NHS children and young people’s mental health services</a:t>
            </a:r>
            <a:r>
              <a:rPr lang="en-GB" sz="1350" dirty="0"/>
              <a:t>. This builds on the expansion of specialist NHS services already underway. </a:t>
            </a:r>
          </a:p>
          <a:p>
            <a:endParaRPr lang="en-GB" sz="1350" dirty="0"/>
          </a:p>
          <a:p>
            <a:pPr marL="0" indent="0">
              <a:buNone/>
            </a:pPr>
            <a:endParaRPr lang="en-GB" sz="1350" dirty="0"/>
          </a:p>
        </p:txBody>
      </p:sp>
    </p:spTree>
    <p:extLst>
      <p:ext uri="{BB962C8B-B14F-4D97-AF65-F5344CB8AC3E}">
        <p14:creationId xmlns:p14="http://schemas.microsoft.com/office/powerpoint/2010/main" val="39528230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4760785" cy="692332"/>
          </a:xfrm>
        </p:spPr>
        <p:txBody>
          <a:bodyPr>
            <a:normAutofit/>
          </a:bodyPr>
          <a:lstStyle/>
          <a:p>
            <a:r>
              <a:rPr lang="en-GB" b="1" dirty="0" smtClean="0"/>
              <a:t>The </a:t>
            </a:r>
            <a:r>
              <a:rPr lang="en-GB" b="1" dirty="0"/>
              <a:t>NHS Long Term Plan</a:t>
            </a:r>
            <a:endParaRPr lang="en-GB" dirty="0"/>
          </a:p>
        </p:txBody>
      </p:sp>
      <p:sp>
        <p:nvSpPr>
          <p:cNvPr id="3" name="Content Placeholder 2"/>
          <p:cNvSpPr>
            <a:spLocks noGrp="1"/>
          </p:cNvSpPr>
          <p:nvPr>
            <p:ph idx="1"/>
          </p:nvPr>
        </p:nvSpPr>
        <p:spPr>
          <a:xfrm>
            <a:off x="2660734" y="803366"/>
            <a:ext cx="3877226" cy="3929879"/>
          </a:xfrm>
        </p:spPr>
        <p:txBody>
          <a:bodyPr>
            <a:normAutofit fontScale="25000" lnSpcReduction="20000"/>
          </a:bodyPr>
          <a:lstStyle/>
          <a:p>
            <a:pPr marL="0" indent="0">
              <a:buNone/>
            </a:pPr>
            <a:endParaRPr lang="en-GB" sz="2138" dirty="0">
              <a:latin typeface="Arial" panose="020B0604020202020204" pitchFamily="34" charset="0"/>
              <a:cs typeface="Arial" panose="020B0604020202020204" pitchFamily="34" charset="0"/>
            </a:endParaRPr>
          </a:p>
          <a:p>
            <a:pPr marL="0" indent="0">
              <a:buNone/>
            </a:pPr>
            <a:endParaRPr lang="en-GB" sz="2138" dirty="0">
              <a:latin typeface="Arial" panose="020B0604020202020204" pitchFamily="34" charset="0"/>
              <a:cs typeface="Arial" panose="020B0604020202020204" pitchFamily="34" charset="0"/>
            </a:endParaRPr>
          </a:p>
          <a:p>
            <a:r>
              <a:rPr lang="en-GB" sz="4200" b="1" dirty="0">
                <a:cs typeface="Arial" panose="020B0604020202020204" pitchFamily="34" charset="0"/>
              </a:rPr>
              <a:t>Funding for CYP MH will grow faster than both overall NHS       funding and total MH      spending. </a:t>
            </a:r>
            <a:r>
              <a:rPr lang="en-GB" sz="4200" dirty="0">
                <a:cs typeface="Arial" panose="020B0604020202020204" pitchFamily="34" charset="0"/>
              </a:rPr>
              <a:t>CYP MH services will  grow as a proportion of all mental health services.</a:t>
            </a:r>
          </a:p>
          <a:p>
            <a:endParaRPr lang="en-GB" sz="4200" dirty="0">
              <a:cs typeface="Arial" panose="020B0604020202020204" pitchFamily="34" charset="0"/>
            </a:endParaRPr>
          </a:p>
          <a:p>
            <a:r>
              <a:rPr lang="en-GB" sz="4200" b="1" dirty="0">
                <a:cs typeface="Arial" panose="020B0604020202020204" pitchFamily="34" charset="0"/>
              </a:rPr>
              <a:t>Green Paper MHSTs to be trained on supporting young people more likely to face mental health issues</a:t>
            </a:r>
            <a:r>
              <a:rPr lang="en-GB" sz="4200" dirty="0">
                <a:cs typeface="Arial" panose="020B0604020202020204" pitchFamily="34" charset="0"/>
              </a:rPr>
              <a:t>-e.g. how to support LGBT+ individuals and children in care</a:t>
            </a:r>
          </a:p>
          <a:p>
            <a:pPr marL="0" indent="0">
              <a:buNone/>
            </a:pPr>
            <a:endParaRPr lang="en-GB" sz="4200" dirty="0">
              <a:cs typeface="Arial" panose="020B0604020202020204" pitchFamily="34" charset="0"/>
            </a:endParaRPr>
          </a:p>
          <a:p>
            <a:r>
              <a:rPr lang="en-GB" sz="4200" b="1" dirty="0">
                <a:cs typeface="Arial" panose="020B0604020202020204" pitchFamily="34" charset="0"/>
              </a:rPr>
              <a:t>Expanding access to community-based mental health </a:t>
            </a:r>
            <a:r>
              <a:rPr lang="en-GB" sz="4200" dirty="0">
                <a:cs typeface="Arial" panose="020B0604020202020204" pitchFamily="34" charset="0"/>
              </a:rPr>
              <a:t>services via NHS funded MH services and Mental Health Support Teams working in schools and colleges to cover ¼ of the country by 2023…100% of CYP who need specialist care can access it ‘over the coming decade.’</a:t>
            </a:r>
          </a:p>
          <a:p>
            <a:r>
              <a:rPr lang="en-GB" sz="4200" b="1" dirty="0">
                <a:cs typeface="Arial" panose="020B0604020202020204" pitchFamily="34" charset="0"/>
              </a:rPr>
              <a:t>New waiting time standards for eating disorder services </a:t>
            </a:r>
            <a:r>
              <a:rPr lang="en-GB" sz="4200" dirty="0">
                <a:cs typeface="Arial" panose="020B0604020202020204" pitchFamily="34" charset="0"/>
              </a:rPr>
              <a:t>by 2020/21</a:t>
            </a:r>
          </a:p>
          <a:p>
            <a:pPr marL="0" indent="0">
              <a:buNone/>
            </a:pPr>
            <a:endParaRPr lang="en-GB" sz="4200" dirty="0">
              <a:cs typeface="Arial" panose="020B0604020202020204" pitchFamily="34" charset="0"/>
            </a:endParaRPr>
          </a:p>
          <a:p>
            <a:r>
              <a:rPr lang="en-GB" sz="4200" dirty="0">
                <a:cs typeface="Arial" panose="020B0604020202020204" pitchFamily="34" charset="0"/>
              </a:rPr>
              <a:t>Testing approaches to feasibly deliver </a:t>
            </a:r>
            <a:r>
              <a:rPr lang="en-GB" sz="4200" b="1" dirty="0">
                <a:cs typeface="Arial" panose="020B0604020202020204" pitchFamily="34" charset="0"/>
              </a:rPr>
              <a:t>4 week waiting times for access to NHS support, </a:t>
            </a:r>
            <a:r>
              <a:rPr lang="en-GB" sz="4200" dirty="0">
                <a:cs typeface="Arial" panose="020B0604020202020204" pitchFamily="34" charset="0"/>
              </a:rPr>
              <a:t>ahead of new national standard</a:t>
            </a:r>
          </a:p>
          <a:p>
            <a:endParaRPr lang="en-GB" sz="4200" dirty="0"/>
          </a:p>
          <a:p>
            <a:pPr marL="0" indent="0">
              <a:buNone/>
            </a:pPr>
            <a:endParaRPr lang="en-GB" sz="4200" dirty="0"/>
          </a:p>
        </p:txBody>
      </p:sp>
      <p:pic>
        <p:nvPicPr>
          <p:cNvPr id="2054" name="Picture 6" descr="Image result for nhs long term pla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460" y="1257866"/>
            <a:ext cx="2011804" cy="2721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9048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763" y="970250"/>
            <a:ext cx="5856576" cy="2192908"/>
          </a:xfrm>
          <a:prstGeom prst="rect">
            <a:avLst/>
          </a:prstGeom>
        </p:spPr>
        <p:txBody>
          <a:bodyPr wrap="square">
            <a:spAutoFit/>
          </a:bodyPr>
          <a:lstStyle/>
          <a:p>
            <a:pPr marL="214313" indent="-214313">
              <a:buFont typeface="Arial" panose="020B0604020202020204" pitchFamily="34" charset="0"/>
              <a:buChar char="•"/>
            </a:pPr>
            <a:r>
              <a:rPr lang="en-GB" sz="1050" b="1" dirty="0">
                <a:cs typeface="Arial" panose="020B0604020202020204" pitchFamily="34" charset="0"/>
              </a:rPr>
              <a:t>Develop new services for children with complex needs</a:t>
            </a:r>
            <a:r>
              <a:rPr lang="en-GB" sz="1050" dirty="0">
                <a:cs typeface="Arial" panose="020B0604020202020204" pitchFamily="34" charset="0"/>
              </a:rPr>
              <a:t>. For 6,000 highly vulnerable children with complex trauma, this will provide consultation, advice, assessment, treatment and transition into integrated services.</a:t>
            </a:r>
          </a:p>
          <a:p>
            <a:pPr marL="214313" indent="-214313">
              <a:buFont typeface="Arial" panose="020B0604020202020204" pitchFamily="34" charset="0"/>
              <a:buChar char="•"/>
            </a:pPr>
            <a:endParaRPr lang="en-GB" sz="1050" dirty="0">
              <a:cs typeface="Arial" panose="020B0604020202020204" pitchFamily="34" charset="0"/>
            </a:endParaRPr>
          </a:p>
          <a:p>
            <a:pPr marL="214313" indent="-214313">
              <a:buFont typeface="Arial" panose="020B0604020202020204" pitchFamily="34" charset="0"/>
              <a:buChar char="•"/>
            </a:pPr>
            <a:r>
              <a:rPr lang="en-GB" sz="1050" b="1" dirty="0">
                <a:cs typeface="Arial" panose="020B0604020202020204" pitchFamily="34" charset="0"/>
              </a:rPr>
              <a:t>Extend current MH services to create comprehensive offer for 0-25 year olds </a:t>
            </a:r>
          </a:p>
          <a:p>
            <a:pPr marL="214313" indent="-214313">
              <a:buFont typeface="Arial" panose="020B0604020202020204" pitchFamily="34" charset="0"/>
              <a:buChar char="•"/>
            </a:pPr>
            <a:endParaRPr lang="en-GB" sz="1050" dirty="0">
              <a:cs typeface="Arial" panose="020B0604020202020204" pitchFamily="34" charset="0"/>
            </a:endParaRPr>
          </a:p>
          <a:p>
            <a:pPr marL="214313" indent="-214313">
              <a:buFont typeface="Arial" panose="020B0604020202020204" pitchFamily="34" charset="0"/>
              <a:buChar char="•"/>
            </a:pPr>
            <a:endParaRPr lang="en-GB" sz="1050" dirty="0">
              <a:cs typeface="Arial" panose="020B0604020202020204" pitchFamily="34" charset="0"/>
            </a:endParaRPr>
          </a:p>
          <a:p>
            <a:pPr marL="214313" indent="-214313">
              <a:buFont typeface="Arial" panose="020B0604020202020204" pitchFamily="34" charset="0"/>
              <a:buChar char="•"/>
            </a:pPr>
            <a:r>
              <a:rPr lang="en-GB" sz="1050" b="1" dirty="0">
                <a:cs typeface="Arial" panose="020B0604020202020204" pitchFamily="34" charset="0"/>
              </a:rPr>
              <a:t>Expanding timely, age-appropriate crisis services</a:t>
            </a:r>
            <a:r>
              <a:rPr lang="en-GB" sz="1050" dirty="0">
                <a:cs typeface="Arial" panose="020B0604020202020204" pitchFamily="34" charset="0"/>
              </a:rPr>
              <a:t>(via NHS 111, A&amp;E, paediatric, ambulance services)</a:t>
            </a:r>
          </a:p>
          <a:p>
            <a:endParaRPr lang="en-GB" sz="1050" dirty="0">
              <a:cs typeface="Arial" panose="020B0604020202020204" pitchFamily="34" charset="0"/>
            </a:endParaRPr>
          </a:p>
          <a:p>
            <a:endParaRPr lang="en-GB" sz="1050" b="1" dirty="0">
              <a:cs typeface="Arial" panose="020B0604020202020204" pitchFamily="34" charset="0"/>
            </a:endParaRPr>
          </a:p>
          <a:p>
            <a:endParaRPr lang="en-GB" sz="1050" dirty="0">
              <a:cs typeface="Arial" panose="020B0604020202020204" pitchFamily="34" charset="0"/>
            </a:endParaRPr>
          </a:p>
          <a:p>
            <a:endParaRPr lang="en-GB" sz="1050" dirty="0">
              <a:cs typeface="Arial" panose="020B0604020202020204" pitchFamily="34" charset="0"/>
            </a:endParaRPr>
          </a:p>
        </p:txBody>
      </p:sp>
    </p:spTree>
    <p:extLst>
      <p:ext uri="{BB962C8B-B14F-4D97-AF65-F5344CB8AC3E}">
        <p14:creationId xmlns:p14="http://schemas.microsoft.com/office/powerpoint/2010/main" val="32416606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72" y="929609"/>
            <a:ext cx="6612108" cy="2904423"/>
          </a:xfrm>
          <a:prstGeom prst="rect">
            <a:avLst/>
          </a:prstGeom>
        </p:spPr>
      </p:pic>
    </p:spTree>
    <p:extLst>
      <p:ext uri="{BB962C8B-B14F-4D97-AF65-F5344CB8AC3E}">
        <p14:creationId xmlns:p14="http://schemas.microsoft.com/office/powerpoint/2010/main" val="39687296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sz="3600" dirty="0" smtClean="0"/>
              <a:t>Coffee Break</a:t>
            </a:r>
            <a:endParaRPr lang="en-GB" sz="3600" dirty="0"/>
          </a:p>
        </p:txBody>
      </p:sp>
    </p:spTree>
    <p:extLst>
      <p:ext uri="{BB962C8B-B14F-4D97-AF65-F5344CB8AC3E}">
        <p14:creationId xmlns:p14="http://schemas.microsoft.com/office/powerpoint/2010/main" val="1769611586"/>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2005"/>
            <a:ext cx="5829300" cy="857250"/>
          </a:xfrm>
        </p:spPr>
        <p:txBody>
          <a:bodyPr/>
          <a:lstStyle/>
          <a:p>
            <a:r>
              <a:rPr lang="en-GB" sz="2100" dirty="0"/>
              <a:t>Health in Mind’- An integrated partnership approach to supporting healthy young minds</a:t>
            </a:r>
            <a:r>
              <a:rPr lang="en-GB" dirty="0"/>
              <a:t>:</a:t>
            </a:r>
          </a:p>
        </p:txBody>
      </p:sp>
      <p:sp>
        <p:nvSpPr>
          <p:cNvPr id="3" name="Rectangle 2"/>
          <p:cNvSpPr/>
          <p:nvPr/>
        </p:nvSpPr>
        <p:spPr>
          <a:xfrm>
            <a:off x="514350" y="1437624"/>
            <a:ext cx="5654956" cy="3647152"/>
          </a:xfrm>
          <a:prstGeom prst="rect">
            <a:avLst/>
          </a:prstGeom>
        </p:spPr>
        <p:txBody>
          <a:bodyPr wrap="square">
            <a:spAutoFit/>
          </a:bodyPr>
          <a:lstStyle/>
          <a:p>
            <a:pPr marL="257175" indent="-257175">
              <a:buFont typeface="Symbol" panose="05050102010706020507" pitchFamily="18" charset="2"/>
              <a:buChar char=""/>
            </a:pPr>
            <a:r>
              <a:rPr lang="en-GB" sz="2100" dirty="0" smtClean="0">
                <a:latin typeface="Tahoma" panose="020B0604030504040204" pitchFamily="34" charset="0"/>
                <a:ea typeface="Times New Roman" panose="02020603050405020304" pitchFamily="18" charset="0"/>
                <a:cs typeface="Times New Roman" panose="02020603050405020304" pitchFamily="18" charset="0"/>
              </a:rPr>
              <a:t>Emotional Health and Resilience and MHFA</a:t>
            </a:r>
          </a:p>
          <a:p>
            <a:endParaRPr lang="en-GB" sz="2100" dirty="0" smtClean="0">
              <a:latin typeface="Tahoma" panose="020B0604030504040204" pitchFamily="34" charset="0"/>
              <a:ea typeface="Times New Roman" panose="02020603050405020304" pitchFamily="18" charset="0"/>
              <a:cs typeface="Times New Roman" panose="02020603050405020304" pitchFamily="18" charset="0"/>
            </a:endParaRPr>
          </a:p>
          <a:p>
            <a:pPr marL="257175" indent="-257175">
              <a:buFont typeface="Symbol" panose="05050102010706020507" pitchFamily="18" charset="2"/>
              <a:buChar char=""/>
            </a:pPr>
            <a:r>
              <a:rPr lang="en-GB" sz="2100" dirty="0" smtClean="0">
                <a:latin typeface="Tahoma" panose="020B0604030504040204" pitchFamily="34" charset="0"/>
                <a:ea typeface="Times New Roman" panose="02020603050405020304" pitchFamily="18" charset="0"/>
                <a:cs typeface="Times New Roman" panose="02020603050405020304" pitchFamily="18" charset="0"/>
              </a:rPr>
              <a:t>SHARP </a:t>
            </a:r>
            <a:r>
              <a:rPr lang="en-GB" sz="2100" dirty="0">
                <a:latin typeface="Tahoma" panose="020B0604030504040204" pitchFamily="34" charset="0"/>
                <a:ea typeface="Times New Roman" panose="02020603050405020304" pitchFamily="18" charset="0"/>
                <a:cs typeface="Times New Roman" panose="02020603050405020304" pitchFamily="18" charset="0"/>
              </a:rPr>
              <a:t>&amp; Targeted CAMHS: Prevention is better than cure! </a:t>
            </a:r>
          </a:p>
          <a:p>
            <a:pPr marL="342900"/>
            <a:r>
              <a:rPr lang="en-GB" sz="2100" dirty="0">
                <a:latin typeface="Tahoma" panose="020B0604030504040204" pitchFamily="34" charset="0"/>
                <a:ea typeface="Times New Roman" panose="02020603050405020304" pitchFamily="18" charset="0"/>
                <a:cs typeface="Times New Roman" panose="02020603050405020304" pitchFamily="18" charset="0"/>
              </a:rPr>
              <a:t> </a:t>
            </a:r>
          </a:p>
          <a:p>
            <a:pPr marL="257175" indent="-257175">
              <a:buFont typeface="Symbol" panose="05050102010706020507" pitchFamily="18" charset="2"/>
              <a:buChar char=""/>
            </a:pPr>
            <a:r>
              <a:rPr lang="en-GB" sz="2100" dirty="0">
                <a:latin typeface="Tahoma" panose="020B0604030504040204" pitchFamily="34" charset="0"/>
                <a:ea typeface="Times New Roman" panose="02020603050405020304" pitchFamily="18" charset="0"/>
                <a:cs typeface="Times New Roman" panose="02020603050405020304" pitchFamily="18" charset="0"/>
              </a:rPr>
              <a:t>KOOTH, BASE 51 &amp; BEH: Alternative ways for CYP to access help </a:t>
            </a:r>
          </a:p>
          <a:p>
            <a:r>
              <a:rPr lang="en-GB" sz="2100" dirty="0">
                <a:latin typeface="Tahoma" panose="020B0604030504040204" pitchFamily="34" charset="0"/>
                <a:ea typeface="Times New Roman" panose="02020603050405020304" pitchFamily="18" charset="0"/>
                <a:cs typeface="Times New Roman" panose="02020603050405020304" pitchFamily="18" charset="0"/>
              </a:rPr>
              <a:t> </a:t>
            </a:r>
          </a:p>
          <a:p>
            <a:pPr marL="257175" indent="-257175">
              <a:buFont typeface="Symbol" panose="05050102010706020507" pitchFamily="18" charset="2"/>
              <a:buChar char=""/>
            </a:pPr>
            <a:r>
              <a:rPr lang="en-GB" sz="2100" dirty="0">
                <a:latin typeface="Tahoma" panose="020B0604030504040204" pitchFamily="34" charset="0"/>
                <a:ea typeface="Times New Roman" panose="02020603050405020304" pitchFamily="18" charset="0"/>
                <a:cs typeface="Times New Roman" panose="02020603050405020304" pitchFamily="18" charset="0"/>
              </a:rPr>
              <a:t>Community CAMHS &amp; Crisis: What is mental health crisis and how can schools support CYP at risk?</a:t>
            </a:r>
          </a:p>
        </p:txBody>
      </p:sp>
    </p:spTree>
    <p:extLst>
      <p:ext uri="{BB962C8B-B14F-4D97-AF65-F5344CB8AC3E}">
        <p14:creationId xmlns:p14="http://schemas.microsoft.com/office/powerpoint/2010/main" val="1630866986"/>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‘Thrive emotionally to thrive academically</a:t>
            </a:r>
            <a:r>
              <a:rPr lang="en-GB" b="1" dirty="0" smtClean="0">
                <a:solidFill>
                  <a:srgbClr val="7030A0"/>
                </a:solidFill>
              </a:rPr>
              <a:t>’</a:t>
            </a:r>
            <a:br>
              <a:rPr lang="en-GB" b="1" dirty="0" smtClean="0">
                <a:solidFill>
                  <a:srgbClr val="7030A0"/>
                </a:solidFill>
              </a:rPr>
            </a:br>
            <a:endParaRPr lang="en-GB" b="1" dirty="0">
              <a:solidFill>
                <a:srgbClr val="7030A0"/>
              </a:solidFill>
            </a:endParaRPr>
          </a:p>
        </p:txBody>
      </p:sp>
      <p:sp>
        <p:nvSpPr>
          <p:cNvPr id="12" name="Content Placeholder 11">
            <a:extLst>
              <a:ext uri="{FF2B5EF4-FFF2-40B4-BE49-F238E27FC236}">
                <a16:creationId xmlns:a16="http://schemas.microsoft.com/office/drawing/2014/main" id="{DB3508D5-84AE-D447-8B29-D7BA516B75C9}"/>
              </a:ext>
            </a:extLst>
          </p:cNvPr>
          <p:cNvSpPr>
            <a:spLocks noGrp="1"/>
          </p:cNvSpPr>
          <p:nvPr>
            <p:ph idx="1"/>
          </p:nvPr>
        </p:nvSpPr>
        <p:spPr>
          <a:xfrm>
            <a:off x="416689" y="1412111"/>
            <a:ext cx="6207536" cy="3156764"/>
          </a:xfrm>
        </p:spPr>
        <p:txBody>
          <a:bodyPr/>
          <a:lstStyle/>
          <a:p>
            <a:r>
              <a:rPr lang="en-US" dirty="0"/>
              <a:t>The Emotional Health and Resilience Charter</a:t>
            </a:r>
          </a:p>
          <a:p>
            <a:pPr marL="0" indent="0">
              <a:buNone/>
            </a:pPr>
            <a:endParaRPr lang="en-US" dirty="0"/>
          </a:p>
          <a:p>
            <a:r>
              <a:rPr lang="en-US" dirty="0"/>
              <a:t>Mental Health First Aid</a:t>
            </a:r>
          </a:p>
          <a:p>
            <a:pPr marL="0" indent="0">
              <a:buNone/>
            </a:pPr>
            <a:endParaRPr lang="en-US" dirty="0"/>
          </a:p>
          <a:p>
            <a:pPr marL="0" indent="0">
              <a:buNone/>
            </a:pPr>
            <a:r>
              <a:rPr lang="en-US" dirty="0"/>
              <a:t>Claire Trott </a:t>
            </a:r>
          </a:p>
          <a:p>
            <a:pPr marL="0" indent="0">
              <a:buNone/>
            </a:pPr>
            <a:r>
              <a:rPr lang="en-US" dirty="0"/>
              <a:t>EHWB Consultant </a:t>
            </a:r>
          </a:p>
          <a:p>
            <a:pPr marL="0" indent="0">
              <a:buNone/>
            </a:pPr>
            <a:r>
              <a:rPr lang="en-US" dirty="0"/>
              <a:t>Nottingham City Council</a:t>
            </a:r>
          </a:p>
          <a:p>
            <a:pPr marL="0" indent="0">
              <a:buNone/>
            </a:pPr>
            <a:r>
              <a:rPr lang="en-US" dirty="0">
                <a:hlinkClick r:id="rId2"/>
              </a:rPr>
              <a:t>claire.trott@nottinghamcity.gov.uk</a:t>
            </a:r>
            <a:endParaRPr lang="en-US" dirty="0"/>
          </a:p>
          <a:p>
            <a:pPr marL="0" indent="0">
              <a:buNone/>
            </a:pPr>
            <a:endParaRPr lang="en-US" dirty="0"/>
          </a:p>
        </p:txBody>
      </p:sp>
      <p:pic>
        <p:nvPicPr>
          <p:cNvPr id="4" name="Picture 3" descr="C:\Users\lebarl\Desktop\Plasma template foo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4016264"/>
            <a:ext cx="5143500" cy="43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29014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103" y="1003087"/>
            <a:ext cx="3490304" cy="756548"/>
          </a:xfrm>
        </p:spPr>
        <p:txBody>
          <a:bodyPr>
            <a:normAutofit fontScale="90000"/>
          </a:bodyPr>
          <a:lstStyle/>
          <a:p>
            <a:r>
              <a:rPr lang="en-GB" sz="2250" b="1" dirty="0"/>
              <a:t>Is your school signed up to the charter?</a:t>
            </a:r>
            <a:endParaRPr lang="en-GB" sz="2250" dirty="0"/>
          </a:p>
        </p:txBody>
      </p:sp>
      <p:pic>
        <p:nvPicPr>
          <p:cNvPr id="9" name="Picture 2" descr="https://uc6d97bc1303eac00b65f07574bb.previews.dropboxusercontent.com/p/thumb/AAZk-AHS3L0lv-XRpU4OOlsd-fFiUt-SN1I43zIImLQeXPNCjdeYNJfRkQyCsoJAs8SsS-JoB2F3M2V7boqilifZVneTJLUDBAv2AfJTePGvoXEAb4QbIJmq8n8rn2j-DKwX_BpXTYCGjqrnG03mym8ZkrvZzIqJbD6fntRrwbhgaqxbJHfut9glMqd4yjPBmXkZ_5jpDSfxN8Oa71tJpQM0RCmXRZgqL_bQiLxgscUU_A5dUdbIU4GOXfBy5fy2rd6NmxnSMt5xMdsaGLPpY5c3hsICx9wCxAQJkjK1qutPkFzq_cpt9J5tyieIwo3OkQY6VZqkpuMqKpnfYCv9GeGpiZo1eTgcEA1BPYGyv3S8BQI9FlXGu0eJLp8RMRnz9kOEqHe53956d66ySQbU9QdTlwFoyjleoZEIOSVazhVpKw9ku_3ZuK5ak_j0p4iSdOZGwDX6AXwzVRDS36vJloCLSH_QJTXtgfJA6FP7nXut1A/p.png?fv_content=true&amp;size_mode=5">
            <a:extLst>
              <a:ext uri="{FF2B5EF4-FFF2-40B4-BE49-F238E27FC236}">
                <a16:creationId xmlns:a16="http://schemas.microsoft.com/office/drawing/2014/main" id="{9CFC1C01-8D9A-4A40-9BA0-2FE9FA4817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0298" y="1836837"/>
            <a:ext cx="2593349" cy="20395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lebarl\Desktop\Plasma template footer.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1601" y="4141695"/>
            <a:ext cx="4331120" cy="3600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 descr="PastedGraphic-2.png">
            <a:extLst>
              <a:ext uri="{FF2B5EF4-FFF2-40B4-BE49-F238E27FC236}">
                <a16:creationId xmlns:a16="http://schemas.microsoft.com/office/drawing/2014/main" id="{07F444A0-F678-114D-A10F-E3636694182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21322" y="1287804"/>
            <a:ext cx="1439457" cy="19063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5951AF6-1C2E-5646-A474-918BF8E537E7}"/>
              </a:ext>
            </a:extLst>
          </p:cNvPr>
          <p:cNvSpPr txBox="1"/>
          <p:nvPr/>
        </p:nvSpPr>
        <p:spPr>
          <a:xfrm>
            <a:off x="910299" y="3909026"/>
            <a:ext cx="5971507" cy="404085"/>
          </a:xfrm>
          <a:prstGeom prst="rect">
            <a:avLst/>
          </a:prstGeom>
          <a:noFill/>
        </p:spPr>
        <p:txBody>
          <a:bodyPr wrap="none" rtlCol="0">
            <a:spAutoFit/>
          </a:bodyPr>
          <a:lstStyle/>
          <a:p>
            <a:r>
              <a:rPr lang="en-GB" sz="1013" dirty="0">
                <a:hlinkClick r:id="rId5"/>
              </a:rPr>
              <a:t>http://www.nottinghamschools.org.uk/teaching-and-learning-support/emotional-health-and-wellbeing/</a:t>
            </a:r>
            <a:endParaRPr lang="en-GB" sz="1013" dirty="0"/>
          </a:p>
          <a:p>
            <a:endParaRPr lang="en-US" sz="1013" dirty="0"/>
          </a:p>
        </p:txBody>
      </p:sp>
      <p:sp>
        <p:nvSpPr>
          <p:cNvPr id="3" name="TextBox 2">
            <a:extLst>
              <a:ext uri="{FF2B5EF4-FFF2-40B4-BE49-F238E27FC236}">
                <a16:creationId xmlns:a16="http://schemas.microsoft.com/office/drawing/2014/main" id="{0D0B9487-0AA0-FD40-A409-B89FF506FF98}"/>
              </a:ext>
            </a:extLst>
          </p:cNvPr>
          <p:cNvSpPr txBox="1"/>
          <p:nvPr/>
        </p:nvSpPr>
        <p:spPr>
          <a:xfrm>
            <a:off x="4821321" y="3322908"/>
            <a:ext cx="1439457" cy="334835"/>
          </a:xfrm>
          <a:prstGeom prst="rect">
            <a:avLst/>
          </a:prstGeom>
          <a:noFill/>
        </p:spPr>
        <p:txBody>
          <a:bodyPr wrap="square" rtlCol="0">
            <a:spAutoFit/>
          </a:bodyPr>
          <a:lstStyle/>
          <a:p>
            <a:r>
              <a:rPr lang="en-US" sz="788" dirty="0"/>
              <a:t>Henry Whipple Primary School</a:t>
            </a:r>
          </a:p>
        </p:txBody>
      </p:sp>
    </p:spTree>
    <p:extLst>
      <p:ext uri="{BB962C8B-B14F-4D97-AF65-F5344CB8AC3E}">
        <p14:creationId xmlns:p14="http://schemas.microsoft.com/office/powerpoint/2010/main" val="6825735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806817"/>
            <a:ext cx="5915025" cy="745629"/>
          </a:xfrm>
        </p:spPr>
        <p:txBody>
          <a:bodyPr/>
          <a:lstStyle/>
          <a:p>
            <a:pPr algn="ctr"/>
            <a:r>
              <a:rPr lang="en-GB" b="1" dirty="0"/>
              <a:t>A Whole School Approach </a:t>
            </a:r>
          </a:p>
        </p:txBody>
      </p:sp>
      <p:sp>
        <p:nvSpPr>
          <p:cNvPr id="12" name="Content Placeholder 11">
            <a:extLst>
              <a:ext uri="{FF2B5EF4-FFF2-40B4-BE49-F238E27FC236}">
                <a16:creationId xmlns:a16="http://schemas.microsoft.com/office/drawing/2014/main" id="{DB3508D5-84AE-D447-8B29-D7BA516B75C9}"/>
              </a:ext>
            </a:extLst>
          </p:cNvPr>
          <p:cNvSpPr>
            <a:spLocks noGrp="1"/>
          </p:cNvSpPr>
          <p:nvPr>
            <p:ph idx="1"/>
          </p:nvPr>
        </p:nvSpPr>
        <p:spPr>
          <a:xfrm>
            <a:off x="471488" y="1552446"/>
            <a:ext cx="5915025" cy="2447628"/>
          </a:xfrm>
        </p:spPr>
        <p:txBody>
          <a:bodyPr>
            <a:normAutofit fontScale="92500" lnSpcReduction="20000"/>
          </a:bodyPr>
          <a:lstStyle/>
          <a:p>
            <a:r>
              <a:rPr lang="en-GB" dirty="0">
                <a:cs typeface="Arial" panose="020B0604020202020204" pitchFamily="34" charset="0"/>
              </a:rPr>
              <a:t>Leadership and Management</a:t>
            </a:r>
          </a:p>
          <a:p>
            <a:r>
              <a:rPr lang="en-GB" dirty="0">
                <a:cs typeface="Arial" panose="020B0604020202020204" pitchFamily="34" charset="0"/>
              </a:rPr>
              <a:t>Ethos Culture and Environment</a:t>
            </a:r>
          </a:p>
          <a:p>
            <a:r>
              <a:rPr lang="en-GB" dirty="0">
                <a:cs typeface="Arial" panose="020B0604020202020204" pitchFamily="34" charset="0"/>
              </a:rPr>
              <a:t>Policy</a:t>
            </a:r>
          </a:p>
          <a:p>
            <a:r>
              <a:rPr lang="en-GB" dirty="0">
                <a:cs typeface="Arial" panose="020B0604020202020204" pitchFamily="34" charset="0"/>
              </a:rPr>
              <a:t>Participation and Engagement</a:t>
            </a:r>
          </a:p>
          <a:p>
            <a:r>
              <a:rPr lang="en-GB" dirty="0">
                <a:cs typeface="Arial" panose="020B0604020202020204" pitchFamily="34" charset="0"/>
              </a:rPr>
              <a:t>Curriculum and Learning</a:t>
            </a:r>
          </a:p>
          <a:p>
            <a:r>
              <a:rPr lang="en-GB" dirty="0">
                <a:cs typeface="Arial" panose="020B0604020202020204" pitchFamily="34" charset="0"/>
              </a:rPr>
              <a:t>Assessment, Recording and Evaluation</a:t>
            </a:r>
          </a:p>
          <a:p>
            <a:r>
              <a:rPr lang="en-GB" dirty="0">
                <a:cs typeface="Arial" panose="020B0604020202020204" pitchFamily="34" charset="0"/>
              </a:rPr>
              <a:t>CPD and Staff Wellbeing</a:t>
            </a:r>
          </a:p>
          <a:p>
            <a:r>
              <a:rPr lang="en-GB" dirty="0">
                <a:cs typeface="Arial" panose="020B0604020202020204" pitchFamily="34" charset="0"/>
              </a:rPr>
              <a:t>Support</a:t>
            </a:r>
          </a:p>
          <a:p>
            <a:r>
              <a:rPr lang="en-GB" dirty="0">
                <a:cs typeface="Arial" panose="020B0604020202020204" pitchFamily="34" charset="0"/>
              </a:rPr>
              <a:t>Home/School Partnerships</a:t>
            </a:r>
          </a:p>
          <a:p>
            <a:endParaRPr lang="en-US" dirty="0"/>
          </a:p>
        </p:txBody>
      </p:sp>
      <p:pic>
        <p:nvPicPr>
          <p:cNvPr id="4" name="Picture 3" descr="C:\Users\lebarl\Desktop\Plasma template foo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4066580"/>
            <a:ext cx="5143500" cy="43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4259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An ongoing process </a:t>
            </a:r>
            <a:r>
              <a:rPr lang="en-GB" dirty="0"/>
              <a:t> </a:t>
            </a:r>
          </a:p>
        </p:txBody>
      </p:sp>
      <p:pic>
        <p:nvPicPr>
          <p:cNvPr id="3110" name="Picture 38" descr="https://uc4b1155aaf51d33108bd9793cdf.previews.dropboxusercontent.com/p/thumb/AAbr7KwisrHOySn1x8swuDJFDt7O-EtAU0Pf2AV5TDNehrNHDGpmrIU5SNZkEkwoer5dv4GOXwRJVZe4gI-I5VyLA3Fzr3HI3xgCWzEJe-8cXVIr0o5plh2HwyHVnfiqOH-U21oe9r2F-UYLYfWw48WN6K-OTaQ1TnB2pmSulwXfizHa01-3eapfnX_bVR3fWwZl8iwShAuEQ1BbX3VhceBBxEmA87hbXSTihIfFopGrL3Tmt3miS-qiouIvaOvlIpqQKldRDU17kXJ3yAK1wM4iJ6fPphzZQMKxC0Q0qvI_g4iY-XLg_Co6aFI-_i6WSsUjHkcvjjG34aVWlXwrR1N9rjdQC-Ye3su0oVGLfJ0SiszR-j7Ob-70XvYVhO3C5KL0xq6F93vqFYOPUrDj-iDeIevVZXf6jk3xjbMQ7BwzS8AnNvaxbJNi7dujpR3h-EVcBS1DvfCrG5WS8MO4O0P-PRCer9ry_poVztcYe4hmow/p.png?fv_content=true&amp;size_mode=5">
            <a:extLst>
              <a:ext uri="{FF2B5EF4-FFF2-40B4-BE49-F238E27FC236}">
                <a16:creationId xmlns:a16="http://schemas.microsoft.com/office/drawing/2014/main" id="{E823187A-0BEC-E643-B5A2-1AAA131161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8684" y="1206865"/>
            <a:ext cx="5715437" cy="24476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lebarl\Desktop\Plasma template foo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4066580"/>
            <a:ext cx="5143500" cy="43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255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4694" y="627534"/>
            <a:ext cx="5130570" cy="4270400"/>
          </a:xfrm>
          <a:prstGeom prst="rect">
            <a:avLst/>
          </a:prstGeom>
        </p:spPr>
        <p:txBody>
          <a:bodyPr wrap="square">
            <a:spAutoFit/>
          </a:bodyPr>
          <a:lstStyle/>
          <a:p>
            <a:pPr algn="ctr"/>
            <a:r>
              <a:rPr lang="en-GB" sz="2700" b="1" dirty="0">
                <a:latin typeface="Arial" panose="020B0604020202020204" pitchFamily="34" charset="0"/>
                <a:ea typeface="Times New Roman" panose="02020603050405020304" pitchFamily="18" charset="0"/>
                <a:cs typeface="Times New Roman" panose="02020603050405020304" pitchFamily="18" charset="0"/>
              </a:rPr>
              <a:t>National Updates:</a:t>
            </a:r>
          </a:p>
          <a:p>
            <a:endParaRPr lang="en-GB" sz="2700" dirty="0">
              <a:latin typeface="Tahoma" panose="020B0604030504040204" pitchFamily="34" charset="0"/>
              <a:ea typeface="Times New Roman" panose="02020603050405020304" pitchFamily="18" charset="0"/>
              <a:cs typeface="Times New Roman" panose="02020603050405020304" pitchFamily="18" charset="0"/>
            </a:endParaRPr>
          </a:p>
          <a:p>
            <a:pPr marL="257175" indent="-257175">
              <a:buFont typeface="Symbol" panose="05050102010706020507" pitchFamily="18" charset="2"/>
              <a:buChar char=""/>
            </a:pPr>
            <a:r>
              <a:rPr lang="en-GB" sz="2700" dirty="0">
                <a:latin typeface="Arial" panose="020B0604020202020204" pitchFamily="34" charset="0"/>
                <a:ea typeface="Times New Roman" panose="02020603050405020304" pitchFamily="18" charset="0"/>
                <a:cs typeface="Times New Roman" panose="02020603050405020304" pitchFamily="18" charset="0"/>
              </a:rPr>
              <a:t>Knife crime and safeguarding children and young people</a:t>
            </a:r>
          </a:p>
          <a:p>
            <a:r>
              <a:rPr lang="en-GB" sz="1800" dirty="0"/>
              <a:t>Research and analysis </a:t>
            </a:r>
          </a:p>
          <a:p>
            <a:r>
              <a:rPr lang="en-GB" sz="1800" b="1" dirty="0"/>
              <a:t>Knife crime: safeguarding children and young people in education </a:t>
            </a:r>
          </a:p>
          <a:p>
            <a:r>
              <a:rPr lang="en-GB" sz="2700" dirty="0"/>
              <a:t>.</a:t>
            </a:r>
          </a:p>
          <a:p>
            <a:r>
              <a:rPr lang="en-GB" sz="1800" dirty="0">
                <a:latin typeface="Tahoma" panose="020B0604030504040204" pitchFamily="34" charset="0"/>
                <a:ea typeface="Times New Roman" panose="02020603050405020304" pitchFamily="18" charset="0"/>
                <a:cs typeface="Times New Roman" panose="02020603050405020304" pitchFamily="18" charset="0"/>
                <a:hlinkClick r:id="rId3"/>
              </a:rPr>
              <a:t>https://www.gov.uk/government/publications/knife-crime-safeguarding-children-and-young-people-in-education</a:t>
            </a:r>
            <a:endParaRPr lang="en-GB" sz="1800" dirty="0">
              <a:latin typeface="Tahoma" panose="020B0604030504040204" pitchFamily="34" charset="0"/>
              <a:ea typeface="Times New Roman" panose="02020603050405020304" pitchFamily="18" charset="0"/>
              <a:cs typeface="Times New Roman" panose="02020603050405020304" pitchFamily="18" charset="0"/>
            </a:endParaRPr>
          </a:p>
          <a:p>
            <a:endParaRPr lang="en-GB" sz="1800" dirty="0">
              <a:latin typeface="Tahoma" panose="020B0604030504040204" pitchFamily="34" charset="0"/>
              <a:ea typeface="Times New Roman" panose="02020603050405020304" pitchFamily="18" charset="0"/>
              <a:cs typeface="Times New Roman" panose="02020603050405020304" pitchFamily="18" charset="0"/>
            </a:endParaRPr>
          </a:p>
          <a:p>
            <a:r>
              <a:rPr lang="en-GB" sz="1050" dirty="0">
                <a:latin typeface="Arial" panose="020B0604020202020204" pitchFamily="34" charset="0"/>
                <a:ea typeface="Times New Roman" panose="02020603050405020304" pitchFamily="18" charset="0"/>
              </a:rPr>
              <a:t> </a:t>
            </a:r>
            <a:endParaRPr lang="en-GB" sz="1050" dirty="0"/>
          </a:p>
        </p:txBody>
      </p:sp>
    </p:spTree>
    <p:extLst>
      <p:ext uri="{BB962C8B-B14F-4D97-AF65-F5344CB8AC3E}">
        <p14:creationId xmlns:p14="http://schemas.microsoft.com/office/powerpoint/2010/main" val="375286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lebarl\Desktop\Plasma template foo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4066580"/>
            <a:ext cx="5143500" cy="43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https://uc7ef5a613cad565bbf2eaae7f21.previews.dropboxusercontent.com/p/thumb/AAZZugA1f-4zaCIo6CThVD4zUgPAhwlRVcg3pJtPEgTIi1kHKMrvNHRvo4Jxja8jGOa9Nu_C2QaiqoVwbQd5WvTFeR5gJ9JdwZBIGoqpLC-CaGTpAbWFnMsjMMvNrXIUN1TosMvLpyz2ipX3RI7H2cZdYpv6jgCjr9XpGbeGvTCLBq2VMEPeZk0IcAjAiTuGuCLGPlUNhaLKy1mt2T3Fqjhk_VcBEcMUAaU2WB6eBbMZ6lM6XEQb3qSLYF25igsZDHmMgGjt_ay2N1jda6Rfkaor2Z-6UmXtVr-hczlI1jjHLycxFqZXiCPypSavDT6oB_1UVnNrW8hP2_7mKHYBWjHCX1Q9Te7csia70doi-wBy-JMslsPH2B06UsNBgmmB-a_Cd1n-mYHcXaW51fFx-dbtIeCbJfvneZ2oBiSxedfOm4yrDEzkQU50T267PPNB8YuYtIMtwMzWLKffBAzZBzNPt0TnnBXoKDRywDiNHB18-w/p.png?fv_content=true&amp;size_mode=5">
            <a:extLst>
              <a:ext uri="{FF2B5EF4-FFF2-40B4-BE49-F238E27FC236}">
                <a16:creationId xmlns:a16="http://schemas.microsoft.com/office/drawing/2014/main" id="{CEFE761E-7989-AA45-A653-9AD0179EE75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6022" y="1052632"/>
            <a:ext cx="4445957" cy="2790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0493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353" y="715618"/>
            <a:ext cx="5915025" cy="745629"/>
          </a:xfrm>
        </p:spPr>
        <p:txBody>
          <a:bodyPr/>
          <a:lstStyle/>
          <a:p>
            <a:pPr algn="ctr"/>
            <a:r>
              <a:rPr lang="en-GB" b="1" dirty="0"/>
              <a:t>Mental Health First Aid</a:t>
            </a:r>
          </a:p>
        </p:txBody>
      </p:sp>
      <p:sp>
        <p:nvSpPr>
          <p:cNvPr id="12" name="Content Placeholder 11">
            <a:extLst>
              <a:ext uri="{FF2B5EF4-FFF2-40B4-BE49-F238E27FC236}">
                <a16:creationId xmlns:a16="http://schemas.microsoft.com/office/drawing/2014/main" id="{DB3508D5-84AE-D447-8B29-D7BA516B75C9}"/>
              </a:ext>
            </a:extLst>
          </p:cNvPr>
          <p:cNvSpPr>
            <a:spLocks noGrp="1"/>
          </p:cNvSpPr>
          <p:nvPr>
            <p:ph idx="1"/>
          </p:nvPr>
        </p:nvSpPr>
        <p:spPr>
          <a:xfrm>
            <a:off x="471488" y="1381501"/>
            <a:ext cx="5915025" cy="2640353"/>
          </a:xfrm>
        </p:spPr>
        <p:txBody>
          <a:bodyPr>
            <a:normAutofit fontScale="77500" lnSpcReduction="20000"/>
          </a:bodyPr>
          <a:lstStyle/>
          <a:p>
            <a:pPr marL="0" indent="0">
              <a:buNone/>
            </a:pPr>
            <a:r>
              <a:rPr lang="en-GB" dirty="0"/>
              <a:t>MHFA England have created a range of youth courses tailored for people who teach, work, live with &amp; care for young people aged 8 to 18 </a:t>
            </a:r>
          </a:p>
          <a:p>
            <a:pPr marL="0" indent="0">
              <a:buNone/>
            </a:pPr>
            <a:r>
              <a:rPr lang="en-GB" dirty="0"/>
              <a:t>Delivered by quality assured instructors </a:t>
            </a:r>
          </a:p>
          <a:p>
            <a:pPr marL="0" indent="0">
              <a:buNone/>
            </a:pPr>
            <a:endParaRPr lang="en-GB" dirty="0"/>
          </a:p>
          <a:p>
            <a:r>
              <a:rPr lang="en-GB" dirty="0"/>
              <a:t>Mental Health First Aider </a:t>
            </a:r>
            <a:r>
              <a:rPr lang="en-GB" sz="1463" dirty="0"/>
              <a:t>(2 day) </a:t>
            </a:r>
          </a:p>
          <a:p>
            <a:pPr marL="0" indent="0">
              <a:buNone/>
            </a:pPr>
            <a:r>
              <a:rPr lang="en-US" i="1" dirty="0">
                <a:solidFill>
                  <a:srgbClr val="7030A0"/>
                </a:solidFill>
              </a:rPr>
              <a:t>‘</a:t>
            </a:r>
            <a:r>
              <a:rPr lang="en-GB" i="1" dirty="0">
                <a:solidFill>
                  <a:srgbClr val="7030A0"/>
                </a:solidFill>
              </a:rPr>
              <a:t>Excellent Course, extremely informative, relaxed and calm throughout’.</a:t>
            </a:r>
          </a:p>
          <a:p>
            <a:pPr marL="0" indent="0">
              <a:buNone/>
            </a:pPr>
            <a:r>
              <a:rPr lang="en-US" dirty="0">
                <a:solidFill>
                  <a:srgbClr val="7030A0"/>
                </a:solidFill>
              </a:rPr>
              <a:t>‘</a:t>
            </a:r>
            <a:r>
              <a:rPr lang="en-US" i="1" dirty="0">
                <a:solidFill>
                  <a:srgbClr val="7030A0"/>
                </a:solidFill>
              </a:rPr>
              <a:t>The course has given me a thorough insight into MH …’ </a:t>
            </a:r>
          </a:p>
          <a:p>
            <a:pPr marL="0" indent="0">
              <a:buNone/>
            </a:pPr>
            <a:endParaRPr lang="en-GB" i="1" dirty="0"/>
          </a:p>
          <a:p>
            <a:r>
              <a:rPr lang="en-GB" dirty="0"/>
              <a:t>Mental Health Champion </a:t>
            </a:r>
            <a:r>
              <a:rPr lang="en-GB" sz="1463" dirty="0"/>
              <a:t>(1 day)  </a:t>
            </a:r>
          </a:p>
          <a:p>
            <a:pPr marL="0" indent="0">
              <a:buNone/>
            </a:pPr>
            <a:r>
              <a:rPr lang="en-GB" i="1" dirty="0">
                <a:solidFill>
                  <a:srgbClr val="7030A0"/>
                </a:solidFill>
              </a:rPr>
              <a:t>‘Excellent course, well delivered, provided new information and techniques to take to school and utilise, very worthwhile.’</a:t>
            </a:r>
            <a:endParaRPr lang="en-GB" sz="1463" i="1" dirty="0">
              <a:solidFill>
                <a:srgbClr val="7030A0"/>
              </a:solidFill>
            </a:endParaRPr>
          </a:p>
          <a:p>
            <a:pPr marL="0" indent="0">
              <a:buNone/>
            </a:pPr>
            <a:endParaRPr lang="en-US" dirty="0"/>
          </a:p>
        </p:txBody>
      </p:sp>
      <p:pic>
        <p:nvPicPr>
          <p:cNvPr id="4" name="Picture 3" descr="C:\Users\lebarl\Desktop\Plasma template foo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4021854"/>
            <a:ext cx="5143500" cy="43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5973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lebarl\Desktop\Plasma template foo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4066580"/>
            <a:ext cx="5143500" cy="43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a:extLst>
              <a:ext uri="{FF2B5EF4-FFF2-40B4-BE49-F238E27FC236}">
                <a16:creationId xmlns:a16="http://schemas.microsoft.com/office/drawing/2014/main" id="{DB3508D5-84AE-D447-8B29-D7BA516B75C9}"/>
              </a:ext>
            </a:extLst>
          </p:cNvPr>
          <p:cNvSpPr>
            <a:spLocks noGrp="1"/>
          </p:cNvSpPr>
          <p:nvPr>
            <p:ph idx="1"/>
          </p:nvPr>
        </p:nvSpPr>
        <p:spPr>
          <a:xfrm>
            <a:off x="644801" y="1618952"/>
            <a:ext cx="5915025" cy="2447628"/>
          </a:xfrm>
        </p:spPr>
        <p:txBody>
          <a:bodyPr>
            <a:normAutofit fontScale="92500" lnSpcReduction="20000"/>
          </a:bodyPr>
          <a:lstStyle/>
          <a:p>
            <a:pPr marL="0" indent="0">
              <a:buNone/>
            </a:pPr>
            <a:r>
              <a:rPr lang="en-GB" dirty="0"/>
              <a:t>Places on our MHFA courses are advertised in Scene and more information and application forms can be downloaded from the Nottingham Schools website </a:t>
            </a:r>
          </a:p>
          <a:p>
            <a:pPr marL="0" indent="0">
              <a:buNone/>
            </a:pPr>
            <a:r>
              <a:rPr lang="en-GB" dirty="0">
                <a:hlinkClick r:id="rId3"/>
              </a:rPr>
              <a:t>http://www.nottinghamschools.org.uk/teaching-and-learning-support/emotional-health-and-wellbeing/</a:t>
            </a:r>
            <a:endParaRPr lang="en-GB" dirty="0"/>
          </a:p>
          <a:p>
            <a:pPr marL="0" indent="0">
              <a:buNone/>
            </a:pPr>
            <a:endParaRPr lang="en-GB" dirty="0"/>
          </a:p>
          <a:p>
            <a:pPr marL="0" indent="0">
              <a:buNone/>
            </a:pPr>
            <a:endParaRPr lang="en-GB" sz="1350" dirty="0"/>
          </a:p>
          <a:p>
            <a:pPr marL="0" indent="0">
              <a:buNone/>
            </a:pPr>
            <a:r>
              <a:rPr lang="en-GB" i="1" dirty="0"/>
              <a:t>Mental Health Awareness (half-day available through Workforce Development)</a:t>
            </a:r>
          </a:p>
          <a:p>
            <a:pPr marL="0" indent="0">
              <a:buNone/>
            </a:pPr>
            <a:endParaRPr lang="en-GB" dirty="0"/>
          </a:p>
          <a:p>
            <a:endParaRPr lang="en-US" dirty="0"/>
          </a:p>
        </p:txBody>
      </p:sp>
    </p:spTree>
    <p:extLst>
      <p:ext uri="{BB962C8B-B14F-4D97-AF65-F5344CB8AC3E}">
        <p14:creationId xmlns:p14="http://schemas.microsoft.com/office/powerpoint/2010/main" val="18277750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Ofsted – New Framework and Handbooks</a:t>
            </a:r>
          </a:p>
        </p:txBody>
      </p:sp>
      <p:sp>
        <p:nvSpPr>
          <p:cNvPr id="12" name="Content Placeholder 11">
            <a:extLst>
              <a:ext uri="{FF2B5EF4-FFF2-40B4-BE49-F238E27FC236}">
                <a16:creationId xmlns:a16="http://schemas.microsoft.com/office/drawing/2014/main" id="{DB3508D5-84AE-D447-8B29-D7BA516B75C9}"/>
              </a:ext>
            </a:extLst>
          </p:cNvPr>
          <p:cNvSpPr>
            <a:spLocks noGrp="1"/>
          </p:cNvSpPr>
          <p:nvPr>
            <p:ph idx="1"/>
          </p:nvPr>
        </p:nvSpPr>
        <p:spPr>
          <a:xfrm>
            <a:off x="439837" y="1481559"/>
            <a:ext cx="6184387" cy="3087316"/>
          </a:xfrm>
        </p:spPr>
        <p:txBody>
          <a:bodyPr/>
          <a:lstStyle/>
          <a:p>
            <a:pPr marL="0" indent="0">
              <a:buNone/>
            </a:pPr>
            <a:r>
              <a:rPr lang="en-GB" dirty="0"/>
              <a:t>Published on the 14</a:t>
            </a:r>
            <a:r>
              <a:rPr lang="en-GB" baseline="30000" dirty="0"/>
              <a:t>th</a:t>
            </a:r>
            <a:r>
              <a:rPr lang="en-GB" dirty="0"/>
              <a:t> of May 2019</a:t>
            </a:r>
          </a:p>
          <a:p>
            <a:pPr marL="0" indent="0">
              <a:buNone/>
            </a:pPr>
            <a:endParaRPr lang="en-GB" dirty="0"/>
          </a:p>
          <a:p>
            <a:r>
              <a:rPr lang="en-GB" dirty="0"/>
              <a:t>Developing pupils’ confidence, resilience and knowledge so that they can keep themselves mentally healthy</a:t>
            </a:r>
          </a:p>
          <a:p>
            <a:pPr marL="0" indent="0">
              <a:buNone/>
            </a:pPr>
            <a:endParaRPr lang="en-GB" dirty="0"/>
          </a:p>
          <a:p>
            <a:pPr marL="0" indent="0">
              <a:buNone/>
            </a:pPr>
            <a:r>
              <a:rPr lang="en-GB" dirty="0">
                <a:hlinkClick r:id="rId2"/>
              </a:rPr>
              <a:t>https://www.gov.uk/government/collections/education-inspection-framework</a:t>
            </a:r>
            <a:endParaRPr lang="en-US" dirty="0"/>
          </a:p>
        </p:txBody>
      </p:sp>
      <p:pic>
        <p:nvPicPr>
          <p:cNvPr id="4" name="Picture 3" descr="C:\Users\lebarl\Desktop\Plasma template foo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33" y="4410373"/>
            <a:ext cx="5143500" cy="43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7987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733749"/>
            <a:ext cx="5915025" cy="578024"/>
          </a:xfrm>
        </p:spPr>
        <p:txBody>
          <a:bodyPr>
            <a:normAutofit fontScale="90000"/>
          </a:bodyPr>
          <a:lstStyle/>
          <a:p>
            <a:pPr algn="ctr"/>
            <a:r>
              <a:rPr lang="en-GB" sz="2025" b="1" dirty="0"/>
              <a:t>…and don’t forget </a:t>
            </a:r>
            <a:r>
              <a:rPr lang="en-GB" sz="2025" b="1" u="sng" dirty="0"/>
              <a:t>your</a:t>
            </a:r>
            <a:r>
              <a:rPr lang="en-GB" sz="2025" b="1" dirty="0"/>
              <a:t> Emotional Health and Wellbeing </a:t>
            </a:r>
          </a:p>
        </p:txBody>
      </p:sp>
      <p:sp>
        <p:nvSpPr>
          <p:cNvPr id="3" name="Content Placeholder 2"/>
          <p:cNvSpPr>
            <a:spLocks noGrp="1"/>
          </p:cNvSpPr>
          <p:nvPr>
            <p:ph idx="1"/>
          </p:nvPr>
        </p:nvSpPr>
        <p:spPr>
          <a:xfrm>
            <a:off x="471488" y="1465362"/>
            <a:ext cx="5915025" cy="2447628"/>
          </a:xfrm>
        </p:spPr>
        <p:txBody>
          <a:bodyPr>
            <a:normAutofit fontScale="77500" lnSpcReduction="20000"/>
          </a:bodyPr>
          <a:lstStyle/>
          <a:p>
            <a:pPr marL="0" indent="0">
              <a:buNone/>
            </a:pPr>
            <a:r>
              <a:rPr lang="en-GB" dirty="0"/>
              <a:t>Remember your own personal safety</a:t>
            </a:r>
          </a:p>
          <a:p>
            <a:pPr marL="0" indent="0">
              <a:buNone/>
            </a:pPr>
            <a:r>
              <a:rPr lang="en-GB" dirty="0">
                <a:solidFill>
                  <a:srgbClr val="7030A0"/>
                </a:solidFill>
              </a:rPr>
              <a:t>‘Sometimes things touch us deeply when we least expect’</a:t>
            </a:r>
          </a:p>
          <a:p>
            <a:pPr marL="0" indent="0">
              <a:buNone/>
            </a:pPr>
            <a:endParaRPr lang="en-GB" dirty="0"/>
          </a:p>
          <a:p>
            <a:pPr marL="0" indent="0">
              <a:buNone/>
            </a:pPr>
            <a:r>
              <a:rPr lang="en-GB" dirty="0"/>
              <a:t>Take care of yourself -  ‘How full is your stress container?’ </a:t>
            </a:r>
          </a:p>
          <a:p>
            <a:pPr marL="0" indent="0">
              <a:buNone/>
            </a:pPr>
            <a:r>
              <a:rPr lang="en-GB" sz="1350" dirty="0">
                <a:hlinkClick r:id="rId2"/>
              </a:rPr>
              <a:t>https://mhfaengland.kokodigital.co.uk/frame_content.php</a:t>
            </a:r>
            <a:endParaRPr lang="en-GB" sz="1350" dirty="0"/>
          </a:p>
          <a:p>
            <a:pPr marL="0" indent="0">
              <a:buNone/>
            </a:pPr>
            <a:endParaRPr lang="en-GB" dirty="0"/>
          </a:p>
          <a:p>
            <a:pPr marL="0" indent="0">
              <a:buNone/>
            </a:pPr>
            <a:r>
              <a:rPr lang="en-GB" dirty="0"/>
              <a:t>Where do you get your support?</a:t>
            </a:r>
          </a:p>
          <a:p>
            <a:pPr marL="0" indent="0">
              <a:buNone/>
            </a:pPr>
            <a:endParaRPr lang="en-GB" dirty="0"/>
          </a:p>
          <a:p>
            <a:pPr marL="0" indent="0">
              <a:buNone/>
            </a:pPr>
            <a:r>
              <a:rPr lang="en-GB" dirty="0"/>
              <a:t>Find your own emotional health ‘5-a-day’.</a:t>
            </a:r>
          </a:p>
          <a:p>
            <a:pPr marL="0" indent="0">
              <a:buNone/>
            </a:pPr>
            <a:endParaRPr lang="en-GB" dirty="0">
              <a:hlinkClick r:id="rId3"/>
            </a:endParaRPr>
          </a:p>
          <a:p>
            <a:pPr marL="0" indent="0">
              <a:buNone/>
            </a:pPr>
            <a:r>
              <a:rPr lang="en-GB" sz="1238" dirty="0">
                <a:hlinkClick r:id="rId3"/>
              </a:rPr>
              <a:t>https://www.mind.org.uk/workplace/mental-health-at-work/taking-care-of-yourself/five-ways-to-wellbeing/</a:t>
            </a:r>
            <a:endParaRPr lang="en-GB" sz="1238"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4" name="Picture 3" descr="C:\Users\lebarl\Desktop\Plasma template foo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4015991"/>
            <a:ext cx="5143500" cy="43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a:extLst>
              <a:ext uri="{FF2B5EF4-FFF2-40B4-BE49-F238E27FC236}">
                <a16:creationId xmlns:a16="http://schemas.microsoft.com/office/drawing/2014/main" id="{1B089C66-D499-274A-A886-4AA5D447096D}"/>
              </a:ext>
            </a:extLst>
          </p:cNvPr>
          <p:cNvSpPr>
            <a:spLocks noChangeArrowheads="1"/>
          </p:cNvSpPr>
          <p:nvPr/>
        </p:nvSpPr>
        <p:spPr bwMode="auto">
          <a:xfrm>
            <a:off x="5585933" y="2982775"/>
            <a:ext cx="103939"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n-US" sz="1013" dirty="0"/>
          </a:p>
        </p:txBody>
      </p:sp>
      <p:sp>
        <p:nvSpPr>
          <p:cNvPr id="7" name="Rectangle 5">
            <a:extLst>
              <a:ext uri="{FF2B5EF4-FFF2-40B4-BE49-F238E27FC236}">
                <a16:creationId xmlns:a16="http://schemas.microsoft.com/office/drawing/2014/main" id="{B7C47C52-5272-BA4D-B088-A46F5FBE7CDC}"/>
              </a:ext>
            </a:extLst>
          </p:cNvPr>
          <p:cNvSpPr>
            <a:spLocks noChangeArrowheads="1"/>
          </p:cNvSpPr>
          <p:nvPr/>
        </p:nvSpPr>
        <p:spPr bwMode="auto">
          <a:xfrm>
            <a:off x="1" y="667618"/>
            <a:ext cx="103939"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n-US" sz="1013" dirty="0"/>
          </a:p>
        </p:txBody>
      </p:sp>
      <p:sp>
        <p:nvSpPr>
          <p:cNvPr id="9" name="Rectangle 6">
            <a:extLst>
              <a:ext uri="{FF2B5EF4-FFF2-40B4-BE49-F238E27FC236}">
                <a16:creationId xmlns:a16="http://schemas.microsoft.com/office/drawing/2014/main" id="{67AC2B12-7CA4-034B-B24F-71F4688F0B38}"/>
              </a:ext>
            </a:extLst>
          </p:cNvPr>
          <p:cNvSpPr>
            <a:spLocks noChangeArrowheads="1"/>
          </p:cNvSpPr>
          <p:nvPr/>
        </p:nvSpPr>
        <p:spPr bwMode="auto">
          <a:xfrm>
            <a:off x="1" y="1160536"/>
            <a:ext cx="103939"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n-US" sz="1013" dirty="0"/>
          </a:p>
        </p:txBody>
      </p:sp>
      <p:sp>
        <p:nvSpPr>
          <p:cNvPr id="13" name="Rectangle 11">
            <a:extLst>
              <a:ext uri="{FF2B5EF4-FFF2-40B4-BE49-F238E27FC236}">
                <a16:creationId xmlns:a16="http://schemas.microsoft.com/office/drawing/2014/main" id="{6CD5F6FB-55CC-2B4B-B858-42956CA44A3A}"/>
              </a:ext>
            </a:extLst>
          </p:cNvPr>
          <p:cNvSpPr>
            <a:spLocks noChangeArrowheads="1"/>
          </p:cNvSpPr>
          <p:nvPr/>
        </p:nvSpPr>
        <p:spPr bwMode="auto">
          <a:xfrm>
            <a:off x="5139773" y="2374663"/>
            <a:ext cx="103939"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n-US" sz="1013" dirty="0"/>
          </a:p>
        </p:txBody>
      </p:sp>
      <p:pic>
        <p:nvPicPr>
          <p:cNvPr id="1034" name="Picture 1" descr="Related image">
            <a:hlinkClick r:id="rId5"/>
            <a:extLst>
              <a:ext uri="{FF2B5EF4-FFF2-40B4-BE49-F238E27FC236}">
                <a16:creationId xmlns:a16="http://schemas.microsoft.com/office/drawing/2014/main" id="{69C77EC9-2ABF-9745-952D-F0942E57A8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1099" y="2029990"/>
            <a:ext cx="1037368" cy="60811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AC729612-CA9C-694E-B02B-43AC116E8A91}"/>
              </a:ext>
            </a:extLst>
          </p:cNvPr>
          <p:cNvSpPr>
            <a:spLocks noChangeArrowheads="1"/>
          </p:cNvSpPr>
          <p:nvPr/>
        </p:nvSpPr>
        <p:spPr bwMode="auto">
          <a:xfrm>
            <a:off x="5139773" y="2867582"/>
            <a:ext cx="103939"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n-US" sz="1013" dirty="0"/>
          </a:p>
        </p:txBody>
      </p:sp>
    </p:spTree>
    <p:extLst>
      <p:ext uri="{BB962C8B-B14F-4D97-AF65-F5344CB8AC3E}">
        <p14:creationId xmlns:p14="http://schemas.microsoft.com/office/powerpoint/2010/main" val="21323271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1109604" y="852547"/>
            <a:ext cx="4253210" cy="1863626"/>
          </a:xfrm>
        </p:spPr>
        <p:txBody>
          <a:bodyPr/>
          <a:lstStyle/>
          <a:p>
            <a:pPr algn="ctr" eaLnBrk="1" hangingPunct="1"/>
            <a:r>
              <a:rPr lang="en-US" altLang="en-US" sz="4050" dirty="0">
                <a:solidFill>
                  <a:schemeClr val="tx1"/>
                </a:solidFill>
                <a:latin typeface="Candara" panose="020E0502030303020204" pitchFamily="34" charset="0"/>
              </a:rPr>
              <a:t>Prevention is BETTER than Cure</a:t>
            </a:r>
          </a:p>
        </p:txBody>
      </p:sp>
      <p:pic>
        <p:nvPicPr>
          <p:cNvPr id="5123" name="Picture 5" descr="CAMHS 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156" y="3969247"/>
            <a:ext cx="1376958" cy="43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5632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dirty="0" smtClean="0"/>
              <a:t>Time to Change:  </a:t>
            </a:r>
          </a:p>
        </p:txBody>
      </p:sp>
      <p:sp>
        <p:nvSpPr>
          <p:cNvPr id="7171" name="Content Placeholder 3"/>
          <p:cNvSpPr>
            <a:spLocks noGrp="1"/>
          </p:cNvSpPr>
          <p:nvPr>
            <p:ph idx="1"/>
          </p:nvPr>
        </p:nvSpPr>
        <p:spPr/>
        <p:txBody>
          <a:bodyPr/>
          <a:lstStyle/>
          <a:p>
            <a:r>
              <a:rPr lang="en-GB" altLang="en-US" u="sng" dirty="0" smtClean="0">
                <a:solidFill>
                  <a:srgbClr val="1F497D"/>
                </a:solidFill>
                <a:latin typeface="Calibri" panose="020F0502020204030204" pitchFamily="34" charset="0"/>
                <a:ea typeface="Calibri" panose="020F0502020204030204" pitchFamily="34" charset="0"/>
                <a:cs typeface="Calibri" panose="020F0502020204030204" pitchFamily="34" charset="0"/>
                <a:hlinkClick r:id="rId2"/>
              </a:rPr>
              <a:t>https://www.youtube.com/watch?v=wziaKWe9oZ4</a:t>
            </a:r>
            <a:endParaRPr lang="en-GB" altLang="en-US" u="sng" dirty="0" smtClean="0">
              <a:solidFill>
                <a:srgbClr val="1F497D"/>
              </a:solidFill>
              <a:latin typeface="Calibri" panose="020F0502020204030204" pitchFamily="34" charset="0"/>
              <a:ea typeface="Calibri" panose="020F0502020204030204" pitchFamily="34" charset="0"/>
              <a:cs typeface="Calibri" panose="020F0502020204030204" pitchFamily="34" charset="0"/>
            </a:endParaRPr>
          </a:p>
          <a:p>
            <a:endParaRPr lang="en-GB" altLang="en-US" u="sng" dirty="0" smtClean="0">
              <a:solidFill>
                <a:srgbClr val="1F497D"/>
              </a:solidFill>
              <a:latin typeface="Calibri" panose="020F0502020204030204" pitchFamily="34" charset="0"/>
            </a:endParaRPr>
          </a:p>
          <a:p>
            <a:endParaRPr lang="en-GB" altLang="en-US" dirty="0" smtClean="0"/>
          </a:p>
        </p:txBody>
      </p:sp>
    </p:spTree>
    <p:extLst>
      <p:ext uri="{BB962C8B-B14F-4D97-AF65-F5344CB8AC3E}">
        <p14:creationId xmlns:p14="http://schemas.microsoft.com/office/powerpoint/2010/main" val="2009868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GB" altLang="en-US" dirty="0" smtClean="0">
                <a:solidFill>
                  <a:schemeClr val="tx1"/>
                </a:solidFill>
              </a:rPr>
              <a:t>Targeted Citywide CAMHS offer for all city Secondary and Primary Schools</a:t>
            </a:r>
          </a:p>
        </p:txBody>
      </p:sp>
      <p:sp>
        <p:nvSpPr>
          <p:cNvPr id="7171" name="Content Placeholder 2"/>
          <p:cNvSpPr>
            <a:spLocks noGrp="1"/>
          </p:cNvSpPr>
          <p:nvPr>
            <p:ph idx="1"/>
          </p:nvPr>
        </p:nvSpPr>
        <p:spPr>
          <a:xfrm>
            <a:off x="1243013" y="2073474"/>
            <a:ext cx="4292501" cy="1895773"/>
          </a:xfrm>
        </p:spPr>
        <p:txBody>
          <a:bodyPr/>
          <a:lstStyle/>
          <a:p>
            <a:pPr marL="257175">
              <a:buFontTx/>
              <a:buChar char="•"/>
            </a:pPr>
            <a:r>
              <a:rPr lang="en-GB" altLang="en-US" sz="1125" dirty="0">
                <a:solidFill>
                  <a:schemeClr val="tx1"/>
                </a:solidFill>
              </a:rPr>
              <a:t>Link worker</a:t>
            </a:r>
          </a:p>
          <a:p>
            <a:pPr marL="257175">
              <a:buFontTx/>
              <a:buChar char="•"/>
            </a:pPr>
            <a:r>
              <a:rPr lang="en-GB" altLang="en-US" sz="1125" dirty="0">
                <a:solidFill>
                  <a:schemeClr val="tx1"/>
                </a:solidFill>
              </a:rPr>
              <a:t>CAMHS consultations</a:t>
            </a:r>
          </a:p>
          <a:p>
            <a:pPr marL="257175">
              <a:buFontTx/>
              <a:buChar char="•"/>
            </a:pPr>
            <a:r>
              <a:rPr lang="en-GB" altLang="en-US" sz="1125" dirty="0">
                <a:solidFill>
                  <a:schemeClr val="tx1"/>
                </a:solidFill>
              </a:rPr>
              <a:t>Universal services worker</a:t>
            </a:r>
          </a:p>
          <a:p>
            <a:pPr marL="257175">
              <a:buFontTx/>
              <a:buChar char="•"/>
            </a:pPr>
            <a:r>
              <a:rPr lang="en-GB" altLang="en-US" sz="1125" dirty="0">
                <a:solidFill>
                  <a:schemeClr val="tx1"/>
                </a:solidFill>
              </a:rPr>
              <a:t>Time 4 Me sessions in school</a:t>
            </a:r>
          </a:p>
          <a:p>
            <a:pPr marL="257175">
              <a:buFontTx/>
              <a:buChar char="•"/>
            </a:pPr>
            <a:r>
              <a:rPr lang="en-GB" altLang="en-US" sz="1125" dirty="0">
                <a:solidFill>
                  <a:schemeClr val="tx1"/>
                </a:solidFill>
              </a:rPr>
              <a:t>Me Source</a:t>
            </a:r>
          </a:p>
          <a:p>
            <a:pPr marL="257175">
              <a:buFontTx/>
              <a:buChar char="•"/>
            </a:pPr>
            <a:r>
              <a:rPr lang="en-GB" altLang="en-US" sz="1125" dirty="0">
                <a:solidFill>
                  <a:schemeClr val="tx1"/>
                </a:solidFill>
              </a:rPr>
              <a:t>Amazing Me</a:t>
            </a:r>
          </a:p>
          <a:p>
            <a:pPr marL="257175">
              <a:buFontTx/>
              <a:buChar char="•"/>
            </a:pPr>
            <a:r>
              <a:rPr lang="en-GB" altLang="en-US" sz="1125" dirty="0">
                <a:solidFill>
                  <a:schemeClr val="tx1"/>
                </a:solidFill>
              </a:rPr>
              <a:t>Training / Assemblies</a:t>
            </a:r>
          </a:p>
          <a:p>
            <a:pPr marL="257175">
              <a:buFontTx/>
              <a:buChar char="•"/>
            </a:pPr>
            <a:r>
              <a:rPr lang="en-GB" altLang="en-US" sz="1125" dirty="0">
                <a:solidFill>
                  <a:schemeClr val="tx1"/>
                </a:solidFill>
              </a:rPr>
              <a:t>Parents Evenings</a:t>
            </a:r>
          </a:p>
        </p:txBody>
      </p:sp>
      <p:pic>
        <p:nvPicPr>
          <p:cNvPr id="8196" name="Picture 5" descr="CAMHS 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156" y="3969247"/>
            <a:ext cx="1376958" cy="43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59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171">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171">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171">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171">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171">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GB" altLang="en-US" dirty="0" smtClean="0">
                <a:solidFill>
                  <a:schemeClr val="tx1"/>
                </a:solidFill>
                <a:latin typeface="Candara" panose="020E0502030303020204" pitchFamily="34" charset="0"/>
              </a:rPr>
              <a:t>Consultations</a:t>
            </a:r>
            <a:br>
              <a:rPr lang="en-GB" altLang="en-US" dirty="0" smtClean="0">
                <a:solidFill>
                  <a:schemeClr val="tx1"/>
                </a:solidFill>
                <a:latin typeface="Candara" panose="020E0502030303020204" pitchFamily="34" charset="0"/>
              </a:rPr>
            </a:br>
            <a:r>
              <a:rPr lang="en-GB" altLang="en-US" sz="2025" dirty="0">
                <a:solidFill>
                  <a:schemeClr val="tx1"/>
                </a:solidFill>
                <a:latin typeface="Candara" panose="020E0502030303020204" pitchFamily="34" charset="0"/>
              </a:rPr>
              <a:t>‘Supporting the Supporters’</a:t>
            </a:r>
            <a:endParaRPr lang="en-GB" altLang="en-US" dirty="0" smtClean="0">
              <a:solidFill>
                <a:schemeClr val="tx1"/>
              </a:solidFill>
              <a:latin typeface="Candara" panose="020E0502030303020204" pitchFamily="34" charset="0"/>
            </a:endParaRPr>
          </a:p>
        </p:txBody>
      </p:sp>
      <p:sp>
        <p:nvSpPr>
          <p:cNvPr id="11267" name="Content Placeholder 2"/>
          <p:cNvSpPr>
            <a:spLocks noGrp="1"/>
          </p:cNvSpPr>
          <p:nvPr>
            <p:ph idx="1"/>
          </p:nvPr>
        </p:nvSpPr>
        <p:spPr>
          <a:xfrm>
            <a:off x="1243012" y="2085975"/>
            <a:ext cx="4586288" cy="1814513"/>
          </a:xfrm>
        </p:spPr>
        <p:txBody>
          <a:bodyPr/>
          <a:lstStyle/>
          <a:p>
            <a:pPr marL="257175">
              <a:buFontTx/>
              <a:buChar char="•"/>
            </a:pPr>
            <a:r>
              <a:rPr lang="en-GB" altLang="en-US" sz="1406" dirty="0">
                <a:solidFill>
                  <a:schemeClr val="tx1"/>
                </a:solidFill>
                <a:latin typeface="Candara" panose="020E0502030303020204" pitchFamily="34" charset="0"/>
              </a:rPr>
              <a:t>Opportunity to discuss concerns</a:t>
            </a:r>
          </a:p>
          <a:p>
            <a:pPr marL="257175">
              <a:buFontTx/>
              <a:buChar char="•"/>
            </a:pPr>
            <a:r>
              <a:rPr lang="en-GB" altLang="en-US" sz="1406" dirty="0">
                <a:solidFill>
                  <a:schemeClr val="tx1"/>
                </a:solidFill>
                <a:latin typeface="Candara" panose="020E0502030303020204" pitchFamily="34" charset="0"/>
              </a:rPr>
              <a:t>Support for the network</a:t>
            </a:r>
          </a:p>
          <a:p>
            <a:pPr marL="257175">
              <a:buFontTx/>
              <a:buChar char="•"/>
            </a:pPr>
            <a:r>
              <a:rPr lang="en-GB" altLang="en-US" sz="1406" dirty="0">
                <a:solidFill>
                  <a:schemeClr val="tx1"/>
                </a:solidFill>
                <a:latin typeface="Candara" panose="020E0502030303020204" pitchFamily="34" charset="0"/>
              </a:rPr>
              <a:t>Early intervention</a:t>
            </a:r>
          </a:p>
          <a:p>
            <a:pPr marL="257175">
              <a:buFontTx/>
              <a:buChar char="•"/>
            </a:pPr>
            <a:r>
              <a:rPr lang="en-GB" altLang="en-US" sz="1406" dirty="0">
                <a:solidFill>
                  <a:schemeClr val="tx1"/>
                </a:solidFill>
                <a:latin typeface="Candara" panose="020E0502030303020204" pitchFamily="34" charset="0"/>
              </a:rPr>
              <a:t>Taking account of young person’s needs</a:t>
            </a:r>
          </a:p>
          <a:p>
            <a:pPr marL="257175">
              <a:buFontTx/>
              <a:buChar char="•"/>
            </a:pPr>
            <a:endParaRPr lang="en-GB" altLang="en-US" dirty="0" smtClean="0"/>
          </a:p>
        </p:txBody>
      </p:sp>
      <p:pic>
        <p:nvPicPr>
          <p:cNvPr id="10244" name="Picture 5" descr="CAMHS 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156" y="3969247"/>
            <a:ext cx="1376958" cy="43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765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1267">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57250" y="985837"/>
            <a:ext cx="4972050" cy="642938"/>
          </a:xfrm>
        </p:spPr>
        <p:txBody>
          <a:bodyPr/>
          <a:lstStyle/>
          <a:p>
            <a:pPr algn="ctr"/>
            <a:r>
              <a:rPr lang="en-GB" altLang="en-US" sz="2700" dirty="0">
                <a:solidFill>
                  <a:schemeClr val="tx1"/>
                </a:solidFill>
                <a:latin typeface="Candara" panose="020E0502030303020204" pitchFamily="34" charset="0"/>
              </a:rPr>
              <a:t>Time 4 Me </a:t>
            </a:r>
          </a:p>
        </p:txBody>
      </p:sp>
      <p:sp>
        <p:nvSpPr>
          <p:cNvPr id="12291" name="Content Placeholder 2"/>
          <p:cNvSpPr>
            <a:spLocks noGrp="1"/>
          </p:cNvSpPr>
          <p:nvPr>
            <p:ph idx="1"/>
          </p:nvPr>
        </p:nvSpPr>
        <p:spPr>
          <a:xfrm>
            <a:off x="1039416" y="1626097"/>
            <a:ext cx="4789885" cy="2143125"/>
          </a:xfrm>
        </p:spPr>
        <p:txBody>
          <a:bodyPr/>
          <a:lstStyle/>
          <a:p>
            <a:pPr marL="257175">
              <a:buFontTx/>
              <a:buChar char="•"/>
            </a:pPr>
            <a:r>
              <a:rPr lang="en-GB" altLang="en-US" dirty="0" smtClean="0">
                <a:solidFill>
                  <a:schemeClr val="tx1"/>
                </a:solidFill>
                <a:latin typeface="Candara" panose="020E0502030303020204" pitchFamily="34" charset="0"/>
              </a:rPr>
              <a:t>Sessions are for young people aged 11-17 who are </a:t>
            </a:r>
            <a:r>
              <a:rPr lang="en-GB" altLang="en-US" b="1" dirty="0" smtClean="0">
                <a:solidFill>
                  <a:schemeClr val="tx1"/>
                </a:solidFill>
                <a:latin typeface="Candara" panose="020E0502030303020204" pitchFamily="34" charset="0"/>
              </a:rPr>
              <a:t>registered with a City GP only</a:t>
            </a:r>
            <a:r>
              <a:rPr lang="en-GB" altLang="en-US" dirty="0" smtClean="0">
                <a:solidFill>
                  <a:schemeClr val="tx1"/>
                </a:solidFill>
                <a:latin typeface="Candara" panose="020E0502030303020204" pitchFamily="34" charset="0"/>
              </a:rPr>
              <a:t> </a:t>
            </a:r>
          </a:p>
          <a:p>
            <a:pPr marL="257175">
              <a:buFontTx/>
              <a:buChar char="•"/>
            </a:pPr>
            <a:r>
              <a:rPr lang="en-GB" altLang="en-US" dirty="0" smtClean="0">
                <a:solidFill>
                  <a:schemeClr val="tx1"/>
                </a:solidFill>
                <a:latin typeface="Candara" panose="020E0502030303020204" pitchFamily="34" charset="0"/>
              </a:rPr>
              <a:t>Early intervention</a:t>
            </a:r>
          </a:p>
          <a:p>
            <a:pPr marL="257175">
              <a:buFontTx/>
              <a:buChar char="•"/>
            </a:pPr>
            <a:r>
              <a:rPr lang="en-GB" altLang="en-US" dirty="0" smtClean="0">
                <a:solidFill>
                  <a:schemeClr val="tx1"/>
                </a:solidFill>
                <a:latin typeface="Candara" panose="020E0502030303020204" pitchFamily="34" charset="0"/>
              </a:rPr>
              <a:t>Time4Me provides the young person with a short, speedy and accessible session in school: where there are concerns regarding a student’s emotional wellbeing/mental health, or parental mental health</a:t>
            </a:r>
          </a:p>
        </p:txBody>
      </p:sp>
      <p:pic>
        <p:nvPicPr>
          <p:cNvPr id="12292" name="Picture 5" descr="CAMHS 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76" y="4517887"/>
            <a:ext cx="1376958" cy="43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410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8670" y="681541"/>
            <a:ext cx="4684830" cy="3331681"/>
          </a:xfrm>
          <a:prstGeom prst="rect">
            <a:avLst/>
          </a:prstGeom>
        </p:spPr>
        <p:txBody>
          <a:bodyPr wrap="square">
            <a:spAutoFit/>
          </a:bodyPr>
          <a:lstStyle/>
          <a:p>
            <a:pPr marL="257175" indent="-257175">
              <a:buFont typeface="Symbol" panose="05050102010706020507" pitchFamily="18" charset="2"/>
              <a:buChar char=""/>
            </a:pPr>
            <a:r>
              <a:rPr lang="en-GB" sz="2400" dirty="0">
                <a:latin typeface="Arial" panose="020B0604020202020204" pitchFamily="34" charset="0"/>
                <a:ea typeface="Times New Roman" panose="02020603050405020304" pitchFamily="18" charset="0"/>
                <a:cs typeface="Times New Roman" panose="02020603050405020304" pitchFamily="18" charset="0"/>
              </a:rPr>
              <a:t>Elective Home Education Guidance –</a:t>
            </a:r>
            <a:r>
              <a:rPr lang="en-GB" sz="1800" dirty="0">
                <a:latin typeface="Arial" panose="020B0604020202020204" pitchFamily="34" charset="0"/>
                <a:ea typeface="Times New Roman" panose="02020603050405020304" pitchFamily="18" charset="0"/>
                <a:cs typeface="Times New Roman" panose="02020603050405020304" pitchFamily="18" charset="0"/>
              </a:rPr>
              <a:t>updated 2</a:t>
            </a:r>
            <a:r>
              <a:rPr lang="en-GB" sz="1800" baseline="30000" dirty="0">
                <a:latin typeface="Arial" panose="020B0604020202020204" pitchFamily="34" charset="0"/>
                <a:ea typeface="Times New Roman" panose="02020603050405020304" pitchFamily="18" charset="0"/>
                <a:cs typeface="Times New Roman" panose="02020603050405020304" pitchFamily="18" charset="0"/>
              </a:rPr>
              <a:t>nd</a:t>
            </a:r>
            <a:r>
              <a:rPr lang="en-GB" sz="1800" dirty="0">
                <a:latin typeface="Arial" panose="020B0604020202020204" pitchFamily="34" charset="0"/>
                <a:ea typeface="Times New Roman" panose="02020603050405020304" pitchFamily="18" charset="0"/>
                <a:cs typeface="Times New Roman" panose="02020603050405020304" pitchFamily="18" charset="0"/>
              </a:rPr>
              <a:t> April</a:t>
            </a:r>
          </a:p>
          <a:p>
            <a:r>
              <a:rPr lang="en-GB" sz="1050" dirty="0">
                <a:latin typeface="Tahoma" panose="020B0604030504040204" pitchFamily="34" charset="0"/>
                <a:ea typeface="Times New Roman" panose="02020603050405020304" pitchFamily="18" charset="0"/>
                <a:cs typeface="Times New Roman" panose="02020603050405020304" pitchFamily="18" charset="0"/>
                <a:hlinkClick r:id="rId2"/>
              </a:rPr>
              <a:t>https://www.gov.uk/government/publications/elective-home-education</a:t>
            </a:r>
            <a:endParaRPr lang="en-GB" sz="1050" dirty="0">
              <a:latin typeface="Tahoma" panose="020B0604030504040204" pitchFamily="34" charset="0"/>
              <a:ea typeface="Times New Roman" panose="02020603050405020304" pitchFamily="18" charset="0"/>
              <a:cs typeface="Times New Roman" panose="02020603050405020304" pitchFamily="18" charset="0"/>
            </a:endParaRPr>
          </a:p>
          <a:p>
            <a:endParaRPr lang="en-GB" sz="1050" dirty="0">
              <a:latin typeface="Tahoma" panose="020B060403050404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100" dirty="0">
                <a:latin typeface="Arial" panose="020B0604020202020204" pitchFamily="34" charset="0"/>
                <a:ea typeface="Times New Roman" panose="02020603050405020304" pitchFamily="18" charset="0"/>
                <a:cs typeface="Times New Roman" panose="02020603050405020304" pitchFamily="18" charset="0"/>
              </a:rPr>
              <a:t>Isolation units</a:t>
            </a:r>
          </a:p>
          <a:p>
            <a:r>
              <a:rPr lang="en-GB" sz="1800" dirty="0"/>
              <a:t>Article linked to use of isolation rooms in schools/academies and link to poor  mental health</a:t>
            </a:r>
          </a:p>
          <a:p>
            <a:r>
              <a:rPr lang="en-GB" sz="1050" dirty="0"/>
              <a:t>….</a:t>
            </a:r>
          </a:p>
          <a:p>
            <a:r>
              <a:rPr lang="en-GB" sz="1050" u="sng" dirty="0">
                <a:hlinkClick r:id="rId3"/>
              </a:rPr>
              <a:t>https://</a:t>
            </a:r>
            <a:r>
              <a:rPr lang="en-GB" sz="1050" u="sng" dirty="0" smtClean="0">
                <a:hlinkClick r:id="rId3"/>
              </a:rPr>
              <a:t>www.theguardian.com/education/2019/apr/03/isolation-of-children-at-academies-prompts-legal-action</a:t>
            </a:r>
            <a:endParaRPr lang="en-GB" sz="1050" u="sng" dirty="0" smtClean="0"/>
          </a:p>
          <a:p>
            <a:endParaRPr lang="en-GB" sz="1050" u="sng" dirty="0">
              <a:latin typeface="Tahoma" panose="020B0604030504040204" pitchFamily="34" charset="0"/>
              <a:ea typeface="Times New Roman" panose="02020603050405020304" pitchFamily="18" charset="0"/>
              <a:cs typeface="Times New Roman" panose="02020603050405020304" pitchFamily="18" charset="0"/>
            </a:endParaRPr>
          </a:p>
          <a:p>
            <a:r>
              <a:rPr lang="en-GB" dirty="0">
                <a:hlinkClick r:id="rId4"/>
              </a:rPr>
              <a:t>https://www.bbc.co.uk/news/education-47898657</a:t>
            </a:r>
            <a:endParaRPr lang="en-GB" sz="1050" dirty="0">
              <a:latin typeface="Tahoma" panose="020B0604030504040204" pitchFamily="34" charset="0"/>
              <a:ea typeface="Times New Roman" panose="02020603050405020304" pitchFamily="18" charset="0"/>
              <a:cs typeface="Times New Roman" panose="02020603050405020304" pitchFamily="18" charset="0"/>
            </a:endParaRPr>
          </a:p>
          <a:p>
            <a:endParaRPr lang="en-GB" sz="1050" dirty="0">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61566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243012" y="985837"/>
            <a:ext cx="4757738" cy="642938"/>
          </a:xfrm>
        </p:spPr>
        <p:txBody>
          <a:bodyPr/>
          <a:lstStyle/>
          <a:p>
            <a:r>
              <a:rPr lang="en-GB" altLang="en-US" sz="2700" dirty="0">
                <a:solidFill>
                  <a:schemeClr val="tx1"/>
                </a:solidFill>
                <a:latin typeface="Candara" panose="020E0502030303020204" pitchFamily="34" charset="0"/>
              </a:rPr>
              <a:t>Amazing Me</a:t>
            </a:r>
          </a:p>
        </p:txBody>
      </p:sp>
      <p:sp>
        <p:nvSpPr>
          <p:cNvPr id="3" name="Content Placeholder 2"/>
          <p:cNvSpPr>
            <a:spLocks noGrp="1"/>
          </p:cNvSpPr>
          <p:nvPr>
            <p:ph idx="1"/>
          </p:nvPr>
        </p:nvSpPr>
        <p:spPr>
          <a:xfrm>
            <a:off x="1243014" y="1559123"/>
            <a:ext cx="2467273" cy="2308325"/>
          </a:xfrm>
        </p:spPr>
        <p:txBody>
          <a:bodyPr/>
          <a:lstStyle/>
          <a:p>
            <a:pPr marL="0" indent="0"/>
            <a:r>
              <a:rPr lang="en-GB" altLang="en-US" dirty="0" smtClean="0">
                <a:solidFill>
                  <a:schemeClr val="tx1"/>
                </a:solidFill>
                <a:latin typeface="Candara" panose="020E0502030303020204" pitchFamily="34" charset="0"/>
              </a:rPr>
              <a:t>Evidence-based interventions for primary aged children…</a:t>
            </a:r>
          </a:p>
          <a:p>
            <a:pPr marL="0" indent="0"/>
            <a:r>
              <a:rPr lang="en-GB" altLang="en-US" i="1" dirty="0" smtClean="0">
                <a:solidFill>
                  <a:schemeClr val="tx1"/>
                </a:solidFill>
                <a:latin typeface="Candara" panose="020E0502030303020204" pitchFamily="34" charset="0"/>
              </a:rPr>
              <a:t>How do I feel good about myself?</a:t>
            </a:r>
          </a:p>
          <a:p>
            <a:pPr marL="0" indent="0"/>
            <a:r>
              <a:rPr lang="en-GB" altLang="en-US" i="1" dirty="0" smtClean="0">
                <a:solidFill>
                  <a:schemeClr val="tx1"/>
                </a:solidFill>
                <a:latin typeface="Candara" panose="020E0502030303020204" pitchFamily="34" charset="0"/>
              </a:rPr>
              <a:t>How do I share my feelings?</a:t>
            </a:r>
          </a:p>
          <a:p>
            <a:pPr marL="0" indent="0"/>
            <a:r>
              <a:rPr lang="en-GB" altLang="en-US" i="1" dirty="0" smtClean="0">
                <a:solidFill>
                  <a:schemeClr val="tx1"/>
                </a:solidFill>
                <a:latin typeface="Candara" panose="020E0502030303020204" pitchFamily="34" charset="0"/>
              </a:rPr>
              <a:t>How do I control big feelings?</a:t>
            </a:r>
          </a:p>
        </p:txBody>
      </p:sp>
      <p:pic>
        <p:nvPicPr>
          <p:cNvPr id="14340" name="Picture 5" descr="CAMHS Logo 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156" y="3969247"/>
            <a:ext cx="1376958" cy="43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153">
            <a:off x="3892175" y="1107789"/>
            <a:ext cx="1748317" cy="24641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226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par>
                                <p:cTn id="8" presetID="10" presetClass="entr" presetSubtype="0" fill="hold" nodeType="withEffect">
                                  <p:stCondLst>
                                    <p:cond delay="0"/>
                                  </p:stCondLst>
                                  <p:childTnLst>
                                    <p:set>
                                      <p:cBhvr>
                                        <p:cTn id="9" dur="1" fill="hold">
                                          <p:stCondLst>
                                            <p:cond delay="0"/>
                                          </p:stCondLst>
                                        </p:cTn>
                                        <p:tgtEl>
                                          <p:spTgt spid="13317"/>
                                        </p:tgtEl>
                                        <p:attrNameLst>
                                          <p:attrName>style.visibility</p:attrName>
                                        </p:attrNameLst>
                                      </p:cBhvr>
                                      <p:to>
                                        <p:strVal val="visible"/>
                                      </p:to>
                                    </p:set>
                                    <p:animEffect transition="in" filter="fade">
                                      <p:cBhvr>
                                        <p:cTn id="10" dur="500"/>
                                        <p:tgtEl>
                                          <p:spTgt spid="133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9339" y="1559124"/>
            <a:ext cx="3028950" cy="153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descr="CAMHS 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156" y="3969247"/>
            <a:ext cx="1376958" cy="43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7001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1166218" y="904579"/>
            <a:ext cx="4523780" cy="493811"/>
          </a:xfrm>
        </p:spPr>
        <p:txBody>
          <a:bodyPr/>
          <a:lstStyle/>
          <a:p>
            <a:pPr algn="ctr"/>
            <a:r>
              <a:rPr lang="en-GB" altLang="en-US" sz="2700" dirty="0">
                <a:solidFill>
                  <a:schemeClr val="tx1"/>
                </a:solidFill>
                <a:latin typeface="Candara" panose="020E0502030303020204" pitchFamily="34" charset="0"/>
              </a:rPr>
              <a:t>SHARP Free Training</a:t>
            </a:r>
          </a:p>
        </p:txBody>
      </p:sp>
      <p:sp>
        <p:nvSpPr>
          <p:cNvPr id="15363" name="Content Placeholder 4"/>
          <p:cNvSpPr>
            <a:spLocks noGrp="1"/>
          </p:cNvSpPr>
          <p:nvPr>
            <p:ph idx="1"/>
          </p:nvPr>
        </p:nvSpPr>
        <p:spPr>
          <a:xfrm>
            <a:off x="1166218" y="1518941"/>
            <a:ext cx="4523780" cy="2794099"/>
          </a:xfrm>
        </p:spPr>
        <p:txBody>
          <a:bodyPr/>
          <a:lstStyle/>
          <a:p>
            <a:pPr>
              <a:buFontTx/>
              <a:buChar char="•"/>
            </a:pPr>
            <a:r>
              <a:rPr lang="en-GB" altLang="en-US" sz="1125" dirty="0">
                <a:solidFill>
                  <a:schemeClr val="tx1"/>
                </a:solidFill>
                <a:latin typeface="Candara" panose="020E0502030303020204" pitchFamily="34" charset="0"/>
              </a:rPr>
              <a:t>Under the Skin (Self-harm)</a:t>
            </a:r>
          </a:p>
          <a:p>
            <a:pPr>
              <a:buFontTx/>
              <a:buChar char="•"/>
            </a:pPr>
            <a:r>
              <a:rPr lang="en-GB" altLang="en-US" sz="1125" dirty="0">
                <a:solidFill>
                  <a:schemeClr val="tx1"/>
                </a:solidFill>
                <a:latin typeface="Candara" panose="020E0502030303020204" pitchFamily="34" charset="0"/>
              </a:rPr>
              <a:t>Suicide Everybody’s Business</a:t>
            </a:r>
          </a:p>
          <a:p>
            <a:pPr>
              <a:buFontTx/>
              <a:buChar char="•"/>
            </a:pPr>
            <a:r>
              <a:rPr lang="en-GB" altLang="en-US" sz="1125" dirty="0">
                <a:solidFill>
                  <a:schemeClr val="tx1"/>
                </a:solidFill>
                <a:latin typeface="Candara" panose="020E0502030303020204" pitchFamily="34" charset="0"/>
              </a:rPr>
              <a:t>Understanding Girls who Self-harm</a:t>
            </a:r>
          </a:p>
          <a:p>
            <a:pPr>
              <a:buFontTx/>
              <a:buChar char="•"/>
            </a:pPr>
            <a:r>
              <a:rPr lang="en-GB" altLang="en-US" sz="1125" dirty="0">
                <a:solidFill>
                  <a:schemeClr val="tx1"/>
                </a:solidFill>
                <a:latin typeface="Candara" panose="020E0502030303020204" pitchFamily="34" charset="0"/>
              </a:rPr>
              <a:t>Breaking the Silence (Males and Suicide)</a:t>
            </a:r>
          </a:p>
          <a:p>
            <a:pPr>
              <a:buFontTx/>
              <a:buChar char="•"/>
            </a:pPr>
            <a:r>
              <a:rPr lang="en-GB" altLang="en-US" sz="1125" dirty="0">
                <a:solidFill>
                  <a:schemeClr val="tx1"/>
                </a:solidFill>
                <a:latin typeface="Candara" panose="020E0502030303020204" pitchFamily="34" charset="0"/>
              </a:rPr>
              <a:t>I’m Trans Get Used to It</a:t>
            </a:r>
          </a:p>
          <a:p>
            <a:pPr>
              <a:buFontTx/>
              <a:buChar char="•"/>
            </a:pPr>
            <a:r>
              <a:rPr lang="en-GB" altLang="en-US" sz="1125" dirty="0">
                <a:solidFill>
                  <a:schemeClr val="tx1"/>
                </a:solidFill>
                <a:latin typeface="Candara" panose="020E0502030303020204" pitchFamily="34" charset="0"/>
              </a:rPr>
              <a:t>A to Z of Your Head</a:t>
            </a:r>
          </a:p>
          <a:p>
            <a:pPr>
              <a:buFontTx/>
              <a:buChar char="•"/>
            </a:pPr>
            <a:r>
              <a:rPr lang="en-GB" altLang="en-US" sz="1125" dirty="0">
                <a:solidFill>
                  <a:schemeClr val="tx1"/>
                </a:solidFill>
                <a:latin typeface="Candara" panose="020E0502030303020204" pitchFamily="34" charset="0"/>
              </a:rPr>
              <a:t>One Bad Choice (drugs)</a:t>
            </a:r>
          </a:p>
          <a:p>
            <a:pPr>
              <a:buFontTx/>
              <a:buChar char="•"/>
            </a:pPr>
            <a:r>
              <a:rPr lang="en-GB" altLang="en-US" sz="1125" dirty="0">
                <a:solidFill>
                  <a:schemeClr val="tx1"/>
                </a:solidFill>
                <a:latin typeface="Candara" panose="020E0502030303020204" pitchFamily="34" charset="0"/>
              </a:rPr>
              <a:t>If Toys Could Talk (exploring harmful behaviours in primary)</a:t>
            </a:r>
          </a:p>
          <a:p>
            <a:pPr>
              <a:buFontTx/>
              <a:buChar char="•"/>
            </a:pPr>
            <a:r>
              <a:rPr lang="en-GB" altLang="en-US" sz="1125" dirty="0">
                <a:solidFill>
                  <a:schemeClr val="tx1"/>
                </a:solidFill>
                <a:latin typeface="Candara" panose="020E0502030303020204" pitchFamily="34" charset="0"/>
              </a:rPr>
              <a:t>Exam Stress-LESS (workshop)</a:t>
            </a:r>
          </a:p>
          <a:p>
            <a:endParaRPr lang="en-GB" altLang="en-US" sz="1125" dirty="0">
              <a:latin typeface="Helvetica" panose="020B0604020202020204" pitchFamily="34" charset="0"/>
            </a:endParaRPr>
          </a:p>
          <a:p>
            <a:pPr algn="ctr"/>
            <a:r>
              <a:rPr lang="en-GB" altLang="en-US" sz="1125" dirty="0">
                <a:latin typeface="Helvetica" panose="020B0604020202020204" pitchFamily="34" charset="0"/>
                <a:hlinkClick r:id="rId3"/>
              </a:rPr>
              <a:t>Camhs.Sharp@nottinghamcity.gov.uk</a:t>
            </a:r>
            <a:r>
              <a:rPr lang="en-GB" altLang="en-US" sz="1125" dirty="0">
                <a:latin typeface="Helvetica" panose="020B0604020202020204" pitchFamily="34" charset="0"/>
              </a:rPr>
              <a:t> </a:t>
            </a:r>
          </a:p>
        </p:txBody>
      </p:sp>
      <p:pic>
        <p:nvPicPr>
          <p:cNvPr id="16388" name="Picture 5" descr="CAMHS Logo 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156" y="3969247"/>
            <a:ext cx="1376958" cy="43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06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536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536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5363">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5363">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36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5363">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5363">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53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056326" y="383143"/>
            <a:ext cx="4523780" cy="575966"/>
          </a:xfrm>
        </p:spPr>
        <p:txBody>
          <a:bodyPr/>
          <a:lstStyle/>
          <a:p>
            <a:pPr algn="ctr"/>
            <a:r>
              <a:rPr lang="en-GB" altLang="en-US" sz="2025" dirty="0">
                <a:solidFill>
                  <a:schemeClr val="tx1"/>
                </a:solidFill>
                <a:latin typeface="Candara" panose="020E0502030303020204" pitchFamily="34" charset="0"/>
              </a:rPr>
              <a:t>SHARP School Clinics </a:t>
            </a:r>
            <a:br>
              <a:rPr lang="en-GB" altLang="en-US" sz="2025" dirty="0">
                <a:solidFill>
                  <a:schemeClr val="tx1"/>
                </a:solidFill>
                <a:latin typeface="Candara" panose="020E0502030303020204" pitchFamily="34" charset="0"/>
              </a:rPr>
            </a:br>
            <a:r>
              <a:rPr lang="en-GB" altLang="en-US" sz="1125" dirty="0">
                <a:solidFill>
                  <a:schemeClr val="tx1"/>
                </a:solidFill>
                <a:latin typeface="Candara" panose="020E0502030303020204" pitchFamily="34" charset="0"/>
              </a:rPr>
              <a:t>Identifying self-harm early and preventing escalation </a:t>
            </a:r>
            <a:br>
              <a:rPr lang="en-GB" altLang="en-US" sz="1125" dirty="0">
                <a:solidFill>
                  <a:schemeClr val="tx1"/>
                </a:solidFill>
                <a:latin typeface="Candara" panose="020E0502030303020204" pitchFamily="34" charset="0"/>
              </a:rPr>
            </a:br>
            <a:endParaRPr lang="en-GB" altLang="en-US" sz="1125" dirty="0">
              <a:solidFill>
                <a:schemeClr val="tx1"/>
              </a:solidFill>
              <a:latin typeface="Candara" panose="020E0502030303020204" pitchFamily="34" charset="0"/>
            </a:endParaRPr>
          </a:p>
        </p:txBody>
      </p:sp>
      <p:sp>
        <p:nvSpPr>
          <p:cNvPr id="17411" name="Content Placeholder 2"/>
          <p:cNvSpPr>
            <a:spLocks noGrp="1"/>
          </p:cNvSpPr>
          <p:nvPr>
            <p:ph idx="1"/>
          </p:nvPr>
        </p:nvSpPr>
        <p:spPr>
          <a:xfrm>
            <a:off x="1143358" y="1067039"/>
            <a:ext cx="4523780" cy="2613720"/>
          </a:xfrm>
        </p:spPr>
        <p:txBody>
          <a:bodyPr/>
          <a:lstStyle/>
          <a:p>
            <a:pPr marL="0" indent="0">
              <a:lnSpc>
                <a:spcPct val="90000"/>
              </a:lnSpc>
              <a:buNone/>
            </a:pPr>
            <a:r>
              <a:rPr lang="en-GB" altLang="en-US" sz="1125" b="1" dirty="0">
                <a:solidFill>
                  <a:schemeClr val="tx1"/>
                </a:solidFill>
                <a:latin typeface="Candara" panose="020E0502030303020204" pitchFamily="34" charset="0"/>
              </a:rPr>
              <a:t>SHARP </a:t>
            </a:r>
            <a:r>
              <a:rPr lang="en-GB" altLang="en-US" sz="1125" dirty="0">
                <a:solidFill>
                  <a:schemeClr val="tx1"/>
                </a:solidFill>
                <a:latin typeface="Candara" panose="020E0502030303020204" pitchFamily="34" charset="0"/>
              </a:rPr>
              <a:t>offer self-harm clinics in </a:t>
            </a:r>
            <a:r>
              <a:rPr lang="en-GB" altLang="en-US" sz="1125" b="1" dirty="0">
                <a:solidFill>
                  <a:schemeClr val="tx1"/>
                </a:solidFill>
                <a:latin typeface="Candara" panose="020E0502030303020204" pitchFamily="34" charset="0"/>
              </a:rPr>
              <a:t>18 Secondary Schools including </a:t>
            </a:r>
            <a:r>
              <a:rPr lang="en-GB" altLang="en-US" sz="1125" b="1" dirty="0" smtClean="0">
                <a:solidFill>
                  <a:schemeClr val="tx1"/>
                </a:solidFill>
                <a:latin typeface="Candara" panose="020E0502030303020204" pitchFamily="34" charset="0"/>
              </a:rPr>
              <a:t>Alternative </a:t>
            </a:r>
            <a:r>
              <a:rPr lang="en-GB" altLang="en-US" sz="1125" b="1" dirty="0">
                <a:solidFill>
                  <a:schemeClr val="tx1"/>
                </a:solidFill>
                <a:latin typeface="Candara" panose="020E0502030303020204" pitchFamily="34" charset="0"/>
              </a:rPr>
              <a:t>E</a:t>
            </a:r>
            <a:r>
              <a:rPr lang="en-GB" altLang="en-US" sz="1125" b="1" dirty="0" smtClean="0">
                <a:solidFill>
                  <a:schemeClr val="tx1"/>
                </a:solidFill>
                <a:latin typeface="Candara" panose="020E0502030303020204" pitchFamily="34" charset="0"/>
              </a:rPr>
              <a:t>ducation</a:t>
            </a:r>
            <a:r>
              <a:rPr lang="en-GB" altLang="en-US" sz="1125" dirty="0" smtClean="0">
                <a:solidFill>
                  <a:schemeClr val="tx1"/>
                </a:solidFill>
                <a:latin typeface="Candara" panose="020E0502030303020204" pitchFamily="34" charset="0"/>
              </a:rPr>
              <a:t> </a:t>
            </a:r>
            <a:r>
              <a:rPr lang="en-GB" altLang="en-US" sz="1125" dirty="0">
                <a:solidFill>
                  <a:schemeClr val="tx1"/>
                </a:solidFill>
                <a:latin typeface="Candara" panose="020E0502030303020204" pitchFamily="34" charset="0"/>
              </a:rPr>
              <a:t>across Nottingham City every month</a:t>
            </a:r>
          </a:p>
          <a:p>
            <a:pPr marL="0" indent="0">
              <a:lnSpc>
                <a:spcPct val="90000"/>
              </a:lnSpc>
              <a:buNone/>
            </a:pPr>
            <a:r>
              <a:rPr lang="en-GB" altLang="en-US" sz="1125" b="1" dirty="0">
                <a:solidFill>
                  <a:schemeClr val="tx1"/>
                </a:solidFill>
                <a:latin typeface="Candara" panose="020E0502030303020204" pitchFamily="34" charset="0"/>
              </a:rPr>
              <a:t>Who are they for?</a:t>
            </a:r>
            <a:endParaRPr lang="en-GB" altLang="en-US" sz="1125" dirty="0">
              <a:solidFill>
                <a:schemeClr val="tx1"/>
              </a:solidFill>
              <a:latin typeface="Candara" panose="020E0502030303020204" pitchFamily="34" charset="0"/>
            </a:endParaRPr>
          </a:p>
          <a:p>
            <a:pPr lvl="1">
              <a:lnSpc>
                <a:spcPct val="90000"/>
              </a:lnSpc>
            </a:pPr>
            <a:r>
              <a:rPr lang="en-GB" altLang="en-US" sz="1125" dirty="0">
                <a:solidFill>
                  <a:schemeClr val="tx1"/>
                </a:solidFill>
                <a:latin typeface="Candara" panose="020E0502030303020204" pitchFamily="34" charset="0"/>
              </a:rPr>
              <a:t>Students who are seen by staff to have low-medium risk of </a:t>
            </a:r>
            <a:br>
              <a:rPr lang="en-GB" altLang="en-US" sz="1125" dirty="0">
                <a:solidFill>
                  <a:schemeClr val="tx1"/>
                </a:solidFill>
                <a:latin typeface="Candara" panose="020E0502030303020204" pitchFamily="34" charset="0"/>
              </a:rPr>
            </a:br>
            <a:r>
              <a:rPr lang="en-GB" altLang="en-US" sz="1125" dirty="0">
                <a:solidFill>
                  <a:schemeClr val="tx1"/>
                </a:solidFill>
                <a:latin typeface="Candara" panose="020E0502030303020204" pitchFamily="34" charset="0"/>
              </a:rPr>
              <a:t>self-harm and/ or suicidality</a:t>
            </a:r>
          </a:p>
          <a:p>
            <a:pPr lvl="1">
              <a:lnSpc>
                <a:spcPct val="90000"/>
              </a:lnSpc>
            </a:pPr>
            <a:r>
              <a:rPr lang="en-GB" altLang="en-US" sz="1125" dirty="0">
                <a:solidFill>
                  <a:schemeClr val="tx1"/>
                </a:solidFill>
                <a:latin typeface="Candara" panose="020E0502030303020204" pitchFamily="34" charset="0"/>
              </a:rPr>
              <a:t>Students not currently open to CAMHS</a:t>
            </a:r>
          </a:p>
          <a:p>
            <a:pPr lvl="1">
              <a:lnSpc>
                <a:spcPct val="90000"/>
              </a:lnSpc>
            </a:pPr>
            <a:r>
              <a:rPr lang="en-GB" altLang="en-US" sz="1125" dirty="0">
                <a:solidFill>
                  <a:schemeClr val="tx1"/>
                </a:solidFill>
                <a:latin typeface="Candara" panose="020E0502030303020204" pitchFamily="34" charset="0"/>
              </a:rPr>
              <a:t>Students who have been identified as a concern regarding </a:t>
            </a:r>
            <a:br>
              <a:rPr lang="en-GB" altLang="en-US" sz="1125" dirty="0">
                <a:solidFill>
                  <a:schemeClr val="tx1"/>
                </a:solidFill>
                <a:latin typeface="Candara" panose="020E0502030303020204" pitchFamily="34" charset="0"/>
              </a:rPr>
            </a:br>
            <a:r>
              <a:rPr lang="en-GB" altLang="en-US" sz="1125" dirty="0">
                <a:solidFill>
                  <a:schemeClr val="tx1"/>
                </a:solidFill>
                <a:latin typeface="Candara" panose="020E0502030303020204" pitchFamily="34" charset="0"/>
              </a:rPr>
              <a:t>self-harm</a:t>
            </a:r>
          </a:p>
          <a:p>
            <a:pPr marL="0" indent="0">
              <a:lnSpc>
                <a:spcPct val="90000"/>
              </a:lnSpc>
              <a:buNone/>
            </a:pPr>
            <a:endParaRPr lang="en-GB" altLang="en-US" sz="1125" b="1" dirty="0" smtClean="0">
              <a:solidFill>
                <a:schemeClr val="tx1"/>
              </a:solidFill>
              <a:latin typeface="Candara" panose="020E0502030303020204" pitchFamily="34" charset="0"/>
            </a:endParaRPr>
          </a:p>
          <a:p>
            <a:pPr marL="0" indent="0">
              <a:lnSpc>
                <a:spcPct val="90000"/>
              </a:lnSpc>
              <a:buNone/>
            </a:pPr>
            <a:r>
              <a:rPr lang="en-GB" altLang="en-US" sz="1125" b="1" dirty="0" smtClean="0">
                <a:solidFill>
                  <a:schemeClr val="tx1"/>
                </a:solidFill>
                <a:latin typeface="Candara" panose="020E0502030303020204" pitchFamily="34" charset="0"/>
              </a:rPr>
              <a:t>What </a:t>
            </a:r>
            <a:r>
              <a:rPr lang="en-GB" altLang="en-US" sz="1125" b="1" dirty="0">
                <a:solidFill>
                  <a:schemeClr val="tx1"/>
                </a:solidFill>
                <a:latin typeface="Candara" panose="020E0502030303020204" pitchFamily="34" charset="0"/>
              </a:rPr>
              <a:t>do they provide?</a:t>
            </a:r>
          </a:p>
          <a:p>
            <a:pPr lvl="1">
              <a:lnSpc>
                <a:spcPct val="90000"/>
              </a:lnSpc>
            </a:pPr>
            <a:r>
              <a:rPr lang="en-GB" altLang="en-US" sz="1125" dirty="0">
                <a:solidFill>
                  <a:schemeClr val="tx1"/>
                </a:solidFill>
                <a:latin typeface="Candara" panose="020E0502030303020204" pitchFamily="34" charset="0"/>
              </a:rPr>
              <a:t>Clinics provide brief intervention to students to support them in making positive changes in relation to self-harm and suicidality, whilst assessing risk. They will give schools recommendations for further support to be put in place if necessary</a:t>
            </a:r>
          </a:p>
        </p:txBody>
      </p:sp>
      <p:pic>
        <p:nvPicPr>
          <p:cNvPr id="18436" name="Picture 5" descr="CAMHS 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47" y="4594280"/>
            <a:ext cx="1376958" cy="43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953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7411">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7411">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7411">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7411">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68897" y="1356420"/>
            <a:ext cx="4523780" cy="1970782"/>
          </a:xfrm>
        </p:spPr>
        <p:txBody>
          <a:bodyPr/>
          <a:lstStyle/>
          <a:p>
            <a:pPr algn="ctr"/>
            <a:r>
              <a:rPr lang="en-GB" altLang="en-US" sz="2025" dirty="0">
                <a:solidFill>
                  <a:schemeClr val="tx1"/>
                </a:solidFill>
                <a:latin typeface="Candara" panose="020E0502030303020204" pitchFamily="34" charset="0"/>
              </a:rPr>
              <a:t>Referrals for additional support:</a:t>
            </a:r>
            <a:br>
              <a:rPr lang="en-GB" altLang="en-US" sz="2025" dirty="0">
                <a:solidFill>
                  <a:schemeClr val="tx1"/>
                </a:solidFill>
                <a:latin typeface="Candara" panose="020E0502030303020204" pitchFamily="34" charset="0"/>
              </a:rPr>
            </a:br>
            <a:r>
              <a:rPr lang="en-GB" altLang="en-US" sz="2025" dirty="0">
                <a:solidFill>
                  <a:schemeClr val="tx1"/>
                </a:solidFill>
                <a:latin typeface="Candara" panose="020E0502030303020204" pitchFamily="34" charset="0"/>
              </a:rPr>
              <a:t/>
            </a:r>
            <a:br>
              <a:rPr lang="en-GB" altLang="en-US" sz="2025" dirty="0">
                <a:solidFill>
                  <a:schemeClr val="tx1"/>
                </a:solidFill>
                <a:latin typeface="Candara" panose="020E0502030303020204" pitchFamily="34" charset="0"/>
              </a:rPr>
            </a:br>
            <a:r>
              <a:rPr lang="en-GB" altLang="en-US" sz="2025" dirty="0">
                <a:solidFill>
                  <a:schemeClr val="tx1"/>
                </a:solidFill>
                <a:latin typeface="Candara" panose="020E0502030303020204" pitchFamily="34" charset="0"/>
              </a:rPr>
              <a:t>Pathway for children and young people with</a:t>
            </a:r>
            <a:r>
              <a:rPr lang="en-GB" altLang="en-US" sz="1575" dirty="0">
                <a:solidFill>
                  <a:schemeClr val="tx1"/>
                </a:solidFill>
                <a:latin typeface="Candara" panose="020E0502030303020204" pitchFamily="34" charset="0"/>
              </a:rPr>
              <a:t> </a:t>
            </a:r>
            <a:r>
              <a:rPr lang="en-GB" altLang="en-US" sz="2025" dirty="0">
                <a:solidFill>
                  <a:schemeClr val="tx1"/>
                </a:solidFill>
                <a:latin typeface="Candara" panose="020E0502030303020204" pitchFamily="34" charset="0"/>
              </a:rPr>
              <a:t>Behavioural, Emotional or Mental Health Needs</a:t>
            </a:r>
          </a:p>
        </p:txBody>
      </p:sp>
      <p:sp>
        <p:nvSpPr>
          <p:cNvPr id="19459" name="Content Placeholder 2"/>
          <p:cNvSpPr>
            <a:spLocks noGrp="1"/>
          </p:cNvSpPr>
          <p:nvPr>
            <p:ph idx="1"/>
          </p:nvPr>
        </p:nvSpPr>
        <p:spPr>
          <a:xfrm>
            <a:off x="1183184" y="2855715"/>
            <a:ext cx="4523780" cy="1738610"/>
          </a:xfrm>
        </p:spPr>
        <p:txBody>
          <a:bodyPr/>
          <a:lstStyle/>
          <a:p>
            <a:pPr algn="ctr"/>
            <a:endParaRPr lang="en-GB" altLang="en-US" dirty="0" smtClean="0">
              <a:hlinkClick r:id=""/>
            </a:endParaRPr>
          </a:p>
          <a:p>
            <a:pPr algn="ctr"/>
            <a:r>
              <a:rPr lang="en-GB" altLang="en-US" dirty="0" smtClean="0">
                <a:hlinkClick r:id=""/>
              </a:rPr>
              <a:t>http://www.bemhnottingham.co.uk/</a:t>
            </a:r>
            <a:r>
              <a:rPr lang="en-GB" altLang="en-US" dirty="0" smtClean="0"/>
              <a:t> </a:t>
            </a:r>
          </a:p>
        </p:txBody>
      </p:sp>
    </p:spTree>
    <p:extLst>
      <p:ext uri="{BB962C8B-B14F-4D97-AF65-F5344CB8AC3E}">
        <p14:creationId xmlns:p14="http://schemas.microsoft.com/office/powerpoint/2010/main" val="2456832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59">
                                            <p:txEl>
                                              <p:pRg st="1" end="1"/>
                                            </p:txEl>
                                          </p:spTgt>
                                        </p:tgtEl>
                                        <p:attrNameLst>
                                          <p:attrName>style.visibility</p:attrName>
                                        </p:attrNameLst>
                                      </p:cBhvr>
                                      <p:to>
                                        <p:strVal val="visible"/>
                                      </p:to>
                                    </p:set>
                                    <p:animEffect transition="in" filter="fade">
                                      <p:cBhvr>
                                        <p:cTn id="10" dur="5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30075" y="2289190"/>
            <a:ext cx="6390450" cy="1539450"/>
          </a:xfrm>
          <a:prstGeom prst="rect">
            <a:avLst/>
          </a:prstGeom>
          <a:noFill/>
          <a:ln>
            <a:noFill/>
          </a:ln>
        </p:spPr>
        <p:txBody>
          <a:bodyPr spcFirstLastPara="1" wrap="square" lIns="68569" tIns="68569" rIns="68569" bIns="68569" anchor="b" anchorCtr="0">
            <a:noAutofit/>
          </a:bodyPr>
          <a:lstStyle/>
          <a:p>
            <a:r>
              <a:rPr lang="en-GB" dirty="0"/>
              <a:t>KOOTH, BASE 51 &amp; </a:t>
            </a:r>
            <a:r>
              <a:rPr lang="en-GB" dirty="0" smtClean="0"/>
              <a:t>Behavioural Emotional Health Team (BET):</a:t>
            </a:r>
            <a:endParaRPr dirty="0"/>
          </a:p>
        </p:txBody>
      </p:sp>
      <p:pic>
        <p:nvPicPr>
          <p:cNvPr id="55" name="Google Shape;55;p13"/>
          <p:cNvPicPr preferRelativeResize="0"/>
          <p:nvPr/>
        </p:nvPicPr>
        <p:blipFill rotWithShape="1">
          <a:blip r:embed="rId3">
            <a:alphaModFix/>
          </a:blip>
          <a:srcRect/>
          <a:stretch/>
        </p:blipFill>
        <p:spPr>
          <a:xfrm>
            <a:off x="90488" y="820735"/>
            <a:ext cx="2164556" cy="878681"/>
          </a:xfrm>
          <a:prstGeom prst="rect">
            <a:avLst/>
          </a:prstGeom>
          <a:noFill/>
          <a:ln>
            <a:noFill/>
          </a:ln>
        </p:spPr>
      </p:pic>
      <p:pic>
        <p:nvPicPr>
          <p:cNvPr id="56" name="Google Shape;56;p13"/>
          <p:cNvPicPr preferRelativeResize="0"/>
          <p:nvPr/>
        </p:nvPicPr>
        <p:blipFill rotWithShape="1">
          <a:blip r:embed="rId4">
            <a:alphaModFix/>
          </a:blip>
          <a:srcRect l="11814" t="24241" r="9109" b="21392"/>
          <a:stretch/>
        </p:blipFill>
        <p:spPr>
          <a:xfrm>
            <a:off x="5073375" y="642938"/>
            <a:ext cx="1784626" cy="759075"/>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6629" y="753639"/>
            <a:ext cx="757341" cy="777385"/>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descr="Image result for nottingham city care logo">
            <a:hlinkClick r:id="rId3"/>
          </p:cNvPr>
          <p:cNvPicPr preferRelativeResize="0"/>
          <p:nvPr/>
        </p:nvPicPr>
        <p:blipFill rotWithShape="1">
          <a:blip r:embed="rId4">
            <a:alphaModFix/>
          </a:blip>
          <a:srcRect t="-7212"/>
          <a:stretch/>
        </p:blipFill>
        <p:spPr>
          <a:xfrm>
            <a:off x="456182" y="936150"/>
            <a:ext cx="1509227" cy="1373917"/>
          </a:xfrm>
          <a:prstGeom prst="rect">
            <a:avLst/>
          </a:prstGeom>
          <a:noFill/>
          <a:ln>
            <a:noFill/>
          </a:ln>
        </p:spPr>
      </p:pic>
      <p:sp>
        <p:nvSpPr>
          <p:cNvPr id="62" name="Google Shape;62;p14" descr="Image result for behavioural and emotional health team logo">
            <a:hlinkClick r:id="rId5"/>
          </p:cNvPr>
          <p:cNvSpPr/>
          <p:nvPr/>
        </p:nvSpPr>
        <p:spPr>
          <a:xfrm>
            <a:off x="90488" y="226219"/>
            <a:ext cx="2164556" cy="878681"/>
          </a:xfrm>
          <a:prstGeom prst="rect">
            <a:avLst/>
          </a:prstGeom>
          <a:noFill/>
          <a:ln>
            <a:noFill/>
          </a:ln>
        </p:spPr>
        <p:txBody>
          <a:bodyPr spcFirstLastPara="1" wrap="square" lIns="68569" tIns="34275" rIns="68569" bIns="34275" anchor="t" anchorCtr="0">
            <a:noAutofit/>
          </a:bodyPr>
          <a:lstStyle/>
          <a:p>
            <a:endParaRPr sz="1050" dirty="0"/>
          </a:p>
        </p:txBody>
      </p:sp>
      <p:pic>
        <p:nvPicPr>
          <p:cNvPr id="63" name="Google Shape;63;p14"/>
          <p:cNvPicPr preferRelativeResize="0"/>
          <p:nvPr/>
        </p:nvPicPr>
        <p:blipFill rotWithShape="1">
          <a:blip r:embed="rId6">
            <a:alphaModFix/>
          </a:blip>
          <a:srcRect/>
          <a:stretch/>
        </p:blipFill>
        <p:spPr>
          <a:xfrm>
            <a:off x="435803" y="381394"/>
            <a:ext cx="2164556" cy="878681"/>
          </a:xfrm>
          <a:prstGeom prst="rect">
            <a:avLst/>
          </a:prstGeom>
          <a:noFill/>
          <a:ln>
            <a:noFill/>
          </a:ln>
        </p:spPr>
      </p:pic>
      <p:sp>
        <p:nvSpPr>
          <p:cNvPr id="64" name="Google Shape;64;p14"/>
          <p:cNvSpPr txBox="1"/>
          <p:nvPr/>
        </p:nvSpPr>
        <p:spPr>
          <a:xfrm>
            <a:off x="4258618" y="705317"/>
            <a:ext cx="1875524" cy="230833"/>
          </a:xfrm>
          <a:prstGeom prst="rect">
            <a:avLst/>
          </a:prstGeom>
          <a:noFill/>
          <a:ln>
            <a:noFill/>
          </a:ln>
        </p:spPr>
        <p:txBody>
          <a:bodyPr spcFirstLastPara="1" wrap="square" lIns="68569" tIns="34275" rIns="68569" bIns="34275" anchor="t" anchorCtr="0">
            <a:noAutofit/>
          </a:bodyPr>
          <a:lstStyle/>
          <a:p>
            <a:r>
              <a:rPr lang="en-GB" sz="1050" dirty="0"/>
              <a:t>www.bemhnottingham.co.uk</a:t>
            </a:r>
            <a:endParaRPr sz="1050" dirty="0"/>
          </a:p>
        </p:txBody>
      </p:sp>
      <p:sp>
        <p:nvSpPr>
          <p:cNvPr id="65" name="Google Shape;65;p14"/>
          <p:cNvSpPr txBox="1"/>
          <p:nvPr/>
        </p:nvSpPr>
        <p:spPr>
          <a:xfrm>
            <a:off x="299621" y="2587147"/>
            <a:ext cx="4407764" cy="300083"/>
          </a:xfrm>
          <a:prstGeom prst="rect">
            <a:avLst/>
          </a:prstGeom>
          <a:noFill/>
          <a:ln>
            <a:noFill/>
          </a:ln>
        </p:spPr>
        <p:txBody>
          <a:bodyPr spcFirstLastPara="1" wrap="square" lIns="68569" tIns="34275" rIns="68569" bIns="34275" anchor="t" anchorCtr="0">
            <a:noAutofit/>
          </a:bodyPr>
          <a:lstStyle/>
          <a:p>
            <a:r>
              <a:rPr lang="en-GB" sz="1050" dirty="0"/>
              <a:t>- </a:t>
            </a:r>
            <a:r>
              <a:rPr lang="en-GB" sz="1500" b="1" dirty="0"/>
              <a:t>NEURODEVELOPMENTAL  DISORDERS</a:t>
            </a:r>
            <a:endParaRPr sz="1500" b="1" dirty="0"/>
          </a:p>
        </p:txBody>
      </p:sp>
      <p:sp>
        <p:nvSpPr>
          <p:cNvPr id="66" name="Google Shape;66;p14"/>
          <p:cNvSpPr txBox="1"/>
          <p:nvPr/>
        </p:nvSpPr>
        <p:spPr>
          <a:xfrm>
            <a:off x="346229" y="3605860"/>
            <a:ext cx="2343705" cy="715580"/>
          </a:xfrm>
          <a:prstGeom prst="rect">
            <a:avLst/>
          </a:prstGeom>
          <a:noFill/>
          <a:ln>
            <a:noFill/>
          </a:ln>
        </p:spPr>
        <p:txBody>
          <a:bodyPr spcFirstLastPara="1" wrap="square" lIns="68569" tIns="34275" rIns="68569" bIns="34275" anchor="t" anchorCtr="0">
            <a:noAutofit/>
          </a:bodyPr>
          <a:lstStyle/>
          <a:p>
            <a:pPr marL="214313" indent="-214313">
              <a:buSzPts val="1400"/>
              <a:buFont typeface="Arial"/>
              <a:buChar char="-"/>
            </a:pPr>
            <a:r>
              <a:rPr lang="en-GB" sz="1050" b="1" dirty="0"/>
              <a:t>POST DIAGNOSIS </a:t>
            </a:r>
            <a:endParaRPr sz="1050" b="1" dirty="0"/>
          </a:p>
          <a:p>
            <a:pPr marL="214313" indent="-214313">
              <a:buSzPts val="1400"/>
              <a:buFont typeface="Arial"/>
              <a:buChar char="-"/>
            </a:pPr>
            <a:r>
              <a:rPr lang="en-GB" sz="1050" dirty="0"/>
              <a:t>Cygnet</a:t>
            </a:r>
            <a:endParaRPr sz="1050" dirty="0"/>
          </a:p>
          <a:p>
            <a:pPr marL="214313" indent="-214313">
              <a:buSzPts val="1400"/>
              <a:buFont typeface="Arial"/>
              <a:buChar char="-"/>
            </a:pPr>
            <a:r>
              <a:rPr lang="en-GB" sz="1050" dirty="0"/>
              <a:t>1-1 Partnership</a:t>
            </a:r>
            <a:endParaRPr sz="1050" dirty="0"/>
          </a:p>
          <a:p>
            <a:pPr marL="214313" indent="-214313">
              <a:buSzPts val="1400"/>
              <a:buFont typeface="Arial"/>
              <a:buChar char="-"/>
            </a:pPr>
            <a:r>
              <a:rPr lang="en-GB" sz="1050" dirty="0"/>
              <a:t>Signpost </a:t>
            </a:r>
            <a:endParaRPr sz="1050" dirty="0"/>
          </a:p>
        </p:txBody>
      </p:sp>
      <p:sp>
        <p:nvSpPr>
          <p:cNvPr id="67" name="Google Shape;67;p14"/>
          <p:cNvSpPr txBox="1"/>
          <p:nvPr/>
        </p:nvSpPr>
        <p:spPr>
          <a:xfrm>
            <a:off x="317492" y="2857018"/>
            <a:ext cx="3295835" cy="553998"/>
          </a:xfrm>
          <a:prstGeom prst="rect">
            <a:avLst/>
          </a:prstGeom>
          <a:noFill/>
          <a:ln>
            <a:noFill/>
          </a:ln>
        </p:spPr>
        <p:txBody>
          <a:bodyPr spcFirstLastPara="1" wrap="square" lIns="68569" tIns="34275" rIns="68569" bIns="34275" anchor="t" anchorCtr="0">
            <a:noAutofit/>
          </a:bodyPr>
          <a:lstStyle/>
          <a:p>
            <a:pPr marL="214313" indent="-214313">
              <a:buSzPts val="1400"/>
              <a:buFont typeface="Arial"/>
              <a:buChar char="-"/>
            </a:pPr>
            <a:r>
              <a:rPr lang="en-GB" sz="1050" dirty="0"/>
              <a:t>Seeking paediatric assessment</a:t>
            </a:r>
            <a:endParaRPr sz="1050" dirty="0"/>
          </a:p>
          <a:p>
            <a:pPr marL="214313" indent="-214313">
              <a:buSzPts val="1400"/>
              <a:buFont typeface="Arial"/>
              <a:buChar char="-"/>
            </a:pPr>
            <a:r>
              <a:rPr lang="en-GB" sz="1050" dirty="0"/>
              <a:t>Parenting/ Behaviour management support</a:t>
            </a:r>
            <a:endParaRPr sz="1050" dirty="0"/>
          </a:p>
          <a:p>
            <a:pPr marL="214313" indent="-214313">
              <a:buSzPts val="1400"/>
              <a:buFont typeface="Arial"/>
              <a:buChar char="-"/>
            </a:pPr>
            <a:r>
              <a:rPr lang="en-GB" sz="1050" dirty="0"/>
              <a:t>Sleep support</a:t>
            </a:r>
            <a:endParaRPr sz="105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p:nvPr/>
        </p:nvSpPr>
        <p:spPr>
          <a:xfrm>
            <a:off x="1631271" y="2957322"/>
            <a:ext cx="825624" cy="392415"/>
          </a:xfrm>
          <a:prstGeom prst="rect">
            <a:avLst/>
          </a:prstGeom>
          <a:noFill/>
          <a:ln>
            <a:noFill/>
          </a:ln>
        </p:spPr>
        <p:txBody>
          <a:bodyPr spcFirstLastPara="1" wrap="square" lIns="68569" tIns="34275" rIns="68569" bIns="34275" anchor="t" anchorCtr="0">
            <a:noAutofit/>
          </a:bodyPr>
          <a:lstStyle/>
          <a:p>
            <a:r>
              <a:rPr lang="en-GB" sz="1050" b="1" dirty="0"/>
              <a:t>Universal </a:t>
            </a:r>
            <a:endParaRPr sz="1050" b="1" dirty="0"/>
          </a:p>
          <a:p>
            <a:r>
              <a:rPr lang="en-GB" sz="1050" b="1" dirty="0"/>
              <a:t>services</a:t>
            </a:r>
            <a:endParaRPr sz="1050" b="1" dirty="0"/>
          </a:p>
        </p:txBody>
      </p:sp>
      <p:sp>
        <p:nvSpPr>
          <p:cNvPr id="73" name="Google Shape;73;p15"/>
          <p:cNvSpPr txBox="1"/>
          <p:nvPr/>
        </p:nvSpPr>
        <p:spPr>
          <a:xfrm>
            <a:off x="216394" y="2564907"/>
            <a:ext cx="1201814" cy="392415"/>
          </a:xfrm>
          <a:prstGeom prst="rect">
            <a:avLst/>
          </a:prstGeom>
          <a:noFill/>
          <a:ln>
            <a:noFill/>
          </a:ln>
        </p:spPr>
        <p:txBody>
          <a:bodyPr spcFirstLastPara="1" wrap="square" lIns="68569" tIns="34275" rIns="68569" bIns="34275" anchor="t" anchorCtr="0">
            <a:noAutofit/>
          </a:bodyPr>
          <a:lstStyle/>
          <a:p>
            <a:r>
              <a:rPr lang="en-GB" sz="1050" b="1" dirty="0"/>
              <a:t>School routes to inclusion</a:t>
            </a:r>
            <a:endParaRPr sz="1050" b="1" dirty="0"/>
          </a:p>
        </p:txBody>
      </p:sp>
      <p:sp>
        <p:nvSpPr>
          <p:cNvPr id="74" name="Google Shape;74;p15"/>
          <p:cNvSpPr txBox="1"/>
          <p:nvPr/>
        </p:nvSpPr>
        <p:spPr>
          <a:xfrm>
            <a:off x="319597" y="1388662"/>
            <a:ext cx="4700726" cy="392415"/>
          </a:xfrm>
          <a:prstGeom prst="rect">
            <a:avLst/>
          </a:prstGeom>
          <a:noFill/>
          <a:ln>
            <a:noFill/>
          </a:ln>
        </p:spPr>
        <p:txBody>
          <a:bodyPr spcFirstLastPara="1" wrap="square" lIns="68569" tIns="34275" rIns="68569" bIns="34275" anchor="t" anchorCtr="0">
            <a:noAutofit/>
          </a:bodyPr>
          <a:lstStyle/>
          <a:p>
            <a:r>
              <a:rPr lang="en-GB" sz="1050" b="1" dirty="0"/>
              <a:t>-	REFERRALS; made by GP, professionals, Schools, 	Parents/carers</a:t>
            </a:r>
            <a:r>
              <a:rPr lang="en-GB" sz="1050" dirty="0"/>
              <a:t>.</a:t>
            </a:r>
            <a:endParaRPr sz="1050" dirty="0"/>
          </a:p>
        </p:txBody>
      </p:sp>
      <p:sp>
        <p:nvSpPr>
          <p:cNvPr id="75" name="Google Shape;75;p15"/>
          <p:cNvSpPr txBox="1"/>
          <p:nvPr/>
        </p:nvSpPr>
        <p:spPr>
          <a:xfrm>
            <a:off x="319597" y="1832538"/>
            <a:ext cx="4014926" cy="230833"/>
          </a:xfrm>
          <a:prstGeom prst="rect">
            <a:avLst/>
          </a:prstGeom>
          <a:noFill/>
          <a:ln>
            <a:noFill/>
          </a:ln>
        </p:spPr>
        <p:txBody>
          <a:bodyPr spcFirstLastPara="1" wrap="square" lIns="68569" tIns="34275" rIns="68569" bIns="34275" anchor="t" anchorCtr="0">
            <a:noAutofit/>
          </a:bodyPr>
          <a:lstStyle/>
          <a:p>
            <a:r>
              <a:rPr lang="en-GB" sz="1050" b="1" dirty="0"/>
              <a:t>-	Registered with a NOTTINGHAM CITY GP</a:t>
            </a:r>
            <a:endParaRPr sz="1050" b="1" dirty="0"/>
          </a:p>
        </p:txBody>
      </p:sp>
      <p:sp>
        <p:nvSpPr>
          <p:cNvPr id="76" name="Google Shape;76;p15"/>
          <p:cNvSpPr/>
          <p:nvPr/>
        </p:nvSpPr>
        <p:spPr>
          <a:xfrm>
            <a:off x="2113995" y="3253618"/>
            <a:ext cx="685800" cy="324048"/>
          </a:xfrm>
          <a:prstGeom prst="rightArrow">
            <a:avLst>
              <a:gd name="adj1" fmla="val 50000"/>
              <a:gd name="adj2" fmla="val 50000"/>
            </a:avLst>
          </a:prstGeom>
          <a:solidFill>
            <a:srgbClr val="7030A0"/>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chemeClr val="lt1"/>
              </a:solidFill>
            </a:endParaRPr>
          </a:p>
        </p:txBody>
      </p:sp>
      <p:sp>
        <p:nvSpPr>
          <p:cNvPr id="77" name="Google Shape;77;p15"/>
          <p:cNvSpPr/>
          <p:nvPr/>
        </p:nvSpPr>
        <p:spPr>
          <a:xfrm>
            <a:off x="3788822" y="3707940"/>
            <a:ext cx="685800" cy="324048"/>
          </a:xfrm>
          <a:prstGeom prst="rightArrow">
            <a:avLst>
              <a:gd name="adj1" fmla="val 50000"/>
              <a:gd name="adj2" fmla="val 50000"/>
            </a:avLst>
          </a:prstGeom>
          <a:solidFill>
            <a:srgbClr val="7030A0"/>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chemeClr val="lt1"/>
              </a:solidFill>
            </a:endParaRPr>
          </a:p>
        </p:txBody>
      </p:sp>
      <p:sp>
        <p:nvSpPr>
          <p:cNvPr id="78" name="Google Shape;78;p15"/>
          <p:cNvSpPr/>
          <p:nvPr/>
        </p:nvSpPr>
        <p:spPr>
          <a:xfrm>
            <a:off x="975434" y="2701346"/>
            <a:ext cx="685800" cy="324048"/>
          </a:xfrm>
          <a:prstGeom prst="rightArrow">
            <a:avLst>
              <a:gd name="adj1" fmla="val 50000"/>
              <a:gd name="adj2" fmla="val 50000"/>
            </a:avLst>
          </a:prstGeom>
          <a:solidFill>
            <a:srgbClr val="7030A0"/>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chemeClr val="lt1"/>
              </a:solidFill>
            </a:endParaRPr>
          </a:p>
        </p:txBody>
      </p:sp>
      <p:sp>
        <p:nvSpPr>
          <p:cNvPr id="79" name="Google Shape;79;p15"/>
          <p:cNvSpPr txBox="1"/>
          <p:nvPr/>
        </p:nvSpPr>
        <p:spPr>
          <a:xfrm>
            <a:off x="319596" y="2200969"/>
            <a:ext cx="5386526" cy="230833"/>
          </a:xfrm>
          <a:prstGeom prst="rect">
            <a:avLst/>
          </a:prstGeom>
          <a:noFill/>
          <a:ln>
            <a:noFill/>
          </a:ln>
        </p:spPr>
        <p:txBody>
          <a:bodyPr spcFirstLastPara="1" wrap="square" lIns="68569" tIns="34275" rIns="68569" bIns="34275" anchor="t" anchorCtr="0">
            <a:noAutofit/>
          </a:bodyPr>
          <a:lstStyle/>
          <a:p>
            <a:r>
              <a:rPr lang="en-GB" sz="1050" b="1" dirty="0"/>
              <a:t>-	Support and EVIDENCE for assessment or BEHT involvement; </a:t>
            </a:r>
            <a:endParaRPr sz="1050" b="1" dirty="0"/>
          </a:p>
        </p:txBody>
      </p:sp>
      <p:sp>
        <p:nvSpPr>
          <p:cNvPr id="80" name="Google Shape;80;p15"/>
          <p:cNvSpPr txBox="1"/>
          <p:nvPr/>
        </p:nvSpPr>
        <p:spPr>
          <a:xfrm>
            <a:off x="4391672" y="4031988"/>
            <a:ext cx="941589" cy="230833"/>
          </a:xfrm>
          <a:prstGeom prst="rect">
            <a:avLst/>
          </a:prstGeom>
          <a:noFill/>
          <a:ln>
            <a:noFill/>
          </a:ln>
        </p:spPr>
        <p:txBody>
          <a:bodyPr spcFirstLastPara="1" wrap="square" lIns="68569" tIns="34275" rIns="68569" bIns="34275" anchor="t" anchorCtr="0">
            <a:noAutofit/>
          </a:bodyPr>
          <a:lstStyle/>
          <a:p>
            <a:r>
              <a:rPr lang="en-GB" sz="1050" b="1" dirty="0"/>
              <a:t>Evidence</a:t>
            </a:r>
            <a:endParaRPr sz="1050" b="1" dirty="0"/>
          </a:p>
        </p:txBody>
      </p:sp>
      <p:sp>
        <p:nvSpPr>
          <p:cNvPr id="81" name="Google Shape;81;p15"/>
          <p:cNvSpPr txBox="1"/>
          <p:nvPr/>
        </p:nvSpPr>
        <p:spPr>
          <a:xfrm>
            <a:off x="2760400" y="3423524"/>
            <a:ext cx="1265068" cy="392415"/>
          </a:xfrm>
          <a:prstGeom prst="rect">
            <a:avLst/>
          </a:prstGeom>
          <a:noFill/>
          <a:ln>
            <a:noFill/>
          </a:ln>
        </p:spPr>
        <p:txBody>
          <a:bodyPr spcFirstLastPara="1" wrap="square" lIns="68569" tIns="34275" rIns="68569" bIns="34275" anchor="t" anchorCtr="0">
            <a:noAutofit/>
          </a:bodyPr>
          <a:lstStyle/>
          <a:p>
            <a:r>
              <a:rPr lang="en-GB" sz="1050" b="1" dirty="0"/>
              <a:t>Environmental/ specific support</a:t>
            </a:r>
            <a:endParaRPr sz="1050" b="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body" idx="1"/>
          </p:nvPr>
        </p:nvSpPr>
        <p:spPr>
          <a:xfrm>
            <a:off x="233775" y="1519744"/>
            <a:ext cx="6390450" cy="2562300"/>
          </a:xfrm>
          <a:prstGeom prst="rect">
            <a:avLst/>
          </a:prstGeom>
          <a:noFill/>
          <a:ln>
            <a:noFill/>
          </a:ln>
        </p:spPr>
        <p:txBody>
          <a:bodyPr spcFirstLastPara="1" wrap="square" lIns="68569" tIns="68569" rIns="68569" bIns="68569" anchor="t" anchorCtr="0">
            <a:noAutofit/>
          </a:bodyPr>
          <a:lstStyle/>
          <a:p>
            <a:pPr marL="0" indent="0" algn="ctr">
              <a:buClr>
                <a:schemeClr val="dk1"/>
              </a:buClr>
              <a:buSzPts val="1100"/>
              <a:buNone/>
            </a:pPr>
            <a:endParaRPr sz="2250" dirty="0">
              <a:solidFill>
                <a:schemeClr val="dk1"/>
              </a:solidFill>
            </a:endParaRPr>
          </a:p>
          <a:p>
            <a:pPr indent="0">
              <a:buNone/>
            </a:pPr>
            <a:endParaRPr dirty="0">
              <a:solidFill>
                <a:schemeClr val="dk1"/>
              </a:solidFill>
            </a:endParaRPr>
          </a:p>
        </p:txBody>
      </p:sp>
      <p:pic>
        <p:nvPicPr>
          <p:cNvPr id="87" name="Google Shape;87;p16"/>
          <p:cNvPicPr preferRelativeResize="0"/>
          <p:nvPr/>
        </p:nvPicPr>
        <p:blipFill rotWithShape="1">
          <a:blip r:embed="rId3">
            <a:alphaModFix/>
          </a:blip>
          <a:srcRect l="11814" t="24241" r="9109" b="21392"/>
          <a:stretch/>
        </p:blipFill>
        <p:spPr>
          <a:xfrm>
            <a:off x="575054" y="1985302"/>
            <a:ext cx="5596650" cy="2380449"/>
          </a:xfrm>
          <a:prstGeom prst="rect">
            <a:avLst/>
          </a:prstGeom>
          <a:noFill/>
          <a:ln>
            <a:noFill/>
          </a:ln>
        </p:spPr>
      </p:pic>
      <p:pic>
        <p:nvPicPr>
          <p:cNvPr id="88" name="Google Shape;88;p16"/>
          <p:cNvPicPr preferRelativeResize="0"/>
          <p:nvPr/>
        </p:nvPicPr>
        <p:blipFill rotWithShape="1">
          <a:blip r:embed="rId4">
            <a:alphaModFix/>
          </a:blip>
          <a:srcRect l="12489" t="24659" r="10128" b="23081"/>
          <a:stretch/>
        </p:blipFill>
        <p:spPr>
          <a:xfrm>
            <a:off x="4479582" y="642938"/>
            <a:ext cx="2378419" cy="759075"/>
          </a:xfrm>
          <a:prstGeom prst="rect">
            <a:avLst/>
          </a:prstGeom>
          <a:noFill/>
          <a:ln>
            <a:noFill/>
          </a:ln>
        </p:spPr>
      </p:pic>
      <p:sp>
        <p:nvSpPr>
          <p:cNvPr id="89" name="Google Shape;89;p16"/>
          <p:cNvSpPr txBox="1"/>
          <p:nvPr/>
        </p:nvSpPr>
        <p:spPr>
          <a:xfrm>
            <a:off x="0" y="1402013"/>
            <a:ext cx="6858000" cy="643500"/>
          </a:xfrm>
          <a:prstGeom prst="rect">
            <a:avLst/>
          </a:prstGeom>
          <a:noFill/>
          <a:ln>
            <a:noFill/>
          </a:ln>
        </p:spPr>
        <p:txBody>
          <a:bodyPr spcFirstLastPara="1" wrap="square" lIns="68569" tIns="68569" rIns="68569" bIns="68569" anchor="t" anchorCtr="0">
            <a:noAutofit/>
          </a:bodyPr>
          <a:lstStyle/>
          <a:p>
            <a:pPr algn="ctr">
              <a:buSzPts val="3600"/>
            </a:pPr>
            <a:r>
              <a:rPr lang="en-GB" sz="2700" dirty="0"/>
              <a:t>A Counselling service for Children and Young People</a:t>
            </a:r>
            <a:endParaRPr sz="27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body" idx="1"/>
          </p:nvPr>
        </p:nvSpPr>
        <p:spPr>
          <a:xfrm>
            <a:off x="0" y="1895288"/>
            <a:ext cx="3660300" cy="2605275"/>
          </a:xfrm>
          <a:prstGeom prst="rect">
            <a:avLst/>
          </a:prstGeom>
          <a:noFill/>
          <a:ln>
            <a:noFill/>
          </a:ln>
        </p:spPr>
        <p:txBody>
          <a:bodyPr spcFirstLastPara="1" wrap="square" lIns="68569" tIns="68569" rIns="68569" bIns="68569" anchor="t" anchorCtr="0">
            <a:noAutofit/>
          </a:bodyPr>
          <a:lstStyle/>
          <a:p>
            <a:pPr indent="-285750">
              <a:buClr>
                <a:schemeClr val="dk1"/>
              </a:buClr>
              <a:buSzPts val="2400"/>
              <a:buChar char="-"/>
            </a:pPr>
            <a:r>
              <a:rPr lang="en-GB" dirty="0">
                <a:solidFill>
                  <a:schemeClr val="dk1"/>
                </a:solidFill>
              </a:rPr>
              <a:t>Free, safe and </a:t>
            </a:r>
            <a:r>
              <a:rPr lang="en-GB" dirty="0" smtClean="0">
                <a:solidFill>
                  <a:schemeClr val="dk1"/>
                </a:solidFill>
              </a:rPr>
              <a:t>anonymous</a:t>
            </a:r>
            <a:endParaRPr dirty="0">
              <a:solidFill>
                <a:schemeClr val="dk1"/>
              </a:solidFill>
            </a:endParaRPr>
          </a:p>
          <a:p>
            <a:pPr indent="-285750">
              <a:buClr>
                <a:schemeClr val="dk1"/>
              </a:buClr>
              <a:buSzPts val="2400"/>
              <a:buChar char="-"/>
            </a:pPr>
            <a:r>
              <a:rPr lang="en-GB" dirty="0">
                <a:solidFill>
                  <a:schemeClr val="dk1"/>
                </a:solidFill>
              </a:rPr>
              <a:t>CYP </a:t>
            </a:r>
            <a:r>
              <a:rPr lang="en-GB" dirty="0" smtClean="0">
                <a:solidFill>
                  <a:schemeClr val="dk1"/>
                </a:solidFill>
              </a:rPr>
              <a:t>11-24 </a:t>
            </a:r>
            <a:r>
              <a:rPr lang="en-GB" dirty="0">
                <a:solidFill>
                  <a:schemeClr val="dk1"/>
                </a:solidFill>
              </a:rPr>
              <a:t>years old.</a:t>
            </a:r>
            <a:endParaRPr dirty="0">
              <a:solidFill>
                <a:schemeClr val="dk1"/>
              </a:solidFill>
            </a:endParaRPr>
          </a:p>
          <a:p>
            <a:pPr indent="-285750">
              <a:buClr>
                <a:schemeClr val="dk1"/>
              </a:buClr>
              <a:buSzPts val="2400"/>
              <a:buChar char="-"/>
            </a:pPr>
            <a:r>
              <a:rPr lang="en-GB" dirty="0" smtClean="0">
                <a:solidFill>
                  <a:schemeClr val="dk1"/>
                </a:solidFill>
              </a:rPr>
              <a:t>Lives in Nottingham City</a:t>
            </a:r>
            <a:endParaRPr dirty="0">
              <a:solidFill>
                <a:schemeClr val="dk1"/>
              </a:solidFill>
            </a:endParaRPr>
          </a:p>
          <a:p>
            <a:pPr indent="-285750">
              <a:buClr>
                <a:schemeClr val="dk1"/>
              </a:buClr>
              <a:buSzPts val="2400"/>
              <a:buChar char="-"/>
            </a:pPr>
            <a:r>
              <a:rPr lang="en-GB" dirty="0">
                <a:solidFill>
                  <a:schemeClr val="dk1"/>
                </a:solidFill>
              </a:rPr>
              <a:t>CYP can refer to the face to face team from the Kooth website</a:t>
            </a:r>
            <a:endParaRPr dirty="0">
              <a:solidFill>
                <a:schemeClr val="dk1"/>
              </a:solidFill>
            </a:endParaRPr>
          </a:p>
          <a:p>
            <a:pPr marL="0" indent="0">
              <a:spcAft>
                <a:spcPts val="1200"/>
              </a:spcAft>
              <a:buNone/>
            </a:pPr>
            <a:endParaRPr dirty="0"/>
          </a:p>
        </p:txBody>
      </p:sp>
      <p:pic>
        <p:nvPicPr>
          <p:cNvPr id="95" name="Google Shape;95;p17"/>
          <p:cNvPicPr preferRelativeResize="0"/>
          <p:nvPr/>
        </p:nvPicPr>
        <p:blipFill rotWithShape="1">
          <a:blip r:embed="rId3">
            <a:alphaModFix/>
          </a:blip>
          <a:srcRect l="12489" t="24659" r="10128" b="23081"/>
          <a:stretch/>
        </p:blipFill>
        <p:spPr>
          <a:xfrm>
            <a:off x="4855500" y="642938"/>
            <a:ext cx="2002501" cy="759075"/>
          </a:xfrm>
          <a:prstGeom prst="rect">
            <a:avLst/>
          </a:prstGeom>
          <a:noFill/>
          <a:ln>
            <a:noFill/>
          </a:ln>
        </p:spPr>
      </p:pic>
      <p:pic>
        <p:nvPicPr>
          <p:cNvPr id="96" name="Google Shape;96;p17"/>
          <p:cNvPicPr preferRelativeResize="0"/>
          <p:nvPr/>
        </p:nvPicPr>
        <p:blipFill rotWithShape="1">
          <a:blip r:embed="rId4">
            <a:alphaModFix/>
          </a:blip>
          <a:srcRect l="11814" t="24241" r="9109" b="21392"/>
          <a:stretch/>
        </p:blipFill>
        <p:spPr>
          <a:xfrm>
            <a:off x="0" y="642938"/>
            <a:ext cx="1784626" cy="759075"/>
          </a:xfrm>
          <a:prstGeom prst="rect">
            <a:avLst/>
          </a:prstGeom>
          <a:noFill/>
          <a:ln>
            <a:noFill/>
          </a:ln>
        </p:spPr>
      </p:pic>
      <p:sp>
        <p:nvSpPr>
          <p:cNvPr id="97" name="Google Shape;97;p17"/>
          <p:cNvSpPr txBox="1"/>
          <p:nvPr/>
        </p:nvSpPr>
        <p:spPr>
          <a:xfrm>
            <a:off x="515663" y="1076981"/>
            <a:ext cx="5510250" cy="642825"/>
          </a:xfrm>
          <a:prstGeom prst="rect">
            <a:avLst/>
          </a:prstGeom>
          <a:noFill/>
          <a:ln>
            <a:noFill/>
          </a:ln>
        </p:spPr>
        <p:txBody>
          <a:bodyPr spcFirstLastPara="1" wrap="square" lIns="68569" tIns="68569" rIns="68569" bIns="68569" anchor="t" anchorCtr="0">
            <a:noAutofit/>
          </a:bodyPr>
          <a:lstStyle/>
          <a:p>
            <a:pPr marL="342900" algn="ctr">
              <a:lnSpc>
                <a:spcPct val="115000"/>
              </a:lnSpc>
              <a:buClr>
                <a:schemeClr val="dk1"/>
              </a:buClr>
              <a:buSzPts val="1100"/>
            </a:pPr>
            <a:r>
              <a:rPr lang="en-GB" sz="2250" dirty="0">
                <a:solidFill>
                  <a:schemeClr val="dk1"/>
                </a:solidFill>
              </a:rPr>
              <a:t>Online counselling</a:t>
            </a:r>
            <a:endParaRPr sz="2250" dirty="0">
              <a:solidFill>
                <a:schemeClr val="dk1"/>
              </a:solidFill>
            </a:endParaRPr>
          </a:p>
          <a:p>
            <a:pPr marL="342900" algn="ctr">
              <a:lnSpc>
                <a:spcPct val="115000"/>
              </a:lnSpc>
              <a:buClr>
                <a:schemeClr val="dk1"/>
              </a:buClr>
              <a:buSzPts val="1100"/>
            </a:pPr>
            <a:r>
              <a:rPr lang="en-GB" sz="2250" u="sng" dirty="0">
                <a:solidFill>
                  <a:schemeClr val="hlink"/>
                </a:solidFill>
                <a:hlinkClick r:id="rId5"/>
              </a:rPr>
              <a:t>www.kooth.com</a:t>
            </a:r>
            <a:endParaRPr sz="1800" dirty="0">
              <a:solidFill>
                <a:schemeClr val="dk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652" y="681541"/>
            <a:ext cx="6102678" cy="4131900"/>
          </a:xfrm>
          <a:prstGeom prst="rect">
            <a:avLst/>
          </a:prstGeom>
        </p:spPr>
        <p:txBody>
          <a:bodyPr wrap="square">
            <a:spAutoFit/>
          </a:bodyPr>
          <a:lstStyle/>
          <a:p>
            <a:r>
              <a:rPr lang="en-GB" b="1" dirty="0"/>
              <a:t>Education inspection framework </a:t>
            </a:r>
          </a:p>
          <a:p>
            <a:r>
              <a:rPr lang="en-GB" dirty="0"/>
              <a:t>This framework sets out Ofsted's inspection principles and the main judgements that inspectors make. It applies from September 2019. </a:t>
            </a:r>
          </a:p>
          <a:p>
            <a:endParaRPr lang="en-GB" dirty="0"/>
          </a:p>
          <a:p>
            <a:r>
              <a:rPr lang="en-GB" dirty="0">
                <a:hlinkClick r:id="rId2"/>
              </a:rPr>
              <a:t>https://www.gov.uk/government/publications/education-inspection-framework?utm_source=8b7add30-a7f7-4d2a-9ace-c93468865b97&amp;utm_medium=email&amp;utm_campaign=govuk-notifications&amp;utm_content=immediate</a:t>
            </a:r>
            <a:endParaRPr lang="en-GB" dirty="0"/>
          </a:p>
          <a:p>
            <a:r>
              <a:rPr lang="en-GB" b="1" dirty="0"/>
              <a:t>School inspection handbook (EIF) </a:t>
            </a:r>
          </a:p>
          <a:p>
            <a:r>
              <a:rPr lang="en-GB" dirty="0"/>
              <a:t>Ofsted guidance on inspecting maintained schools and academies in England under the education inspection framework, for use from September 2019. </a:t>
            </a:r>
          </a:p>
          <a:p>
            <a:endParaRPr lang="en-GB" dirty="0"/>
          </a:p>
          <a:p>
            <a:r>
              <a:rPr lang="en-GB" dirty="0">
                <a:hlinkClick r:id="rId3"/>
              </a:rPr>
              <a:t>https://www.gov.uk/government/publications/school-inspection-handbook-eif?utm_source=1ead7286-3ecd-4a66-aec0-ab46ff3d0e8f&amp;utm_medium=email&amp;utm_campaign=govuk-notifications&amp;utm_content=immediate</a:t>
            </a:r>
            <a:endParaRPr lang="en-GB" dirty="0"/>
          </a:p>
          <a:p>
            <a:endParaRPr lang="en-GB" dirty="0"/>
          </a:p>
          <a:p>
            <a:endParaRPr lang="en-GB" sz="1050" dirty="0"/>
          </a:p>
        </p:txBody>
      </p:sp>
    </p:spTree>
    <p:extLst>
      <p:ext uri="{BB962C8B-B14F-4D97-AF65-F5344CB8AC3E}">
        <p14:creationId xmlns:p14="http://schemas.microsoft.com/office/powerpoint/2010/main" val="10150337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body" idx="1"/>
          </p:nvPr>
        </p:nvSpPr>
        <p:spPr>
          <a:xfrm>
            <a:off x="124238" y="1681913"/>
            <a:ext cx="3195225" cy="2692125"/>
          </a:xfrm>
          <a:prstGeom prst="rect">
            <a:avLst/>
          </a:prstGeom>
          <a:noFill/>
          <a:ln>
            <a:noFill/>
          </a:ln>
        </p:spPr>
        <p:txBody>
          <a:bodyPr spcFirstLastPara="1" wrap="square" lIns="68569" tIns="68569" rIns="68569" bIns="68569" anchor="t" anchorCtr="0">
            <a:noAutofit/>
          </a:bodyPr>
          <a:lstStyle/>
          <a:p>
            <a:pPr marL="0" indent="0" algn="ctr">
              <a:lnSpc>
                <a:spcPct val="100000"/>
              </a:lnSpc>
              <a:buNone/>
            </a:pPr>
            <a:endParaRPr sz="2250" dirty="0"/>
          </a:p>
          <a:p>
            <a:pPr indent="-285750">
              <a:spcBef>
                <a:spcPts val="1200"/>
              </a:spcBef>
              <a:buClr>
                <a:srgbClr val="000000"/>
              </a:buClr>
              <a:buSzPts val="2400"/>
            </a:pPr>
            <a:r>
              <a:rPr lang="en-GB" dirty="0">
                <a:solidFill>
                  <a:srgbClr val="000000"/>
                </a:solidFill>
              </a:rPr>
              <a:t>CYP 8-25 years old</a:t>
            </a:r>
            <a:endParaRPr dirty="0">
              <a:solidFill>
                <a:srgbClr val="000000"/>
              </a:solidFill>
            </a:endParaRPr>
          </a:p>
          <a:p>
            <a:pPr indent="-285750">
              <a:buClr>
                <a:srgbClr val="000000"/>
              </a:buClr>
              <a:buSzPts val="2400"/>
            </a:pPr>
            <a:r>
              <a:rPr lang="en-GB" dirty="0">
                <a:solidFill>
                  <a:srgbClr val="000000"/>
                </a:solidFill>
              </a:rPr>
              <a:t>Registered with a Nottingham City GP</a:t>
            </a:r>
            <a:endParaRPr dirty="0">
              <a:solidFill>
                <a:srgbClr val="000000"/>
              </a:solidFill>
            </a:endParaRPr>
          </a:p>
          <a:p>
            <a:pPr indent="-285750">
              <a:buClr>
                <a:srgbClr val="000000"/>
              </a:buClr>
              <a:buSzPts val="2400"/>
            </a:pPr>
            <a:r>
              <a:rPr lang="en-GB" dirty="0">
                <a:solidFill>
                  <a:srgbClr val="000000"/>
                </a:solidFill>
              </a:rPr>
              <a:t>Referrals can be made by parents/carers, schools, GPs.</a:t>
            </a:r>
            <a:endParaRPr dirty="0">
              <a:solidFill>
                <a:srgbClr val="000000"/>
              </a:solidFill>
            </a:endParaRPr>
          </a:p>
        </p:txBody>
      </p:sp>
      <p:pic>
        <p:nvPicPr>
          <p:cNvPr id="103" name="Google Shape;103;p18"/>
          <p:cNvPicPr preferRelativeResize="0"/>
          <p:nvPr/>
        </p:nvPicPr>
        <p:blipFill rotWithShape="1">
          <a:blip r:embed="rId3">
            <a:alphaModFix/>
          </a:blip>
          <a:srcRect l="12489" t="24659" r="10128" b="23081"/>
          <a:stretch/>
        </p:blipFill>
        <p:spPr>
          <a:xfrm>
            <a:off x="4794657" y="642938"/>
            <a:ext cx="2063344" cy="759075"/>
          </a:xfrm>
          <a:prstGeom prst="rect">
            <a:avLst/>
          </a:prstGeom>
          <a:noFill/>
          <a:ln>
            <a:noFill/>
          </a:ln>
        </p:spPr>
      </p:pic>
      <p:pic>
        <p:nvPicPr>
          <p:cNvPr id="104" name="Google Shape;104;p18"/>
          <p:cNvPicPr preferRelativeResize="0"/>
          <p:nvPr/>
        </p:nvPicPr>
        <p:blipFill rotWithShape="1">
          <a:blip r:embed="rId4">
            <a:alphaModFix/>
          </a:blip>
          <a:srcRect l="11814" t="24241" r="9109" b="21392"/>
          <a:stretch/>
        </p:blipFill>
        <p:spPr>
          <a:xfrm>
            <a:off x="1" y="642938"/>
            <a:ext cx="1784639" cy="759075"/>
          </a:xfrm>
          <a:prstGeom prst="rect">
            <a:avLst/>
          </a:prstGeom>
          <a:noFill/>
          <a:ln>
            <a:noFill/>
          </a:ln>
        </p:spPr>
      </p:pic>
      <p:sp>
        <p:nvSpPr>
          <p:cNvPr id="105" name="Google Shape;105;p18"/>
          <p:cNvSpPr txBox="1"/>
          <p:nvPr/>
        </p:nvSpPr>
        <p:spPr>
          <a:xfrm>
            <a:off x="0" y="1300069"/>
            <a:ext cx="6858000" cy="632700"/>
          </a:xfrm>
          <a:prstGeom prst="rect">
            <a:avLst/>
          </a:prstGeom>
          <a:noFill/>
          <a:ln>
            <a:noFill/>
          </a:ln>
        </p:spPr>
        <p:txBody>
          <a:bodyPr spcFirstLastPara="1" wrap="square" lIns="68569" tIns="68569" rIns="68569" bIns="68569" anchor="t" anchorCtr="0">
            <a:noAutofit/>
          </a:bodyPr>
          <a:lstStyle/>
          <a:p>
            <a:pPr algn="ctr">
              <a:buSzPts val="3000"/>
            </a:pPr>
            <a:r>
              <a:rPr lang="en-GB" sz="2250" dirty="0"/>
              <a:t>Face to Face Counselling</a:t>
            </a:r>
            <a:endParaRPr sz="2250" dirty="0"/>
          </a:p>
          <a:p>
            <a:pPr algn="ctr">
              <a:buSzPts val="3000"/>
            </a:pPr>
            <a:r>
              <a:rPr lang="en-GB" sz="2250" u="sng" dirty="0">
                <a:solidFill>
                  <a:schemeClr val="hlink"/>
                </a:solidFill>
                <a:hlinkClick r:id="rId5"/>
              </a:rPr>
              <a:t>www.koothf2f.com</a:t>
            </a:r>
            <a:endParaRPr sz="2250" dirty="0"/>
          </a:p>
          <a:p>
            <a:pPr>
              <a:buSzPts val="1400"/>
            </a:pPr>
            <a:endParaRPr sz="105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75" y="795886"/>
            <a:ext cx="6390450" cy="764741"/>
          </a:xfrm>
        </p:spPr>
        <p:txBody>
          <a:bodyPr/>
          <a:lstStyle/>
          <a:p>
            <a:pPr algn="ctr"/>
            <a:r>
              <a:rPr lang="en-GB" sz="2400" dirty="0"/>
              <a:t>Base 51 </a:t>
            </a:r>
            <a:br>
              <a:rPr lang="en-GB" sz="2400" dirty="0"/>
            </a:br>
            <a:r>
              <a:rPr lang="en-GB" sz="1200" dirty="0"/>
              <a:t>Counselling service for Nottingham’s young people</a:t>
            </a:r>
            <a:r>
              <a:rPr lang="en-GB" sz="1800" dirty="0"/>
              <a:t/>
            </a:r>
            <a:br>
              <a:rPr lang="en-GB" sz="1800" dirty="0"/>
            </a:br>
            <a:endParaRPr lang="en-GB"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213" y="642937"/>
            <a:ext cx="819013" cy="8190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978" y="900550"/>
            <a:ext cx="486704" cy="277707"/>
          </a:xfrm>
          <a:prstGeom prst="rect">
            <a:avLst/>
          </a:prstGeom>
        </p:spPr>
      </p:pic>
      <p:sp>
        <p:nvSpPr>
          <p:cNvPr id="13" name="TextBox 12"/>
          <p:cNvSpPr txBox="1"/>
          <p:nvPr/>
        </p:nvSpPr>
        <p:spPr>
          <a:xfrm>
            <a:off x="646330" y="1560627"/>
            <a:ext cx="5816966" cy="1869743"/>
          </a:xfrm>
          <a:prstGeom prst="rect">
            <a:avLst/>
          </a:prstGeom>
          <a:noFill/>
        </p:spPr>
        <p:txBody>
          <a:bodyPr wrap="square" rtlCol="0">
            <a:spAutoFit/>
          </a:bodyPr>
          <a:lstStyle/>
          <a:p>
            <a:pPr marL="214313" indent="-214313">
              <a:buFont typeface="Wingdings" panose="05000000000000000000" pitchFamily="2" charset="2"/>
              <a:buChar char="ü"/>
            </a:pPr>
            <a:r>
              <a:rPr lang="en-GB" sz="1050" dirty="0"/>
              <a:t>Free service</a:t>
            </a:r>
          </a:p>
          <a:p>
            <a:pPr marL="214313" indent="-214313">
              <a:buFont typeface="Wingdings" panose="05000000000000000000" pitchFamily="2" charset="2"/>
              <a:buChar char="ü"/>
            </a:pPr>
            <a:r>
              <a:rPr lang="en-GB" sz="1050" dirty="0"/>
              <a:t>Working with young people aged 12-25 years</a:t>
            </a:r>
          </a:p>
          <a:p>
            <a:pPr marL="214313" indent="-214313">
              <a:buFont typeface="Wingdings" panose="05000000000000000000" pitchFamily="2" charset="2"/>
              <a:buChar char="ü"/>
            </a:pPr>
            <a:r>
              <a:rPr lang="en-GB" sz="1050" dirty="0"/>
              <a:t>Face to face counselling on a one – to – one basis</a:t>
            </a:r>
          </a:p>
          <a:p>
            <a:pPr marL="214313" indent="-214313">
              <a:buFont typeface="Wingdings" panose="05000000000000000000" pitchFamily="2" charset="2"/>
              <a:buChar char="ü"/>
            </a:pPr>
            <a:r>
              <a:rPr lang="en-GB" sz="1050" dirty="0"/>
              <a:t>Art therapy available</a:t>
            </a:r>
          </a:p>
          <a:p>
            <a:pPr marL="214313" indent="-214313">
              <a:buFont typeface="Wingdings" panose="05000000000000000000" pitchFamily="2" charset="2"/>
              <a:buChar char="ü"/>
            </a:pPr>
            <a:r>
              <a:rPr lang="en-GB" sz="1050" dirty="0"/>
              <a:t>Self referrals, referrals from parents/carers, GP, schools, other, SPA</a:t>
            </a:r>
          </a:p>
          <a:p>
            <a:pPr marL="214313" indent="-214313">
              <a:buFont typeface="Wingdings" panose="05000000000000000000" pitchFamily="2" charset="2"/>
              <a:buChar char="ü"/>
            </a:pPr>
            <a:r>
              <a:rPr lang="en-GB" sz="1050" dirty="0"/>
              <a:t>Drop in sessions : Tuesdays 5pm &amp; 6pm</a:t>
            </a:r>
          </a:p>
          <a:p>
            <a:r>
              <a:rPr lang="en-GB" sz="1050" dirty="0"/>
              <a:t>                                    Wednesdays 6pm &amp; 7pm</a:t>
            </a:r>
          </a:p>
          <a:p>
            <a:r>
              <a:rPr lang="en-GB" sz="1050" dirty="0"/>
              <a:t>                                    Thursdays 5pm &amp; 6pm</a:t>
            </a:r>
          </a:p>
          <a:p>
            <a:endParaRPr lang="en-GB" sz="1050" dirty="0"/>
          </a:p>
          <a:p>
            <a:r>
              <a:rPr lang="en-GB" sz="1050" dirty="0"/>
              <a:t>Wider youth facility and service on site, linking holistically with a wider programme of  health and wellbeing services.</a:t>
            </a:r>
          </a:p>
        </p:txBody>
      </p:sp>
      <p:sp>
        <p:nvSpPr>
          <p:cNvPr id="14" name="TextBox 13"/>
          <p:cNvSpPr txBox="1"/>
          <p:nvPr/>
        </p:nvSpPr>
        <p:spPr>
          <a:xfrm>
            <a:off x="557521" y="3494681"/>
            <a:ext cx="5905775" cy="57733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788" dirty="0"/>
              <a:t>Address: Base 51, NGY myplace, 29-31 Castle Gate, Nottingham, NG1 7AR</a:t>
            </a:r>
          </a:p>
          <a:p>
            <a:r>
              <a:rPr lang="en-GB" sz="788" dirty="0"/>
              <a:t>Telephone: 0115 952 5040</a:t>
            </a:r>
          </a:p>
          <a:p>
            <a:r>
              <a:rPr lang="en-GB" sz="788" dirty="0"/>
              <a:t>Email: </a:t>
            </a:r>
            <a:r>
              <a:rPr lang="en-GB" sz="788" dirty="0">
                <a:hlinkClick r:id="rId4"/>
              </a:rPr>
              <a:t>counselling@base51.org.uk</a:t>
            </a:r>
            <a:endParaRPr lang="en-GB" sz="788" dirty="0"/>
          </a:p>
          <a:p>
            <a:r>
              <a:rPr lang="en-GB" sz="788" dirty="0"/>
              <a:t>Website: www.base51.org.uk</a:t>
            </a:r>
          </a:p>
        </p:txBody>
      </p:sp>
    </p:spTree>
    <p:extLst>
      <p:ext uri="{BB962C8B-B14F-4D97-AF65-F5344CB8AC3E}">
        <p14:creationId xmlns:p14="http://schemas.microsoft.com/office/powerpoint/2010/main" val="13436678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solidFill>
                  <a:srgbClr val="0070C0"/>
                </a:solidFill>
              </a:rPr>
              <a:t>CRHT Team Profile</a:t>
            </a:r>
            <a:endParaRPr lang="en-GB" b="1" u="sng" dirty="0">
              <a:solidFill>
                <a:srgbClr val="0070C0"/>
              </a:solidFill>
            </a:endParaRPr>
          </a:p>
        </p:txBody>
      </p:sp>
      <p:sp>
        <p:nvSpPr>
          <p:cNvPr id="3" name="Content Placeholder 2"/>
          <p:cNvSpPr>
            <a:spLocks noGrp="1"/>
          </p:cNvSpPr>
          <p:nvPr>
            <p:ph idx="1"/>
          </p:nvPr>
        </p:nvSpPr>
        <p:spPr>
          <a:xfrm>
            <a:off x="1021081" y="1249680"/>
            <a:ext cx="4770120" cy="3550920"/>
          </a:xfrm>
        </p:spPr>
        <p:txBody>
          <a:bodyPr>
            <a:normAutofit fontScale="77500" lnSpcReduction="20000"/>
          </a:bodyPr>
          <a:lstStyle/>
          <a:p>
            <a:pPr marL="0" indent="0" algn="ctr">
              <a:buNone/>
            </a:pPr>
            <a:endParaRPr lang="en-GB" sz="1406" dirty="0"/>
          </a:p>
          <a:p>
            <a:pPr marL="0" indent="0" algn="ctr">
              <a:buNone/>
            </a:pPr>
            <a:r>
              <a:rPr lang="en-GB" sz="1406" dirty="0"/>
              <a:t>Rebecca Keating (CNS / Advanced Practitioner Trainee/ Substantive Team Manager)</a:t>
            </a:r>
          </a:p>
          <a:p>
            <a:pPr marL="0" indent="0" algn="ctr">
              <a:buNone/>
            </a:pPr>
            <a:r>
              <a:rPr lang="en-GB" sz="1406" dirty="0"/>
              <a:t>Sarah Grainger (CNS / EMDR Trainee/ Acting Team Manager)</a:t>
            </a:r>
          </a:p>
          <a:p>
            <a:pPr marL="0" indent="0" algn="ctr">
              <a:buNone/>
            </a:pPr>
            <a:r>
              <a:rPr lang="en-GB" sz="1406" dirty="0"/>
              <a:t>Amanda Forster (CNS / CBT Therapist)</a:t>
            </a:r>
          </a:p>
          <a:p>
            <a:pPr marL="0" indent="0" algn="ctr">
              <a:buNone/>
            </a:pPr>
            <a:r>
              <a:rPr lang="en-GB" sz="1406" dirty="0"/>
              <a:t>Kate Pearson (CNS / Non – Medical Prescriber/ Responsible Clinician Trainee)</a:t>
            </a:r>
          </a:p>
          <a:p>
            <a:pPr marL="0" indent="0" algn="ctr">
              <a:buNone/>
            </a:pPr>
            <a:r>
              <a:rPr lang="en-GB" sz="1406" dirty="0"/>
              <a:t>Janine Smith (CNS / Dialectical Behavioural Informed Practitioner)</a:t>
            </a:r>
          </a:p>
          <a:p>
            <a:pPr marL="0" indent="0" algn="ctr">
              <a:buNone/>
            </a:pPr>
            <a:r>
              <a:rPr lang="en-GB" sz="1406" dirty="0"/>
              <a:t>Mick Tye (Specialist Practitioner / RMN)</a:t>
            </a:r>
          </a:p>
          <a:p>
            <a:pPr marL="0" indent="0" algn="ctr">
              <a:buNone/>
            </a:pPr>
            <a:r>
              <a:rPr lang="en-GB" sz="1406" dirty="0"/>
              <a:t>Alice Derwent (Specialist Practitioner / RMN / Systemic Family Practice Practitioner)</a:t>
            </a:r>
          </a:p>
          <a:p>
            <a:pPr marL="0" indent="0" algn="ctr">
              <a:buNone/>
            </a:pPr>
            <a:r>
              <a:rPr lang="en-GB" sz="1406" dirty="0"/>
              <a:t>Sarah Hynes (Specialist Practitioner / RMN)</a:t>
            </a:r>
          </a:p>
          <a:p>
            <a:pPr marL="0" indent="0" algn="ctr">
              <a:buNone/>
            </a:pPr>
            <a:r>
              <a:rPr lang="en-GB" sz="1406" dirty="0"/>
              <a:t>Kaye Weaver (Specialist Practitioner / RMN)</a:t>
            </a:r>
          </a:p>
          <a:p>
            <a:pPr marL="0" indent="0" algn="ctr">
              <a:buNone/>
            </a:pPr>
            <a:r>
              <a:rPr lang="en-GB" sz="1406" dirty="0"/>
              <a:t>Melissa Beadling (Specialist Practitioner / RMN)</a:t>
            </a:r>
          </a:p>
          <a:p>
            <a:pPr marL="0" indent="0" algn="ctr">
              <a:buNone/>
            </a:pPr>
            <a:r>
              <a:rPr lang="en-GB" sz="1406" dirty="0"/>
              <a:t> x3 Vacancy</a:t>
            </a:r>
          </a:p>
          <a:p>
            <a:pPr marL="0" indent="0" algn="ctr">
              <a:buNone/>
            </a:pPr>
            <a:r>
              <a:rPr lang="en-GB" sz="1406" dirty="0"/>
              <a:t>Hayley Wildig (Healthcare Assistant)</a:t>
            </a:r>
          </a:p>
          <a:p>
            <a:pPr marL="0" indent="0" algn="ctr">
              <a:buNone/>
            </a:pPr>
            <a:r>
              <a:rPr lang="en-GB" sz="1406" dirty="0"/>
              <a:t>Tracy Duke (Peer Support Worker)</a:t>
            </a:r>
          </a:p>
          <a:p>
            <a:pPr marL="0" indent="0" algn="ctr">
              <a:buNone/>
            </a:pPr>
            <a:r>
              <a:rPr lang="en-GB" sz="1406" dirty="0"/>
              <a:t>Debbie Rowley (Admin Team Lead)</a:t>
            </a:r>
          </a:p>
          <a:p>
            <a:pPr marL="0" indent="0" algn="ctr">
              <a:buNone/>
            </a:pPr>
            <a:r>
              <a:rPr lang="en-GB" sz="1406" dirty="0"/>
              <a:t>Hollie Osborne – Etches (Medical Secretary)</a:t>
            </a:r>
          </a:p>
          <a:p>
            <a:pPr marL="0" indent="0" algn="ctr">
              <a:buNone/>
            </a:pPr>
            <a:r>
              <a:rPr lang="en-GB" sz="1406" dirty="0"/>
              <a:t>Dr Bala Nambi (Locum Consultant Psychiatrist)</a:t>
            </a:r>
          </a:p>
          <a:p>
            <a:pPr marL="0" indent="0">
              <a:buNone/>
            </a:pPr>
            <a:endParaRPr lang="en-GB" sz="788" dirty="0"/>
          </a:p>
          <a:p>
            <a:pPr marL="0" indent="0">
              <a:buNone/>
            </a:pPr>
            <a:endParaRPr lang="en-GB" sz="788"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712531" y="870561"/>
            <a:ext cx="1723073" cy="212884"/>
          </a:xfrm>
          <a:prstGeom prst="rect">
            <a:avLst/>
          </a:prstGeom>
        </p:spPr>
      </p:pic>
    </p:spTree>
    <p:extLst>
      <p:ext uri="{BB962C8B-B14F-4D97-AF65-F5344CB8AC3E}">
        <p14:creationId xmlns:p14="http://schemas.microsoft.com/office/powerpoint/2010/main" val="33486386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5" y="951570"/>
            <a:ext cx="3257550" cy="1120298"/>
          </a:xfrm>
        </p:spPr>
        <p:txBody>
          <a:bodyPr>
            <a:normAutofit fontScale="90000"/>
          </a:bodyPr>
          <a:lstStyle/>
          <a:p>
            <a:r>
              <a:rPr lang="en-GB" u="sng" dirty="0">
                <a:solidFill>
                  <a:srgbClr val="0070C0"/>
                </a:solidFill>
              </a:rPr>
              <a:t>CRHT and Liaison Hours of Working</a:t>
            </a:r>
            <a:br>
              <a:rPr lang="en-GB" u="sng" dirty="0">
                <a:solidFill>
                  <a:srgbClr val="0070C0"/>
                </a:solidFill>
              </a:rPr>
            </a:br>
            <a:r>
              <a:rPr lang="en-GB" u="sng" dirty="0" smtClean="0">
                <a:solidFill>
                  <a:srgbClr val="0070C0"/>
                </a:solidFill>
              </a:rPr>
              <a:t/>
            </a:r>
            <a:br>
              <a:rPr lang="en-GB" u="sng" dirty="0" smtClean="0">
                <a:solidFill>
                  <a:srgbClr val="0070C0"/>
                </a:solidFill>
              </a:rPr>
            </a:br>
            <a:r>
              <a:rPr lang="en-GB" u="sng" dirty="0" smtClean="0">
                <a:solidFill>
                  <a:srgbClr val="0070C0"/>
                </a:solidFill>
              </a:rPr>
              <a:t/>
            </a:r>
            <a:br>
              <a:rPr lang="en-GB" u="sng" dirty="0" smtClean="0">
                <a:solidFill>
                  <a:srgbClr val="0070C0"/>
                </a:solidFill>
              </a:rPr>
            </a:br>
            <a:endParaRPr lang="en-GB" u="sng" dirty="0">
              <a:solidFill>
                <a:srgbClr val="0070C0"/>
              </a:solidFill>
            </a:endParaRPr>
          </a:p>
        </p:txBody>
      </p:sp>
      <p:sp>
        <p:nvSpPr>
          <p:cNvPr id="3" name="Content Placeholder 2"/>
          <p:cNvSpPr>
            <a:spLocks noGrp="1"/>
          </p:cNvSpPr>
          <p:nvPr>
            <p:ph idx="1"/>
          </p:nvPr>
        </p:nvSpPr>
        <p:spPr>
          <a:xfrm>
            <a:off x="347241" y="2650603"/>
            <a:ext cx="6276984" cy="1918272"/>
          </a:xfrm>
        </p:spPr>
        <p:txBody>
          <a:bodyPr>
            <a:noAutofit/>
          </a:bodyPr>
          <a:lstStyle/>
          <a:p>
            <a:pPr marL="160735" indent="-160735">
              <a:buFont typeface="Arial" panose="020B0604020202020204" pitchFamily="34" charset="0"/>
              <a:buChar char="•"/>
            </a:pPr>
            <a:r>
              <a:rPr lang="en-GB" sz="1013" dirty="0"/>
              <a:t>The </a:t>
            </a:r>
            <a:r>
              <a:rPr lang="en-GB" sz="1013" dirty="0" smtClean="0"/>
              <a:t>CRHT Team functions 365 days per year. </a:t>
            </a:r>
          </a:p>
          <a:p>
            <a:pPr marL="160735" indent="-160735">
              <a:buFont typeface="Arial" panose="020B0604020202020204" pitchFamily="34" charset="0"/>
              <a:buChar char="•"/>
            </a:pPr>
            <a:r>
              <a:rPr lang="en-GB" sz="1013" dirty="0" smtClean="0"/>
              <a:t>We operates between 8-8pm Mon –Fri. 8pm-10pm is covered remotely by phone. </a:t>
            </a:r>
          </a:p>
          <a:p>
            <a:pPr marL="160735" indent="-160735">
              <a:buFont typeface="Arial" panose="020B0604020202020204" pitchFamily="34" charset="0"/>
              <a:buChar char="•"/>
            </a:pPr>
            <a:r>
              <a:rPr lang="en-GB" sz="1013" dirty="0" smtClean="0"/>
              <a:t>The Team works 10-6pm at weekends and bank holidays.</a:t>
            </a:r>
          </a:p>
          <a:p>
            <a:pPr marL="160735" indent="-160735">
              <a:buFont typeface="Arial" panose="020B0604020202020204" pitchFamily="34" charset="0"/>
              <a:buChar char="•"/>
            </a:pPr>
            <a:r>
              <a:rPr lang="en-GB" sz="1013" dirty="0" smtClean="0"/>
              <a:t>We operate a Red, Amber Green (RAG) system which allows the Team to have a shared understanding of the level and AMBER, we then agree a plan of care.  </a:t>
            </a:r>
            <a:endParaRPr lang="en-GB" sz="1013"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631522" y="749048"/>
            <a:ext cx="1723073" cy="212884"/>
          </a:xfrm>
          <a:prstGeom prst="rect">
            <a:avLst/>
          </a:prstGeom>
        </p:spPr>
      </p:pic>
    </p:spTree>
    <p:extLst>
      <p:ext uri="{BB962C8B-B14F-4D97-AF65-F5344CB8AC3E}">
        <p14:creationId xmlns:p14="http://schemas.microsoft.com/office/powerpoint/2010/main" val="11222643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0070C0"/>
                </a:solidFill>
              </a:rPr>
              <a:t>Case Example</a:t>
            </a:r>
            <a:endParaRPr lang="en-GB" b="1" u="sng" dirty="0">
              <a:solidFill>
                <a:srgbClr val="0070C0"/>
              </a:solidFill>
            </a:endParaRPr>
          </a:p>
        </p:txBody>
      </p:sp>
      <p:sp>
        <p:nvSpPr>
          <p:cNvPr id="3" name="Content Placeholder 2"/>
          <p:cNvSpPr>
            <a:spLocks noGrp="1"/>
          </p:cNvSpPr>
          <p:nvPr>
            <p:ph idx="1"/>
          </p:nvPr>
        </p:nvSpPr>
        <p:spPr/>
        <p:txBody>
          <a:bodyPr>
            <a:noAutofit/>
          </a:bodyPr>
          <a:lstStyle/>
          <a:p>
            <a:pPr marL="0" indent="0">
              <a:buNone/>
            </a:pPr>
            <a:r>
              <a:rPr lang="en-GB" sz="1100" dirty="0"/>
              <a:t>16 YO M</a:t>
            </a:r>
          </a:p>
          <a:p>
            <a:pPr marL="0" indent="0">
              <a:buNone/>
            </a:pPr>
            <a:r>
              <a:rPr lang="en-GB" sz="1100" dirty="0"/>
              <a:t>Taken to A&amp;E following an attempted electrocution. He threw a toaster into the bath. </a:t>
            </a:r>
          </a:p>
          <a:p>
            <a:pPr marL="0" indent="0">
              <a:buNone/>
            </a:pPr>
            <a:r>
              <a:rPr lang="en-GB" sz="1100" dirty="0"/>
              <a:t>History of an ‘</a:t>
            </a:r>
            <a:r>
              <a:rPr lang="en-GB" sz="1100" i="1" dirty="0"/>
              <a:t>alleged</a:t>
            </a:r>
            <a:r>
              <a:rPr lang="en-GB" sz="1100" dirty="0"/>
              <a:t> </a:t>
            </a:r>
            <a:r>
              <a:rPr lang="en-GB" sz="1100" i="1" dirty="0"/>
              <a:t>accidental overdose’ </a:t>
            </a:r>
            <a:r>
              <a:rPr lang="en-GB" sz="1100" dirty="0"/>
              <a:t>in 2018. Xanax.</a:t>
            </a:r>
          </a:p>
          <a:p>
            <a:pPr marL="0" indent="0">
              <a:buNone/>
            </a:pPr>
            <a:r>
              <a:rPr lang="en-GB" sz="1100" dirty="0"/>
              <a:t>No direct triggers for this current attempt.</a:t>
            </a:r>
          </a:p>
          <a:p>
            <a:pPr marL="0" indent="0">
              <a:buNone/>
            </a:pPr>
            <a:r>
              <a:rPr lang="en-GB" sz="1100" dirty="0"/>
              <a:t>Two weeks prior there was evidence of prior researching of methods.</a:t>
            </a:r>
          </a:p>
          <a:p>
            <a:pPr marL="0" indent="0">
              <a:buNone/>
            </a:pPr>
            <a:r>
              <a:rPr lang="en-GB" sz="1100" dirty="0"/>
              <a:t>He waited for Family to leave the house, and re-entered the home.</a:t>
            </a:r>
          </a:p>
          <a:p>
            <a:pPr marL="0" indent="0">
              <a:buNone/>
            </a:pPr>
            <a:r>
              <a:rPr lang="en-GB" sz="1100" dirty="0"/>
              <a:t>He left suicide notes for his Family members.</a:t>
            </a:r>
          </a:p>
          <a:p>
            <a:pPr marL="0" indent="0">
              <a:buNone/>
            </a:pPr>
            <a:r>
              <a:rPr lang="en-GB" sz="1100" dirty="0"/>
              <a:t>There was lots of evidence of preparation. He gathered an extension lead, toaster, and ran a bath. </a:t>
            </a:r>
          </a:p>
          <a:p>
            <a:pPr marL="0" indent="0">
              <a:buNone/>
            </a:pPr>
            <a:r>
              <a:rPr lang="en-GB" sz="1100" dirty="0"/>
              <a:t>He threw the toaster into the bath and this allegedly tripped the fuses in the home. Therefore no harm done physically.</a:t>
            </a:r>
          </a:p>
          <a:p>
            <a:pPr marL="0" indent="0">
              <a:buNone/>
            </a:pPr>
            <a:r>
              <a:rPr lang="en-GB" sz="1100" dirty="0"/>
              <a:t>YP called his Mum directly following the incident. </a:t>
            </a:r>
          </a:p>
          <a:p>
            <a:pPr marL="0" indent="0">
              <a:buNone/>
            </a:pPr>
            <a:r>
              <a:rPr lang="en-GB" sz="1100" dirty="0"/>
              <a:t>He was regretful, and denied any immediate thoughts or plans to end his life. Limited evidence of strong protective factors, and nil future planning.</a:t>
            </a:r>
          </a:p>
          <a:p>
            <a:pPr marL="0" indent="0">
              <a:buNone/>
            </a:pPr>
            <a:endParaRPr lang="en-GB" sz="1100" dirty="0"/>
          </a:p>
          <a:p>
            <a:pPr marL="0" indent="0">
              <a:buNone/>
            </a:pPr>
            <a:r>
              <a:rPr lang="en-GB" sz="1100" dirty="0"/>
              <a:t>Evidence of symptoms possibly consistent with ASD or Attachment, requiring additional assessment. Daily cannabis misuse. Young person understands the risks associated with this, and ambivalent about stopping.</a:t>
            </a:r>
          </a:p>
          <a:p>
            <a:pPr marL="0" indent="0">
              <a:buNone/>
            </a:pPr>
            <a:endParaRPr lang="en-GB" sz="1100" dirty="0" smtClean="0"/>
          </a:p>
          <a:p>
            <a:pPr marL="0" indent="0">
              <a:buNone/>
            </a:pPr>
            <a:endParaRPr lang="en-GB" sz="1100"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834045" y="830057"/>
            <a:ext cx="1723073" cy="212884"/>
          </a:xfrm>
          <a:prstGeom prst="rect">
            <a:avLst/>
          </a:prstGeom>
        </p:spPr>
      </p:pic>
    </p:spTree>
    <p:extLst>
      <p:ext uri="{BB962C8B-B14F-4D97-AF65-F5344CB8AC3E}">
        <p14:creationId xmlns:p14="http://schemas.microsoft.com/office/powerpoint/2010/main" val="13579818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Case example cont..</a:t>
            </a:r>
            <a:endParaRPr lang="en-GB" dirty="0">
              <a:solidFill>
                <a:srgbClr val="0070C0"/>
              </a:solidFill>
            </a:endParaRPr>
          </a:p>
        </p:txBody>
      </p:sp>
      <p:sp>
        <p:nvSpPr>
          <p:cNvPr id="3" name="Content Placeholder 2"/>
          <p:cNvSpPr>
            <a:spLocks noGrp="1"/>
          </p:cNvSpPr>
          <p:nvPr>
            <p:ph idx="1"/>
          </p:nvPr>
        </p:nvSpPr>
        <p:spPr/>
        <p:txBody>
          <a:bodyPr/>
          <a:lstStyle/>
          <a:p>
            <a:pPr marL="0" indent="0">
              <a:buNone/>
            </a:pPr>
            <a:r>
              <a:rPr lang="en-GB" sz="1600" dirty="0"/>
              <a:t>The CRHT Team was able to get a Second Opinion for the YP prior to discharge from the CAMHS Registrar, as the information from the Police/ YP/ Parent did not all correlate. We therefore considered that there may still be elevates risk levels. </a:t>
            </a:r>
          </a:p>
          <a:p>
            <a:pPr marL="0" indent="0">
              <a:buNone/>
            </a:pPr>
            <a:r>
              <a:rPr lang="en-GB" sz="1600" dirty="0"/>
              <a:t>Placed on </a:t>
            </a:r>
            <a:r>
              <a:rPr lang="en-GB" sz="1600" b="1" dirty="0"/>
              <a:t>RED</a:t>
            </a:r>
            <a:r>
              <a:rPr lang="en-GB" sz="1600" dirty="0"/>
              <a:t> after discharge. This means he was seen daily. </a:t>
            </a:r>
          </a:p>
          <a:p>
            <a:pPr marL="0" indent="0">
              <a:buNone/>
            </a:pPr>
            <a:r>
              <a:rPr lang="en-GB" sz="1600" dirty="0"/>
              <a:t>CRHT Team completed assessment of symptoms and monitored risks.</a:t>
            </a:r>
          </a:p>
          <a:p>
            <a:pPr marL="0" indent="0">
              <a:buNone/>
            </a:pPr>
            <a:r>
              <a:rPr lang="en-GB" sz="1600" dirty="0"/>
              <a:t>Referral made to the CAMHS Head to Head Team, due to the level of cannabis misuse, and mental health symptoms present. Handover complete.</a:t>
            </a:r>
          </a:p>
          <a:p>
            <a:pPr marL="0" indent="0">
              <a:buNone/>
            </a:pPr>
            <a:endParaRPr lang="en-GB" sz="1013" dirty="0"/>
          </a:p>
          <a:p>
            <a:pPr marL="0" indent="0">
              <a:buNone/>
            </a:pPr>
            <a:endParaRPr lang="en-GB" sz="900" dirty="0"/>
          </a:p>
          <a:p>
            <a:pPr marL="0" indent="0">
              <a:buNone/>
            </a:pPr>
            <a:endParaRPr lang="en-GB" sz="900" dirty="0"/>
          </a:p>
          <a:p>
            <a:pPr marL="0" indent="0">
              <a:buNone/>
            </a:pPr>
            <a:endParaRPr lang="en-GB" sz="900" dirty="0"/>
          </a:p>
          <a:p>
            <a:pPr marL="0" indent="0">
              <a:buNone/>
            </a:pPr>
            <a:endParaRPr lang="en-GB" sz="900" dirty="0"/>
          </a:p>
          <a:p>
            <a:pPr marL="0" indent="0">
              <a:buNone/>
            </a:pPr>
            <a:endParaRPr lang="en-GB" sz="900" dirty="0"/>
          </a:p>
          <a:p>
            <a:pPr marL="0" indent="0">
              <a:buNone/>
            </a:pPr>
            <a:endParaRPr lang="en-GB" sz="900" dirty="0"/>
          </a:p>
          <a:p>
            <a:pPr marL="0" indent="0">
              <a:buNone/>
            </a:pPr>
            <a:endParaRPr lang="en-GB" sz="900" dirty="0"/>
          </a:p>
          <a:p>
            <a:pPr marL="0" indent="0">
              <a:buNone/>
            </a:pPr>
            <a:endParaRPr lang="en-GB" sz="900" dirty="0"/>
          </a:p>
          <a:p>
            <a:pPr marL="0" indent="0">
              <a:buNone/>
            </a:pPr>
            <a:endParaRPr lang="en-GB" sz="900" dirty="0"/>
          </a:p>
          <a:p>
            <a:pPr marL="0" indent="0">
              <a:buNone/>
            </a:pPr>
            <a:endParaRPr lang="en-GB" sz="1575"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793540" y="789552"/>
            <a:ext cx="1723073" cy="212884"/>
          </a:xfrm>
          <a:prstGeom prst="rect">
            <a:avLst/>
          </a:prstGeom>
        </p:spPr>
      </p:pic>
    </p:spTree>
    <p:extLst>
      <p:ext uri="{BB962C8B-B14F-4D97-AF65-F5344CB8AC3E}">
        <p14:creationId xmlns:p14="http://schemas.microsoft.com/office/powerpoint/2010/main" val="22216255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rgbClr val="0070C0"/>
                </a:solidFill>
              </a:rPr>
              <a:t>Case Example 2</a:t>
            </a:r>
            <a:endParaRPr lang="en-GB" u="sng" dirty="0">
              <a:solidFill>
                <a:srgbClr val="0070C0"/>
              </a:solidFill>
            </a:endParaRPr>
          </a:p>
        </p:txBody>
      </p:sp>
      <p:sp>
        <p:nvSpPr>
          <p:cNvPr id="3" name="Content Placeholder 2"/>
          <p:cNvSpPr>
            <a:spLocks noGrp="1"/>
          </p:cNvSpPr>
          <p:nvPr>
            <p:ph idx="1"/>
          </p:nvPr>
        </p:nvSpPr>
        <p:spPr/>
        <p:txBody>
          <a:bodyPr>
            <a:normAutofit/>
          </a:bodyPr>
          <a:lstStyle/>
          <a:p>
            <a:pPr marL="0" indent="0">
              <a:buNone/>
            </a:pPr>
            <a:r>
              <a:rPr lang="en-GB" sz="956" dirty="0"/>
              <a:t>12 YO F</a:t>
            </a:r>
          </a:p>
          <a:p>
            <a:pPr marL="0" indent="0">
              <a:buNone/>
            </a:pPr>
            <a:r>
              <a:rPr lang="en-GB" sz="956" dirty="0"/>
              <a:t>Admitted to overdose of 6 x Paracetamol.</a:t>
            </a:r>
          </a:p>
          <a:p>
            <a:pPr marL="0" indent="0">
              <a:buNone/>
            </a:pPr>
            <a:r>
              <a:rPr lang="en-GB" sz="956" dirty="0"/>
              <a:t>Taken at School.</a:t>
            </a:r>
          </a:p>
          <a:p>
            <a:pPr marL="0" indent="0">
              <a:buNone/>
            </a:pPr>
            <a:r>
              <a:rPr lang="en-GB" sz="956" dirty="0"/>
              <a:t>Accessed Medication from Mum’s bag.</a:t>
            </a:r>
          </a:p>
          <a:p>
            <a:pPr marL="0" indent="0">
              <a:buNone/>
            </a:pPr>
            <a:r>
              <a:rPr lang="en-GB" sz="956" dirty="0"/>
              <a:t>Wanted to die. Thought that the tablets might end her life.</a:t>
            </a:r>
          </a:p>
          <a:p>
            <a:pPr marL="0" indent="0">
              <a:buNone/>
            </a:pPr>
            <a:r>
              <a:rPr lang="en-GB" sz="956" dirty="0"/>
              <a:t>No suicide notes left.</a:t>
            </a:r>
          </a:p>
          <a:p>
            <a:pPr marL="0" indent="0">
              <a:buNone/>
            </a:pPr>
            <a:r>
              <a:rPr lang="en-GB" sz="956" dirty="0"/>
              <a:t>No efforts made to prevent discovery.   </a:t>
            </a:r>
          </a:p>
          <a:p>
            <a:pPr marL="0" indent="0">
              <a:buNone/>
            </a:pPr>
            <a:r>
              <a:rPr lang="en-GB" sz="956" dirty="0"/>
              <a:t>Took the tablets whilst at School, and told the Teacher straight after.</a:t>
            </a:r>
          </a:p>
          <a:p>
            <a:pPr marL="0" indent="0">
              <a:buNone/>
            </a:pPr>
            <a:r>
              <a:rPr lang="en-GB" sz="956" dirty="0"/>
              <a:t>Trigger: Mum implementing boundaries at home leading to an argument. </a:t>
            </a:r>
          </a:p>
          <a:p>
            <a:pPr marL="0" indent="0">
              <a:buNone/>
            </a:pPr>
            <a:r>
              <a:rPr lang="en-GB" sz="956" dirty="0"/>
              <a:t>No treatment required.</a:t>
            </a:r>
          </a:p>
          <a:p>
            <a:pPr marL="0" indent="0">
              <a:buNone/>
            </a:pPr>
            <a:r>
              <a:rPr lang="en-GB" sz="956" dirty="0"/>
              <a:t>Regrets taking the overdose.</a:t>
            </a:r>
          </a:p>
          <a:p>
            <a:pPr marL="0" indent="0">
              <a:buNone/>
            </a:pPr>
            <a:r>
              <a:rPr lang="en-GB" sz="956" dirty="0"/>
              <a:t>Denied having any current thoughts or plans to end her life.</a:t>
            </a:r>
          </a:p>
          <a:p>
            <a:pPr marL="0" indent="0">
              <a:buNone/>
            </a:pPr>
            <a:r>
              <a:rPr lang="en-GB" sz="956" dirty="0"/>
              <a:t>Future plans to attend ballet at the weekend and a Family Holiday in the Summer 2019.</a:t>
            </a:r>
          </a:p>
          <a:p>
            <a:pPr marL="0" indent="0">
              <a:buNone/>
            </a:pPr>
            <a:endParaRPr lang="en-GB" sz="900" dirty="0"/>
          </a:p>
          <a:p>
            <a:pPr marL="0" indent="0">
              <a:buNone/>
            </a:pPr>
            <a:endParaRPr lang="en-GB" sz="900" dirty="0"/>
          </a:p>
          <a:p>
            <a:pPr marL="0" indent="0">
              <a:buNone/>
            </a:pPr>
            <a:endParaRPr lang="en-GB"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834045" y="789552"/>
            <a:ext cx="1723073" cy="212884"/>
          </a:xfrm>
          <a:prstGeom prst="rect">
            <a:avLst/>
          </a:prstGeom>
        </p:spPr>
      </p:pic>
    </p:spTree>
    <p:extLst>
      <p:ext uri="{BB962C8B-B14F-4D97-AF65-F5344CB8AC3E}">
        <p14:creationId xmlns:p14="http://schemas.microsoft.com/office/powerpoint/2010/main" val="19390070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Case example 2 cont..</a:t>
            </a:r>
            <a:endParaRPr lang="en-GB" dirty="0">
              <a:solidFill>
                <a:srgbClr val="0070C0"/>
              </a:solidFill>
            </a:endParaRPr>
          </a:p>
        </p:txBody>
      </p:sp>
      <p:sp>
        <p:nvSpPr>
          <p:cNvPr id="3" name="Content Placeholder 2"/>
          <p:cNvSpPr>
            <a:spLocks noGrp="1"/>
          </p:cNvSpPr>
          <p:nvPr>
            <p:ph idx="1"/>
          </p:nvPr>
        </p:nvSpPr>
        <p:spPr/>
        <p:txBody>
          <a:bodyPr>
            <a:normAutofit/>
          </a:bodyPr>
          <a:lstStyle/>
          <a:p>
            <a:pPr marL="0" indent="0">
              <a:buNone/>
            </a:pPr>
            <a:r>
              <a:rPr lang="en-GB" sz="900" dirty="0"/>
              <a:t>YP was offered a standardised 14 day follow up appointment. This forum is used to review mental health and levels of risk. </a:t>
            </a:r>
          </a:p>
          <a:p>
            <a:pPr marL="0" indent="0">
              <a:buNone/>
            </a:pPr>
            <a:r>
              <a:rPr lang="en-GB" sz="900" dirty="0"/>
              <a:t>CAMHS offered the parent a course called Non-Violent Resistance. This is an attachment based 10 week programme. </a:t>
            </a:r>
          </a:p>
          <a:p>
            <a:pPr marL="0" indent="0">
              <a:buNone/>
            </a:pPr>
            <a:r>
              <a:rPr lang="en-GB" sz="900" dirty="0"/>
              <a:t>The parent was offered safety advice about the importance of locking medications away, this is to minimise some the risks if impulsivity occurred once again. </a:t>
            </a:r>
          </a:p>
          <a:p>
            <a:pPr marL="0" indent="0">
              <a:buNone/>
            </a:pPr>
            <a:r>
              <a:rPr lang="en-GB" sz="900" dirty="0"/>
              <a:t>The parents were given the details of Services such as Kooth. This is a Free online counselling Service for young people locally. </a:t>
            </a:r>
          </a:p>
          <a:p>
            <a:pPr marL="0" indent="0">
              <a:buNone/>
            </a:pPr>
            <a:r>
              <a:rPr lang="en-GB" sz="900" dirty="0"/>
              <a:t>Family were advised to call the CRHT if there is an immediate threat to life.</a:t>
            </a:r>
          </a:p>
          <a:p>
            <a:pPr marL="0" indent="0">
              <a:buNone/>
            </a:pPr>
            <a:r>
              <a:rPr lang="en-GB" sz="900" dirty="0"/>
              <a:t>Family also advised that there can contact A&amp;E if there is any immediate threat to life outside of Crisis Team hours. </a:t>
            </a:r>
          </a:p>
          <a:p>
            <a:pPr marL="0" indent="0">
              <a:buNone/>
            </a:pPr>
            <a:endParaRPr lang="en-GB" sz="900" dirty="0"/>
          </a:p>
          <a:p>
            <a:pPr marL="0" indent="0">
              <a:buNone/>
            </a:pPr>
            <a:endParaRPr lang="en-GB" sz="900" dirty="0"/>
          </a:p>
          <a:p>
            <a:pPr marL="0" indent="0">
              <a:buNone/>
            </a:pPr>
            <a:r>
              <a:rPr lang="en-GB" sz="900" dirty="0"/>
              <a:t>During the follow up appointment we were able to establish that there wasn’t any evidence of mental illness and risks to self or others were low. We therefore liaised with School Counsellor to offer some intervention focusing on distress tolerance/ regulation of emotion. In cases where there aren’t school counsellors we liaise directly with the lead person in school for that pupil who knows them best. We also have close links with other voluntary agencies who offer similar services such as NGY (Base 51)</a:t>
            </a:r>
            <a:endParaRPr lang="en-GB" dirty="0"/>
          </a:p>
          <a:p>
            <a:pPr marL="0" indent="0">
              <a:buNone/>
            </a:pPr>
            <a:endParaRPr lang="en-GB"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955558" y="749048"/>
            <a:ext cx="1723073" cy="212884"/>
          </a:xfrm>
          <a:prstGeom prst="rect">
            <a:avLst/>
          </a:prstGeom>
        </p:spPr>
      </p:pic>
    </p:spTree>
    <p:extLst>
      <p:ext uri="{BB962C8B-B14F-4D97-AF65-F5344CB8AC3E}">
        <p14:creationId xmlns:p14="http://schemas.microsoft.com/office/powerpoint/2010/main" val="238654859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CRHT and Community CAMHS</a:t>
            </a:r>
            <a:endParaRPr lang="en-GB" dirty="0">
              <a:solidFill>
                <a:srgbClr val="0070C0"/>
              </a:solidFill>
            </a:endParaRPr>
          </a:p>
        </p:txBody>
      </p:sp>
      <p:sp>
        <p:nvSpPr>
          <p:cNvPr id="3" name="Content Placeholder 2"/>
          <p:cNvSpPr>
            <a:spLocks noGrp="1"/>
          </p:cNvSpPr>
          <p:nvPr>
            <p:ph idx="1"/>
          </p:nvPr>
        </p:nvSpPr>
        <p:spPr>
          <a:xfrm>
            <a:off x="1114425" y="1628775"/>
            <a:ext cx="4380305" cy="2765678"/>
          </a:xfrm>
        </p:spPr>
        <p:txBody>
          <a:bodyPr>
            <a:normAutofit fontScale="92500" lnSpcReduction="20000"/>
          </a:bodyPr>
          <a:lstStyle/>
          <a:p>
            <a:pPr marL="192881" indent="-192881">
              <a:buFont typeface="Arial" panose="020B0604020202020204" pitchFamily="34" charset="0"/>
              <a:buChar char="•"/>
            </a:pPr>
            <a:r>
              <a:rPr lang="en-GB" sz="1238" dirty="0"/>
              <a:t>CRHT and Community CAMHS work closely together:</a:t>
            </a:r>
          </a:p>
          <a:p>
            <a:pPr marL="192881" indent="-192881">
              <a:buFont typeface="Arial" panose="020B0604020202020204" pitchFamily="34" charset="0"/>
              <a:buChar char="•"/>
            </a:pPr>
            <a:r>
              <a:rPr lang="en-GB" sz="1238" dirty="0"/>
              <a:t>We work with young people until they are seen by community CAMHS, so there is a safety net and they are not lost in a transition process between one team to another.</a:t>
            </a:r>
          </a:p>
          <a:p>
            <a:pPr marL="192881" indent="-192881">
              <a:buFont typeface="Arial" panose="020B0604020202020204" pitchFamily="34" charset="0"/>
              <a:buChar char="•"/>
            </a:pPr>
            <a:r>
              <a:rPr lang="en-GB" sz="1238" dirty="0"/>
              <a:t>We now offer a health and wellbeing group for young people that may not need Community CAMHS as an alternative</a:t>
            </a:r>
          </a:p>
          <a:p>
            <a:pPr marL="192881" indent="-192881">
              <a:buFont typeface="Arial" panose="020B0604020202020204" pitchFamily="34" charset="0"/>
              <a:buChar char="•"/>
            </a:pPr>
            <a:r>
              <a:rPr lang="en-GB" sz="1238" dirty="0"/>
              <a:t>Peer support can be offered to ‘bridge the gap’ between CRHT and Community CAMHS.</a:t>
            </a:r>
          </a:p>
          <a:p>
            <a:pPr marL="192881" indent="-192881">
              <a:buFont typeface="Arial" panose="020B0604020202020204" pitchFamily="34" charset="0"/>
              <a:buChar char="•"/>
            </a:pPr>
            <a:r>
              <a:rPr lang="en-GB" sz="1238" dirty="0"/>
              <a:t>Community CAMHS offer a variety of groups that we can access so that young people have different types of interventions and so they don’t have to wait so long for an intervention.</a:t>
            </a:r>
          </a:p>
          <a:p>
            <a:pPr marL="192881" indent="-192881">
              <a:buFont typeface="Arial" panose="020B0604020202020204" pitchFamily="34" charset="0"/>
              <a:buChar char="•"/>
            </a:pPr>
            <a:r>
              <a:rPr lang="en-GB" sz="1238" dirty="0"/>
              <a:t>Community CAMHS work in partnership with Targeted CAMHS to ensure smooth transitions for CYP who may need further specialist mental health treatment, such as clinical psychology or psychiatry, or other specialist interventions</a:t>
            </a:r>
          </a:p>
          <a:p>
            <a:endParaRPr lang="en-GB" dirty="0" smtClean="0"/>
          </a:p>
          <a:p>
            <a:endParaRPr lang="en-GB"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834045" y="870561"/>
            <a:ext cx="1723073" cy="212884"/>
          </a:xfrm>
          <a:prstGeom prst="rect">
            <a:avLst/>
          </a:prstGeom>
        </p:spPr>
      </p:pic>
    </p:spTree>
    <p:extLst>
      <p:ext uri="{BB962C8B-B14F-4D97-AF65-F5344CB8AC3E}">
        <p14:creationId xmlns:p14="http://schemas.microsoft.com/office/powerpoint/2010/main" val="35453828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ACTION PLANS </a:t>
            </a:r>
            <a:endParaRPr lang="en-GB" dirty="0">
              <a:solidFill>
                <a:schemeClr val="tx1"/>
              </a:solidFill>
            </a:endParaRPr>
          </a:p>
        </p:txBody>
      </p:sp>
      <p:sp>
        <p:nvSpPr>
          <p:cNvPr id="3" name="Content Placeholder 2"/>
          <p:cNvSpPr>
            <a:spLocks noGrp="1"/>
          </p:cNvSpPr>
          <p:nvPr>
            <p:ph idx="1"/>
          </p:nvPr>
        </p:nvSpPr>
        <p:spPr/>
        <p:txBody>
          <a:bodyPr>
            <a:normAutofit fontScale="92500" lnSpcReduction="10000"/>
          </a:bodyPr>
          <a:lstStyle/>
          <a:p>
            <a:pPr marL="192881" indent="-192881">
              <a:buFont typeface="Arial" panose="020B0604020202020204" pitchFamily="34" charset="0"/>
              <a:buChar char="•"/>
            </a:pPr>
            <a:r>
              <a:rPr lang="en-GB" dirty="0" smtClean="0"/>
              <a:t>Thank you all for listening to our presentations this morning </a:t>
            </a:r>
          </a:p>
          <a:p>
            <a:pPr marL="192881" indent="-192881">
              <a:buFont typeface="Arial" panose="020B0604020202020204" pitchFamily="34" charset="0"/>
              <a:buChar char="•"/>
            </a:pPr>
            <a:r>
              <a:rPr lang="en-GB" dirty="0" smtClean="0"/>
              <a:t>We are now moving on to the table top discussions and your action plans</a:t>
            </a:r>
          </a:p>
          <a:p>
            <a:pPr marL="192881" indent="-192881">
              <a:buFont typeface="Arial" panose="020B0604020202020204" pitchFamily="34" charset="0"/>
              <a:buChar char="•"/>
            </a:pPr>
            <a:r>
              <a:rPr lang="en-GB" dirty="0" smtClean="0"/>
              <a:t>On your table you should have a copy of:</a:t>
            </a:r>
          </a:p>
          <a:p>
            <a:pPr marL="450056" lvl="1" indent="-192881"/>
            <a:r>
              <a:rPr lang="en-GB" dirty="0"/>
              <a:t>T</a:t>
            </a:r>
            <a:r>
              <a:rPr lang="en-GB" dirty="0" smtClean="0"/>
              <a:t>he emotional health resilience charter</a:t>
            </a:r>
          </a:p>
          <a:p>
            <a:pPr marL="450056" lvl="1" indent="-192881"/>
            <a:r>
              <a:rPr lang="en-GB" dirty="0" smtClean="0"/>
              <a:t>An action plan to complete</a:t>
            </a:r>
          </a:p>
          <a:p>
            <a:pPr marL="450056" lvl="1" indent="-192881"/>
            <a:endParaRPr lang="en-GB" dirty="0"/>
          </a:p>
          <a:p>
            <a:pPr marL="192881" indent="-192881">
              <a:buFont typeface="Arial" panose="020B0604020202020204" pitchFamily="34" charset="0"/>
              <a:buChar char="•"/>
            </a:pPr>
            <a:r>
              <a:rPr lang="en-GB" dirty="0" smtClean="0"/>
              <a:t>Colleagues from the pathway and services will come around to your tables to support with our discussions and with your action plans</a:t>
            </a:r>
          </a:p>
          <a:p>
            <a:pPr lvl="1" indent="0">
              <a:buNone/>
            </a:pPr>
            <a:endParaRPr lang="en-GB" dirty="0"/>
          </a:p>
        </p:txBody>
      </p:sp>
    </p:spTree>
    <p:extLst>
      <p:ext uri="{BB962C8B-B14F-4D97-AF65-F5344CB8AC3E}">
        <p14:creationId xmlns:p14="http://schemas.microsoft.com/office/powerpoint/2010/main" val="301711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03860"/>
            <a:ext cx="5001834" cy="5071155"/>
          </a:xfrm>
          <a:prstGeom prst="rect">
            <a:avLst/>
          </a:prstGeom>
        </p:spPr>
        <p:txBody>
          <a:bodyPr wrap="square">
            <a:spAutoFit/>
          </a:bodyPr>
          <a:lstStyle/>
          <a:p>
            <a:r>
              <a:rPr lang="en-GB" sz="1600" b="1" dirty="0"/>
              <a:t>Inspecting safeguarding in early years, education and skills </a:t>
            </a:r>
          </a:p>
          <a:p>
            <a:r>
              <a:rPr lang="en-GB" sz="1600" dirty="0"/>
              <a:t>Guidance for Ofsted inspectors to use when inspecting safeguarding under the common inspection framework.</a:t>
            </a:r>
          </a:p>
          <a:p>
            <a:endParaRPr lang="en-GB" sz="1600" dirty="0"/>
          </a:p>
          <a:p>
            <a:r>
              <a:rPr lang="en-GB" sz="1600" dirty="0">
                <a:hlinkClick r:id="rId3"/>
              </a:rPr>
              <a:t>https://www.gov.uk/government/publications/inspecting-safeguarding-in-early-years-education-and-skills-from-september-2015</a:t>
            </a:r>
            <a:endParaRPr lang="en-GB" sz="1600" dirty="0"/>
          </a:p>
          <a:p>
            <a:endParaRPr lang="en-GB" sz="1600" dirty="0"/>
          </a:p>
          <a:p>
            <a:r>
              <a:rPr lang="en-GB" sz="1600" dirty="0"/>
              <a:t>The handbook sets out what inspectors must consider when inspecting safeguarding. It outlines the evidence that inspectors will look for during inspections and sets out the judgements they will make.</a:t>
            </a:r>
          </a:p>
          <a:p>
            <a:r>
              <a:rPr lang="en-GB" sz="1600" dirty="0"/>
              <a:t>It needs to be read alongside the </a:t>
            </a:r>
            <a:r>
              <a:rPr lang="en-GB" sz="1600" dirty="0">
                <a:hlinkClick r:id="rId4"/>
              </a:rPr>
              <a:t>‘Common inspection framework: education, skills and early years’ and the individual inspection remit handbooks</a:t>
            </a:r>
            <a:r>
              <a:rPr lang="en-GB" sz="1600" dirty="0"/>
              <a:t>.</a:t>
            </a:r>
          </a:p>
          <a:p>
            <a:endParaRPr lang="en-GB" sz="1600" dirty="0"/>
          </a:p>
          <a:p>
            <a:endParaRPr lang="en-GB" sz="1050" dirty="0"/>
          </a:p>
          <a:p>
            <a:endParaRPr lang="en-GB" sz="1050" dirty="0"/>
          </a:p>
        </p:txBody>
      </p:sp>
    </p:spTree>
    <p:extLst>
      <p:ext uri="{BB962C8B-B14F-4D97-AF65-F5344CB8AC3E}">
        <p14:creationId xmlns:p14="http://schemas.microsoft.com/office/powerpoint/2010/main" val="4267350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a:xfrm>
            <a:off x="513160" y="195263"/>
            <a:ext cx="5829300" cy="809625"/>
          </a:xfrm>
        </p:spPr>
        <p:txBody>
          <a:bodyPr/>
          <a:lstStyle/>
          <a:p>
            <a:r>
              <a:rPr lang="en-GB" sz="3000" dirty="0"/>
              <a:t>Local updates</a:t>
            </a:r>
            <a:endParaRPr lang="en-GB" sz="2850" b="1" dirty="0">
              <a:solidFill>
                <a:schemeClr val="tx1"/>
              </a:solidFill>
              <a:latin typeface="Arial" charset="0"/>
              <a:cs typeface="Arial" charset="0"/>
            </a:endParaRPr>
          </a:p>
        </p:txBody>
      </p:sp>
      <p:sp>
        <p:nvSpPr>
          <p:cNvPr id="18434" name="Rectangle 3"/>
          <p:cNvSpPr>
            <a:spLocks noGrp="1"/>
          </p:cNvSpPr>
          <p:nvPr>
            <p:ph type="body" idx="4294967295"/>
          </p:nvPr>
        </p:nvSpPr>
        <p:spPr>
          <a:xfrm>
            <a:off x="296466" y="1006079"/>
            <a:ext cx="5940028" cy="3764756"/>
          </a:xfrm>
        </p:spPr>
        <p:txBody>
          <a:bodyPr/>
          <a:lstStyle/>
          <a:p>
            <a:r>
              <a:rPr lang="en-US" altLang="en-US" dirty="0" smtClean="0"/>
              <a:t>EPAS(E</a:t>
            </a:r>
            <a:r>
              <a:rPr lang="en-GB" dirty="0" smtClean="0"/>
              <a:t>arly </a:t>
            </a:r>
            <a:r>
              <a:rPr lang="en-GB" dirty="0"/>
              <a:t>Police Alert to </a:t>
            </a:r>
            <a:r>
              <a:rPr lang="en-GB" dirty="0" smtClean="0"/>
              <a:t>Schools)</a:t>
            </a:r>
          </a:p>
          <a:p>
            <a:pPr lvl="0"/>
            <a:r>
              <a:rPr lang="en-GB" dirty="0" smtClean="0"/>
              <a:t>Safeguarding </a:t>
            </a:r>
            <a:r>
              <a:rPr lang="en-GB" dirty="0"/>
              <a:t>partnership</a:t>
            </a:r>
          </a:p>
          <a:p>
            <a:pPr lvl="0"/>
            <a:r>
              <a:rPr lang="en-GB" dirty="0"/>
              <a:t>Social Care </a:t>
            </a:r>
          </a:p>
          <a:p>
            <a:pPr lvl="0"/>
            <a:r>
              <a:rPr lang="en-GB" dirty="0"/>
              <a:t>Private Fostering</a:t>
            </a:r>
          </a:p>
          <a:p>
            <a:pPr lvl="0"/>
            <a:r>
              <a:rPr lang="en-GB" dirty="0"/>
              <a:t>Escalation Processes and staff</a:t>
            </a:r>
          </a:p>
          <a:p>
            <a:pPr lvl="0"/>
            <a:r>
              <a:rPr lang="en-GB" dirty="0"/>
              <a:t>EVR </a:t>
            </a:r>
            <a:r>
              <a:rPr lang="en-GB" dirty="0" smtClean="0"/>
              <a:t>Hub(Exploitation and Violence </a:t>
            </a:r>
            <a:r>
              <a:rPr lang="en-GB" dirty="0"/>
              <a:t>R</a:t>
            </a:r>
            <a:r>
              <a:rPr lang="en-GB" dirty="0" smtClean="0"/>
              <a:t>eduction Hub)</a:t>
            </a:r>
          </a:p>
          <a:p>
            <a:pPr lvl="0"/>
            <a:r>
              <a:rPr lang="en-GB" b="1" dirty="0"/>
              <a:t>WE Day </a:t>
            </a:r>
            <a:r>
              <a:rPr lang="en-GB" b="1" dirty="0" smtClean="0"/>
              <a:t>Nottingham</a:t>
            </a:r>
          </a:p>
          <a:p>
            <a:pPr marL="114300" lvl="0" indent="0">
              <a:buNone/>
            </a:pPr>
            <a:r>
              <a:rPr lang="en-GB" dirty="0">
                <a:hlinkClick r:id="rId3"/>
              </a:rPr>
              <a:t>https://www.we.org/gb/we-movement</a:t>
            </a:r>
            <a:r>
              <a:rPr lang="en-GB" dirty="0" smtClean="0">
                <a:hlinkClick r:id="rId3"/>
              </a:rPr>
              <a:t>/</a:t>
            </a:r>
            <a:endParaRPr lang="en-GB" dirty="0" smtClean="0"/>
          </a:p>
          <a:p>
            <a:pPr marL="114300" lvl="0" indent="0">
              <a:buNone/>
            </a:pPr>
            <a:endParaRPr lang="en-GB" dirty="0" smtClean="0"/>
          </a:p>
          <a:p>
            <a:pPr marL="114300" lvl="0" indent="0">
              <a:buNone/>
            </a:pPr>
            <a:endParaRPr lang="en-GB" dirty="0"/>
          </a:p>
          <a:p>
            <a:pPr marL="114300" indent="0">
              <a:buNone/>
            </a:pPr>
            <a:endParaRPr lang="en-GB" sz="2100" dirty="0"/>
          </a:p>
        </p:txBody>
      </p:sp>
    </p:spTree>
    <p:extLst>
      <p:ext uri="{BB962C8B-B14F-4D97-AF65-F5344CB8AC3E}">
        <p14:creationId xmlns:p14="http://schemas.microsoft.com/office/powerpoint/2010/main" val="21745015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4691</Words>
  <Application>Microsoft Office PowerPoint</Application>
  <PresentationFormat>Custom</PresentationFormat>
  <Paragraphs>606</Paragraphs>
  <Slides>79</Slides>
  <Notes>21</Notes>
  <HiddenSlides>1</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79</vt:i4>
      </vt:variant>
    </vt:vector>
  </HeadingPairs>
  <TitlesOfParts>
    <vt:vector size="96" baseType="lpstr">
      <vt:lpstr>MS PGothic</vt:lpstr>
      <vt:lpstr>Arial</vt:lpstr>
      <vt:lpstr>Arial Unicode MS</vt:lpstr>
      <vt:lpstr>Calibri</vt:lpstr>
      <vt:lpstr>Calibri Light</vt:lpstr>
      <vt:lpstr>Candara</vt:lpstr>
      <vt:lpstr>Helvetica</vt:lpstr>
      <vt:lpstr>News Gothic MT</vt:lpstr>
      <vt:lpstr>Symbol</vt:lpstr>
      <vt:lpstr>Tahoma</vt:lpstr>
      <vt:lpstr>Times</vt:lpstr>
      <vt:lpstr>Times New Roman</vt:lpstr>
      <vt:lpstr>Wingdings</vt:lpstr>
      <vt:lpstr>Simple Light</vt:lpstr>
      <vt:lpstr>Default Design</vt:lpstr>
      <vt:lpstr>Office Theme</vt:lpstr>
      <vt:lpstr>1_Default Design</vt:lpstr>
      <vt:lpstr>Nottingham city dsl network    21st May 2019</vt:lpstr>
      <vt:lpstr>PowerPoint Presentation</vt:lpstr>
      <vt:lpstr>PowerPoint Presentation</vt:lpstr>
      <vt:lpstr>DSL Network Aims and Purpose </vt:lpstr>
      <vt:lpstr>PowerPoint Presentation</vt:lpstr>
      <vt:lpstr>PowerPoint Presentation</vt:lpstr>
      <vt:lpstr>PowerPoint Presentation</vt:lpstr>
      <vt:lpstr>PowerPoint Presentation</vt:lpstr>
      <vt:lpstr>Local updates</vt:lpstr>
      <vt:lpstr>Knife Crime and Serious Youth Violence</vt:lpstr>
      <vt:lpstr>What is it?</vt:lpstr>
      <vt:lpstr>Why?</vt:lpstr>
      <vt:lpstr>How?</vt:lpstr>
      <vt:lpstr>The EPAS Form</vt:lpstr>
      <vt:lpstr>Developing the Process</vt:lpstr>
      <vt:lpstr>When?</vt:lpstr>
      <vt:lpstr>Feedback and Review</vt:lpstr>
      <vt:lpstr>PowerPoint Presentation</vt:lpstr>
      <vt:lpstr>Duty &amp; Targeted Services</vt:lpstr>
      <vt:lpstr>Children’s Social Work</vt:lpstr>
      <vt:lpstr>Children in Care</vt:lpstr>
      <vt:lpstr>Early Help Services</vt:lpstr>
      <vt:lpstr>Current Situation</vt:lpstr>
      <vt:lpstr>PowerPoint Presentation</vt:lpstr>
      <vt:lpstr>WHAT IS PRIVATE FOSTERING?</vt:lpstr>
      <vt:lpstr>OVERVIEW</vt:lpstr>
      <vt:lpstr>OVERVIEW</vt:lpstr>
      <vt:lpstr>OVERVIEW</vt:lpstr>
      <vt:lpstr>PowerPoint Presentation</vt:lpstr>
      <vt:lpstr>TRAINERS NOTES </vt:lpstr>
      <vt:lpstr>PowerPoint Presentation</vt:lpstr>
      <vt:lpstr>Exploitation and Violence Reduction Hub</vt:lpstr>
      <vt:lpstr>PowerPoint Presentation</vt:lpstr>
      <vt:lpstr>CYP Mental Health Agenda </vt:lpstr>
      <vt:lpstr>What does a Programme Lead for Children and Young People’s Mental Health do?  Joint funded post from Local Authority’s and CCG’s  Cover City and County  Oversees the development and delivery of Local Transformation Plan for Children and Young People’s Mental Health</vt:lpstr>
      <vt:lpstr> Future in Mind Local Transformation Plan  </vt:lpstr>
      <vt:lpstr>Which local services does the Transformation Plan relate to?</vt:lpstr>
      <vt:lpstr>MH:2K: What do our young people tell us?</vt:lpstr>
      <vt:lpstr>Five Year Forward View </vt:lpstr>
      <vt:lpstr>Green Paper Implementation </vt:lpstr>
      <vt:lpstr>The NHS Long Term Plan</vt:lpstr>
      <vt:lpstr>PowerPoint Presentation</vt:lpstr>
      <vt:lpstr>PowerPoint Presentation</vt:lpstr>
      <vt:lpstr>    Coffee Break</vt:lpstr>
      <vt:lpstr>Health in Mind’- An integrated partnership approach to supporting healthy young minds:</vt:lpstr>
      <vt:lpstr>‘Thrive emotionally to thrive academically’ </vt:lpstr>
      <vt:lpstr>Is your school signed up to the charter?</vt:lpstr>
      <vt:lpstr>A Whole School Approach </vt:lpstr>
      <vt:lpstr>An ongoing process  </vt:lpstr>
      <vt:lpstr>PowerPoint Presentation</vt:lpstr>
      <vt:lpstr>Mental Health First Aid</vt:lpstr>
      <vt:lpstr>PowerPoint Presentation</vt:lpstr>
      <vt:lpstr>Ofsted – New Framework and Handbooks</vt:lpstr>
      <vt:lpstr>…and don’t forget your Emotional Health and Wellbeing </vt:lpstr>
      <vt:lpstr>Prevention is BETTER than Cure</vt:lpstr>
      <vt:lpstr>Time to Change:  </vt:lpstr>
      <vt:lpstr>Targeted Citywide CAMHS offer for all city Secondary and Primary Schools</vt:lpstr>
      <vt:lpstr>Consultations ‘Supporting the Supporters’</vt:lpstr>
      <vt:lpstr>Time 4 Me </vt:lpstr>
      <vt:lpstr>Amazing Me</vt:lpstr>
      <vt:lpstr>PowerPoint Presentation</vt:lpstr>
      <vt:lpstr>SHARP Free Training</vt:lpstr>
      <vt:lpstr>SHARP School Clinics  Identifying self-harm early and preventing escalation  </vt:lpstr>
      <vt:lpstr>Referrals for additional support:  Pathway for children and young people with Behavioural, Emotional or Mental Health Needs</vt:lpstr>
      <vt:lpstr>KOOTH, BASE 51 &amp; Behavioural Emotional Health Team (BET):</vt:lpstr>
      <vt:lpstr>PowerPoint Presentation</vt:lpstr>
      <vt:lpstr>PowerPoint Presentation</vt:lpstr>
      <vt:lpstr>PowerPoint Presentation</vt:lpstr>
      <vt:lpstr>PowerPoint Presentation</vt:lpstr>
      <vt:lpstr>PowerPoint Presentation</vt:lpstr>
      <vt:lpstr>Base 51  Counselling service for Nottingham’s young people </vt:lpstr>
      <vt:lpstr>CRHT Team Profile</vt:lpstr>
      <vt:lpstr>CRHT and Liaison Hours of Working   </vt:lpstr>
      <vt:lpstr>Case Example</vt:lpstr>
      <vt:lpstr>Case example cont..</vt:lpstr>
      <vt:lpstr>Case Example 2</vt:lpstr>
      <vt:lpstr>Case example 2 cont..</vt:lpstr>
      <vt:lpstr>CRHT and Community CAMHS</vt:lpstr>
      <vt:lpstr>ACTION PLANS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KOOTH, BASE 51 &amp; BEH:</dc:title>
  <dc:creator>Anna Masding</dc:creator>
  <cp:lastModifiedBy>John Matravers</cp:lastModifiedBy>
  <cp:revision>44</cp:revision>
  <dcterms:modified xsi:type="dcterms:W3CDTF">2019-05-23T09:02:24Z</dcterms:modified>
</cp:coreProperties>
</file>