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32" r:id="rId2"/>
    <p:sldId id="433" r:id="rId3"/>
    <p:sldId id="434" r:id="rId4"/>
    <p:sldId id="269" r:id="rId5"/>
    <p:sldId id="436" r:id="rId6"/>
    <p:sldId id="259" r:id="rId7"/>
    <p:sldId id="261" r:id="rId8"/>
    <p:sldId id="270" r:id="rId9"/>
    <p:sldId id="271" r:id="rId10"/>
    <p:sldId id="262" r:id="rId11"/>
    <p:sldId id="264" r:id="rId12"/>
    <p:sldId id="265" r:id="rId13"/>
    <p:sldId id="266" r:id="rId14"/>
    <p:sldId id="437" r:id="rId15"/>
    <p:sldId id="438" r:id="rId16"/>
    <p:sldId id="440" r:id="rId17"/>
    <p:sldId id="439" r:id="rId18"/>
    <p:sldId id="435" r:id="rId19"/>
    <p:sldId id="268"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43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27B"/>
    <a:srgbClr val="5D258F"/>
    <a:srgbClr val="F9B232"/>
    <a:srgbClr val="2F9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66" autoAdjust="0"/>
  </p:normalViewPr>
  <p:slideViewPr>
    <p:cSldViewPr snapToGrid="0" showGuides="1">
      <p:cViewPr varScale="1">
        <p:scale>
          <a:sx n="61" d="100"/>
          <a:sy n="61" d="100"/>
        </p:scale>
        <p:origin x="86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DC1F6-736F-4249-8A36-61442441BBD2}"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2319E-44F4-4749-B257-B87001BCAF9E}" type="slidenum">
              <a:rPr lang="en-GB" smtClean="0"/>
              <a:t>‹#›</a:t>
            </a:fld>
            <a:endParaRPr lang="en-GB"/>
          </a:p>
        </p:txBody>
      </p:sp>
    </p:spTree>
    <p:extLst>
      <p:ext uri="{BB962C8B-B14F-4D97-AF65-F5344CB8AC3E}">
        <p14:creationId xmlns:p14="http://schemas.microsoft.com/office/powerpoint/2010/main" val="254762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ottinghamschools.org.uk/leadership-and-management-support/partnerships/advanced-designated-safeguarding-lead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ottinghamschools.org.uk/leadership-and-management-support/partnerships/advanced-designated-safeguarding-lead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afeguardingineducation@nottinghamcity.gov.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2</a:t>
            </a:fld>
            <a:endParaRPr lang="en-GB"/>
          </a:p>
        </p:txBody>
      </p:sp>
    </p:spTree>
    <p:extLst>
      <p:ext uri="{BB962C8B-B14F-4D97-AF65-F5344CB8AC3E}">
        <p14:creationId xmlns:p14="http://schemas.microsoft.com/office/powerpoint/2010/main" val="133745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request for support form can be found on the partnership website- </a:t>
            </a:r>
            <a:r>
              <a:rPr lang="en-US" dirty="0">
                <a:hlinkClick r:id="rId3"/>
              </a:rPr>
              <a:t>Advanced Designated Safeguarding Leads (nottinghamschools.org.uk)</a:t>
            </a: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15</a:t>
            </a:fld>
            <a:endParaRPr lang="en-GB"/>
          </a:p>
        </p:txBody>
      </p:sp>
    </p:spTree>
    <p:extLst>
      <p:ext uri="{BB962C8B-B14F-4D97-AF65-F5344CB8AC3E}">
        <p14:creationId xmlns:p14="http://schemas.microsoft.com/office/powerpoint/2010/main" val="301512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Advanced Designated Safeguarding Leads (nottinghamschools.org.uk)</a:t>
            </a:r>
            <a:endParaRPr lang="en-US" dirty="0"/>
          </a:p>
          <a:p>
            <a:endParaRPr lang="en-US" dirty="0"/>
          </a:p>
          <a:p>
            <a:r>
              <a:rPr lang="en-US" dirty="0"/>
              <a:t>Any requests must be in advance through the ‘request for support form’ sent directly to Claire Maclean/Safeguarding in Education  for review and approval.</a:t>
            </a: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16</a:t>
            </a:fld>
            <a:endParaRPr lang="en-GB"/>
          </a:p>
        </p:txBody>
      </p:sp>
    </p:spTree>
    <p:extLst>
      <p:ext uri="{BB962C8B-B14F-4D97-AF65-F5344CB8AC3E}">
        <p14:creationId xmlns:p14="http://schemas.microsoft.com/office/powerpoint/2010/main" val="169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sign up to each event as soon as booking is live- this is usually 3-4 weeks in advance of the course date and an email will be sent to all settings with agenda and booking link once live.</a:t>
            </a:r>
          </a:p>
        </p:txBody>
      </p:sp>
      <p:sp>
        <p:nvSpPr>
          <p:cNvPr id="4" name="Slide Number Placeholder 3"/>
          <p:cNvSpPr>
            <a:spLocks noGrp="1"/>
          </p:cNvSpPr>
          <p:nvPr>
            <p:ph type="sldNum" sz="quarter" idx="5"/>
          </p:nvPr>
        </p:nvSpPr>
        <p:spPr/>
        <p:txBody>
          <a:bodyPr/>
          <a:lstStyle/>
          <a:p>
            <a:fld id="{5EA2319E-44F4-4749-B257-B87001BCAF9E}" type="slidenum">
              <a:rPr lang="en-GB" smtClean="0"/>
              <a:t>18</a:t>
            </a:fld>
            <a:endParaRPr lang="en-GB"/>
          </a:p>
        </p:txBody>
      </p:sp>
    </p:spTree>
    <p:extLst>
      <p:ext uri="{BB962C8B-B14F-4D97-AF65-F5344CB8AC3E}">
        <p14:creationId xmlns:p14="http://schemas.microsoft.com/office/powerpoint/2010/main" val="253202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 McAndrews and Tracey Cross</a:t>
            </a:r>
          </a:p>
        </p:txBody>
      </p:sp>
      <p:sp>
        <p:nvSpPr>
          <p:cNvPr id="4" name="Slide Number Placeholder 3"/>
          <p:cNvSpPr>
            <a:spLocks noGrp="1"/>
          </p:cNvSpPr>
          <p:nvPr>
            <p:ph type="sldNum" sz="quarter" idx="5"/>
          </p:nvPr>
        </p:nvSpPr>
        <p:spPr/>
        <p:txBody>
          <a:bodyPr/>
          <a:lstStyle/>
          <a:p>
            <a:fld id="{5EA2319E-44F4-4749-B257-B87001BCAF9E}" type="slidenum">
              <a:rPr lang="en-GB" smtClean="0"/>
              <a:t>20</a:t>
            </a:fld>
            <a:endParaRPr lang="en-GB"/>
          </a:p>
        </p:txBody>
      </p:sp>
    </p:spTree>
    <p:extLst>
      <p:ext uri="{BB962C8B-B14F-4D97-AF65-F5344CB8AC3E}">
        <p14:creationId xmlns:p14="http://schemas.microsoft.com/office/powerpoint/2010/main" val="367635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Jasmin Howell</a:t>
            </a:r>
          </a:p>
        </p:txBody>
      </p:sp>
      <p:sp>
        <p:nvSpPr>
          <p:cNvPr id="4" name="Slide Number Placeholder 3"/>
          <p:cNvSpPr>
            <a:spLocks noGrp="1"/>
          </p:cNvSpPr>
          <p:nvPr>
            <p:ph type="sldNum" sz="quarter" idx="5"/>
          </p:nvPr>
        </p:nvSpPr>
        <p:spPr/>
        <p:txBody>
          <a:bodyPr/>
          <a:lstStyle/>
          <a:p>
            <a:fld id="{5EA2319E-44F4-4749-B257-B87001BCAF9E}" type="slidenum">
              <a:rPr lang="en-GB" smtClean="0"/>
              <a:t>40</a:t>
            </a:fld>
            <a:endParaRPr lang="en-GB"/>
          </a:p>
        </p:txBody>
      </p:sp>
    </p:spTree>
    <p:extLst>
      <p:ext uri="{BB962C8B-B14F-4D97-AF65-F5344CB8AC3E}">
        <p14:creationId xmlns:p14="http://schemas.microsoft.com/office/powerpoint/2010/main" val="364737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 in training evaluation forms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E9187-C00D-4075-A6FB-26ADE77863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51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a:t>
            </a:fld>
            <a:endParaRPr lang="en-GB"/>
          </a:p>
        </p:txBody>
      </p:sp>
    </p:spTree>
    <p:extLst>
      <p:ext uri="{BB962C8B-B14F-4D97-AF65-F5344CB8AC3E}">
        <p14:creationId xmlns:p14="http://schemas.microsoft.com/office/powerpoint/2010/main" val="388672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have we changed our approach?</a:t>
            </a:r>
          </a:p>
          <a:p>
            <a:endParaRPr lang="en-US" dirty="0"/>
          </a:p>
          <a:p>
            <a:r>
              <a:rPr lang="en-US" dirty="0"/>
              <a:t>It is our aim that the audit will have a greater impact on the safeguarding practices of schools as well as the local authority. </a:t>
            </a:r>
          </a:p>
          <a:p>
            <a:endParaRPr lang="en-US" dirty="0"/>
          </a:p>
          <a:p>
            <a:r>
              <a:rPr lang="en-US" b="1" u="sng" dirty="0"/>
              <a:t>Schools:</a:t>
            </a:r>
          </a:p>
          <a:p>
            <a:r>
              <a:rPr lang="en-US" dirty="0"/>
              <a:t> • Provide schools with a comprehensive self-review of their safeguarding practices.</a:t>
            </a:r>
          </a:p>
          <a:p>
            <a:r>
              <a:rPr lang="en-US" dirty="0"/>
              <a:t> • Produce a safeguarding action plan which will enable schools to identify strengths, areas for development as well as detailing progress made towards addressing identified actions.</a:t>
            </a:r>
          </a:p>
          <a:p>
            <a:r>
              <a:rPr lang="en-US" dirty="0"/>
              <a:t> • The system allows the audit information to be saved at any time and returned to when convenient. This is better suited to a school-working environment. </a:t>
            </a:r>
          </a:p>
          <a:p>
            <a:r>
              <a:rPr lang="en-US" dirty="0"/>
              <a:t>• The audit does not need to be completed by one person. Schools can provide access to a number of staff members. Schools have ownership of this.</a:t>
            </a:r>
          </a:p>
          <a:p>
            <a:r>
              <a:rPr lang="en-US" dirty="0"/>
              <a:t> </a:t>
            </a:r>
            <a:r>
              <a:rPr lang="en-US" b="1" u="sng" dirty="0"/>
              <a:t>Local Authority:</a:t>
            </a:r>
          </a:p>
          <a:p>
            <a:r>
              <a:rPr lang="en-US" dirty="0"/>
              <a:t> • Provide rich data which the local authority will </a:t>
            </a:r>
            <a:r>
              <a:rPr lang="en-US" dirty="0" err="1"/>
              <a:t>analyse</a:t>
            </a:r>
            <a:r>
              <a:rPr lang="en-US" dirty="0"/>
              <a:t> on a school and district level.</a:t>
            </a:r>
          </a:p>
          <a:p>
            <a:r>
              <a:rPr lang="en-US" dirty="0"/>
              <a:t> • The data will provide the local authority with more detailed and accurate information and assist them in providing general support and advice to schools and colleges. </a:t>
            </a:r>
          </a:p>
          <a:p>
            <a:r>
              <a:rPr lang="en-US" dirty="0"/>
              <a:t>• The findings will support the local authority in undertaking school safeguarding visits, undertaking audits as well as responding to </a:t>
            </a:r>
            <a:r>
              <a:rPr lang="en-US" dirty="0" err="1"/>
              <a:t>Ofsted</a:t>
            </a:r>
            <a:r>
              <a:rPr lang="en-US" dirty="0"/>
              <a:t> complaints </a:t>
            </a:r>
          </a:p>
          <a:p>
            <a:r>
              <a:rPr lang="en-US" dirty="0"/>
              <a:t>• The Schools and Education Safeguarding Officer will </a:t>
            </a:r>
            <a:r>
              <a:rPr lang="en-US" dirty="0" err="1"/>
              <a:t>analyse</a:t>
            </a:r>
            <a:r>
              <a:rPr lang="en-US" dirty="0"/>
              <a:t> the audit information and use this information to plan training, DSL network content and support for schools/colleges for the next academic year. </a:t>
            </a:r>
          </a:p>
          <a:p>
            <a:r>
              <a:rPr lang="en-US" dirty="0"/>
              <a:t>• The findings will also form part of an annual report to the Nottingham City Safeguarding Children Partnership. </a:t>
            </a:r>
          </a:p>
          <a:p>
            <a:r>
              <a:rPr lang="en-US" b="1" u="sng" dirty="0"/>
              <a:t>Accessing the Audit:</a:t>
            </a:r>
          </a:p>
          <a:p>
            <a:r>
              <a:rPr lang="en-US" dirty="0"/>
              <a:t>• The link will be sent to Headteachers on Wednesday 12</a:t>
            </a:r>
            <a:r>
              <a:rPr lang="en-US" baseline="30000" dirty="0"/>
              <a:t>th</a:t>
            </a:r>
            <a:r>
              <a:rPr lang="en-US" dirty="0"/>
              <a:t> October 2022. </a:t>
            </a:r>
          </a:p>
          <a:p>
            <a:r>
              <a:rPr lang="en-US" dirty="0"/>
              <a:t>• It is the responsibility of schools/colleges to inform the LA of any changes to staff/contact details. Local Authority contact information was last updated on Thursday 08</a:t>
            </a:r>
            <a:r>
              <a:rPr lang="en-US" baseline="30000" dirty="0"/>
              <a:t>th</a:t>
            </a:r>
            <a:r>
              <a:rPr lang="en-US" dirty="0"/>
              <a:t> September 2022.</a:t>
            </a:r>
          </a:p>
          <a:p>
            <a:r>
              <a:rPr lang="en-US" dirty="0"/>
              <a:t> • As soon as the Headteacher receives the audit link, they should register online. </a:t>
            </a:r>
          </a:p>
          <a:p>
            <a:r>
              <a:rPr lang="en-US" dirty="0"/>
              <a:t>• We recommend that the Headteacher adds additional users including the DSL. That decision can be made on a school/college basis. </a:t>
            </a: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7</a:t>
            </a:fld>
            <a:endParaRPr lang="en-GB"/>
          </a:p>
        </p:txBody>
      </p:sp>
    </p:spTree>
    <p:extLst>
      <p:ext uri="{BB962C8B-B14F-4D97-AF65-F5344CB8AC3E}">
        <p14:creationId xmlns:p14="http://schemas.microsoft.com/office/powerpoint/2010/main" val="27564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4444"/>
                </a:solidFill>
                <a:latin typeface="Arial" panose="020B0604020202020204" pitchFamily="34" charset="0"/>
                <a:ea typeface="Times New Roman" panose="02020603050405020304" pitchFamily="18" charset="0"/>
              </a:rPr>
              <a:t>White Paper (March 2022) indicates the continuing roles of the Local Safeguarding Partnership (LSP) and schools which makes clear ‘the Local Safeguarding Partnership sets out the local safeguarding arrangements. The LA commissions and oversees the audit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44444"/>
              </a:solidFill>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4444"/>
                </a:solidFill>
                <a:latin typeface="Arial" panose="020B0604020202020204" pitchFamily="34" charset="0"/>
                <a:ea typeface="Times New Roman" panose="02020603050405020304" pitchFamily="18" charset="0"/>
              </a:rPr>
              <a:t>Multi academy trusts/educational settings ‘carries out statutory duties schools including completing the local safeguarding partnerships safeguarding audits.</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8</a:t>
            </a:fld>
            <a:endParaRPr lang="en-GB"/>
          </a:p>
        </p:txBody>
      </p:sp>
    </p:spTree>
    <p:extLst>
      <p:ext uri="{BB962C8B-B14F-4D97-AF65-F5344CB8AC3E}">
        <p14:creationId xmlns:p14="http://schemas.microsoft.com/office/powerpoint/2010/main" val="181235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10</a:t>
            </a:fld>
            <a:endParaRPr lang="en-GB"/>
          </a:p>
        </p:txBody>
      </p:sp>
    </p:spTree>
    <p:extLst>
      <p:ext uri="{BB962C8B-B14F-4D97-AF65-F5344CB8AC3E}">
        <p14:creationId xmlns:p14="http://schemas.microsoft.com/office/powerpoint/2010/main" val="236366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 up to a virtual support session asap if required once read email and support and guidance document for your ease with completion of the audit for your setting.</a:t>
            </a:r>
          </a:p>
        </p:txBody>
      </p:sp>
      <p:sp>
        <p:nvSpPr>
          <p:cNvPr id="4" name="Slide Number Placeholder 3"/>
          <p:cNvSpPr>
            <a:spLocks noGrp="1"/>
          </p:cNvSpPr>
          <p:nvPr>
            <p:ph type="sldNum" sz="quarter" idx="5"/>
          </p:nvPr>
        </p:nvSpPr>
        <p:spPr/>
        <p:txBody>
          <a:bodyPr/>
          <a:lstStyle/>
          <a:p>
            <a:fld id="{5EA2319E-44F4-4749-B257-B87001BCAF9E}" type="slidenum">
              <a:rPr lang="en-GB" smtClean="0"/>
              <a:t>11</a:t>
            </a:fld>
            <a:endParaRPr lang="en-GB"/>
          </a:p>
        </p:txBody>
      </p:sp>
    </p:spTree>
    <p:extLst>
      <p:ext uri="{BB962C8B-B14F-4D97-AF65-F5344CB8AC3E}">
        <p14:creationId xmlns:p14="http://schemas.microsoft.com/office/powerpoint/2010/main" val="207634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NCSCP offer will be that all DSL’s will be trained this term/early spring similar to the 2016 WRAP training that some of you may remember. Annual refresher to be offered over time depending on funding and does not remove any need for follow up training to your wider staff team on this safeguarding topic- staff training is available also however priority roll out is DSL training initially.</a:t>
            </a:r>
          </a:p>
        </p:txBody>
      </p:sp>
      <p:sp>
        <p:nvSpPr>
          <p:cNvPr id="4" name="Slide Number Placeholder 3"/>
          <p:cNvSpPr>
            <a:spLocks noGrp="1"/>
          </p:cNvSpPr>
          <p:nvPr>
            <p:ph type="sldNum" sz="quarter" idx="5"/>
          </p:nvPr>
        </p:nvSpPr>
        <p:spPr/>
        <p:txBody>
          <a:bodyPr/>
          <a:lstStyle/>
          <a:p>
            <a:fld id="{5EA2319E-44F4-4749-B257-B87001BCAF9E}" type="slidenum">
              <a:rPr lang="en-GB" smtClean="0"/>
              <a:t>12</a:t>
            </a:fld>
            <a:endParaRPr lang="en-GB"/>
          </a:p>
        </p:txBody>
      </p:sp>
    </p:spTree>
    <p:extLst>
      <p:ext uri="{BB962C8B-B14F-4D97-AF65-F5344CB8AC3E}">
        <p14:creationId xmlns:p14="http://schemas.microsoft.com/office/powerpoint/2010/main" val="402722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sign up asap</a:t>
            </a:r>
          </a:p>
        </p:txBody>
      </p:sp>
      <p:sp>
        <p:nvSpPr>
          <p:cNvPr id="4" name="Slide Number Placeholder 3"/>
          <p:cNvSpPr>
            <a:spLocks noGrp="1"/>
          </p:cNvSpPr>
          <p:nvPr>
            <p:ph type="sldNum" sz="quarter" idx="5"/>
          </p:nvPr>
        </p:nvSpPr>
        <p:spPr/>
        <p:txBody>
          <a:bodyPr/>
          <a:lstStyle/>
          <a:p>
            <a:fld id="{5EA2319E-44F4-4749-B257-B87001BCAF9E}" type="slidenum">
              <a:rPr lang="en-GB" smtClean="0"/>
              <a:t>13</a:t>
            </a:fld>
            <a:endParaRPr lang="en-GB"/>
          </a:p>
        </p:txBody>
      </p:sp>
    </p:spTree>
    <p:extLst>
      <p:ext uri="{BB962C8B-B14F-4D97-AF65-F5344CB8AC3E}">
        <p14:creationId xmlns:p14="http://schemas.microsoft.com/office/powerpoint/2010/main" val="155425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NCSCP/NCC </a:t>
            </a:r>
            <a:r>
              <a:rPr lang="en-GB" dirty="0">
                <a:latin typeface="Calibri" panose="020F0502020204030204" pitchFamily="34" charset="0"/>
                <a:ea typeface="Times New Roman" panose="02020603050405020304" pitchFamily="18" charset="0"/>
                <a:cs typeface="Times New Roman" panose="02020603050405020304" pitchFamily="18" charset="0"/>
              </a:rPr>
              <a:t>Safeguarding in Education training programme can be found on the NCSCP website – it is the schools responsibility to maintain an accurate training record and ensure all staff’s training is maintained and kept up to date</a:t>
            </a:r>
          </a:p>
          <a:p>
            <a:pPr marL="342900" indent="-342900">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Please do contact </a:t>
            </a:r>
            <a:r>
              <a:rPr lang="en-GB" dirty="0">
                <a:latin typeface="Calibri" panose="020F0502020204030204" pitchFamily="34" charset="0"/>
                <a:ea typeface="Times New Roman" panose="02020603050405020304" pitchFamily="18" charset="0"/>
                <a:cs typeface="Times New Roman" panose="02020603050405020304" pitchFamily="18" charset="0"/>
                <a:hlinkClick r:id="rId3"/>
              </a:rPr>
              <a:t>safeguardingineducation@nottinghamcity.gov.uk</a:t>
            </a:r>
            <a:r>
              <a:rPr lang="en-GB" dirty="0">
                <a:latin typeface="Calibri" panose="020F0502020204030204" pitchFamily="34" charset="0"/>
                <a:ea typeface="Times New Roman" panose="02020603050405020304" pitchFamily="18" charset="0"/>
                <a:cs typeface="Times New Roman" panose="02020603050405020304" pitchFamily="18" charset="0"/>
              </a:rPr>
              <a:t> for any queries re training and certificates</a:t>
            </a: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14</a:t>
            </a:fld>
            <a:endParaRPr lang="en-GB"/>
          </a:p>
        </p:txBody>
      </p:sp>
    </p:spTree>
    <p:extLst>
      <p:ext uri="{BB962C8B-B14F-4D97-AF65-F5344CB8AC3E}">
        <p14:creationId xmlns:p14="http://schemas.microsoft.com/office/powerpoint/2010/main" val="2046304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3" y="5661816"/>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24888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10714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0" y="1663700"/>
            <a:ext cx="5564879"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28319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C6551-687E-4F9B-9667-84AFFD79F071}" type="datetimeFigureOut">
              <a:rPr lang="en-GB" smtClean="0"/>
              <a:t>10/07/2023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613896E-5D71-4276-AF46-D31A39806BE3}" type="slidenum">
              <a:rPr lang="en-GB" smtClean="0"/>
              <a:t>‹#›</a:t>
            </a:fld>
            <a:endParaRPr lang="en-GB" dirty="0"/>
          </a:p>
        </p:txBody>
      </p:sp>
    </p:spTree>
    <p:extLst>
      <p:ext uri="{BB962C8B-B14F-4D97-AF65-F5344CB8AC3E}">
        <p14:creationId xmlns:p14="http://schemas.microsoft.com/office/powerpoint/2010/main" val="2470372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393271"/>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0"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1454/Keeping_children_safe_in_education_202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afeguardingineducation@nottinghamcity.gov.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ottinghamcity.gov.uk/information-for-residents/children-and-families/nottingham-city-safeguarding-children-board/safeguarding-trai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ttinghamcity.gov.uk/media/3372467/request-for-support-form-word.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claire.maclean@nottinghamcity.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CME.EducationWelfare@nottinghamcity.gov.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ames.maclean@nottinghamcity.gov.uk" TargetMode="External"/><Relationship Id="rId2" Type="http://schemas.openxmlformats.org/officeDocument/2006/relationships/hyperlink" Target="mailto:tracey.cross@nottinghamcity.gov.uk" TargetMode="External"/><Relationship Id="rId1" Type="http://schemas.openxmlformats.org/officeDocument/2006/relationships/slideLayout" Target="../slideLayouts/slideLayout2.xml"/><Relationship Id="rId5" Type="http://schemas.openxmlformats.org/officeDocument/2006/relationships/hyperlink" Target="mailto:admin.educationwelfare@nottinghamcity.gov.uk" TargetMode="External"/><Relationship Id="rId4" Type="http://schemas.openxmlformats.org/officeDocument/2006/relationships/hyperlink" Target="mailto:karen.mcandrew@nottinghamcity.gov.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50416/Children_Missing_Education_-_statutory_guidance.pdf" TargetMode="External"/><Relationship Id="rId2" Type="http://schemas.openxmlformats.org/officeDocument/2006/relationships/hyperlink" Target="https://myaccount.nottinghamcity.gov.uk/service/children_missing_education_referra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ottinghamcity.gov.uk/media/3375031/nottingham-city-threshold-of-needs-2022.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ogle.com/url?sa=i&amp;rct=j&amp;q=&amp;esrc=s&amp;source=images&amp;cd=&amp;cad=rja&amp;uact=8&amp;ved=2ahUKEwjV9P2PxpLdAhUDSxoKHTC9BewQjRx6BAgBEAU&amp;url=https://www.quotemaster.org/change%2Beducation&amp;psig=AOvVaw3EeZqxzo1WJRu7vtRB01a3&amp;ust=1535641866913918" TargetMode="External"/><Relationship Id="rId7"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652BB-4DFD-46A8-931F-AB574CA8C065}"/>
              </a:ext>
            </a:extLst>
          </p:cNvPr>
          <p:cNvSpPr>
            <a:spLocks noGrp="1"/>
          </p:cNvSpPr>
          <p:nvPr>
            <p:ph type="body" sz="quarter" idx="10"/>
          </p:nvPr>
        </p:nvSpPr>
        <p:spPr>
          <a:xfrm>
            <a:off x="1702677" y="2745484"/>
            <a:ext cx="9459344" cy="683516"/>
          </a:xfrm>
        </p:spPr>
        <p:txBody>
          <a:bodyPr/>
          <a:lstStyle/>
          <a:p>
            <a:endParaRPr lang="en-GB" sz="4000" dirty="0"/>
          </a:p>
          <a:p>
            <a:r>
              <a:rPr lang="en-GB" sz="4000" dirty="0"/>
              <a:t>	</a:t>
            </a:r>
            <a:endParaRPr lang="en-GB" sz="8000" dirty="0"/>
          </a:p>
        </p:txBody>
      </p:sp>
      <p:sp>
        <p:nvSpPr>
          <p:cNvPr id="7" name="Rectangle 6">
            <a:extLst>
              <a:ext uri="{FF2B5EF4-FFF2-40B4-BE49-F238E27FC236}">
                <a16:creationId xmlns:a16="http://schemas.microsoft.com/office/drawing/2014/main" id="{76B79684-62E4-4C79-AC7B-C204D03E42A2}"/>
              </a:ext>
            </a:extLst>
          </p:cNvPr>
          <p:cNvSpPr/>
          <p:nvPr/>
        </p:nvSpPr>
        <p:spPr>
          <a:xfrm>
            <a:off x="212033" y="280418"/>
            <a:ext cx="7536422" cy="769441"/>
          </a:xfrm>
          <a:prstGeom prst="rect">
            <a:avLst/>
          </a:prstGeom>
        </p:spPr>
        <p:txBody>
          <a:bodyPr wrap="none">
            <a:spAutoFit/>
          </a:bodyPr>
          <a:lstStyle/>
          <a:p>
            <a:r>
              <a:rPr lang="en-GB" sz="4400" b="1" dirty="0"/>
              <a:t>DSL Network 11</a:t>
            </a:r>
            <a:r>
              <a:rPr lang="en-GB" sz="4400" b="1" baseline="30000" dirty="0"/>
              <a:t>th</a:t>
            </a:r>
            <a:r>
              <a:rPr lang="en-GB" sz="4400" b="1" dirty="0"/>
              <a:t> October 2022</a:t>
            </a:r>
          </a:p>
        </p:txBody>
      </p:sp>
      <p:pic>
        <p:nvPicPr>
          <p:cNvPr id="4" name="Picture 6" descr="Introductions &amp; Welcome! - Pulmonary Fibrosis News Forums">
            <a:extLst>
              <a:ext uri="{FF2B5EF4-FFF2-40B4-BE49-F238E27FC236}">
                <a16:creationId xmlns:a16="http://schemas.microsoft.com/office/drawing/2014/main" id="{5F68307D-507B-4864-81E0-770666F85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79" y="1768918"/>
            <a:ext cx="7470367" cy="332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55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D6555E-8256-47D7-8C01-1F615CB1028C}"/>
              </a:ext>
            </a:extLst>
          </p:cNvPr>
          <p:cNvSpPr>
            <a:spLocks noGrp="1"/>
          </p:cNvSpPr>
          <p:nvPr>
            <p:ph type="body" sz="quarter" idx="10"/>
          </p:nvPr>
        </p:nvSpPr>
        <p:spPr>
          <a:xfrm>
            <a:off x="401452" y="546415"/>
            <a:ext cx="7859713" cy="683516"/>
          </a:xfrm>
        </p:spPr>
        <p:txBody>
          <a:bodyPr/>
          <a:lstStyle/>
          <a:p>
            <a:r>
              <a:rPr lang="en-GB" u="sng" dirty="0"/>
              <a:t>2. Face to face Audit Review:</a:t>
            </a:r>
            <a:endParaRPr lang="en-GB" dirty="0"/>
          </a:p>
          <a:p>
            <a:endParaRPr lang="en-GB" dirty="0"/>
          </a:p>
        </p:txBody>
      </p:sp>
      <p:sp>
        <p:nvSpPr>
          <p:cNvPr id="10" name="Rectangle 9">
            <a:extLst>
              <a:ext uri="{FF2B5EF4-FFF2-40B4-BE49-F238E27FC236}">
                <a16:creationId xmlns:a16="http://schemas.microsoft.com/office/drawing/2014/main" id="{08CC7AE0-91C3-498C-AE67-979AA13BC4BA}"/>
              </a:ext>
            </a:extLst>
          </p:cNvPr>
          <p:cNvSpPr/>
          <p:nvPr/>
        </p:nvSpPr>
        <p:spPr>
          <a:xfrm>
            <a:off x="522194" y="1530337"/>
            <a:ext cx="11147612" cy="4125040"/>
          </a:xfrm>
          <a:prstGeom prst="rect">
            <a:avLst/>
          </a:prstGeom>
        </p:spPr>
        <p:txBody>
          <a:bodyPr wrap="square">
            <a:spAutoFit/>
          </a:bodyPr>
          <a:lstStyle/>
          <a:p>
            <a:pPr algn="just">
              <a:lnSpc>
                <a:spcPct val="107000"/>
              </a:lnSpc>
              <a:spcBef>
                <a:spcPts val="840"/>
              </a:spcBef>
              <a:spcAft>
                <a:spcPts val="840"/>
              </a:spcAft>
            </a:pPr>
            <a:r>
              <a:rPr lang="en-GB" sz="2000" dirty="0">
                <a:solidFill>
                  <a:srgbClr val="444444"/>
                </a:solidFill>
                <a:latin typeface="Arial" panose="020B0604020202020204" pitchFamily="34" charset="0"/>
                <a:ea typeface="Calibri" panose="020F0502020204030204" pitchFamily="34" charset="0"/>
                <a:cs typeface="Times New Roman" panose="02020603050405020304" pitchFamily="18" charset="0"/>
              </a:rPr>
              <a:t>Annually 10 schools will be selected for a face to face audit as part of the quality assurance process after the submission window closes. Quality assurance feedback will be reported through to the NCSCP Quality Assurance Subgroup. The identified schools will be sent a letter detailing opportunity for a 2-hour face to face meeting conducted at the school setting with representatives of the NCSCP. The face to face element of the audit process will include: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gn="just">
              <a:buFont typeface="Symbol" panose="05050102010706020507" pitchFamily="18" charset="2"/>
              <a:buChar char=""/>
            </a:pPr>
            <a:r>
              <a:rPr lang="en-GB" sz="2000" b="1" dirty="0">
                <a:solidFill>
                  <a:srgbClr val="EA127B"/>
                </a:solidFill>
                <a:latin typeface="Arial" panose="020B0604020202020204" pitchFamily="34" charset="0"/>
                <a:ea typeface="Calibri" panose="020F0502020204030204" pitchFamily="34" charset="0"/>
                <a:cs typeface="Times New Roman" panose="02020603050405020304" pitchFamily="18" charset="0"/>
              </a:rPr>
              <a:t>Policy compliance through school website</a:t>
            </a:r>
            <a:endParaRPr lang="en-GB" sz="2000" dirty="0">
              <a:solidFill>
                <a:srgbClr val="EA127B"/>
              </a:solidFill>
              <a:latin typeface="Calibri" panose="020F0502020204030204" pitchFamily="34" charset="0"/>
              <a:ea typeface="Calibri" panose="020F0502020204030204" pitchFamily="34" charset="0"/>
              <a:cs typeface="Times New Roman" panose="02020603050405020304" pitchFamily="18" charset="0"/>
            </a:endParaRPr>
          </a:p>
          <a:p>
            <a:pPr lvl="0" algn="just">
              <a:buFont typeface="Symbol" panose="05050102010706020507" pitchFamily="18" charset="2"/>
              <a:buChar char=""/>
            </a:pPr>
            <a:r>
              <a:rPr lang="en-GB" sz="2000" b="1" dirty="0">
                <a:solidFill>
                  <a:srgbClr val="EA127B"/>
                </a:solidFill>
                <a:latin typeface="Arial" panose="020B0604020202020204" pitchFamily="34" charset="0"/>
                <a:ea typeface="Calibri" panose="020F0502020204030204" pitchFamily="34" charset="0"/>
                <a:cs typeface="Times New Roman" panose="02020603050405020304" pitchFamily="18" charset="0"/>
              </a:rPr>
              <a:t>The culture of safeguarding within the school</a:t>
            </a:r>
            <a:endParaRPr lang="en-GB" sz="2000" dirty="0">
              <a:solidFill>
                <a:srgbClr val="EA127B"/>
              </a:solidFill>
              <a:latin typeface="Calibri" panose="020F0502020204030204" pitchFamily="34" charset="0"/>
              <a:ea typeface="Calibri" panose="020F0502020204030204" pitchFamily="34" charset="0"/>
              <a:cs typeface="Times New Roman" panose="02020603050405020304" pitchFamily="18" charset="0"/>
            </a:endParaRPr>
          </a:p>
          <a:p>
            <a:pPr lvl="0" algn="just">
              <a:buFont typeface="Symbol" panose="05050102010706020507" pitchFamily="18" charset="2"/>
              <a:buChar char=""/>
            </a:pPr>
            <a:r>
              <a:rPr lang="en-GB" sz="2000" b="1" dirty="0">
                <a:solidFill>
                  <a:srgbClr val="EA127B"/>
                </a:solidFill>
                <a:latin typeface="Arial" panose="020B0604020202020204" pitchFamily="34" charset="0"/>
                <a:ea typeface="Calibri" panose="020F0502020204030204" pitchFamily="34" charset="0"/>
                <a:cs typeface="Times New Roman" panose="02020603050405020304" pitchFamily="18" charset="0"/>
              </a:rPr>
              <a:t>Redacted safeguarding file review</a:t>
            </a:r>
            <a:endParaRPr lang="en-GB" sz="2000" dirty="0">
              <a:solidFill>
                <a:srgbClr val="EA127B"/>
              </a:solidFill>
              <a:latin typeface="Calibri" panose="020F0502020204030204" pitchFamily="34" charset="0"/>
              <a:ea typeface="Calibri" panose="020F0502020204030204" pitchFamily="34" charset="0"/>
              <a:cs typeface="Times New Roman" panose="02020603050405020304" pitchFamily="18" charset="0"/>
            </a:endParaRPr>
          </a:p>
          <a:p>
            <a:pPr lvl="0" algn="just">
              <a:buFont typeface="Symbol" panose="05050102010706020507" pitchFamily="18" charset="2"/>
              <a:buChar char=""/>
            </a:pPr>
            <a:r>
              <a:rPr lang="en-GB" sz="2000" b="1" dirty="0">
                <a:solidFill>
                  <a:srgbClr val="EA127B"/>
                </a:solidFill>
                <a:latin typeface="Arial" panose="020B0604020202020204" pitchFamily="34" charset="0"/>
                <a:ea typeface="Calibri" panose="020F0502020204030204" pitchFamily="34" charset="0"/>
                <a:cs typeface="Times New Roman" panose="02020603050405020304" pitchFamily="18" charset="0"/>
              </a:rPr>
              <a:t>Review of your completed online audit </a:t>
            </a:r>
          </a:p>
          <a:p>
            <a:pPr lvl="0" algn="just"/>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840"/>
              </a:spcBef>
              <a:spcAft>
                <a:spcPts val="840"/>
              </a:spcAft>
            </a:pPr>
            <a:r>
              <a:rPr lang="en-GB" sz="2000" dirty="0">
                <a:solidFill>
                  <a:srgbClr val="444444"/>
                </a:solidFill>
                <a:latin typeface="Arial" panose="020B0604020202020204" pitchFamily="34" charset="0"/>
                <a:ea typeface="Calibri" panose="020F0502020204030204" pitchFamily="34" charset="0"/>
                <a:cs typeface="Times New Roman" panose="02020603050405020304" pitchFamily="18" charset="0"/>
              </a:rPr>
              <a:t>Following the face to face audit you can expect a post visit summary including any agreed action plan.</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36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941374-47B7-4225-8342-B967B8C9F344}"/>
              </a:ext>
            </a:extLst>
          </p:cNvPr>
          <p:cNvSpPr txBox="1"/>
          <p:nvPr/>
        </p:nvSpPr>
        <p:spPr>
          <a:xfrm>
            <a:off x="181536" y="1287244"/>
            <a:ext cx="11828928" cy="477053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444444"/>
                </a:solidFill>
                <a:ea typeface="Times New Roman" panose="02020603050405020304" pitchFamily="18" charset="0"/>
                <a:cs typeface="Arial" panose="020B0604020202020204" pitchFamily="34" charset="0"/>
              </a:rPr>
              <a:t>We have attempted to ensure that the audit is as accessible as possible to reduce the time and resources required to complete your submission</a:t>
            </a:r>
          </a:p>
          <a:p>
            <a:pPr marL="285750" indent="-285750">
              <a:buFont typeface="Arial" panose="020B0604020202020204" pitchFamily="34" charset="0"/>
              <a:buChar char="•"/>
            </a:pPr>
            <a:r>
              <a:rPr lang="en-GB" dirty="0">
                <a:solidFill>
                  <a:srgbClr val="444444"/>
                </a:solidFill>
                <a:ea typeface="Times New Roman" panose="02020603050405020304" pitchFamily="18" charset="0"/>
                <a:cs typeface="Arial" panose="020B0604020202020204" pitchFamily="34" charset="0"/>
              </a:rPr>
              <a:t>Please ensure when completing the audit that you provide as much detail as possible</a:t>
            </a:r>
          </a:p>
          <a:p>
            <a:pPr marL="285750" indent="-285750">
              <a:buFont typeface="Arial" panose="020B0604020202020204" pitchFamily="34" charset="0"/>
              <a:buChar char="•"/>
            </a:pPr>
            <a:r>
              <a:rPr lang="en-GB" dirty="0"/>
              <a:t>It is expected practice that the completed audit, along with any action plan be shared with the full governing body/trustees/proprietors, discussed and </a:t>
            </a:r>
            <a:r>
              <a:rPr lang="en-GB" dirty="0" err="1"/>
              <a:t>minuted</a:t>
            </a:r>
            <a:r>
              <a:rPr lang="en-GB" dirty="0"/>
              <a:t> during the same year of completion</a:t>
            </a:r>
          </a:p>
          <a:p>
            <a:pPr marL="285750" indent="-285750">
              <a:buFont typeface="Arial" panose="020B0604020202020204" pitchFamily="34" charset="0"/>
              <a:buChar char="•"/>
            </a:pPr>
            <a:r>
              <a:rPr lang="en-US" dirty="0"/>
              <a:t>We recommend that </a:t>
            </a:r>
            <a:r>
              <a:rPr lang="en-US" u="sng" dirty="0">
                <a:hlinkClick r:id="rId3"/>
              </a:rPr>
              <a:t>Keeping Children Safe in Education 2022</a:t>
            </a:r>
            <a:r>
              <a:rPr lang="en-US" dirty="0"/>
              <a:t> (KCSIE 2022) is at hand </a:t>
            </a:r>
            <a:r>
              <a:rPr lang="en-GB" dirty="0"/>
              <a:t>whilst completing the audit.</a:t>
            </a:r>
          </a:p>
          <a:p>
            <a:pPr marL="285750" indent="-285750">
              <a:buFont typeface="Arial" panose="020B0604020202020204" pitchFamily="34" charset="0"/>
              <a:buChar char="•"/>
            </a:pPr>
            <a:endParaRPr lang="en-GB" dirty="0">
              <a:solidFill>
                <a:srgbClr val="444444"/>
              </a:solidFill>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b="1" dirty="0">
                <a:solidFill>
                  <a:srgbClr val="7030A0"/>
                </a:solidFill>
              </a:rPr>
              <a:t>Two virtual support sessions via MS TEAMS are being held on Thursday 13</a:t>
            </a:r>
            <a:r>
              <a:rPr lang="en-US" b="1" baseline="30000" dirty="0">
                <a:solidFill>
                  <a:srgbClr val="7030A0"/>
                </a:solidFill>
              </a:rPr>
              <a:t>th</a:t>
            </a:r>
            <a:r>
              <a:rPr lang="en-US" b="1" dirty="0">
                <a:solidFill>
                  <a:srgbClr val="7030A0"/>
                </a:solidFill>
              </a:rPr>
              <a:t> October 2022 4pm-4.30pm and Thursday 17th November, 4pm-4.30pm</a:t>
            </a:r>
            <a:r>
              <a:rPr lang="en-US" dirty="0"/>
              <a:t> to support professionals with completion of the audit </a:t>
            </a:r>
            <a:r>
              <a:rPr lang="en-GB" dirty="0">
                <a:cs typeface="Arial" panose="020B0604020202020204" pitchFamily="34" charset="0"/>
              </a:rPr>
              <a:t>(further information about the virtual support session will be included in the email to Headteachers) </a:t>
            </a:r>
          </a:p>
          <a:p>
            <a:pPr marL="285750" indent="-285750">
              <a:buFont typeface="Arial" panose="020B0604020202020204" pitchFamily="34" charset="0"/>
              <a:buChar char="•"/>
            </a:pPr>
            <a:r>
              <a:rPr lang="en-US" b="1" dirty="0">
                <a:solidFill>
                  <a:srgbClr val="7030A0"/>
                </a:solidFill>
              </a:rPr>
              <a:t>An email containing a username and instructions on how to create a password will be sent to Headteachers on Wednesday 12</a:t>
            </a:r>
            <a:r>
              <a:rPr lang="en-US" b="1" baseline="30000" dirty="0">
                <a:solidFill>
                  <a:srgbClr val="7030A0"/>
                </a:solidFill>
              </a:rPr>
              <a:t>th</a:t>
            </a:r>
            <a:r>
              <a:rPr lang="en-US" b="1" dirty="0">
                <a:solidFill>
                  <a:srgbClr val="7030A0"/>
                </a:solidFill>
              </a:rPr>
              <a:t> October 2022</a:t>
            </a:r>
            <a:r>
              <a:rPr lang="en-US" dirty="0">
                <a:solidFill>
                  <a:srgbClr val="7030A0"/>
                </a:solidFill>
              </a:rPr>
              <a:t> </a:t>
            </a:r>
            <a:r>
              <a:rPr lang="en-US" dirty="0"/>
              <a:t>directly from </a:t>
            </a:r>
            <a:r>
              <a:rPr lang="en-US" i="1" dirty="0"/>
              <a:t>Phew</a:t>
            </a:r>
            <a:r>
              <a:rPr lang="en-US" dirty="0"/>
              <a:t> (the company hosting the online platform for audit- please ask your Headteacher to check their junk box should they not see this tomorrow)</a:t>
            </a:r>
          </a:p>
          <a:p>
            <a:pPr marL="285750" indent="-285750">
              <a:buFont typeface="Arial" panose="020B0604020202020204" pitchFamily="34" charset="0"/>
              <a:buChar char="•"/>
            </a:pPr>
            <a:r>
              <a:rPr lang="en-US" dirty="0"/>
              <a:t>Each Headteacher has the ability to add users themselves</a:t>
            </a:r>
            <a:endParaRPr lang="en-GB" dirty="0"/>
          </a:p>
          <a:p>
            <a:pPr marL="285750" indent="-285750">
              <a:buFont typeface="Arial" panose="020B0604020202020204" pitchFamily="34" charset="0"/>
              <a:buChar char="•"/>
            </a:pPr>
            <a:r>
              <a:rPr lang="en-GB" dirty="0">
                <a:cs typeface="Arial" panose="020B0604020202020204" pitchFamily="34" charset="0"/>
              </a:rPr>
              <a:t>Should there be any questions connected to log on, passwords, users etc then please do  ensure to read all detailed documents before contacting </a:t>
            </a:r>
            <a:r>
              <a:rPr lang="en-GB" dirty="0">
                <a:cs typeface="Arial" panose="020B0604020202020204" pitchFamily="34" charset="0"/>
                <a:hlinkClick r:id="rId4"/>
              </a:rPr>
              <a:t>safeguardingineducation@nottinghamcity.gov.uk</a:t>
            </a:r>
            <a:r>
              <a:rPr lang="en-GB" dirty="0">
                <a:cs typeface="Arial" panose="020B0604020202020204" pitchFamily="34" charset="0"/>
              </a:rPr>
              <a:t> </a:t>
            </a:r>
          </a:p>
          <a:p>
            <a:endParaRPr lang="en-GB"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2EF58A-2094-4F87-B6D5-EA3EEC4048B7}"/>
              </a:ext>
            </a:extLst>
          </p:cNvPr>
          <p:cNvSpPr txBox="1"/>
          <p:nvPr/>
        </p:nvSpPr>
        <p:spPr>
          <a:xfrm>
            <a:off x="779929" y="374931"/>
            <a:ext cx="2779928" cy="707886"/>
          </a:xfrm>
          <a:prstGeom prst="rect">
            <a:avLst/>
          </a:prstGeom>
          <a:noFill/>
        </p:spPr>
        <p:txBody>
          <a:bodyPr wrap="none" rtlCol="0">
            <a:spAutoFit/>
          </a:bodyPr>
          <a:lstStyle/>
          <a:p>
            <a:r>
              <a:rPr lang="en-GB" sz="4000" b="1"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6867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F6F0A-58AC-40E8-BEFC-A9C184E534F5}"/>
              </a:ext>
            </a:extLst>
          </p:cNvPr>
          <p:cNvSpPr>
            <a:spLocks noGrp="1"/>
          </p:cNvSpPr>
          <p:nvPr>
            <p:ph type="body" sz="quarter" idx="10"/>
          </p:nvPr>
        </p:nvSpPr>
        <p:spPr>
          <a:xfrm>
            <a:off x="334217" y="651810"/>
            <a:ext cx="9361112" cy="683516"/>
          </a:xfrm>
        </p:spPr>
        <p:txBody>
          <a:bodyPr/>
          <a:lstStyle/>
          <a:p>
            <a:r>
              <a:rPr lang="en-US" dirty="0"/>
              <a:t> Prevent Offer for Education Settings 2022-2023</a:t>
            </a:r>
            <a:endParaRPr lang="en-GB" dirty="0"/>
          </a:p>
        </p:txBody>
      </p:sp>
      <p:pic>
        <p:nvPicPr>
          <p:cNvPr id="3" name="Picture 2">
            <a:extLst>
              <a:ext uri="{FF2B5EF4-FFF2-40B4-BE49-F238E27FC236}">
                <a16:creationId xmlns:a16="http://schemas.microsoft.com/office/drawing/2014/main" id="{82B51DB1-B377-4F56-96F6-7022012BE33A}"/>
              </a:ext>
            </a:extLst>
          </p:cNvPr>
          <p:cNvPicPr>
            <a:picLocks noChangeAspect="1"/>
          </p:cNvPicPr>
          <p:nvPr/>
        </p:nvPicPr>
        <p:blipFill>
          <a:blip r:embed="rId3"/>
          <a:stretch>
            <a:fillRect/>
          </a:stretch>
        </p:blipFill>
        <p:spPr>
          <a:xfrm>
            <a:off x="1129553" y="1452282"/>
            <a:ext cx="8821272" cy="5043813"/>
          </a:xfrm>
          <a:prstGeom prst="rect">
            <a:avLst/>
          </a:prstGeom>
        </p:spPr>
      </p:pic>
    </p:spTree>
    <p:extLst>
      <p:ext uri="{BB962C8B-B14F-4D97-AF65-F5344CB8AC3E}">
        <p14:creationId xmlns:p14="http://schemas.microsoft.com/office/powerpoint/2010/main" val="266566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7A21F-BDC7-49C0-86A8-3754ABC4ABF9}"/>
              </a:ext>
            </a:extLst>
          </p:cNvPr>
          <p:cNvPicPr>
            <a:picLocks noChangeAspect="1"/>
          </p:cNvPicPr>
          <p:nvPr/>
        </p:nvPicPr>
        <p:blipFill>
          <a:blip r:embed="rId3"/>
          <a:stretch>
            <a:fillRect/>
          </a:stretch>
        </p:blipFill>
        <p:spPr>
          <a:xfrm>
            <a:off x="729343" y="250371"/>
            <a:ext cx="7836320" cy="5910943"/>
          </a:xfrm>
          <a:prstGeom prst="rect">
            <a:avLst/>
          </a:prstGeom>
        </p:spPr>
      </p:pic>
    </p:spTree>
    <p:extLst>
      <p:ext uri="{BB962C8B-B14F-4D97-AF65-F5344CB8AC3E}">
        <p14:creationId xmlns:p14="http://schemas.microsoft.com/office/powerpoint/2010/main" val="16671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BC50B-FC40-48F4-ACC1-001481DCA405}"/>
              </a:ext>
            </a:extLst>
          </p:cNvPr>
          <p:cNvSpPr>
            <a:spLocks noGrp="1"/>
          </p:cNvSpPr>
          <p:nvPr>
            <p:ph type="body" sz="quarter" idx="10"/>
          </p:nvPr>
        </p:nvSpPr>
        <p:spPr>
          <a:xfrm>
            <a:off x="401452" y="234951"/>
            <a:ext cx="9614907" cy="683516"/>
          </a:xfrm>
        </p:spPr>
        <p:txBody>
          <a:bodyPr/>
          <a:lstStyle/>
          <a:p>
            <a:r>
              <a:rPr lang="en-GB" dirty="0"/>
              <a:t>Safeguarding in Education training offer</a:t>
            </a:r>
          </a:p>
        </p:txBody>
      </p:sp>
      <p:sp>
        <p:nvSpPr>
          <p:cNvPr id="3" name="TextBox 2">
            <a:extLst>
              <a:ext uri="{FF2B5EF4-FFF2-40B4-BE49-F238E27FC236}">
                <a16:creationId xmlns:a16="http://schemas.microsoft.com/office/drawing/2014/main" id="{B43EC5FD-233A-4BF6-84BD-FF0AE2C30629}"/>
              </a:ext>
            </a:extLst>
          </p:cNvPr>
          <p:cNvSpPr txBox="1"/>
          <p:nvPr/>
        </p:nvSpPr>
        <p:spPr>
          <a:xfrm>
            <a:off x="599089" y="1807779"/>
            <a:ext cx="11319642" cy="4247317"/>
          </a:xfrm>
          <a:prstGeom prst="rect">
            <a:avLst/>
          </a:prstGeom>
          <a:noFill/>
        </p:spPr>
        <p:txBody>
          <a:bodyPr wrap="square" rtlCol="0">
            <a:spAutoFit/>
          </a:bodyPr>
          <a:lstStyle/>
          <a:p>
            <a:r>
              <a:rPr lang="en-GB" dirty="0"/>
              <a:t>We have a range of courses available through the partnership </a:t>
            </a:r>
            <a:r>
              <a:rPr lang="en-GB" i="1" dirty="0"/>
              <a:t>safeguarding in education</a:t>
            </a:r>
            <a:r>
              <a:rPr lang="en-GB" dirty="0"/>
              <a:t> training programme pathway including </a:t>
            </a:r>
            <a:r>
              <a:rPr lang="en-GB" b="1" i="1" dirty="0"/>
              <a:t>Introduction to Safeguarding and Child Protection </a:t>
            </a:r>
            <a:r>
              <a:rPr lang="en-GB" dirty="0"/>
              <a:t>and a 2-day </a:t>
            </a:r>
            <a:r>
              <a:rPr lang="en-GB" i="1" dirty="0"/>
              <a:t>Designated Safeguarding Lead </a:t>
            </a:r>
            <a:r>
              <a:rPr lang="en-GB" dirty="0"/>
              <a:t>course also for all professionals new to the role or requiring renewal of their previous validation. Please do visit the NCSCP website for all course dates and be sure to book in advance as courses fill up very fast. All courses are free and available to staff working within our city settings only.</a:t>
            </a:r>
          </a:p>
          <a:p>
            <a:endParaRPr lang="en-GB" dirty="0"/>
          </a:p>
          <a:p>
            <a:endParaRPr lang="en-GB" dirty="0"/>
          </a:p>
          <a:p>
            <a:endParaRPr lang="en-GB" dirty="0"/>
          </a:p>
          <a:p>
            <a:r>
              <a:rPr lang="en-US" dirty="0">
                <a:hlinkClick r:id="rId3"/>
              </a:rPr>
              <a:t>Safeguarding Training - Nottingham City Council</a:t>
            </a:r>
            <a:endParaRPr lang="en-US" dirty="0"/>
          </a:p>
          <a:p>
            <a:endParaRPr lang="en-GB" dirty="0"/>
          </a:p>
          <a:p>
            <a:endParaRPr lang="en-GB" dirty="0"/>
          </a:p>
          <a:p>
            <a:endParaRPr lang="en-GB" dirty="0"/>
          </a:p>
          <a:p>
            <a:endParaRPr lang="en-GB" dirty="0"/>
          </a:p>
          <a:p>
            <a:r>
              <a:rPr lang="en-GB" sz="1200" dirty="0"/>
              <a:t>*A reminder that it is the staff/settings responsibility to maintain an accurate training record for all staff and ensure that it is in date</a:t>
            </a:r>
          </a:p>
          <a:p>
            <a:r>
              <a:rPr lang="en-GB" sz="1200" dirty="0"/>
              <a:t>**We offer a </a:t>
            </a:r>
            <a:r>
              <a:rPr lang="en-GB" sz="1200" i="1" dirty="0"/>
              <a:t>Train the Trainer </a:t>
            </a:r>
            <a:r>
              <a:rPr lang="en-GB" sz="1200" dirty="0"/>
              <a:t>course which we recommend a minimum of 2 professionals from each setting complete to receive annual training material from the partnership for internal use only by the approved person- see our programme for further information </a:t>
            </a:r>
          </a:p>
        </p:txBody>
      </p:sp>
    </p:spTree>
    <p:extLst>
      <p:ext uri="{BB962C8B-B14F-4D97-AF65-F5344CB8AC3E}">
        <p14:creationId xmlns:p14="http://schemas.microsoft.com/office/powerpoint/2010/main" val="6729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456C2-BC63-489E-8530-B4DC0403A52D}"/>
              </a:ext>
            </a:extLst>
          </p:cNvPr>
          <p:cNvSpPr>
            <a:spLocks noGrp="1"/>
          </p:cNvSpPr>
          <p:nvPr>
            <p:ph type="body" sz="quarter" idx="10"/>
          </p:nvPr>
        </p:nvSpPr>
        <p:spPr/>
        <p:txBody>
          <a:bodyPr/>
          <a:lstStyle/>
          <a:p>
            <a:r>
              <a:rPr lang="en-GB" dirty="0"/>
              <a:t>ADSL support </a:t>
            </a:r>
          </a:p>
        </p:txBody>
      </p:sp>
      <p:sp>
        <p:nvSpPr>
          <p:cNvPr id="3" name="TextBox 2">
            <a:extLst>
              <a:ext uri="{FF2B5EF4-FFF2-40B4-BE49-F238E27FC236}">
                <a16:creationId xmlns:a16="http://schemas.microsoft.com/office/drawing/2014/main" id="{258933D8-A5BF-4DA3-86B3-2FA46BA7ADA0}"/>
              </a:ext>
            </a:extLst>
          </p:cNvPr>
          <p:cNvSpPr txBox="1"/>
          <p:nvPr/>
        </p:nvSpPr>
        <p:spPr>
          <a:xfrm>
            <a:off x="401452" y="1345325"/>
            <a:ext cx="11380645" cy="5016758"/>
          </a:xfrm>
          <a:prstGeom prst="rect">
            <a:avLst/>
          </a:prstGeom>
          <a:noFill/>
        </p:spPr>
        <p:txBody>
          <a:bodyPr wrap="square" rtlCol="0">
            <a:spAutoFit/>
          </a:bodyPr>
          <a:lstStyle/>
          <a:p>
            <a:r>
              <a:rPr lang="en-GB" sz="1400" dirty="0"/>
              <a:t>There are eleven ADSLs in the City of Nottingham who are available to support Designated Safeguarding Leads and school/academy leaders.</a:t>
            </a:r>
          </a:p>
          <a:p>
            <a:endParaRPr lang="en-GB" sz="1400" dirty="0"/>
          </a:p>
          <a:p>
            <a:endParaRPr lang="en-GB" sz="1400" dirty="0"/>
          </a:p>
          <a:p>
            <a:r>
              <a:rPr lang="en-GB" sz="1400" b="1" dirty="0"/>
              <a:t>What do they do?</a:t>
            </a:r>
          </a:p>
          <a:p>
            <a:r>
              <a:rPr lang="en-GB" sz="1400" dirty="0"/>
              <a:t>The Advanced Designated Safeguarding Lead can:</a:t>
            </a:r>
          </a:p>
          <a:p>
            <a:pPr marL="285750" lvl="0" indent="-285750">
              <a:buFont typeface="Arial" panose="020B0604020202020204" pitchFamily="34" charset="0"/>
              <a:buChar char="•"/>
            </a:pPr>
            <a:r>
              <a:rPr lang="en-GB" sz="1400" dirty="0"/>
              <a:t>Offer advice and guidance on policy and procedure</a:t>
            </a:r>
          </a:p>
          <a:p>
            <a:pPr marL="285750" lvl="0" indent="-285750">
              <a:buFont typeface="Arial" panose="020B0604020202020204" pitchFamily="34" charset="0"/>
              <a:buChar char="•"/>
            </a:pPr>
            <a:r>
              <a:rPr lang="en-GB" sz="1400" dirty="0"/>
              <a:t>Support newly appointed DSLs during induction</a:t>
            </a:r>
          </a:p>
          <a:p>
            <a:pPr marL="285750" lvl="0" indent="-285750">
              <a:buFont typeface="Arial" panose="020B0604020202020204" pitchFamily="34" charset="0"/>
              <a:buChar char="•"/>
            </a:pPr>
            <a:r>
              <a:rPr lang="en-GB" sz="1400" dirty="0"/>
              <a:t>Act as a forum for communication and consultation in particular between schools and the Safeguarding Partnership but also with other partnership bodies</a:t>
            </a:r>
          </a:p>
          <a:p>
            <a:pPr marL="285750" lvl="0" indent="-285750">
              <a:buFont typeface="Arial" panose="020B0604020202020204" pitchFamily="34" charset="0"/>
              <a:buChar char="•"/>
            </a:pPr>
            <a:r>
              <a:rPr lang="en-GB" sz="1400" dirty="0"/>
              <a:t>Support the functioning of the DSL Network</a:t>
            </a:r>
          </a:p>
          <a:p>
            <a:pPr marL="285750" lvl="0" indent="-285750">
              <a:buFont typeface="Arial" panose="020B0604020202020204" pitchFamily="34" charset="0"/>
              <a:buChar char="•"/>
            </a:pPr>
            <a:r>
              <a:rPr lang="en-GB" sz="1400" dirty="0"/>
              <a:t>Develop and share evidence based good practice</a:t>
            </a:r>
          </a:p>
          <a:p>
            <a:pPr marL="285750" lvl="0" indent="-285750">
              <a:buFont typeface="Arial" panose="020B0604020202020204" pitchFamily="34" charset="0"/>
              <a:buChar char="•"/>
            </a:pPr>
            <a:r>
              <a:rPr lang="en-GB" sz="1400" dirty="0"/>
              <a:t>Support training and development</a:t>
            </a:r>
          </a:p>
          <a:p>
            <a:pPr marL="285750" lvl="0" indent="-285750">
              <a:buFont typeface="Arial" panose="020B0604020202020204" pitchFamily="34" charset="0"/>
              <a:buChar char="•"/>
            </a:pPr>
            <a:r>
              <a:rPr lang="en-GB" sz="1400" dirty="0"/>
              <a:t>Support the NCSCP and schools to undertake audit activity</a:t>
            </a:r>
          </a:p>
          <a:p>
            <a:pPr marL="285750" lvl="0" indent="-285750">
              <a:buFont typeface="Arial" panose="020B0604020202020204" pitchFamily="34" charset="0"/>
              <a:buChar char="•"/>
            </a:pPr>
            <a:r>
              <a:rPr lang="en-GB" sz="1400" dirty="0"/>
              <a:t>A range of other tasks for the NCSCP that strengthen safeguarding practices across the education directorate </a:t>
            </a:r>
          </a:p>
          <a:p>
            <a:pPr marL="285750" lvl="0" indent="-285750">
              <a:buFont typeface="Arial" panose="020B0604020202020204" pitchFamily="34" charset="0"/>
              <a:buChar char="•"/>
            </a:pPr>
            <a:endParaRPr lang="en-GB" dirty="0"/>
          </a:p>
          <a:p>
            <a:pPr lvl="0"/>
            <a:endParaRPr lang="en-GB" dirty="0"/>
          </a:p>
          <a:p>
            <a:r>
              <a:rPr lang="en-GB" sz="1400" dirty="0"/>
              <a:t>The ADSL team has a range of skills and experiences to support DSLs in schools and academies.</a:t>
            </a:r>
          </a:p>
          <a:p>
            <a:r>
              <a:rPr lang="en-GB" sz="1400" dirty="0"/>
              <a:t>You might consider requesting support for example if you have a new or recently appointed DSL, for advice on processes and record keeping or a deep dive into a particular area of safeguarding practice. Each individual request for support should be complete by </a:t>
            </a:r>
            <a:r>
              <a:rPr lang="en-GB" sz="1400" u="sng" dirty="0">
                <a:hlinkClick r:id="rId3"/>
              </a:rPr>
              <a:t>filling in the </a:t>
            </a:r>
            <a:r>
              <a:rPr lang="en-GB" sz="1400" i="1" u="sng" dirty="0">
                <a:hlinkClick r:id="rId3"/>
              </a:rPr>
              <a:t>Request for Support  form</a:t>
            </a:r>
            <a:r>
              <a:rPr lang="en-GB" sz="1400" dirty="0"/>
              <a:t> and once complete sent to the </a:t>
            </a:r>
            <a:r>
              <a:rPr lang="en-GB" sz="1400" i="1" dirty="0"/>
              <a:t>Schools and Education Safeguarding Coordinator</a:t>
            </a:r>
            <a:r>
              <a:rPr lang="en-GB" sz="1400" dirty="0"/>
              <a:t> </a:t>
            </a:r>
            <a:r>
              <a:rPr lang="en-GB" sz="1400" u="sng" dirty="0">
                <a:hlinkClick r:id="rId4"/>
              </a:rPr>
              <a:t>claire.maclean@nottinghamcity.gov.uk</a:t>
            </a:r>
            <a:r>
              <a:rPr lang="en-GB" sz="1400" i="1" dirty="0"/>
              <a:t>,</a:t>
            </a:r>
            <a:r>
              <a:rPr lang="en-GB" sz="1400" dirty="0"/>
              <a:t> who leads the team, and will considered each request and allocate the appropriate ADSL to begin planning further the task that is requested.</a:t>
            </a:r>
          </a:p>
          <a:p>
            <a:pPr lvl="0"/>
            <a:endParaRPr lang="en-GB" dirty="0"/>
          </a:p>
        </p:txBody>
      </p:sp>
    </p:spTree>
    <p:extLst>
      <p:ext uri="{BB962C8B-B14F-4D97-AF65-F5344CB8AC3E}">
        <p14:creationId xmlns:p14="http://schemas.microsoft.com/office/powerpoint/2010/main" val="30407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D19CA-5CBD-4799-B6DD-1C5DE827AD36}"/>
              </a:ext>
            </a:extLst>
          </p:cNvPr>
          <p:cNvSpPr>
            <a:spLocks noGrp="1"/>
          </p:cNvSpPr>
          <p:nvPr>
            <p:ph type="body" sz="quarter" idx="10"/>
          </p:nvPr>
        </p:nvSpPr>
        <p:spPr/>
        <p:txBody>
          <a:bodyPr/>
          <a:lstStyle/>
          <a:p>
            <a:r>
              <a:rPr lang="en-GB" dirty="0"/>
              <a:t>ADSL’s</a:t>
            </a:r>
          </a:p>
        </p:txBody>
      </p:sp>
      <p:pic>
        <p:nvPicPr>
          <p:cNvPr id="3" name="Picture 2">
            <a:extLst>
              <a:ext uri="{FF2B5EF4-FFF2-40B4-BE49-F238E27FC236}">
                <a16:creationId xmlns:a16="http://schemas.microsoft.com/office/drawing/2014/main" id="{9ED59FC2-B2B5-425E-8BE3-3AD4D36C26E6}"/>
              </a:ext>
            </a:extLst>
          </p:cNvPr>
          <p:cNvPicPr>
            <a:picLocks noChangeAspect="1"/>
          </p:cNvPicPr>
          <p:nvPr/>
        </p:nvPicPr>
        <p:blipFill>
          <a:blip r:embed="rId3"/>
          <a:stretch>
            <a:fillRect/>
          </a:stretch>
        </p:blipFill>
        <p:spPr>
          <a:xfrm>
            <a:off x="494807" y="1294032"/>
            <a:ext cx="5485579" cy="4705023"/>
          </a:xfrm>
          <a:prstGeom prst="rect">
            <a:avLst/>
          </a:prstGeom>
        </p:spPr>
      </p:pic>
      <p:pic>
        <p:nvPicPr>
          <p:cNvPr id="4" name="Picture 3">
            <a:extLst>
              <a:ext uri="{FF2B5EF4-FFF2-40B4-BE49-F238E27FC236}">
                <a16:creationId xmlns:a16="http://schemas.microsoft.com/office/drawing/2014/main" id="{4F7C1AA3-AE70-467C-BB53-56561105C8B8}"/>
              </a:ext>
            </a:extLst>
          </p:cNvPr>
          <p:cNvPicPr>
            <a:picLocks noChangeAspect="1"/>
          </p:cNvPicPr>
          <p:nvPr/>
        </p:nvPicPr>
        <p:blipFill>
          <a:blip r:embed="rId4"/>
          <a:stretch>
            <a:fillRect/>
          </a:stretch>
        </p:blipFill>
        <p:spPr>
          <a:xfrm>
            <a:off x="6096000" y="1420158"/>
            <a:ext cx="5318622" cy="4578897"/>
          </a:xfrm>
          <a:prstGeom prst="rect">
            <a:avLst/>
          </a:prstGeom>
        </p:spPr>
      </p:pic>
    </p:spTree>
    <p:extLst>
      <p:ext uri="{BB962C8B-B14F-4D97-AF65-F5344CB8AC3E}">
        <p14:creationId xmlns:p14="http://schemas.microsoft.com/office/powerpoint/2010/main" val="1442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2E8F73-DFCD-4D8C-A82B-CC83848F2888}"/>
              </a:ext>
            </a:extLst>
          </p:cNvPr>
          <p:cNvSpPr>
            <a:spLocks noGrp="1"/>
          </p:cNvSpPr>
          <p:nvPr>
            <p:ph type="body" sz="quarter" idx="10"/>
          </p:nvPr>
        </p:nvSpPr>
        <p:spPr/>
        <p:txBody>
          <a:bodyPr/>
          <a:lstStyle/>
          <a:p>
            <a:r>
              <a:rPr lang="en-GB" dirty="0"/>
              <a:t>KCSIE 2022</a:t>
            </a:r>
          </a:p>
        </p:txBody>
      </p:sp>
      <p:sp>
        <p:nvSpPr>
          <p:cNvPr id="3" name="TextBox 2">
            <a:extLst>
              <a:ext uri="{FF2B5EF4-FFF2-40B4-BE49-F238E27FC236}">
                <a16:creationId xmlns:a16="http://schemas.microsoft.com/office/drawing/2014/main" id="{F69BE908-AAF7-42CF-9AF4-9B4E89174BDB}"/>
              </a:ext>
            </a:extLst>
          </p:cNvPr>
          <p:cNvSpPr txBox="1"/>
          <p:nvPr/>
        </p:nvSpPr>
        <p:spPr>
          <a:xfrm>
            <a:off x="735724" y="2228193"/>
            <a:ext cx="8166538" cy="646331"/>
          </a:xfrm>
          <a:prstGeom prst="rect">
            <a:avLst/>
          </a:prstGeom>
          <a:noFill/>
        </p:spPr>
        <p:txBody>
          <a:bodyPr wrap="square" rtlCol="0">
            <a:spAutoFit/>
          </a:bodyPr>
          <a:lstStyle/>
          <a:p>
            <a:endParaRPr lang="en-GB" dirty="0"/>
          </a:p>
          <a:p>
            <a:endParaRPr lang="en-GB" dirty="0"/>
          </a:p>
        </p:txBody>
      </p:sp>
      <p:sp>
        <p:nvSpPr>
          <p:cNvPr id="4" name="Rectangle 3">
            <a:extLst>
              <a:ext uri="{FF2B5EF4-FFF2-40B4-BE49-F238E27FC236}">
                <a16:creationId xmlns:a16="http://schemas.microsoft.com/office/drawing/2014/main" id="{A1CF1923-B571-4F13-9676-051CE05754BE}"/>
              </a:ext>
            </a:extLst>
          </p:cNvPr>
          <p:cNvSpPr/>
          <p:nvPr/>
        </p:nvSpPr>
        <p:spPr>
          <a:xfrm>
            <a:off x="580127" y="1696290"/>
            <a:ext cx="6096000" cy="3970318"/>
          </a:xfrm>
          <a:prstGeom prst="rect">
            <a:avLst/>
          </a:prstGeom>
        </p:spPr>
        <p:txBody>
          <a:bodyPr>
            <a:spAutoFit/>
          </a:bodyPr>
          <a:lstStyle/>
          <a:p>
            <a:r>
              <a:rPr lang="en-GB" sz="3600" dirty="0"/>
              <a:t>A polite reminder at this busy start to the academic year to ensure that all of your policies and documents  reflect guidance contained within KCSIE 2022 and are up to date on all platforms.</a:t>
            </a:r>
          </a:p>
        </p:txBody>
      </p:sp>
      <p:pic>
        <p:nvPicPr>
          <p:cNvPr id="5" name="Picture 4">
            <a:extLst>
              <a:ext uri="{FF2B5EF4-FFF2-40B4-BE49-F238E27FC236}">
                <a16:creationId xmlns:a16="http://schemas.microsoft.com/office/drawing/2014/main" id="{A28189A2-39A2-44AF-BF1E-C0776871BEC1}"/>
              </a:ext>
            </a:extLst>
          </p:cNvPr>
          <p:cNvPicPr>
            <a:picLocks noChangeAspect="1"/>
          </p:cNvPicPr>
          <p:nvPr/>
        </p:nvPicPr>
        <p:blipFill>
          <a:blip r:embed="rId2"/>
          <a:stretch>
            <a:fillRect/>
          </a:stretch>
        </p:blipFill>
        <p:spPr>
          <a:xfrm rot="760634">
            <a:off x="7266305" y="1944415"/>
            <a:ext cx="4124505" cy="3970318"/>
          </a:xfrm>
          <a:prstGeom prst="rect">
            <a:avLst/>
          </a:prstGeom>
        </p:spPr>
      </p:pic>
    </p:spTree>
    <p:extLst>
      <p:ext uri="{BB962C8B-B14F-4D97-AF65-F5344CB8AC3E}">
        <p14:creationId xmlns:p14="http://schemas.microsoft.com/office/powerpoint/2010/main" val="26131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E1B3AE-EBDD-4610-9DF4-19DBC5DC61BB}"/>
              </a:ext>
            </a:extLst>
          </p:cNvPr>
          <p:cNvSpPr/>
          <p:nvPr/>
        </p:nvSpPr>
        <p:spPr>
          <a:xfrm>
            <a:off x="241736" y="344270"/>
            <a:ext cx="10857188" cy="4678204"/>
          </a:xfrm>
          <a:prstGeom prst="rect">
            <a:avLst/>
          </a:prstGeom>
        </p:spPr>
        <p:txBody>
          <a:bodyPr wrap="square">
            <a:spAutoFit/>
          </a:bodyPr>
          <a:lstStyle/>
          <a:p>
            <a:r>
              <a:rPr lang="en-GB" sz="3600" b="1" dirty="0">
                <a:latin typeface="Calibri" panose="020F0502020204030204" pitchFamily="34" charset="0"/>
                <a:ea typeface="Times New Roman" panose="02020603050405020304" pitchFamily="18" charset="0"/>
                <a:cs typeface="Arial" panose="020B0604020202020204" pitchFamily="34" charset="0"/>
              </a:rPr>
              <a:t>Dates for upcoming DSL Networks to be held virtually:</a:t>
            </a:r>
          </a:p>
          <a:p>
            <a:r>
              <a:rPr lang="en-GB" sz="3600" dirty="0">
                <a:latin typeface="Calibri" panose="020F0502020204030204" pitchFamily="34" charset="0"/>
                <a:ea typeface="Calibri" panose="020F0502020204030204" pitchFamily="34" charset="0"/>
                <a:cs typeface="Times New Roman" panose="02020603050405020304" pitchFamily="18" charset="0"/>
              </a:rPr>
              <a:t> </a:t>
            </a:r>
          </a:p>
          <a:p>
            <a:r>
              <a:rPr lang="en-GB"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Tuesday February 07</a:t>
            </a:r>
            <a:r>
              <a:rPr lang="en-GB" sz="4000" b="1" baseline="30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th</a:t>
            </a:r>
            <a:r>
              <a:rPr lang="en-GB"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9.30-12 </a:t>
            </a:r>
          </a:p>
          <a:p>
            <a:r>
              <a:rPr lang="en-GB"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Tuesday May 23</a:t>
            </a:r>
            <a:r>
              <a:rPr lang="en-GB" sz="4000" b="1" baseline="30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rd</a:t>
            </a:r>
            <a:r>
              <a:rPr lang="en-GB"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9.30-12</a:t>
            </a:r>
          </a:p>
          <a:p>
            <a:endParaRPr lang="en-GB"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A reminder that all delegates must register in advance through Eventbrite link sent through central email or by visiting the partnership website for all networks</a:t>
            </a:r>
          </a:p>
          <a:p>
            <a:pPr marL="342900" indent="-342900">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 Virtual networks do not have a limit on the number of professionals attending from each setting</a:t>
            </a:r>
          </a:p>
          <a:p>
            <a:pPr marL="342900" indent="-342900">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Attendance at 2 or more DSL networks per year constitutes ‘</a:t>
            </a:r>
            <a:r>
              <a:rPr lang="en-GB" i="1" dirty="0">
                <a:latin typeface="Calibri" panose="020F0502020204030204" pitchFamily="34" charset="0"/>
                <a:ea typeface="Times New Roman" panose="02020603050405020304" pitchFamily="18" charset="0"/>
                <a:cs typeface="Times New Roman" panose="02020603050405020304" pitchFamily="18" charset="0"/>
              </a:rPr>
              <a:t>DSL Update training</a:t>
            </a:r>
            <a:r>
              <a:rPr lang="en-GB" dirty="0">
                <a:latin typeface="Calibri" panose="020F0502020204030204" pitchFamily="34" charset="0"/>
                <a:ea typeface="Times New Roman" panose="02020603050405020304" pitchFamily="18" charset="0"/>
                <a:cs typeface="Times New Roman" panose="02020603050405020304" pitchFamily="18" charset="0"/>
              </a:rPr>
              <a:t>’ and we will certificate accordingly each summer term</a:t>
            </a:r>
          </a:p>
          <a:p>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7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8033DA-FE66-4DE6-B781-CD03AB57D128}"/>
              </a:ext>
            </a:extLst>
          </p:cNvPr>
          <p:cNvSpPr>
            <a:spLocks noGrp="1"/>
          </p:cNvSpPr>
          <p:nvPr>
            <p:ph type="body" sz="quarter" idx="10"/>
          </p:nvPr>
        </p:nvSpPr>
        <p:spPr/>
        <p:txBody>
          <a:bodyPr/>
          <a:lstStyle/>
          <a:p>
            <a:r>
              <a:rPr lang="en-GB" dirty="0"/>
              <a:t>Carousel order for the morning</a:t>
            </a:r>
          </a:p>
        </p:txBody>
      </p:sp>
      <p:sp>
        <p:nvSpPr>
          <p:cNvPr id="3" name="Rectangle 2">
            <a:extLst>
              <a:ext uri="{FF2B5EF4-FFF2-40B4-BE49-F238E27FC236}">
                <a16:creationId xmlns:a16="http://schemas.microsoft.com/office/drawing/2014/main" id="{4E861313-5817-4D77-857F-3861C9A214F3}"/>
              </a:ext>
            </a:extLst>
          </p:cNvPr>
          <p:cNvSpPr/>
          <p:nvPr/>
        </p:nvSpPr>
        <p:spPr>
          <a:xfrm>
            <a:off x="641131" y="1366897"/>
            <a:ext cx="8502869" cy="4370427"/>
          </a:xfrm>
          <a:prstGeom prst="rect">
            <a:avLst/>
          </a:prstGeom>
        </p:spPr>
        <p:txBody>
          <a:bodyPr wrap="square">
            <a:spAutoFit/>
          </a:bodyPr>
          <a:lstStyle/>
          <a:p>
            <a:r>
              <a:rPr lang="en-GB" sz="2400" b="1" u="sng" dirty="0">
                <a:latin typeface="Calibri" panose="020F0502020204030204" pitchFamily="34" charset="0"/>
                <a:ea typeface="Calibri" panose="020F0502020204030204" pitchFamily="34" charset="0"/>
                <a:cs typeface="Times New Roman" panose="02020603050405020304" pitchFamily="18" charset="0"/>
              </a:rPr>
              <a:t>Surnames A to F</a:t>
            </a:r>
          </a:p>
          <a:p>
            <a:r>
              <a:rPr lang="en-GB" dirty="0">
                <a:latin typeface="Calibri" panose="020F0502020204030204" pitchFamily="34" charset="0"/>
                <a:ea typeface="Calibri" panose="020F0502020204030204" pitchFamily="34" charset="0"/>
                <a:cs typeface="Times New Roman" panose="02020603050405020304" pitchFamily="18" charset="0"/>
              </a:rPr>
              <a:t>10:05: Seminar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n-GB" dirty="0">
                <a:latin typeface="Calibri" panose="020F0502020204030204" pitchFamily="34" charset="0"/>
                <a:ea typeface="Calibri" panose="020F0502020204030204" pitchFamily="34" charset="0"/>
                <a:cs typeface="Times New Roman" panose="02020603050405020304" pitchFamily="18" charset="0"/>
              </a:rPr>
              <a:t> (Bowden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10:45: Seminar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en-GB" dirty="0">
                <a:latin typeface="Calibri" panose="020F0502020204030204" pitchFamily="34" charset="0"/>
                <a:ea typeface="Calibri" panose="020F0502020204030204" pitchFamily="34" charset="0"/>
                <a:cs typeface="Times New Roman" panose="02020603050405020304" pitchFamily="18" charset="0"/>
              </a:rPr>
              <a:t> (Hooley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11:25: Seminar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Kilpin</a:t>
            </a:r>
            <a:r>
              <a:rPr lang="en-GB" dirty="0">
                <a:latin typeface="Calibri" panose="020F0502020204030204" pitchFamily="34" charset="0"/>
                <a:ea typeface="Calibri" panose="020F0502020204030204" pitchFamily="34" charset="0"/>
                <a:cs typeface="Times New Roman" panose="02020603050405020304" pitchFamily="18" charset="0"/>
              </a:rPr>
              <a:t>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sz="2400" u="sng" dirty="0">
                <a:latin typeface="Calibri" panose="020F0502020204030204" pitchFamily="34" charset="0"/>
                <a:ea typeface="Calibri" panose="020F0502020204030204" pitchFamily="34" charset="0"/>
                <a:cs typeface="Times New Roman" panose="02020603050405020304" pitchFamily="18" charset="0"/>
              </a:rPr>
              <a:t>Surnames G to O</a:t>
            </a:r>
          </a:p>
          <a:p>
            <a:r>
              <a:rPr lang="en-GB" dirty="0">
                <a:latin typeface="Calibri" panose="020F0502020204030204" pitchFamily="34" charset="0"/>
                <a:ea typeface="Calibri" panose="020F0502020204030204" pitchFamily="34" charset="0"/>
                <a:cs typeface="Times New Roman" panose="02020603050405020304" pitchFamily="18" charset="0"/>
              </a:rPr>
              <a:t>10:05: Seminar </a:t>
            </a:r>
            <a:r>
              <a:rPr lang="en-GB" b="1" dirty="0">
                <a:solidFill>
                  <a:srgbClr val="EA127B"/>
                </a:solidFill>
                <a:latin typeface="Calibri" panose="020F0502020204030204" pitchFamily="34" charset="0"/>
                <a:ea typeface="Calibri" panose="020F0502020204030204" pitchFamily="34" charset="0"/>
                <a:cs typeface="Times New Roman" panose="02020603050405020304" pitchFamily="18" charset="0"/>
              </a:rPr>
              <a:t>B </a:t>
            </a:r>
            <a:r>
              <a:rPr lang="en-GB" dirty="0">
                <a:latin typeface="Calibri" panose="020F0502020204030204" pitchFamily="34" charset="0"/>
                <a:ea typeface="Calibri" panose="020F0502020204030204" pitchFamily="34" charset="0"/>
                <a:cs typeface="Times New Roman" panose="02020603050405020304" pitchFamily="18" charset="0"/>
              </a:rPr>
              <a:t>(Hooley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10:45: Seminar</a:t>
            </a:r>
            <a:r>
              <a:rPr lang="en-GB" b="1" dirty="0">
                <a:solidFill>
                  <a:srgbClr val="EA127B"/>
                </a:solidFill>
                <a:latin typeface="Calibri" panose="020F0502020204030204" pitchFamily="34" charset="0"/>
                <a:ea typeface="Calibri" panose="020F0502020204030204" pitchFamily="34" charset="0"/>
                <a:cs typeface="Times New Roman" panose="02020603050405020304" pitchFamily="18" charset="0"/>
              </a:rPr>
              <a:t> C </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Kilpin</a:t>
            </a:r>
            <a:r>
              <a:rPr lang="en-GB" dirty="0">
                <a:latin typeface="Calibri" panose="020F0502020204030204" pitchFamily="34" charset="0"/>
                <a:ea typeface="Calibri" panose="020F0502020204030204" pitchFamily="34" charset="0"/>
                <a:cs typeface="Times New Roman" panose="02020603050405020304" pitchFamily="18" charset="0"/>
              </a:rPr>
              <a:t>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11:25: Seminar </a:t>
            </a:r>
            <a:r>
              <a:rPr lang="en-GB" b="1" dirty="0">
                <a:solidFill>
                  <a:srgbClr val="EA127B"/>
                </a:solidFill>
                <a:latin typeface="Calibri" panose="020F0502020204030204" pitchFamily="34" charset="0"/>
                <a:ea typeface="Calibri" panose="020F0502020204030204" pitchFamily="34" charset="0"/>
                <a:cs typeface="Times New Roman" panose="02020603050405020304" pitchFamily="18" charset="0"/>
              </a:rPr>
              <a:t>A</a:t>
            </a:r>
            <a:r>
              <a:rPr lang="en-GB" dirty="0">
                <a:latin typeface="Calibri" panose="020F0502020204030204" pitchFamily="34" charset="0"/>
                <a:ea typeface="Calibri" panose="020F0502020204030204" pitchFamily="34" charset="0"/>
                <a:cs typeface="Times New Roman" panose="02020603050405020304" pitchFamily="18" charset="0"/>
              </a:rPr>
              <a:t> (Bowden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sz="2400" u="sng" dirty="0">
                <a:latin typeface="Calibri" panose="020F0502020204030204" pitchFamily="34" charset="0"/>
                <a:ea typeface="Calibri" panose="020F0502020204030204" pitchFamily="34" charset="0"/>
                <a:cs typeface="Times New Roman" panose="02020603050405020304" pitchFamily="18" charset="0"/>
              </a:rPr>
              <a:t>Surnames P to Z</a:t>
            </a:r>
          </a:p>
          <a:p>
            <a:r>
              <a:rPr lang="en-GB" dirty="0">
                <a:latin typeface="Calibri" panose="020F0502020204030204" pitchFamily="34" charset="0"/>
                <a:ea typeface="Calibri" panose="020F0502020204030204" pitchFamily="34" charset="0"/>
                <a:cs typeface="Times New Roman" panose="02020603050405020304" pitchFamily="18" charset="0"/>
              </a:rPr>
              <a:t>10:05: Seminar </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 </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Kilpin</a:t>
            </a:r>
            <a:r>
              <a:rPr lang="en-GB" dirty="0">
                <a:latin typeface="Calibri" panose="020F0502020204030204" pitchFamily="34" charset="0"/>
                <a:ea typeface="Calibri" panose="020F0502020204030204" pitchFamily="34" charset="0"/>
                <a:cs typeface="Times New Roman" panose="02020603050405020304" pitchFamily="18" charset="0"/>
              </a:rPr>
              <a:t>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10:45: Seminar </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(Bowden Room)</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11:25: Seminar</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B </a:t>
            </a:r>
            <a:r>
              <a:rPr lang="en-GB" dirty="0">
                <a:latin typeface="Calibri" panose="020F0502020204030204" pitchFamily="34" charset="0"/>
                <a:ea typeface="Calibri" panose="020F0502020204030204" pitchFamily="34" charset="0"/>
                <a:cs typeface="Times New Roman" panose="02020603050405020304" pitchFamily="18" charset="0"/>
              </a:rPr>
              <a:t>(Hooley Room)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62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7A605-6882-47BF-BBA4-A01D0C4C8EA8}"/>
              </a:ext>
            </a:extLst>
          </p:cNvPr>
          <p:cNvSpPr>
            <a:spLocks noGrp="1"/>
          </p:cNvSpPr>
          <p:nvPr>
            <p:ph type="body" sz="quarter" idx="10"/>
          </p:nvPr>
        </p:nvSpPr>
        <p:spPr>
          <a:xfrm>
            <a:off x="107163" y="413626"/>
            <a:ext cx="7859713" cy="683516"/>
          </a:xfrm>
        </p:spPr>
        <p:txBody>
          <a:bodyPr/>
          <a:lstStyle/>
          <a:p>
            <a:r>
              <a:rPr lang="en-GB" dirty="0"/>
              <a:t>Overview of network content</a:t>
            </a:r>
          </a:p>
        </p:txBody>
      </p:sp>
      <p:sp>
        <p:nvSpPr>
          <p:cNvPr id="3" name="Rectangle 2">
            <a:extLst>
              <a:ext uri="{FF2B5EF4-FFF2-40B4-BE49-F238E27FC236}">
                <a16:creationId xmlns:a16="http://schemas.microsoft.com/office/drawing/2014/main" id="{C22CAE93-E055-4EBC-B932-FED3DCF332A9}"/>
              </a:ext>
            </a:extLst>
          </p:cNvPr>
          <p:cNvSpPr/>
          <p:nvPr/>
        </p:nvSpPr>
        <p:spPr>
          <a:xfrm>
            <a:off x="1271751" y="2033038"/>
            <a:ext cx="9963808" cy="3580339"/>
          </a:xfrm>
          <a:prstGeom prst="rect">
            <a:avLst/>
          </a:prstGeom>
        </p:spPr>
        <p:txBody>
          <a:bodyPr wrap="square">
            <a:spAutoFit/>
          </a:bodyPr>
          <a:lstStyle/>
          <a:p>
            <a:pPr algn="ctr">
              <a:lnSpc>
                <a:spcPct val="150000"/>
              </a:lnSpc>
            </a:pPr>
            <a:r>
              <a:rPr lang="en-GB" dirty="0">
                <a:latin typeface="Arial" panose="020B0604020202020204" pitchFamily="34" charset="0"/>
                <a:ea typeface="Calibri" panose="020F0502020204030204" pitchFamily="34" charset="0"/>
                <a:cs typeface="Times New Roman" panose="02020603050405020304" pitchFamily="18" charset="0"/>
              </a:rPr>
              <a:t>Carousel of 3 seminars each lasting 30 minutes with question and answer opportunity built in:</a:t>
            </a:r>
          </a:p>
          <a:p>
            <a:pPr algn="ctr">
              <a:lnSpc>
                <a:spcPct val="150000"/>
              </a:lnSpc>
            </a:pPr>
            <a:endParaRPr lang="en-GB" b="1" u="sng"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GB" b="1" u="sng" dirty="0">
                <a:latin typeface="Arial" panose="020B0604020202020204" pitchFamily="34" charset="0"/>
                <a:ea typeface="Calibri" panose="020F0502020204030204" pitchFamily="34" charset="0"/>
                <a:cs typeface="Times New Roman" panose="02020603050405020304" pitchFamily="18" charset="0"/>
              </a:rPr>
              <a:t>Bowden Room (Seminar A</a:t>
            </a:r>
            <a:r>
              <a:rPr lang="en-GB" b="1" dirty="0">
                <a:latin typeface="Arial" panose="020B0604020202020204" pitchFamily="34" charset="0"/>
                <a:ea typeface="Calibri" panose="020F0502020204030204" pitchFamily="34" charset="0"/>
                <a:cs typeface="Times New Roman" panose="02020603050405020304" pitchFamily="18" charset="0"/>
              </a:rPr>
              <a:t>): Additional duties and Vulnerable Learner Support pathway</a:t>
            </a:r>
            <a:r>
              <a:rPr lang="en-GB" dirty="0">
                <a:latin typeface="Arial" panose="020B0604020202020204" pitchFamily="34" charset="0"/>
                <a:ea typeface="Calibri" panose="020F0502020204030204" pitchFamily="34" charset="0"/>
                <a:cs typeface="Times New Roman" panose="02020603050405020304" pitchFamily="18" charset="0"/>
              </a:rPr>
              <a:t>- Jasmin Howell</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GB" b="1" u="sng" dirty="0">
                <a:latin typeface="Arial" panose="020B0604020202020204" pitchFamily="34" charset="0"/>
                <a:ea typeface="Calibri" panose="020F0502020204030204" pitchFamily="34" charset="0"/>
                <a:cs typeface="Times New Roman" panose="02020603050405020304" pitchFamily="18" charset="0"/>
              </a:rPr>
              <a:t>Hooley Room (Seminar B</a:t>
            </a:r>
            <a:r>
              <a:rPr lang="en-GB" b="1" dirty="0">
                <a:latin typeface="Arial" panose="020B0604020202020204" pitchFamily="34" charset="0"/>
                <a:ea typeface="Calibri" panose="020F0502020204030204" pitchFamily="34" charset="0"/>
                <a:cs typeface="Times New Roman" panose="02020603050405020304" pitchFamily="18" charset="0"/>
              </a:rPr>
              <a:t>): Working together to improve school attendance</a:t>
            </a:r>
            <a:r>
              <a:rPr lang="en-GB" dirty="0">
                <a:latin typeface="Arial" panose="020B0604020202020204" pitchFamily="34" charset="0"/>
                <a:ea typeface="Calibri" panose="020F0502020204030204" pitchFamily="34" charset="0"/>
                <a:cs typeface="Times New Roman" panose="02020603050405020304" pitchFamily="18" charset="0"/>
              </a:rPr>
              <a:t>- Karen McAndrews and Tracey Cross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GB" b="1" u="sng" dirty="0" err="1">
                <a:latin typeface="Arial" panose="020B0604020202020204" pitchFamily="34" charset="0"/>
                <a:ea typeface="Calibri" panose="020F0502020204030204" pitchFamily="34" charset="0"/>
                <a:cs typeface="Times New Roman" panose="02020603050405020304" pitchFamily="18" charset="0"/>
              </a:rPr>
              <a:t>Kilpin</a:t>
            </a:r>
            <a:r>
              <a:rPr lang="en-GB" b="1" u="sng" dirty="0">
                <a:latin typeface="Arial" panose="020B0604020202020204" pitchFamily="34" charset="0"/>
                <a:ea typeface="Calibri" panose="020F0502020204030204" pitchFamily="34" charset="0"/>
                <a:cs typeface="Times New Roman" panose="02020603050405020304" pitchFamily="18" charset="0"/>
              </a:rPr>
              <a:t> Room (Seminar C):</a:t>
            </a:r>
            <a:r>
              <a:rPr lang="en-GB" b="1" dirty="0">
                <a:latin typeface="Arial" panose="020B0604020202020204" pitchFamily="34" charset="0"/>
                <a:ea typeface="Calibri" panose="020F0502020204030204" pitchFamily="34" charset="0"/>
                <a:cs typeface="Times New Roman" panose="02020603050405020304" pitchFamily="18" charset="0"/>
              </a:rPr>
              <a:t> Improvement Journey-</a:t>
            </a:r>
            <a:r>
              <a:rPr lang="en-GB" dirty="0">
                <a:latin typeface="Arial" panose="020B0604020202020204" pitchFamily="34" charset="0"/>
                <a:ea typeface="Calibri" panose="020F0502020204030204" pitchFamily="34" charset="0"/>
                <a:cs typeface="Times New Roman" panose="02020603050405020304" pitchFamily="18" charset="0"/>
              </a:rPr>
              <a:t> Sam Danyluk and David Goldsworthy</a:t>
            </a:r>
          </a:p>
          <a:p>
            <a:pPr algn="ctr">
              <a:lnSpc>
                <a:spcPct val="150000"/>
              </a:lnSpc>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9C65AF-DDCB-4A76-9821-ACFE5F597401}"/>
              </a:ext>
            </a:extLst>
          </p:cNvPr>
          <p:cNvSpPr/>
          <p:nvPr/>
        </p:nvSpPr>
        <p:spPr>
          <a:xfrm>
            <a:off x="372873" y="234388"/>
            <a:ext cx="6918754" cy="646331"/>
          </a:xfrm>
          <a:prstGeom prst="rect">
            <a:avLst/>
          </a:prstGeom>
        </p:spPr>
        <p:txBody>
          <a:bodyPr wrap="none">
            <a:spAutoFit/>
          </a:bodyPr>
          <a:lstStyle/>
          <a:p>
            <a:r>
              <a:rPr lang="en-GB" sz="3600" b="1" dirty="0"/>
              <a:t>Education Welfare &amp; EOTAS Service</a:t>
            </a:r>
          </a:p>
        </p:txBody>
      </p:sp>
      <p:sp>
        <p:nvSpPr>
          <p:cNvPr id="4" name="Rectangle 3">
            <a:extLst>
              <a:ext uri="{FF2B5EF4-FFF2-40B4-BE49-F238E27FC236}">
                <a16:creationId xmlns:a16="http://schemas.microsoft.com/office/drawing/2014/main" id="{1EFC9015-5481-41E3-9C4C-35652055CE09}"/>
              </a:ext>
            </a:extLst>
          </p:cNvPr>
          <p:cNvSpPr/>
          <p:nvPr/>
        </p:nvSpPr>
        <p:spPr>
          <a:xfrm>
            <a:off x="1781225" y="3136612"/>
            <a:ext cx="8447505" cy="584775"/>
          </a:xfrm>
          <a:prstGeom prst="rect">
            <a:avLst/>
          </a:prstGeom>
        </p:spPr>
        <p:txBody>
          <a:bodyPr wrap="none">
            <a:spAutoFit/>
          </a:bodyPr>
          <a:lstStyle/>
          <a:p>
            <a:r>
              <a:rPr lang="en-GB" sz="3200" b="1" u="sng" dirty="0"/>
              <a:t>Working Together to Improve School Attendance</a:t>
            </a:r>
          </a:p>
        </p:txBody>
      </p:sp>
    </p:spTree>
    <p:extLst>
      <p:ext uri="{BB962C8B-B14F-4D97-AF65-F5344CB8AC3E}">
        <p14:creationId xmlns:p14="http://schemas.microsoft.com/office/powerpoint/2010/main" val="279602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C283B-9565-49AB-917D-3363034A4913}"/>
              </a:ext>
            </a:extLst>
          </p:cNvPr>
          <p:cNvSpPr>
            <a:spLocks noGrp="1"/>
          </p:cNvSpPr>
          <p:nvPr>
            <p:ph type="body" sz="quarter" idx="10"/>
          </p:nvPr>
        </p:nvSpPr>
        <p:spPr/>
        <p:txBody>
          <a:bodyPr/>
          <a:lstStyle/>
          <a:p>
            <a:r>
              <a:rPr lang="en-GB" dirty="0"/>
              <a:t>Overview</a:t>
            </a:r>
          </a:p>
        </p:txBody>
      </p:sp>
      <p:sp>
        <p:nvSpPr>
          <p:cNvPr id="3" name="Rectangle 2">
            <a:extLst>
              <a:ext uri="{FF2B5EF4-FFF2-40B4-BE49-F238E27FC236}">
                <a16:creationId xmlns:a16="http://schemas.microsoft.com/office/drawing/2014/main" id="{C2C3B64B-AE4C-4B9C-9CC0-784429A3D48B}"/>
              </a:ext>
            </a:extLst>
          </p:cNvPr>
          <p:cNvSpPr/>
          <p:nvPr/>
        </p:nvSpPr>
        <p:spPr>
          <a:xfrm>
            <a:off x="327879" y="1718296"/>
            <a:ext cx="10781555" cy="4247317"/>
          </a:xfrm>
          <a:prstGeom prst="rect">
            <a:avLst/>
          </a:prstGeom>
        </p:spPr>
        <p:txBody>
          <a:bodyPr wrap="square">
            <a:spAutoFit/>
          </a:bodyPr>
          <a:lstStyle/>
          <a:p>
            <a:r>
              <a:rPr lang="en-GB" dirty="0"/>
              <a:t>On the 6</a:t>
            </a:r>
            <a:r>
              <a:rPr lang="en-GB" baseline="30000" dirty="0"/>
              <a:t>th</a:t>
            </a:r>
            <a:r>
              <a:rPr lang="en-GB" dirty="0"/>
              <a:t> May 2022 the DfE released new non-statutory guidance ‘</a:t>
            </a:r>
            <a:r>
              <a:rPr lang="en-GB" u="sng" dirty="0"/>
              <a:t>Working Together to Improve School Attendance’. </a:t>
            </a:r>
            <a:r>
              <a:rPr lang="en-GB" dirty="0"/>
              <a:t>The aim of the document is to help schools, trusts, governing bodies, and local authorities maintain high levels of school attendance and improve consistency of support.</a:t>
            </a:r>
          </a:p>
          <a:p>
            <a:endParaRPr lang="en-GB" dirty="0"/>
          </a:p>
          <a:p>
            <a:r>
              <a:rPr lang="en-GB" dirty="0"/>
              <a:t>To do this, the guidance focuses on managing attendance by:</a:t>
            </a:r>
          </a:p>
          <a:p>
            <a:pPr marL="285750" indent="-285750">
              <a:buFont typeface="Arial" panose="020B0604020202020204" pitchFamily="34" charset="0"/>
              <a:buChar char="•"/>
            </a:pPr>
            <a:r>
              <a:rPr lang="en-GB" b="1" dirty="0"/>
              <a:t>Preventing</a:t>
            </a:r>
            <a:r>
              <a:rPr lang="en-GB" dirty="0"/>
              <a:t> patterns of absence from developing by promoting good attendance</a:t>
            </a:r>
          </a:p>
          <a:p>
            <a:pPr marL="285750" indent="-285750">
              <a:buFont typeface="Arial" panose="020B0604020202020204" pitchFamily="34" charset="0"/>
              <a:buChar char="•"/>
            </a:pPr>
            <a:r>
              <a:rPr lang="en-GB" b="1" dirty="0"/>
              <a:t>Intervening Early </a:t>
            </a:r>
            <a:r>
              <a:rPr lang="en-GB" dirty="0"/>
              <a:t>by using data to spot patterns of absence before they become persistent and working with families to remove the barriers to attendance</a:t>
            </a:r>
          </a:p>
          <a:p>
            <a:pPr marL="285750" indent="-285750">
              <a:buFont typeface="Arial" panose="020B0604020202020204" pitchFamily="34" charset="0"/>
              <a:buChar char="•"/>
            </a:pPr>
            <a:r>
              <a:rPr lang="en-GB" b="1" dirty="0"/>
              <a:t>Targeting Support for persistent and severe absentees </a:t>
            </a:r>
            <a:r>
              <a:rPr lang="en-GB" dirty="0"/>
              <a:t>with all local partners working together to reengage pupils </a:t>
            </a:r>
          </a:p>
          <a:p>
            <a:endParaRPr lang="en-GB" dirty="0"/>
          </a:p>
          <a:p>
            <a:r>
              <a:rPr lang="en-US" dirty="0"/>
              <a:t>From September 2022, Working together to improve school attendance, will replace all previous guidance on school attendance for maintained schools, academies, independent schools and local authorities.  Subject to Parliament, the Secretary of State has committed to this guidance becoming statutory, no sooner than September 2023.</a:t>
            </a:r>
          </a:p>
        </p:txBody>
      </p:sp>
    </p:spTree>
    <p:extLst>
      <p:ext uri="{BB962C8B-B14F-4D97-AF65-F5344CB8AC3E}">
        <p14:creationId xmlns:p14="http://schemas.microsoft.com/office/powerpoint/2010/main" val="10459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165F9-4A0A-4F38-A38A-40976F97B874}"/>
              </a:ext>
            </a:extLst>
          </p:cNvPr>
          <p:cNvSpPr>
            <a:spLocks noGrp="1"/>
          </p:cNvSpPr>
          <p:nvPr>
            <p:ph type="body" sz="quarter" idx="10"/>
          </p:nvPr>
        </p:nvSpPr>
        <p:spPr/>
        <p:txBody>
          <a:bodyPr/>
          <a:lstStyle/>
          <a:p>
            <a:r>
              <a:rPr lang="en-GB" dirty="0"/>
              <a:t>What does this guidance cover?</a:t>
            </a:r>
          </a:p>
        </p:txBody>
      </p:sp>
      <p:sp>
        <p:nvSpPr>
          <p:cNvPr id="3" name="Rectangle 2">
            <a:extLst>
              <a:ext uri="{FF2B5EF4-FFF2-40B4-BE49-F238E27FC236}">
                <a16:creationId xmlns:a16="http://schemas.microsoft.com/office/drawing/2014/main" id="{BBD76F96-DED0-4620-AE61-764EEDC74CB3}"/>
              </a:ext>
            </a:extLst>
          </p:cNvPr>
          <p:cNvSpPr/>
          <p:nvPr/>
        </p:nvSpPr>
        <p:spPr>
          <a:xfrm>
            <a:off x="956441" y="1724570"/>
            <a:ext cx="7609490" cy="3785652"/>
          </a:xfrm>
          <a:prstGeom prst="rect">
            <a:avLst/>
          </a:prstGeom>
        </p:spPr>
        <p:txBody>
          <a:bodyPr wrap="square">
            <a:spAutoFit/>
          </a:bodyPr>
          <a:lstStyle/>
          <a:p>
            <a:r>
              <a:rPr lang="en-GB" sz="2400" dirty="0"/>
              <a:t>The guidance is split into 8 main sections</a:t>
            </a:r>
          </a:p>
          <a:p>
            <a:pPr marL="457200" indent="-457200">
              <a:buFont typeface="+mj-lt"/>
              <a:buAutoNum type="arabicPeriod"/>
            </a:pPr>
            <a:r>
              <a:rPr lang="en-GB" sz="2400" dirty="0"/>
              <a:t>The importance of school attendance</a:t>
            </a:r>
          </a:p>
          <a:p>
            <a:pPr marL="457200" indent="-457200">
              <a:buFont typeface="+mj-lt"/>
              <a:buAutoNum type="arabicPeriod"/>
            </a:pPr>
            <a:r>
              <a:rPr lang="en-GB" sz="2400" dirty="0"/>
              <a:t>Expectations of schools</a:t>
            </a:r>
          </a:p>
          <a:p>
            <a:pPr marL="457200" indent="-457200">
              <a:buFont typeface="+mj-lt"/>
              <a:buAutoNum type="arabicPeriod"/>
            </a:pPr>
            <a:r>
              <a:rPr lang="en-GB" sz="2400" dirty="0"/>
              <a:t>Expectations of academy trust boards and governing bodies of maintained schools</a:t>
            </a:r>
          </a:p>
          <a:p>
            <a:pPr marL="457200" indent="-457200">
              <a:buFont typeface="+mj-lt"/>
              <a:buAutoNum type="arabicPeriod"/>
            </a:pPr>
            <a:r>
              <a:rPr lang="en-GB" sz="2400" dirty="0"/>
              <a:t>Expectations of local authorities </a:t>
            </a:r>
          </a:p>
          <a:p>
            <a:pPr marL="457200" indent="-457200">
              <a:buFont typeface="+mj-lt"/>
              <a:buAutoNum type="arabicPeriod"/>
            </a:pPr>
            <a:r>
              <a:rPr lang="en-GB" sz="2400" dirty="0"/>
              <a:t>Persistent and severe absence</a:t>
            </a:r>
          </a:p>
          <a:p>
            <a:pPr marL="457200" indent="-457200">
              <a:buFont typeface="+mj-lt"/>
              <a:buAutoNum type="arabicPeriod"/>
            </a:pPr>
            <a:r>
              <a:rPr lang="en-GB" sz="2400" dirty="0"/>
              <a:t>Attendance legal intervention</a:t>
            </a:r>
          </a:p>
          <a:p>
            <a:pPr marL="457200" indent="-457200">
              <a:buFont typeface="+mj-lt"/>
              <a:buAutoNum type="arabicPeriod"/>
            </a:pPr>
            <a:r>
              <a:rPr lang="en-GB" sz="2400" dirty="0"/>
              <a:t>Contents of the admissions register (the schools roll)</a:t>
            </a:r>
          </a:p>
          <a:p>
            <a:pPr marL="457200" indent="-457200">
              <a:buFont typeface="+mj-lt"/>
              <a:buAutoNum type="arabicPeriod"/>
            </a:pPr>
            <a:r>
              <a:rPr lang="en-GB" sz="2400" dirty="0"/>
              <a:t>Contents of the attendance register</a:t>
            </a:r>
          </a:p>
        </p:txBody>
      </p:sp>
    </p:spTree>
    <p:extLst>
      <p:ext uri="{BB962C8B-B14F-4D97-AF65-F5344CB8AC3E}">
        <p14:creationId xmlns:p14="http://schemas.microsoft.com/office/powerpoint/2010/main" val="155947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02A736-7DA8-4C9A-98FD-AA63255FBE3C}"/>
              </a:ext>
            </a:extLst>
          </p:cNvPr>
          <p:cNvSpPr>
            <a:spLocks noGrp="1"/>
          </p:cNvSpPr>
          <p:nvPr>
            <p:ph type="body" sz="quarter" idx="10"/>
          </p:nvPr>
        </p:nvSpPr>
        <p:spPr/>
        <p:txBody>
          <a:bodyPr/>
          <a:lstStyle/>
          <a:p>
            <a:r>
              <a:rPr lang="en-GB" dirty="0"/>
              <a:t>What does this mean for schools?</a:t>
            </a:r>
          </a:p>
        </p:txBody>
      </p:sp>
      <p:sp>
        <p:nvSpPr>
          <p:cNvPr id="3" name="Rectangle 2">
            <a:extLst>
              <a:ext uri="{FF2B5EF4-FFF2-40B4-BE49-F238E27FC236}">
                <a16:creationId xmlns:a16="http://schemas.microsoft.com/office/drawing/2014/main" id="{589973BB-C594-48D2-BD80-B3F39A888961}"/>
              </a:ext>
            </a:extLst>
          </p:cNvPr>
          <p:cNvSpPr/>
          <p:nvPr/>
        </p:nvSpPr>
        <p:spPr>
          <a:xfrm>
            <a:off x="567558" y="1496899"/>
            <a:ext cx="10815145" cy="4524315"/>
          </a:xfrm>
          <a:prstGeom prst="rect">
            <a:avLst/>
          </a:prstGeom>
        </p:spPr>
        <p:txBody>
          <a:bodyPr wrap="square">
            <a:spAutoFit/>
          </a:bodyPr>
          <a:lstStyle/>
          <a:p>
            <a:r>
              <a:rPr lang="en-GB" dirty="0"/>
              <a:t>Every school will be required to:</a:t>
            </a:r>
          </a:p>
          <a:p>
            <a:pPr marL="342900" indent="-342900">
              <a:buFont typeface="Arial" panose="020B0604020202020204" pitchFamily="34" charset="0"/>
              <a:buChar char="•"/>
            </a:pPr>
            <a:r>
              <a:rPr lang="en-GB" dirty="0"/>
              <a:t>Have a Senior Attendance Champion in the leadership team</a:t>
            </a:r>
          </a:p>
          <a:p>
            <a:pPr marL="342900" indent="-342900">
              <a:buFont typeface="Arial" panose="020B0604020202020204" pitchFamily="34" charset="0"/>
              <a:buChar char="•"/>
            </a:pPr>
            <a:r>
              <a:rPr lang="en-GB" dirty="0"/>
              <a:t>Have a clear school attendance policy published on their website</a:t>
            </a:r>
          </a:p>
          <a:p>
            <a:pPr marL="342900" indent="-342900">
              <a:buFont typeface="Arial" panose="020B0604020202020204" pitchFamily="34" charset="0"/>
              <a:buChar char="•"/>
            </a:pPr>
            <a:r>
              <a:rPr lang="en-GB" dirty="0"/>
              <a:t>Have robust day to day processes for recording, monitoring and following up attendance </a:t>
            </a:r>
          </a:p>
          <a:p>
            <a:pPr marL="342900" indent="-342900">
              <a:buFont typeface="Arial" panose="020B0604020202020204" pitchFamily="34" charset="0"/>
              <a:buChar char="•"/>
            </a:pPr>
            <a:r>
              <a:rPr lang="en-GB" dirty="0"/>
              <a:t>Analyse their data regularly and prioritise families to work with to understand and address the reasons for absence, including any in-school barriers to attendance</a:t>
            </a:r>
          </a:p>
          <a:p>
            <a:pPr marL="342900" indent="-342900">
              <a:buFont typeface="Arial" panose="020B0604020202020204" pitchFamily="34" charset="0"/>
              <a:buChar char="•"/>
            </a:pPr>
            <a:r>
              <a:rPr lang="en-GB" dirty="0"/>
              <a:t>Work with local partners to remove out of school barriers and act as the lead professional where they are the best placed service</a:t>
            </a:r>
          </a:p>
          <a:p>
            <a:pPr marL="342900" indent="-342900">
              <a:buFont typeface="Arial" panose="020B0604020202020204" pitchFamily="34" charset="0"/>
              <a:buChar char="•"/>
            </a:pPr>
            <a:r>
              <a:rPr lang="en-GB" dirty="0"/>
              <a:t>Work jointly with the local authority on an agreed approach/plan for every severely absent pupil</a:t>
            </a:r>
          </a:p>
          <a:p>
            <a:pPr marL="342900" indent="-342900">
              <a:buFont typeface="Arial" panose="020B0604020202020204" pitchFamily="34" charset="0"/>
              <a:buChar char="•"/>
            </a:pPr>
            <a:r>
              <a:rPr lang="en-GB" dirty="0"/>
              <a:t>Develop strategies for cohorts of pupils with poorer attendance than their peers (including groups of vulnerability) </a:t>
            </a:r>
          </a:p>
          <a:p>
            <a:pPr marL="342900" indent="-342900">
              <a:buFont typeface="Arial" panose="020B0604020202020204" pitchFamily="34" charset="0"/>
              <a:buChar char="•"/>
            </a:pPr>
            <a:r>
              <a:rPr lang="en-GB" dirty="0"/>
              <a:t>Inform a pupil’s social worker if they have an unexplained absence or leave the school roll</a:t>
            </a:r>
          </a:p>
          <a:p>
            <a:pPr marL="342900" indent="-342900">
              <a:buFont typeface="Arial" panose="020B0604020202020204" pitchFamily="34" charset="0"/>
              <a:buChar char="•"/>
            </a:pPr>
            <a:r>
              <a:rPr lang="en-GB" dirty="0"/>
              <a:t>Work with their LA to formalise support where voluntary help hasn’t been effective, through use of parenting contracts or other forms of legal intervention </a:t>
            </a:r>
          </a:p>
          <a:p>
            <a:pPr marL="342900" indent="-342900">
              <a:buFont typeface="Arial" panose="020B0604020202020204" pitchFamily="34" charset="0"/>
              <a:buChar char="•"/>
            </a:pPr>
            <a:r>
              <a:rPr lang="en-GB" dirty="0"/>
              <a:t>Share data electronically with the department and continue to inform the LA of pupils not attending regularly or being added to or removed from the roll</a:t>
            </a:r>
          </a:p>
        </p:txBody>
      </p:sp>
    </p:spTree>
    <p:extLst>
      <p:ext uri="{BB962C8B-B14F-4D97-AF65-F5344CB8AC3E}">
        <p14:creationId xmlns:p14="http://schemas.microsoft.com/office/powerpoint/2010/main" val="9606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E69C5-96A7-4C17-BDFE-1B47EF9698B1}"/>
              </a:ext>
            </a:extLst>
          </p:cNvPr>
          <p:cNvSpPr>
            <a:spLocks noGrp="1"/>
          </p:cNvSpPr>
          <p:nvPr>
            <p:ph type="body" sz="quarter" idx="10"/>
          </p:nvPr>
        </p:nvSpPr>
        <p:spPr/>
        <p:txBody>
          <a:bodyPr/>
          <a:lstStyle/>
          <a:p>
            <a:r>
              <a:rPr lang="en-GB" dirty="0"/>
              <a:t>What does this mean for local authorities? </a:t>
            </a:r>
          </a:p>
        </p:txBody>
      </p:sp>
      <p:sp>
        <p:nvSpPr>
          <p:cNvPr id="3" name="Rectangle 2">
            <a:extLst>
              <a:ext uri="{FF2B5EF4-FFF2-40B4-BE49-F238E27FC236}">
                <a16:creationId xmlns:a16="http://schemas.microsoft.com/office/drawing/2014/main" id="{9981B849-A8DC-400F-B5AB-58867BD3EC45}"/>
              </a:ext>
            </a:extLst>
          </p:cNvPr>
          <p:cNvSpPr/>
          <p:nvPr/>
        </p:nvSpPr>
        <p:spPr>
          <a:xfrm>
            <a:off x="641131" y="1807294"/>
            <a:ext cx="9637986" cy="3970318"/>
          </a:xfrm>
          <a:prstGeom prst="rect">
            <a:avLst/>
          </a:prstGeom>
        </p:spPr>
        <p:txBody>
          <a:bodyPr wrap="square">
            <a:spAutoFit/>
          </a:bodyPr>
          <a:lstStyle/>
          <a:p>
            <a:r>
              <a:rPr lang="en-GB" b="1" dirty="0"/>
              <a:t>Local authorities are expected to:</a:t>
            </a:r>
          </a:p>
          <a:p>
            <a:pPr marL="342900" indent="-342900">
              <a:buFont typeface="Arial" panose="020B0604020202020204" pitchFamily="34" charset="0"/>
              <a:buChar char="•"/>
            </a:pPr>
            <a:r>
              <a:rPr lang="en-GB" dirty="0"/>
              <a:t>Rigorously </a:t>
            </a:r>
            <a:r>
              <a:rPr lang="en-GB" b="1" dirty="0"/>
              <a:t>track local attendance data </a:t>
            </a:r>
            <a:r>
              <a:rPr lang="en-GB" dirty="0"/>
              <a:t>to devise a strategic approach to attendance</a:t>
            </a:r>
          </a:p>
          <a:p>
            <a:pPr marL="342900" indent="-342900">
              <a:buFont typeface="Arial" panose="020B0604020202020204" pitchFamily="34" charset="0"/>
              <a:buChar char="•"/>
            </a:pPr>
            <a:r>
              <a:rPr lang="en-GB" dirty="0"/>
              <a:t>Have a </a:t>
            </a:r>
            <a:r>
              <a:rPr lang="en-GB" b="1" dirty="0"/>
              <a:t>School Attendance Support Team </a:t>
            </a:r>
            <a:r>
              <a:rPr lang="en-GB" dirty="0"/>
              <a:t>which provides core functions free of charge to all schools (regardless of type)</a:t>
            </a:r>
          </a:p>
          <a:p>
            <a:pPr marL="342900" indent="-342900">
              <a:buFont typeface="Arial" panose="020B0604020202020204" pitchFamily="34" charset="0"/>
              <a:buChar char="•"/>
            </a:pPr>
            <a:r>
              <a:rPr lang="en-GB" dirty="0"/>
              <a:t>Provide each school with a </a:t>
            </a:r>
            <a:r>
              <a:rPr lang="en-GB" b="1" dirty="0"/>
              <a:t>named point of contact </a:t>
            </a:r>
            <a:r>
              <a:rPr lang="en-GB" dirty="0"/>
              <a:t>in the School Attendance Support Team who can support with queries and advice</a:t>
            </a:r>
          </a:p>
          <a:p>
            <a:pPr marL="342900" indent="-342900">
              <a:buFont typeface="Arial" panose="020B0604020202020204" pitchFamily="34" charset="0"/>
              <a:buChar char="•"/>
            </a:pPr>
            <a:r>
              <a:rPr lang="en-GB" dirty="0"/>
              <a:t>Offer opportunities for all schools in the area to </a:t>
            </a:r>
            <a:r>
              <a:rPr lang="en-GB" b="1" dirty="0"/>
              <a:t>share effective practice</a:t>
            </a:r>
          </a:p>
          <a:p>
            <a:pPr marL="342900" indent="-342900">
              <a:buFont typeface="Arial" panose="020B0604020202020204" pitchFamily="34" charset="0"/>
              <a:buChar char="•"/>
            </a:pPr>
            <a:r>
              <a:rPr lang="en-GB" dirty="0"/>
              <a:t>Hold a termly conversation with every school to identify, discuss and signpost or provide access to services for pupils who are </a:t>
            </a:r>
            <a:r>
              <a:rPr lang="en-GB" b="1" dirty="0"/>
              <a:t>PA (Persistently absent) (10%), Severely absent (50%) </a:t>
            </a:r>
            <a:r>
              <a:rPr lang="en-GB" dirty="0"/>
              <a:t>or at risk of becoming so</a:t>
            </a:r>
          </a:p>
          <a:p>
            <a:pPr marL="342900" indent="-342900">
              <a:buFont typeface="Arial" panose="020B0604020202020204" pitchFamily="34" charset="0"/>
              <a:buChar char="•"/>
            </a:pPr>
            <a:r>
              <a:rPr lang="en-GB" dirty="0"/>
              <a:t>Facilitate </a:t>
            </a:r>
            <a:r>
              <a:rPr lang="en-GB" b="1" dirty="0"/>
              <a:t>Formal Attendance Support Meetings</a:t>
            </a:r>
          </a:p>
          <a:p>
            <a:pPr marL="342900" indent="-342900">
              <a:buFont typeface="Arial" panose="020B0604020202020204" pitchFamily="34" charset="0"/>
              <a:buChar char="•"/>
            </a:pPr>
            <a:r>
              <a:rPr lang="en-GB" dirty="0"/>
              <a:t>Access to </a:t>
            </a:r>
            <a:r>
              <a:rPr lang="en-GB" b="1" dirty="0"/>
              <a:t>early help assessments </a:t>
            </a:r>
            <a:r>
              <a:rPr lang="en-GB" dirty="0"/>
              <a:t>and other statutory and voluntary services</a:t>
            </a:r>
          </a:p>
          <a:p>
            <a:pPr marL="342900" indent="-342900">
              <a:buFont typeface="Arial" panose="020B0604020202020204" pitchFamily="34" charset="0"/>
              <a:buChar char="•"/>
            </a:pPr>
            <a:r>
              <a:rPr lang="en-GB" dirty="0"/>
              <a:t>Work jointly with schools to provide formal support options including </a:t>
            </a:r>
            <a:r>
              <a:rPr lang="en-GB" b="1" dirty="0"/>
              <a:t>parenting contracts</a:t>
            </a:r>
          </a:p>
          <a:p>
            <a:pPr marL="342900" indent="-342900">
              <a:buFont typeface="Arial" panose="020B0604020202020204" pitchFamily="34" charset="0"/>
              <a:buChar char="•"/>
            </a:pPr>
            <a:r>
              <a:rPr lang="en-GB" dirty="0"/>
              <a:t>Monitor and improve the through their virtual school </a:t>
            </a:r>
            <a:r>
              <a:rPr lang="en-GB" b="1" dirty="0"/>
              <a:t>attendance of children with a social worker </a:t>
            </a:r>
            <a:endParaRPr lang="en-GB" dirty="0"/>
          </a:p>
        </p:txBody>
      </p:sp>
    </p:spTree>
    <p:extLst>
      <p:ext uri="{BB962C8B-B14F-4D97-AF65-F5344CB8AC3E}">
        <p14:creationId xmlns:p14="http://schemas.microsoft.com/office/powerpoint/2010/main" val="27647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81C6F-599C-4346-AC5D-29FD2426D6AE}"/>
              </a:ext>
            </a:extLst>
          </p:cNvPr>
          <p:cNvSpPr>
            <a:spLocks noGrp="1"/>
          </p:cNvSpPr>
          <p:nvPr>
            <p:ph type="body" sz="quarter" idx="10"/>
          </p:nvPr>
        </p:nvSpPr>
        <p:spPr>
          <a:xfrm>
            <a:off x="401452" y="262759"/>
            <a:ext cx="7859713" cy="655708"/>
          </a:xfrm>
        </p:spPr>
        <p:txBody>
          <a:bodyPr/>
          <a:lstStyle/>
          <a:p>
            <a:r>
              <a:rPr lang="en-GB" sz="2800" dirty="0"/>
              <a:t>Education Welfare &amp; EOTAS Service</a:t>
            </a:r>
            <a:br>
              <a:rPr lang="en-GB" sz="2800" dirty="0"/>
            </a:br>
            <a:r>
              <a:rPr lang="en-GB" sz="2800" dirty="0"/>
              <a:t>‘The School Attendance Support Team’</a:t>
            </a:r>
          </a:p>
        </p:txBody>
      </p:sp>
      <p:sp>
        <p:nvSpPr>
          <p:cNvPr id="3" name="Rectangle 2">
            <a:extLst>
              <a:ext uri="{FF2B5EF4-FFF2-40B4-BE49-F238E27FC236}">
                <a16:creationId xmlns:a16="http://schemas.microsoft.com/office/drawing/2014/main" id="{20ED507B-25BC-42CD-810F-A66C06D6794E}"/>
              </a:ext>
            </a:extLst>
          </p:cNvPr>
          <p:cNvSpPr/>
          <p:nvPr/>
        </p:nvSpPr>
        <p:spPr>
          <a:xfrm>
            <a:off x="1283308" y="1612686"/>
            <a:ext cx="9069382" cy="3416320"/>
          </a:xfrm>
          <a:prstGeom prst="rect">
            <a:avLst/>
          </a:prstGeom>
        </p:spPr>
        <p:txBody>
          <a:bodyPr wrap="square">
            <a:spAutoFit/>
          </a:bodyPr>
          <a:lstStyle/>
          <a:p>
            <a:r>
              <a:rPr lang="en-GB" sz="2400" dirty="0"/>
              <a:t>The Education Welfare &amp; EOTAS Service are be responsible for The School Attendance Support Team.  </a:t>
            </a:r>
          </a:p>
          <a:p>
            <a:endParaRPr lang="en-GB" sz="2400" dirty="0"/>
          </a:p>
          <a:p>
            <a:r>
              <a:rPr lang="en-GB" sz="2400" dirty="0"/>
              <a:t>The DfE has directed </a:t>
            </a:r>
            <a:r>
              <a:rPr lang="en-GB" sz="2400" u="sng" dirty="0"/>
              <a:t>4 core functions </a:t>
            </a:r>
            <a:r>
              <a:rPr lang="en-GB" sz="2400" dirty="0"/>
              <a:t>of the team</a:t>
            </a:r>
          </a:p>
          <a:p>
            <a:endParaRPr lang="en-GB" sz="2400" dirty="0"/>
          </a:p>
          <a:p>
            <a:pPr marL="342900" indent="-342900">
              <a:buFont typeface="Arial" panose="020B0604020202020204" pitchFamily="34" charset="0"/>
              <a:buChar char="•"/>
            </a:pPr>
            <a:r>
              <a:rPr lang="en-GB" sz="2400" dirty="0"/>
              <a:t>Communication and advice</a:t>
            </a:r>
          </a:p>
          <a:p>
            <a:pPr marL="342900" indent="-342900">
              <a:buFont typeface="Arial" panose="020B0604020202020204" pitchFamily="34" charset="0"/>
              <a:buChar char="•"/>
            </a:pPr>
            <a:r>
              <a:rPr lang="en-GB" sz="2400" dirty="0"/>
              <a:t>Targeting Support Meetings</a:t>
            </a:r>
          </a:p>
          <a:p>
            <a:pPr marL="342900" indent="-342900">
              <a:buFont typeface="Arial" panose="020B0604020202020204" pitchFamily="34" charset="0"/>
              <a:buChar char="•"/>
            </a:pPr>
            <a:r>
              <a:rPr lang="en-GB" sz="2400" dirty="0"/>
              <a:t>Multi-disciplinary support for families</a:t>
            </a:r>
          </a:p>
          <a:p>
            <a:pPr marL="342900" indent="-342900">
              <a:buFont typeface="Arial" panose="020B0604020202020204" pitchFamily="34" charset="0"/>
              <a:buChar char="•"/>
            </a:pPr>
            <a:r>
              <a:rPr lang="en-GB" sz="2400" dirty="0"/>
              <a:t>Legal intervention</a:t>
            </a:r>
          </a:p>
        </p:txBody>
      </p:sp>
    </p:spTree>
    <p:extLst>
      <p:ext uri="{BB962C8B-B14F-4D97-AF65-F5344CB8AC3E}">
        <p14:creationId xmlns:p14="http://schemas.microsoft.com/office/powerpoint/2010/main" val="31201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2F7D5-7D5F-4FFC-AA2F-2AFB8A00B9AC}"/>
              </a:ext>
            </a:extLst>
          </p:cNvPr>
          <p:cNvSpPr>
            <a:spLocks noGrp="1"/>
          </p:cNvSpPr>
          <p:nvPr>
            <p:ph type="body" sz="quarter" idx="10"/>
          </p:nvPr>
        </p:nvSpPr>
        <p:spPr>
          <a:xfrm>
            <a:off x="401452" y="234951"/>
            <a:ext cx="8563872" cy="683516"/>
          </a:xfrm>
        </p:spPr>
        <p:txBody>
          <a:bodyPr/>
          <a:lstStyle/>
          <a:p>
            <a:r>
              <a:rPr lang="en-GB" dirty="0"/>
              <a:t>Elective Home Education (EHE)</a:t>
            </a:r>
          </a:p>
        </p:txBody>
      </p:sp>
      <p:sp>
        <p:nvSpPr>
          <p:cNvPr id="3" name="Rectangle 2">
            <a:extLst>
              <a:ext uri="{FF2B5EF4-FFF2-40B4-BE49-F238E27FC236}">
                <a16:creationId xmlns:a16="http://schemas.microsoft.com/office/drawing/2014/main" id="{7C52B447-C72C-4A78-A6D5-1A11D384E5E3}"/>
              </a:ext>
            </a:extLst>
          </p:cNvPr>
          <p:cNvSpPr/>
          <p:nvPr/>
        </p:nvSpPr>
        <p:spPr>
          <a:xfrm>
            <a:off x="283778" y="1653998"/>
            <a:ext cx="11424745" cy="4632037"/>
          </a:xfrm>
          <a:prstGeom prst="rect">
            <a:avLst/>
          </a:prstGeom>
        </p:spPr>
        <p:txBody>
          <a:bodyPr wrap="square">
            <a:spAutoFit/>
          </a:bodyPr>
          <a:lstStyle/>
          <a:p>
            <a:pPr marL="285750" indent="-285750">
              <a:buFont typeface="Arial" panose="020B0604020202020204" pitchFamily="34" charset="0"/>
              <a:buChar char="•"/>
            </a:pPr>
            <a:r>
              <a:rPr lang="en-US" dirty="0"/>
              <a:t>Elective home education is a term used to describe a choice by parents to provide education for their children at home </a:t>
            </a:r>
          </a:p>
          <a:p>
            <a:pPr marL="285750" indent="-285750">
              <a:buFont typeface="Arial" panose="020B0604020202020204" pitchFamily="34" charset="0"/>
              <a:buChar char="•"/>
            </a:pPr>
            <a:r>
              <a:rPr lang="en-US" dirty="0"/>
              <a:t>Parents who choose to educate a child in these ways rather than sending the child to school full-time take on financial responsibility for the cost of doing so</a:t>
            </a:r>
          </a:p>
          <a:p>
            <a:pPr marL="285750" indent="-285750">
              <a:buFont typeface="Arial" panose="020B0604020202020204" pitchFamily="34" charset="0"/>
              <a:buChar char="•"/>
            </a:pPr>
            <a:r>
              <a:rPr lang="en-US" dirty="0"/>
              <a:t>Parents have a right to educate their children at home (Section 7 of the Education Act 1996). Most parents who take up the weighty responsibility of home education do a great job, and many children benefit from being educated at home</a:t>
            </a:r>
          </a:p>
          <a:p>
            <a:pPr marL="285750" indent="-285750">
              <a:buFont typeface="Arial" panose="020B0604020202020204" pitchFamily="34" charset="0"/>
              <a:buChar char="•"/>
            </a:pPr>
            <a:r>
              <a:rPr lang="en-US" dirty="0"/>
              <a:t>Where it is evident that a child is </a:t>
            </a:r>
            <a:r>
              <a:rPr lang="en-US" b="1" dirty="0"/>
              <a:t>not receiving suitable education </a:t>
            </a:r>
            <a:r>
              <a:rPr lang="en-US" dirty="0"/>
              <a:t>at home - the local authority should be ready to use its safeguarding powers of implementing an Education Supervision Order (ESO). The overriding objective in these cases is to ensure that the child’s development is protected from significant harm. </a:t>
            </a:r>
            <a:r>
              <a:rPr lang="en-US" sz="1900" dirty="0"/>
              <a:t>Unsuitable or inadequate education can impair a child’s intellectual, emotional, social or behavioral development, and may therefore bring child protection duties into play. </a:t>
            </a:r>
          </a:p>
          <a:p>
            <a:pPr marL="342900" indent="-342900">
              <a:buFont typeface="Arial" panose="020B0604020202020204" pitchFamily="34" charset="0"/>
              <a:buChar char="•"/>
            </a:pPr>
            <a:r>
              <a:rPr lang="en-US" sz="1900" dirty="0"/>
              <a:t>Schools refer all potential EHE enquires/requests to the EW &amp; EOTAS Service by contacting your named Education Welfare Officer (EWO).  The EWO will arrange a meeting with school, parent and the young person if age appropriate.  This is known as the 3-way meeting.</a:t>
            </a:r>
          </a:p>
          <a:p>
            <a:pPr marL="342900" indent="-342900">
              <a:buFont typeface="Arial" panose="020B0604020202020204" pitchFamily="34" charset="0"/>
              <a:buChar char="•"/>
            </a:pPr>
            <a:r>
              <a:rPr lang="en-US" sz="1900" dirty="0"/>
              <a:t>Education is assessed annually by a qualified teacher.  This period is brought forward should concerns be raised </a:t>
            </a:r>
          </a:p>
        </p:txBody>
      </p:sp>
    </p:spTree>
    <p:extLst>
      <p:ext uri="{BB962C8B-B14F-4D97-AF65-F5344CB8AC3E}">
        <p14:creationId xmlns:p14="http://schemas.microsoft.com/office/powerpoint/2010/main" val="38680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9F06D-7612-432C-989C-01E692B25643}"/>
              </a:ext>
            </a:extLst>
          </p:cNvPr>
          <p:cNvSpPr>
            <a:spLocks noGrp="1"/>
          </p:cNvSpPr>
          <p:nvPr>
            <p:ph type="body" sz="quarter" idx="10"/>
          </p:nvPr>
        </p:nvSpPr>
        <p:spPr/>
        <p:txBody>
          <a:bodyPr/>
          <a:lstStyle/>
          <a:p>
            <a:r>
              <a:rPr lang="en-GB" dirty="0"/>
              <a:t>Children Missing Education (CME)</a:t>
            </a:r>
          </a:p>
        </p:txBody>
      </p:sp>
      <p:sp>
        <p:nvSpPr>
          <p:cNvPr id="3" name="Rectangle 2">
            <a:extLst>
              <a:ext uri="{FF2B5EF4-FFF2-40B4-BE49-F238E27FC236}">
                <a16:creationId xmlns:a16="http://schemas.microsoft.com/office/drawing/2014/main" id="{497109C9-A5EE-4EDE-A12F-F135F80226DD}"/>
              </a:ext>
            </a:extLst>
          </p:cNvPr>
          <p:cNvSpPr/>
          <p:nvPr/>
        </p:nvSpPr>
        <p:spPr>
          <a:xfrm>
            <a:off x="241737" y="1360070"/>
            <a:ext cx="11172497" cy="5262979"/>
          </a:xfrm>
          <a:prstGeom prst="rect">
            <a:avLst/>
          </a:prstGeom>
        </p:spPr>
        <p:txBody>
          <a:bodyPr wrap="square">
            <a:spAutoFit/>
          </a:bodyPr>
          <a:lstStyle/>
          <a:p>
            <a:pPr marL="285750" indent="-285750" algn="just">
              <a:buFont typeface="Arial" panose="020B0604020202020204" pitchFamily="34" charset="0"/>
              <a:buChar char="•"/>
            </a:pPr>
            <a:r>
              <a:rPr lang="en-US" sz="1600" dirty="0"/>
              <a:t>Children missing education are children of compulsory school age who are not registered pupils at a school and are not receiving suitable education otherwise than at a school. Children missing education are at significant risk of underachieving, being victims of harm, exploitation or </a:t>
            </a:r>
            <a:r>
              <a:rPr lang="en-US" sz="1600" dirty="0" err="1"/>
              <a:t>radicalisation</a:t>
            </a:r>
            <a:r>
              <a:rPr lang="en-US" sz="1600" dirty="0"/>
              <a:t>, and becoming NEET (not in education, employment or training) later in life.</a:t>
            </a:r>
          </a:p>
          <a:p>
            <a:pPr marL="285750" lvl="0" indent="-285750">
              <a:buFont typeface="Arial" panose="020B0604020202020204" pitchFamily="34" charset="0"/>
              <a:buChar char="•"/>
            </a:pPr>
            <a:r>
              <a:rPr lang="en-GB" sz="1600" dirty="0"/>
              <a:t>All children, regardless of their circumstances, are entitled to an efficient, full-time education which is suitable to their age, ability, aptitude and any special educational needs they may have.</a:t>
            </a:r>
          </a:p>
          <a:p>
            <a:pPr marL="285750" lvl="0" indent="-285750">
              <a:buFont typeface="Arial" panose="020B0604020202020204" pitchFamily="34" charset="0"/>
              <a:buChar char="•"/>
            </a:pPr>
            <a:r>
              <a:rPr lang="en-GB" sz="1600" dirty="0"/>
              <a:t>Children missing education are children of compulsory school age who are not registered pupils at a school and are not receiving suitable education otherwise than at a school. Children missing education are at significant risk of underachieving, being victims of harm, exploitation or radicalisation, and becoming NEET (not in education, employment or training) later in life. </a:t>
            </a:r>
          </a:p>
          <a:p>
            <a:pPr marL="285750" lvl="0" indent="-285750">
              <a:buFont typeface="Arial" panose="020B0604020202020204" pitchFamily="34" charset="0"/>
              <a:buChar char="•"/>
            </a:pPr>
            <a:r>
              <a:rPr lang="en-GB" sz="1600" dirty="0"/>
              <a:t>Effective information sharing between parents, schools and local authorities is critical to ensuring that all children of compulsory school age are safe and receiving suitable education. Local authorities should focus their resources effectively in intervening early in the lives of vulnerable children to help prevent poor outcomes.</a:t>
            </a:r>
          </a:p>
          <a:p>
            <a:pPr marL="285750" indent="-285750" algn="just">
              <a:buFont typeface="Arial" panose="020B0604020202020204" pitchFamily="34" charset="0"/>
              <a:buChar char="•"/>
            </a:pPr>
            <a:r>
              <a:rPr lang="en-US" sz="1600" dirty="0"/>
              <a:t>The EW &amp; EOTAS Service have a dedicated CME Team.  Referrals to the team are made directly via the online referral form.  </a:t>
            </a:r>
          </a:p>
          <a:p>
            <a:pPr algn="just"/>
            <a:endParaRPr lang="en-US" sz="1600" dirty="0"/>
          </a:p>
          <a:p>
            <a:pPr algn="ctr"/>
            <a:r>
              <a:rPr lang="en-GB" sz="1600" b="1" u="sng" dirty="0"/>
              <a:t>When the pupil leaves without notification</a:t>
            </a:r>
          </a:p>
          <a:p>
            <a:pPr algn="ctr"/>
            <a:endParaRPr lang="en-GB" sz="1600" dirty="0"/>
          </a:p>
          <a:p>
            <a:pPr marL="285750" indent="-285750" fontAlgn="base">
              <a:buFont typeface="Arial" panose="020B0604020202020204" pitchFamily="34" charset="0"/>
              <a:buChar char="•"/>
            </a:pPr>
            <a:r>
              <a:rPr lang="en-GB" sz="1600" b="1" dirty="0"/>
              <a:t>Check</a:t>
            </a:r>
            <a:r>
              <a:rPr lang="en-GB" sz="1600" dirty="0"/>
              <a:t> that the accommodation has been vacated, remember they are not missing if they are still living at the same address, they are non-attenders. </a:t>
            </a:r>
          </a:p>
          <a:p>
            <a:pPr marL="285750" indent="-285750" fontAlgn="base">
              <a:buFont typeface="Arial" panose="020B0604020202020204" pitchFamily="34" charset="0"/>
              <a:buChar char="•"/>
            </a:pPr>
            <a:r>
              <a:rPr lang="en-GB" sz="1600" b="1" dirty="0"/>
              <a:t>Collect and collate </a:t>
            </a:r>
            <a:r>
              <a:rPr lang="en-GB" sz="1600" dirty="0"/>
              <a:t>all the known information about the family and forward with the completed CME referral form by secure email to the CME email; </a:t>
            </a:r>
            <a:r>
              <a:rPr lang="en-GB" sz="1600" dirty="0">
                <a:hlinkClick r:id="rId2"/>
              </a:rPr>
              <a:t>CME.EducationWelfare@nottinghamcity.gov.uk</a:t>
            </a:r>
            <a:r>
              <a:rPr lang="en-GB" sz="1600" dirty="0"/>
              <a:t>  ,as soon as possible</a:t>
            </a:r>
          </a:p>
          <a:p>
            <a:pPr marL="285750" indent="-285750" fontAlgn="base">
              <a:buFont typeface="Arial" panose="020B0604020202020204" pitchFamily="34" charset="0"/>
              <a:buChar char="•"/>
            </a:pPr>
            <a:r>
              <a:rPr lang="en-GB" sz="1600" b="1" dirty="0"/>
              <a:t>Include </a:t>
            </a:r>
            <a:r>
              <a:rPr lang="en-GB" sz="1600" dirty="0"/>
              <a:t>especially the last day they attended school and / or last day that school had contact with the child or their parents / carer. </a:t>
            </a:r>
          </a:p>
        </p:txBody>
      </p:sp>
    </p:spTree>
    <p:extLst>
      <p:ext uri="{BB962C8B-B14F-4D97-AF65-F5344CB8AC3E}">
        <p14:creationId xmlns:p14="http://schemas.microsoft.com/office/powerpoint/2010/main" val="344280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BF3DE3-36EA-4E2B-A7D5-D85C399C5487}"/>
              </a:ext>
            </a:extLst>
          </p:cNvPr>
          <p:cNvSpPr>
            <a:spLocks noGrp="1"/>
          </p:cNvSpPr>
          <p:nvPr>
            <p:ph type="body" sz="quarter" idx="10"/>
          </p:nvPr>
        </p:nvSpPr>
        <p:spPr/>
        <p:txBody>
          <a:bodyPr/>
          <a:lstStyle/>
          <a:p>
            <a:r>
              <a:rPr lang="en-GB" dirty="0"/>
              <a:t>The big changes</a:t>
            </a:r>
          </a:p>
        </p:txBody>
      </p:sp>
      <p:sp>
        <p:nvSpPr>
          <p:cNvPr id="3" name="Rectangle 2">
            <a:extLst>
              <a:ext uri="{FF2B5EF4-FFF2-40B4-BE49-F238E27FC236}">
                <a16:creationId xmlns:a16="http://schemas.microsoft.com/office/drawing/2014/main" id="{694880CC-96AE-4910-9C86-3FEE1E83128A}"/>
              </a:ext>
            </a:extLst>
          </p:cNvPr>
          <p:cNvSpPr/>
          <p:nvPr/>
        </p:nvSpPr>
        <p:spPr>
          <a:xfrm>
            <a:off x="609599" y="1947659"/>
            <a:ext cx="9680028" cy="3416320"/>
          </a:xfrm>
          <a:prstGeom prst="rect">
            <a:avLst/>
          </a:prstGeom>
        </p:spPr>
        <p:txBody>
          <a:bodyPr wrap="square">
            <a:spAutoFit/>
          </a:bodyPr>
          <a:lstStyle/>
          <a:p>
            <a:pPr marL="457200" indent="-457200">
              <a:buFont typeface="+mj-lt"/>
              <a:buAutoNum type="arabicPeriod"/>
            </a:pPr>
            <a:r>
              <a:rPr lang="en-GB" b="1" dirty="0"/>
              <a:t>Clarity of expectations</a:t>
            </a:r>
            <a:r>
              <a:rPr lang="en-GB" dirty="0"/>
              <a:t>:  Schools, trusts and local authorities will all have clearly defined statutory roles for the first time, set out in a clear table of responsibilities</a:t>
            </a:r>
          </a:p>
          <a:p>
            <a:pPr marL="457200" indent="-457200">
              <a:buFont typeface="+mj-lt"/>
              <a:buAutoNum type="arabicPeriod"/>
            </a:pPr>
            <a:r>
              <a:rPr lang="en-GB" b="1" dirty="0"/>
              <a:t>Earlier intervention:  </a:t>
            </a:r>
            <a:r>
              <a:rPr lang="en-GB" dirty="0"/>
              <a:t>Schools will have legal responsibilities to proactively improve attendance for the first time (beyond existing requirements to record accurately) underpinned by timelier sharing of attendance data</a:t>
            </a:r>
          </a:p>
          <a:p>
            <a:pPr marL="457200" indent="-457200">
              <a:buFont typeface="+mj-lt"/>
              <a:buAutoNum type="arabicPeriod"/>
            </a:pPr>
            <a:r>
              <a:rPr lang="en-GB" b="1" dirty="0"/>
              <a:t>Support first: </a:t>
            </a:r>
            <a:r>
              <a:rPr lang="en-GB" dirty="0"/>
              <a:t>All pupils and parents no matter where they live in the country will have clear expectations from their school, be informed about their child’s attendance and have access to early intervention and support </a:t>
            </a:r>
            <a:r>
              <a:rPr lang="en-GB" b="1" dirty="0"/>
              <a:t>first before any legal action </a:t>
            </a:r>
            <a:r>
              <a:rPr lang="en-GB" dirty="0"/>
              <a:t>if it becomes problematic</a:t>
            </a:r>
          </a:p>
          <a:p>
            <a:pPr marL="457200" indent="-457200">
              <a:buFont typeface="+mj-lt"/>
              <a:buAutoNum type="arabicPeriod"/>
            </a:pPr>
            <a:r>
              <a:rPr lang="en-GB" b="1" dirty="0"/>
              <a:t>Targeted whole family support: </a:t>
            </a:r>
            <a:r>
              <a:rPr lang="en-GB" dirty="0"/>
              <a:t>Attendance teams in LAs will work in tandem with early help to provide a whole-family response with a single assessment plan and lead practitioner</a:t>
            </a:r>
          </a:p>
          <a:p>
            <a:pPr marL="457200" indent="-457200">
              <a:buFont typeface="+mj-lt"/>
              <a:buAutoNum type="arabicPeriod"/>
            </a:pPr>
            <a:r>
              <a:rPr lang="en-GB" b="1" dirty="0"/>
              <a:t>Independent schools:  </a:t>
            </a:r>
            <a:r>
              <a:rPr lang="en-GB" dirty="0"/>
              <a:t>data will be collected for the first time, and will receive the same support from LAs (which currently happens in some LAs but not others)</a:t>
            </a:r>
          </a:p>
        </p:txBody>
      </p:sp>
    </p:spTree>
    <p:extLst>
      <p:ext uri="{BB962C8B-B14F-4D97-AF65-F5344CB8AC3E}">
        <p14:creationId xmlns:p14="http://schemas.microsoft.com/office/powerpoint/2010/main" val="37306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EBA0C-4A7E-4ECC-9561-4D1FD95B96F0}"/>
              </a:ext>
            </a:extLst>
          </p:cNvPr>
          <p:cNvSpPr>
            <a:spLocks noGrp="1"/>
          </p:cNvSpPr>
          <p:nvPr>
            <p:ph type="body" sz="quarter" idx="10"/>
          </p:nvPr>
        </p:nvSpPr>
        <p:spPr/>
        <p:txBody>
          <a:bodyPr/>
          <a:lstStyle/>
          <a:p>
            <a:r>
              <a:rPr lang="en-GB" dirty="0"/>
              <a:t>What is happening now?</a:t>
            </a:r>
          </a:p>
        </p:txBody>
      </p:sp>
      <p:sp>
        <p:nvSpPr>
          <p:cNvPr id="3" name="Rectangle 2">
            <a:extLst>
              <a:ext uri="{FF2B5EF4-FFF2-40B4-BE49-F238E27FC236}">
                <a16:creationId xmlns:a16="http://schemas.microsoft.com/office/drawing/2014/main" id="{9D20DE4D-2E30-4848-B122-3C7508D00466}"/>
              </a:ext>
            </a:extLst>
          </p:cNvPr>
          <p:cNvSpPr/>
          <p:nvPr/>
        </p:nvSpPr>
        <p:spPr>
          <a:xfrm>
            <a:off x="1072055" y="2274838"/>
            <a:ext cx="9322675" cy="2308324"/>
          </a:xfrm>
          <a:prstGeom prst="rect">
            <a:avLst/>
          </a:prstGeom>
        </p:spPr>
        <p:txBody>
          <a:bodyPr wrap="square">
            <a:spAutoFit/>
          </a:bodyPr>
          <a:lstStyle/>
          <a:p>
            <a:pPr marL="342900" indent="-342900">
              <a:buFont typeface="Arial" panose="020B0604020202020204" pitchFamily="34" charset="0"/>
              <a:buChar char="•"/>
            </a:pPr>
            <a:r>
              <a:rPr lang="en-GB" sz="2400" dirty="0"/>
              <a:t>8 EWOs/2 EW Specialists/1 Team Manager</a:t>
            </a:r>
          </a:p>
          <a:p>
            <a:pPr marL="342900" indent="-342900">
              <a:buFont typeface="Arial" panose="020B0604020202020204" pitchFamily="34" charset="0"/>
              <a:buChar char="•"/>
            </a:pPr>
            <a:r>
              <a:rPr lang="en-GB" sz="2400" dirty="0"/>
              <a:t>EWOs working in geographical clusters based on the NST cluster model</a:t>
            </a:r>
          </a:p>
          <a:p>
            <a:pPr marL="342900" indent="-342900">
              <a:buFont typeface="Arial" panose="020B0604020202020204" pitchFamily="34" charset="0"/>
              <a:buChar char="•"/>
            </a:pPr>
            <a:r>
              <a:rPr lang="en-GB" sz="2400" dirty="0"/>
              <a:t>Initial ‘meet and greet’ meeting in all schools </a:t>
            </a:r>
          </a:p>
          <a:p>
            <a:pPr marL="342900" indent="-342900">
              <a:buFont typeface="Arial" panose="020B0604020202020204" pitchFamily="34" charset="0"/>
              <a:buChar char="•"/>
            </a:pPr>
            <a:r>
              <a:rPr lang="en-GB" sz="2400" dirty="0"/>
              <a:t>Devising a toolkit for practitioners</a:t>
            </a:r>
          </a:p>
          <a:p>
            <a:pPr marL="342900" indent="-342900">
              <a:buFont typeface="Arial" panose="020B0604020202020204" pitchFamily="34" charset="0"/>
              <a:buChar char="•"/>
            </a:pPr>
            <a:r>
              <a:rPr lang="en-GB" sz="2400" dirty="0"/>
              <a:t>Analysing data – WONDE (60 schools currently signed up)</a:t>
            </a:r>
          </a:p>
          <a:p>
            <a:pPr marL="342900" indent="-342900">
              <a:buFont typeface="Arial" panose="020B0604020202020204" pitchFamily="34" charset="0"/>
              <a:buChar char="•"/>
            </a:pPr>
            <a:r>
              <a:rPr lang="en-GB" sz="2400" dirty="0"/>
              <a:t>Reinforcing the message – ‘School attendance is everyone’s business’</a:t>
            </a:r>
          </a:p>
        </p:txBody>
      </p:sp>
    </p:spTree>
    <p:extLst>
      <p:ext uri="{BB962C8B-B14F-4D97-AF65-F5344CB8AC3E}">
        <p14:creationId xmlns:p14="http://schemas.microsoft.com/office/powerpoint/2010/main" val="20776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1431D-0AF6-415C-A61A-867370510DFE}"/>
              </a:ext>
            </a:extLst>
          </p:cNvPr>
          <p:cNvSpPr>
            <a:spLocks noGrp="1"/>
          </p:cNvSpPr>
          <p:nvPr>
            <p:ph type="body" sz="quarter" idx="10"/>
          </p:nvPr>
        </p:nvSpPr>
        <p:spPr/>
        <p:txBody>
          <a:bodyPr/>
          <a:lstStyle/>
          <a:p>
            <a:r>
              <a:rPr lang="en-GB" dirty="0"/>
              <a:t>Agency representatives</a:t>
            </a:r>
          </a:p>
        </p:txBody>
      </p:sp>
      <p:sp>
        <p:nvSpPr>
          <p:cNvPr id="3" name="Rectangle 2">
            <a:extLst>
              <a:ext uri="{FF2B5EF4-FFF2-40B4-BE49-F238E27FC236}">
                <a16:creationId xmlns:a16="http://schemas.microsoft.com/office/drawing/2014/main" id="{1215B9ED-5DA4-4073-B598-128AF40888B7}"/>
              </a:ext>
            </a:extLst>
          </p:cNvPr>
          <p:cNvSpPr/>
          <p:nvPr/>
        </p:nvSpPr>
        <p:spPr>
          <a:xfrm>
            <a:off x="704193" y="2136339"/>
            <a:ext cx="10489324" cy="2554545"/>
          </a:xfrm>
          <a:prstGeom prst="rect">
            <a:avLst/>
          </a:prstGeom>
        </p:spPr>
        <p:txBody>
          <a:bodyPr wrap="square">
            <a:spAutoFit/>
          </a:bodyPr>
          <a:lstStyle/>
          <a:p>
            <a:r>
              <a:rPr lang="en-GB" sz="2000" dirty="0">
                <a:latin typeface="Calibri" panose="020F0502020204030204" pitchFamily="34" charset="0"/>
                <a:ea typeface="Times New Roman" panose="02020603050405020304" pitchFamily="18" charset="0"/>
                <a:cs typeface="Arial" panose="020B0604020202020204" pitchFamily="34" charset="0"/>
              </a:rPr>
              <a:t>Please note that there will be the following agency representatives in the foyer area available from </a:t>
            </a:r>
            <a:r>
              <a:rPr lang="en-GB" sz="2000" b="1" dirty="0">
                <a:latin typeface="Calibri" panose="020F0502020204030204" pitchFamily="34" charset="0"/>
                <a:ea typeface="Times New Roman" panose="02020603050405020304" pitchFamily="18" charset="0"/>
                <a:cs typeface="Arial" panose="020B0604020202020204" pitchFamily="34" charset="0"/>
              </a:rPr>
              <a:t>08:30-09:25am</a:t>
            </a:r>
            <a:r>
              <a:rPr lang="en-GB" sz="2000" dirty="0">
                <a:latin typeface="Calibri" panose="020F0502020204030204" pitchFamily="34" charset="0"/>
                <a:ea typeface="Times New Roman" panose="02020603050405020304" pitchFamily="18" charset="0"/>
                <a:cs typeface="Arial" panose="020B0604020202020204" pitchFamily="34" charset="0"/>
              </a:rPr>
              <a:t> and again at the end of the network, </a:t>
            </a:r>
            <a:r>
              <a:rPr lang="en-GB" sz="2000" b="1" dirty="0">
                <a:latin typeface="Calibri" panose="020F0502020204030204" pitchFamily="34" charset="0"/>
                <a:ea typeface="Times New Roman" panose="02020603050405020304" pitchFamily="18" charset="0"/>
                <a:cs typeface="Arial" panose="020B0604020202020204" pitchFamily="34" charset="0"/>
              </a:rPr>
              <a:t>11.55-12:15</a:t>
            </a:r>
            <a:r>
              <a:rPr lang="en-GB" sz="2000" dirty="0">
                <a:latin typeface="Calibri" panose="020F0502020204030204" pitchFamily="34" charset="0"/>
                <a:ea typeface="Times New Roman" panose="02020603050405020304" pitchFamily="18" charset="0"/>
                <a:cs typeface="Arial" panose="020B0604020202020204" pitchFamily="34" charset="0"/>
              </a:rPr>
              <a:t> for you to network should you find of use:</a:t>
            </a:r>
            <a:endParaRPr lang="en-GB" sz="2000" dirty="0">
              <a:latin typeface="Tahoma" panose="020B0604030504040204" pitchFamily="34" charset="0"/>
              <a:ea typeface="Times New Roman" panose="02020603050405020304" pitchFamily="18" charset="0"/>
              <a:cs typeface="Times New Roman" panose="02020603050405020304" pitchFamily="18" charset="0"/>
            </a:endParaRPr>
          </a:p>
          <a:p>
            <a:r>
              <a:rPr lang="en-GB" sz="2000" dirty="0">
                <a:latin typeface="Calibri" panose="020F0502020204030204" pitchFamily="34" charset="0"/>
                <a:ea typeface="Times New Roman" panose="02020603050405020304" pitchFamily="18" charset="0"/>
                <a:cs typeface="Arial" panose="020B0604020202020204" pitchFamily="34" charset="0"/>
              </a:rPr>
              <a:t> </a:t>
            </a:r>
            <a:endParaRPr lang="en-GB" sz="2000" dirty="0">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2000" b="1" dirty="0">
                <a:latin typeface="Calibri" panose="020F0502020204030204" pitchFamily="34" charset="0"/>
                <a:ea typeface="Times New Roman" panose="02020603050405020304" pitchFamily="18" charset="0"/>
                <a:cs typeface="Arial" panose="020B0604020202020204" pitchFamily="34" charset="0"/>
              </a:rPr>
              <a:t>Prevent</a:t>
            </a:r>
            <a:r>
              <a:rPr lang="en-GB" sz="2000" dirty="0">
                <a:latin typeface="Calibri" panose="020F0502020204030204" pitchFamily="34" charset="0"/>
                <a:ea typeface="Times New Roman" panose="02020603050405020304" pitchFamily="18" charset="0"/>
                <a:cs typeface="Arial" panose="020B0604020202020204" pitchFamily="34" charset="0"/>
              </a:rPr>
              <a:t>- Louise Cox, Prevent Education Officer (PEO) and Amy Goulden, Prevent Coordinator</a:t>
            </a:r>
            <a:endParaRPr lang="en-GB" sz="2000" dirty="0">
              <a:latin typeface="Tahoma" panose="020B060403050404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2000" b="1" dirty="0">
                <a:latin typeface="Calibri" panose="020F0502020204030204" pitchFamily="34" charset="0"/>
                <a:ea typeface="Times New Roman" panose="02020603050405020304" pitchFamily="18" charset="0"/>
                <a:cs typeface="Arial" panose="020B0604020202020204" pitchFamily="34" charset="0"/>
              </a:rPr>
              <a:t>Change Grow Live (CGL)- </a:t>
            </a:r>
            <a:r>
              <a:rPr lang="en-GB" sz="2000" dirty="0">
                <a:latin typeface="Calibri" panose="020F0502020204030204" pitchFamily="34" charset="0"/>
                <a:ea typeface="Times New Roman" panose="02020603050405020304" pitchFamily="18" charset="0"/>
                <a:cs typeface="Arial" panose="020B0604020202020204" pitchFamily="34" charset="0"/>
              </a:rPr>
              <a:t>Habib Akhtar, Service Manager</a:t>
            </a:r>
            <a:endParaRPr lang="en-GB" sz="2000" dirty="0">
              <a:latin typeface="Tahoma" panose="020B060403050404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2000" b="1" dirty="0">
                <a:latin typeface="Calibri" panose="020F0502020204030204" pitchFamily="34" charset="0"/>
                <a:ea typeface="Times New Roman" panose="02020603050405020304" pitchFamily="18" charset="0"/>
                <a:cs typeface="Arial" panose="020B0604020202020204" pitchFamily="34" charset="0"/>
              </a:rPr>
              <a:t>School and Early Intervention Officers- </a:t>
            </a:r>
            <a:r>
              <a:rPr lang="en-GB" sz="2000" dirty="0">
                <a:latin typeface="Calibri" panose="020F0502020204030204" pitchFamily="34" charset="0"/>
                <a:ea typeface="Times New Roman" panose="02020603050405020304" pitchFamily="18" charset="0"/>
                <a:cs typeface="Arial" panose="020B0604020202020204" pitchFamily="34" charset="0"/>
              </a:rPr>
              <a:t>PS Kerry Hall</a:t>
            </a:r>
            <a:endParaRPr lang="en-GB" sz="2000" dirty="0">
              <a:latin typeface="Tahoma" panose="020B060403050404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2000" b="1" dirty="0">
                <a:latin typeface="Calibri" panose="020F0502020204030204" pitchFamily="34" charset="0"/>
                <a:ea typeface="Times New Roman" panose="02020603050405020304" pitchFamily="18" charset="0"/>
                <a:cs typeface="Arial" panose="020B0604020202020204" pitchFamily="34" charset="0"/>
              </a:rPr>
              <a:t>Attendance</a:t>
            </a:r>
            <a:r>
              <a:rPr lang="en-GB" sz="2000" dirty="0">
                <a:latin typeface="Calibri" panose="020F0502020204030204" pitchFamily="34" charset="0"/>
                <a:ea typeface="Times New Roman" panose="02020603050405020304" pitchFamily="18" charset="0"/>
                <a:cs typeface="Arial" panose="020B0604020202020204" pitchFamily="34" charset="0"/>
              </a:rPr>
              <a:t> – Karen McAndrews, Service Manager and Tracey Cross, Team manager</a:t>
            </a:r>
            <a:endParaRPr lang="en-GB" sz="2000" dirty="0">
              <a:latin typeface="Tahom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66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21609-1E7C-45BD-B30C-B58142F00C18}"/>
              </a:ext>
            </a:extLst>
          </p:cNvPr>
          <p:cNvSpPr>
            <a:spLocks noGrp="1"/>
          </p:cNvSpPr>
          <p:nvPr>
            <p:ph type="body" sz="quarter" idx="10"/>
          </p:nvPr>
        </p:nvSpPr>
        <p:spPr/>
        <p:txBody>
          <a:bodyPr/>
          <a:lstStyle/>
          <a:p>
            <a:r>
              <a:rPr lang="en-GB" dirty="0"/>
              <a:t>Who to contact</a:t>
            </a:r>
          </a:p>
        </p:txBody>
      </p:sp>
      <p:sp>
        <p:nvSpPr>
          <p:cNvPr id="3" name="Rectangle 2">
            <a:extLst>
              <a:ext uri="{FF2B5EF4-FFF2-40B4-BE49-F238E27FC236}">
                <a16:creationId xmlns:a16="http://schemas.microsoft.com/office/drawing/2014/main" id="{82F47DA4-3CF7-43CD-BB84-88EECE02F3A6}"/>
              </a:ext>
            </a:extLst>
          </p:cNvPr>
          <p:cNvSpPr/>
          <p:nvPr/>
        </p:nvSpPr>
        <p:spPr>
          <a:xfrm>
            <a:off x="630620" y="1749321"/>
            <a:ext cx="8986346" cy="4154984"/>
          </a:xfrm>
          <a:prstGeom prst="rect">
            <a:avLst/>
          </a:prstGeom>
        </p:spPr>
        <p:txBody>
          <a:bodyPr wrap="square">
            <a:spAutoFit/>
          </a:bodyPr>
          <a:lstStyle/>
          <a:p>
            <a:pPr marL="342900" indent="-342900">
              <a:buFont typeface="Arial" panose="020B0604020202020204" pitchFamily="34" charset="0"/>
              <a:buChar char="•"/>
            </a:pPr>
            <a:r>
              <a:rPr lang="en-GB" sz="2400" dirty="0"/>
              <a:t>Tracey Cross – Education Welfare Team Manager </a:t>
            </a:r>
            <a:r>
              <a:rPr lang="en-GB" sz="2400" dirty="0">
                <a:hlinkClick r:id="rId2"/>
              </a:rPr>
              <a:t>tracey.cross@nottinghamcity.gov.uk</a:t>
            </a:r>
            <a:r>
              <a:rPr lang="en-GB" sz="2400" dirty="0"/>
              <a:t> </a:t>
            </a:r>
          </a:p>
          <a:p>
            <a:endParaRPr lang="en-GB" sz="2400" dirty="0"/>
          </a:p>
          <a:p>
            <a:pPr marL="342900" indent="-342900">
              <a:buFont typeface="Arial" panose="020B0604020202020204" pitchFamily="34" charset="0"/>
              <a:buChar char="•"/>
            </a:pPr>
            <a:r>
              <a:rPr lang="en-GB" sz="2400" dirty="0"/>
              <a:t>James MacLean – Children Missing Education Manager </a:t>
            </a:r>
            <a:r>
              <a:rPr lang="en-GB" sz="2400" dirty="0">
                <a:hlinkClick r:id="rId3"/>
              </a:rPr>
              <a:t>james.maclean@nottinghamcity.gov.uk</a:t>
            </a:r>
            <a:r>
              <a:rPr lang="en-GB" sz="2400" dirty="0"/>
              <a:t> </a:t>
            </a:r>
          </a:p>
          <a:p>
            <a:endParaRPr lang="en-GB" sz="2400" dirty="0"/>
          </a:p>
          <a:p>
            <a:pPr marL="342900" indent="-342900">
              <a:buFont typeface="Arial" panose="020B0604020202020204" pitchFamily="34" charset="0"/>
              <a:buChar char="•"/>
            </a:pPr>
            <a:r>
              <a:rPr lang="en-GB" sz="2400" dirty="0"/>
              <a:t>Karen McAndrew – Education Welfare &amp; EOTAS Service Manager </a:t>
            </a:r>
            <a:r>
              <a:rPr lang="en-GB" sz="2400" dirty="0">
                <a:hlinkClick r:id="rId4"/>
              </a:rPr>
              <a:t>karen.mcandrew@nottinghamcity.gov.uk</a:t>
            </a:r>
            <a:r>
              <a:rPr lang="en-GB" sz="2400" dirty="0"/>
              <a:t> </a:t>
            </a:r>
          </a:p>
          <a:p>
            <a:endParaRPr lang="en-GB" sz="2400" dirty="0"/>
          </a:p>
          <a:p>
            <a:pPr marL="342900" indent="-342900">
              <a:buFont typeface="Arial" panose="020B0604020202020204" pitchFamily="34" charset="0"/>
              <a:buChar char="•"/>
            </a:pPr>
            <a:r>
              <a:rPr lang="en-GB" sz="2400" dirty="0"/>
              <a:t>EW &amp; EOTAS Enquiries </a:t>
            </a:r>
            <a:r>
              <a:rPr lang="en-GB" sz="2400" dirty="0">
                <a:hlinkClick r:id="rId5"/>
              </a:rPr>
              <a:t>admin.educationwelfare@nottinghamcity.gov.uk</a:t>
            </a:r>
            <a:r>
              <a:rPr lang="en-GB" sz="2400" dirty="0"/>
              <a:t> </a:t>
            </a:r>
          </a:p>
        </p:txBody>
      </p:sp>
    </p:spTree>
    <p:extLst>
      <p:ext uri="{BB962C8B-B14F-4D97-AF65-F5344CB8AC3E}">
        <p14:creationId xmlns:p14="http://schemas.microsoft.com/office/powerpoint/2010/main" val="76041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F6E72-FE35-4572-894F-C742319CAD7E}"/>
              </a:ext>
            </a:extLst>
          </p:cNvPr>
          <p:cNvSpPr>
            <a:spLocks noGrp="1"/>
          </p:cNvSpPr>
          <p:nvPr>
            <p:ph type="body" sz="quarter" idx="10"/>
          </p:nvPr>
        </p:nvSpPr>
        <p:spPr/>
        <p:txBody>
          <a:bodyPr/>
          <a:lstStyle/>
          <a:p>
            <a:r>
              <a:rPr lang="en-GB" dirty="0"/>
              <a:t>Useful links and contacts</a:t>
            </a:r>
          </a:p>
        </p:txBody>
      </p:sp>
      <p:sp>
        <p:nvSpPr>
          <p:cNvPr id="3" name="Rectangle 2">
            <a:extLst>
              <a:ext uri="{FF2B5EF4-FFF2-40B4-BE49-F238E27FC236}">
                <a16:creationId xmlns:a16="http://schemas.microsoft.com/office/drawing/2014/main" id="{0E16A7C3-5272-4015-BDA2-FA368DDE4A34}"/>
              </a:ext>
            </a:extLst>
          </p:cNvPr>
          <p:cNvSpPr/>
          <p:nvPr/>
        </p:nvSpPr>
        <p:spPr>
          <a:xfrm>
            <a:off x="515007" y="1690495"/>
            <a:ext cx="11550869" cy="4093428"/>
          </a:xfrm>
          <a:prstGeom prst="rect">
            <a:avLst/>
          </a:prstGeom>
        </p:spPr>
        <p:txBody>
          <a:bodyPr wrap="square">
            <a:spAutoFit/>
          </a:bodyPr>
          <a:lstStyle/>
          <a:p>
            <a:pPr marL="342900" indent="-342900">
              <a:buFont typeface="Arial" panose="020B0604020202020204" pitchFamily="34" charset="0"/>
              <a:buChar char="•"/>
            </a:pPr>
            <a:r>
              <a:rPr lang="en-GB" sz="2000" dirty="0"/>
              <a:t>ATTEND training for schools – 15</a:t>
            </a:r>
            <a:r>
              <a:rPr lang="en-GB" sz="2000" baseline="30000" dirty="0"/>
              <a:t>th</a:t>
            </a:r>
            <a:r>
              <a:rPr lang="en-GB" sz="2000" dirty="0"/>
              <a:t> November 2022.  Dr Maddi Popoola, Educational Psychologist.  Mental Health Support Team Service Manager.  </a:t>
            </a:r>
          </a:p>
          <a:p>
            <a:pPr marL="342900" indent="-342900">
              <a:buFont typeface="Arial" panose="020B0604020202020204" pitchFamily="34" charset="0"/>
              <a:buChar char="•"/>
            </a:pPr>
            <a:r>
              <a:rPr lang="en-GB" sz="2000" dirty="0"/>
              <a:t>DfE – Working together to improve school attendance </a:t>
            </a:r>
          </a:p>
          <a:p>
            <a:pPr marL="342900" indent="-342900">
              <a:buFont typeface="Arial" panose="020B0604020202020204" pitchFamily="34" charset="0"/>
              <a:buChar char="•"/>
            </a:pPr>
            <a:r>
              <a:rPr lang="en-GB" sz="2000" dirty="0"/>
              <a:t>DfE - Elective home education: guidance for local authorities</a:t>
            </a:r>
          </a:p>
          <a:p>
            <a:pPr marL="342900" indent="-342900">
              <a:buFont typeface="Arial" panose="020B0604020202020204" pitchFamily="34" charset="0"/>
              <a:buChar char="•"/>
            </a:pPr>
            <a:r>
              <a:rPr lang="en-GB" sz="2000" dirty="0"/>
              <a:t>DfE – Children missing education: statutory guidance for local authorities</a:t>
            </a:r>
          </a:p>
          <a:p>
            <a:pPr marL="342900" indent="-342900">
              <a:buFont typeface="Arial" panose="020B0604020202020204" pitchFamily="34" charset="0"/>
              <a:buChar char="•"/>
            </a:pPr>
            <a:r>
              <a:rPr lang="en-GB" sz="2000" dirty="0"/>
              <a:t>NCC - Threshold of needs document</a:t>
            </a:r>
          </a:p>
          <a:p>
            <a:pPr marL="342900" indent="-342900">
              <a:buFont typeface="Arial" panose="020B0604020202020204" pitchFamily="34" charset="0"/>
              <a:buChar char="•"/>
            </a:pPr>
            <a:r>
              <a:rPr lang="en-GB" sz="2000" dirty="0"/>
              <a:t>EWO contact list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CME referral – </a:t>
            </a:r>
            <a:r>
              <a:rPr lang="en-GB" sz="2000" u="sng" dirty="0">
                <a:hlinkClick r:id="rId2"/>
              </a:rPr>
              <a:t>https://myaccount.nottinghamcity.gov.uk/service/children_missing_education_referral</a:t>
            </a:r>
            <a:endParaRPr lang="en-GB" sz="2000" u="sng" dirty="0"/>
          </a:p>
          <a:p>
            <a:endParaRPr lang="en-GB" sz="2000" u="sng" dirty="0">
              <a:hlinkClick r:id="" action="ppaction://noaction"/>
            </a:endParaRPr>
          </a:p>
          <a:p>
            <a:r>
              <a:rPr lang="en-GB" sz="2000" u="sng" dirty="0">
                <a:hlinkClick r:id="" action="ppaction://noaction"/>
              </a:rPr>
              <a:t>https</a:t>
            </a:r>
            <a:r>
              <a:rPr lang="en-GB" sz="2000" u="sng" dirty="0">
                <a:hlinkClick r:id="rId3"/>
              </a:rPr>
              <a:t>://assets.publishing.service.gov.uk/government/uploads/system/uploads/attachment_data/file/550416/Children_Missing_Education_-_statutory_guidance.pdf</a:t>
            </a:r>
            <a:endParaRPr lang="en-GB" sz="2000" dirty="0"/>
          </a:p>
          <a:p>
            <a:endParaRPr lang="en-GB" sz="2000" dirty="0"/>
          </a:p>
        </p:txBody>
      </p:sp>
    </p:spTree>
    <p:extLst>
      <p:ext uri="{BB962C8B-B14F-4D97-AF65-F5344CB8AC3E}">
        <p14:creationId xmlns:p14="http://schemas.microsoft.com/office/powerpoint/2010/main" val="62579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78366-42DF-4646-9D58-A8737FCC820C}"/>
              </a:ext>
            </a:extLst>
          </p:cNvPr>
          <p:cNvSpPr>
            <a:spLocks noGrp="1"/>
          </p:cNvSpPr>
          <p:nvPr>
            <p:ph type="body" sz="quarter" idx="10"/>
          </p:nvPr>
        </p:nvSpPr>
        <p:spPr/>
        <p:txBody>
          <a:bodyPr/>
          <a:lstStyle/>
          <a:p>
            <a:endParaRPr lang="en-GB"/>
          </a:p>
        </p:txBody>
      </p:sp>
      <p:pic>
        <p:nvPicPr>
          <p:cNvPr id="3" name="Picture 2">
            <a:extLst>
              <a:ext uri="{FF2B5EF4-FFF2-40B4-BE49-F238E27FC236}">
                <a16:creationId xmlns:a16="http://schemas.microsoft.com/office/drawing/2014/main" id="{980CFAE0-203A-4468-AB28-6AF5D68F2DAA}"/>
              </a:ext>
            </a:extLst>
          </p:cNvPr>
          <p:cNvPicPr>
            <a:picLocks noChangeAspect="1"/>
          </p:cNvPicPr>
          <p:nvPr/>
        </p:nvPicPr>
        <p:blipFill>
          <a:blip r:embed="rId2"/>
          <a:stretch>
            <a:fillRect/>
          </a:stretch>
        </p:blipFill>
        <p:spPr>
          <a:xfrm>
            <a:off x="0" y="0"/>
            <a:ext cx="8800734" cy="1864306"/>
          </a:xfrm>
          <a:prstGeom prst="rect">
            <a:avLst/>
          </a:prstGeom>
          <a:noFill/>
          <a:ln cap="flat">
            <a:noFill/>
          </a:ln>
        </p:spPr>
      </p:pic>
      <p:sp>
        <p:nvSpPr>
          <p:cNvPr id="4" name="Rectangle 3">
            <a:extLst>
              <a:ext uri="{FF2B5EF4-FFF2-40B4-BE49-F238E27FC236}">
                <a16:creationId xmlns:a16="http://schemas.microsoft.com/office/drawing/2014/main" id="{A456A620-2673-4FAE-AD24-C7DB90EE2B66}"/>
              </a:ext>
            </a:extLst>
          </p:cNvPr>
          <p:cNvSpPr/>
          <p:nvPr/>
        </p:nvSpPr>
        <p:spPr>
          <a:xfrm>
            <a:off x="795318" y="5542369"/>
            <a:ext cx="7210097" cy="646331"/>
          </a:xfrm>
          <a:prstGeom prst="rect">
            <a:avLst/>
          </a:prstGeom>
        </p:spPr>
        <p:txBody>
          <a:bodyPr wrap="square">
            <a:spAutoFit/>
          </a:bodyPr>
          <a:lstStyle/>
          <a:p>
            <a:pPr lvl="0"/>
            <a:r>
              <a:rPr lang="en-GB" dirty="0"/>
              <a:t>Samantha Danyluk – MASH/Duty/Housing Aid – Head of Service</a:t>
            </a:r>
          </a:p>
          <a:p>
            <a:pPr lvl="0"/>
            <a:r>
              <a:rPr lang="en-GB" dirty="0"/>
              <a:t>David Goldsworthy – MASH/EDT – Service Manager</a:t>
            </a:r>
          </a:p>
        </p:txBody>
      </p:sp>
      <p:sp>
        <p:nvSpPr>
          <p:cNvPr id="5" name="Rectangle 4">
            <a:extLst>
              <a:ext uri="{FF2B5EF4-FFF2-40B4-BE49-F238E27FC236}">
                <a16:creationId xmlns:a16="http://schemas.microsoft.com/office/drawing/2014/main" id="{313D78BC-4B66-475E-8A0B-A31844700DDD}"/>
              </a:ext>
            </a:extLst>
          </p:cNvPr>
          <p:cNvSpPr/>
          <p:nvPr/>
        </p:nvSpPr>
        <p:spPr>
          <a:xfrm>
            <a:off x="1408387" y="2582182"/>
            <a:ext cx="7998173" cy="1569660"/>
          </a:xfrm>
          <a:prstGeom prst="rect">
            <a:avLst/>
          </a:prstGeom>
        </p:spPr>
        <p:txBody>
          <a:bodyPr wrap="square">
            <a:spAutoFit/>
          </a:bodyPr>
          <a:lstStyle/>
          <a:p>
            <a:r>
              <a:rPr lang="en-GB" sz="4800" dirty="0"/>
              <a:t>Children Services</a:t>
            </a:r>
          </a:p>
          <a:p>
            <a:r>
              <a:rPr lang="en-GB" sz="4800" dirty="0"/>
              <a:t>Improvement Journey 2022</a:t>
            </a:r>
          </a:p>
        </p:txBody>
      </p:sp>
    </p:spTree>
    <p:extLst>
      <p:ext uri="{BB962C8B-B14F-4D97-AF65-F5344CB8AC3E}">
        <p14:creationId xmlns:p14="http://schemas.microsoft.com/office/powerpoint/2010/main" val="36162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BF32B-DE6A-4800-961A-09A9FD0231F4}"/>
              </a:ext>
            </a:extLst>
          </p:cNvPr>
          <p:cNvSpPr>
            <a:spLocks noGrp="1"/>
          </p:cNvSpPr>
          <p:nvPr>
            <p:ph type="body" sz="quarter" idx="10"/>
          </p:nvPr>
        </p:nvSpPr>
        <p:spPr/>
        <p:txBody>
          <a:bodyPr/>
          <a:lstStyle/>
          <a:p>
            <a:r>
              <a:rPr lang="en-GB" i="1" u="sng" dirty="0">
                <a:effectLst>
                  <a:outerShdw dist="38096" dir="2700000">
                    <a:srgbClr val="000000"/>
                  </a:outerShdw>
                </a:effectLst>
              </a:rPr>
              <a:t>OFSTED Inspection 2022</a:t>
            </a:r>
            <a:endParaRPr lang="en-GB" dirty="0"/>
          </a:p>
        </p:txBody>
      </p:sp>
      <p:grpSp>
        <p:nvGrpSpPr>
          <p:cNvPr id="3" name="Group 2">
            <a:extLst>
              <a:ext uri="{FF2B5EF4-FFF2-40B4-BE49-F238E27FC236}">
                <a16:creationId xmlns:a16="http://schemas.microsoft.com/office/drawing/2014/main" id="{0CA74370-F9F3-445E-8C41-8C036AC94B81}"/>
              </a:ext>
            </a:extLst>
          </p:cNvPr>
          <p:cNvGrpSpPr/>
          <p:nvPr/>
        </p:nvGrpSpPr>
        <p:grpSpPr>
          <a:xfrm>
            <a:off x="126124" y="5407343"/>
            <a:ext cx="11926638" cy="1008381"/>
            <a:chOff x="0" y="5807711"/>
            <a:chExt cx="12191996" cy="1008381"/>
          </a:xfrm>
        </p:grpSpPr>
        <p:sp>
          <p:nvSpPr>
            <p:cNvPr id="4" name="Shape 4766">
              <a:extLst>
                <a:ext uri="{FF2B5EF4-FFF2-40B4-BE49-F238E27FC236}">
                  <a16:creationId xmlns:a16="http://schemas.microsoft.com/office/drawing/2014/main" id="{756CEC8B-7C62-4876-A9D3-C3260F4C074A}"/>
                </a:ext>
              </a:extLst>
            </p:cNvPr>
            <p:cNvSpPr/>
            <p:nvPr/>
          </p:nvSpPr>
          <p:spPr>
            <a:xfrm>
              <a:off x="3044" y="6359121"/>
              <a:ext cx="12188952" cy="456971"/>
            </a:xfrm>
            <a:custGeom>
              <a:avLst/>
              <a:gdLst>
                <a:gd name="f0" fmla="val w"/>
                <a:gd name="f1" fmla="val h"/>
                <a:gd name="f2" fmla="val 0"/>
                <a:gd name="f3" fmla="val 12188952"/>
                <a:gd name="f4" fmla="val 457198"/>
                <a:gd name="f5" fmla="*/ f0 1 12188952"/>
                <a:gd name="f6" fmla="*/ f1 1 457198"/>
                <a:gd name="f7" fmla="+- f4 0 f2"/>
                <a:gd name="f8" fmla="+- f3 0 f2"/>
                <a:gd name="f9" fmla="*/ f8 1 12188952"/>
                <a:gd name="f10" fmla="*/ f7 1 457198"/>
                <a:gd name="f11" fmla="*/ 0 1 f9"/>
                <a:gd name="f12" fmla="*/ 12188952 1 f9"/>
                <a:gd name="f13" fmla="*/ 0 1 f10"/>
                <a:gd name="f14" fmla="*/ 457198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2188952" h="457198">
                  <a:moveTo>
                    <a:pt x="f2" y="f2"/>
                  </a:moveTo>
                  <a:lnTo>
                    <a:pt x="f3" y="f2"/>
                  </a:lnTo>
                  <a:lnTo>
                    <a:pt x="f3" y="f4"/>
                  </a:lnTo>
                  <a:lnTo>
                    <a:pt x="f2" y="f4"/>
                  </a:lnTo>
                  <a:lnTo>
                    <a:pt x="f2" y="f2"/>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Shape 4767">
              <a:extLst>
                <a:ext uri="{FF2B5EF4-FFF2-40B4-BE49-F238E27FC236}">
                  <a16:creationId xmlns:a16="http://schemas.microsoft.com/office/drawing/2014/main" id="{2C2EFF39-8019-4EDC-82A5-52CC919A6B96}"/>
                </a:ext>
              </a:extLst>
            </p:cNvPr>
            <p:cNvSpPr/>
            <p:nvPr/>
          </p:nvSpPr>
          <p:spPr>
            <a:xfrm>
              <a:off x="0" y="6292096"/>
              <a:ext cx="12188952" cy="63980"/>
            </a:xfrm>
            <a:custGeom>
              <a:avLst/>
              <a:gdLst>
                <a:gd name="f0" fmla="val w"/>
                <a:gd name="f1" fmla="val h"/>
                <a:gd name="f2" fmla="val 0"/>
                <a:gd name="f3" fmla="val 12188952"/>
                <a:gd name="f4" fmla="val 64008"/>
                <a:gd name="f5" fmla="*/ f0 1 12188952"/>
                <a:gd name="f6" fmla="*/ f1 1 64008"/>
                <a:gd name="f7" fmla="+- f4 0 f2"/>
                <a:gd name="f8" fmla="+- f3 0 f2"/>
                <a:gd name="f9" fmla="*/ f8 1 12188952"/>
                <a:gd name="f10" fmla="*/ f7 1 64008"/>
                <a:gd name="f11" fmla="*/ 0 1 f9"/>
                <a:gd name="f12" fmla="*/ 12188952 1 f9"/>
                <a:gd name="f13" fmla="*/ 0 1 f10"/>
                <a:gd name="f14" fmla="*/ 64008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2188952" h="64008">
                  <a:moveTo>
                    <a:pt x="f2" y="f2"/>
                  </a:moveTo>
                  <a:lnTo>
                    <a:pt x="f3" y="f2"/>
                  </a:lnTo>
                  <a:lnTo>
                    <a:pt x="f3" y="f4"/>
                  </a:lnTo>
                  <a:lnTo>
                    <a:pt x="f2" y="f4"/>
                  </a:lnTo>
                  <a:lnTo>
                    <a:pt x="f2" y="f2"/>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6" name="Picture 5">
              <a:extLst>
                <a:ext uri="{FF2B5EF4-FFF2-40B4-BE49-F238E27FC236}">
                  <a16:creationId xmlns:a16="http://schemas.microsoft.com/office/drawing/2014/main" id="{E849D82C-3006-4FB7-A304-684C084F8F01}"/>
                </a:ext>
              </a:extLst>
            </p:cNvPr>
            <p:cNvPicPr>
              <a:picLocks noChangeAspect="1"/>
            </p:cNvPicPr>
            <p:nvPr/>
          </p:nvPicPr>
          <p:blipFill>
            <a:blip r:embed="rId2"/>
            <a:stretch>
              <a:fillRect/>
            </a:stretch>
          </p:blipFill>
          <p:spPr>
            <a:xfrm>
              <a:off x="4181852" y="5807711"/>
              <a:ext cx="3889244" cy="970297"/>
            </a:xfrm>
            <a:prstGeom prst="rect">
              <a:avLst/>
            </a:prstGeom>
            <a:noFill/>
            <a:ln cap="flat">
              <a:noFill/>
            </a:ln>
          </p:spPr>
        </p:pic>
      </p:grpSp>
      <p:sp>
        <p:nvSpPr>
          <p:cNvPr id="7" name="Rectangle 6">
            <a:extLst>
              <a:ext uri="{FF2B5EF4-FFF2-40B4-BE49-F238E27FC236}">
                <a16:creationId xmlns:a16="http://schemas.microsoft.com/office/drawing/2014/main" id="{94A6E6A8-18DE-4E2A-9A91-E121A0D3116F}"/>
              </a:ext>
            </a:extLst>
          </p:cNvPr>
          <p:cNvSpPr/>
          <p:nvPr/>
        </p:nvSpPr>
        <p:spPr>
          <a:xfrm>
            <a:off x="1471449" y="1718607"/>
            <a:ext cx="9543392" cy="2862322"/>
          </a:xfrm>
          <a:prstGeom prst="rect">
            <a:avLst/>
          </a:prstGeom>
        </p:spPr>
        <p:txBody>
          <a:bodyPr wrap="square">
            <a:spAutoFit/>
          </a:bodyPr>
          <a:lstStyle/>
          <a:p>
            <a:pPr lvl="0"/>
            <a:r>
              <a:rPr lang="en-US" sz="2000" dirty="0" err="1"/>
              <a:t>Ofsted</a:t>
            </a:r>
            <a:r>
              <a:rPr lang="en-US" sz="2000" dirty="0"/>
              <a:t> inspected our children’s services between 04</a:t>
            </a:r>
            <a:r>
              <a:rPr lang="en-US" sz="2000" baseline="30000" dirty="0"/>
              <a:t>th</a:t>
            </a:r>
            <a:r>
              <a:rPr lang="en-US" sz="2000" dirty="0"/>
              <a:t> July- 22</a:t>
            </a:r>
            <a:r>
              <a:rPr lang="en-US" sz="2000" baseline="30000" dirty="0"/>
              <a:t>nd</a:t>
            </a:r>
            <a:r>
              <a:rPr lang="en-US" sz="2000" dirty="0"/>
              <a:t> July 2022. The </a:t>
            </a:r>
            <a:r>
              <a:rPr lang="en-US" sz="2000" dirty="0" err="1"/>
              <a:t>imspection</a:t>
            </a:r>
            <a:r>
              <a:rPr lang="en-US" sz="2000" dirty="0"/>
              <a:t> tool account of progress since the last graded inspection (2018) and the 2 </a:t>
            </a:r>
            <a:r>
              <a:rPr lang="en-US" sz="2000" dirty="0" err="1"/>
              <a:t>fovused</a:t>
            </a:r>
            <a:r>
              <a:rPr lang="en-US" sz="2000" dirty="0"/>
              <a:t> visits (2020 and 2021) as well as undertaking a full review of the quality of practice and impact of services for children of the work of the service now.</a:t>
            </a:r>
          </a:p>
          <a:p>
            <a:pPr lvl="0"/>
            <a:endParaRPr lang="en-US" sz="2000" b="1" u="sng" dirty="0"/>
          </a:p>
          <a:p>
            <a:pPr lvl="0" algn="ctr"/>
            <a:r>
              <a:rPr lang="en-US" sz="2000" b="1" u="sng" dirty="0"/>
              <a:t>The inspection considers 3 domains and our overall effectiveness </a:t>
            </a:r>
          </a:p>
          <a:p>
            <a:pPr lvl="0" algn="ctr"/>
            <a:r>
              <a:rPr lang="en-US" sz="2000" dirty="0"/>
              <a:t>Impact of leaders on practice</a:t>
            </a:r>
          </a:p>
          <a:p>
            <a:pPr lvl="0" algn="ctr"/>
            <a:r>
              <a:rPr lang="en-US" sz="2000" dirty="0"/>
              <a:t> Help and protection </a:t>
            </a:r>
          </a:p>
          <a:p>
            <a:pPr lvl="0" algn="ctr"/>
            <a:r>
              <a:rPr lang="en-US" sz="2000" dirty="0"/>
              <a:t>Children in care and care leavers </a:t>
            </a:r>
            <a:endParaRPr lang="en-GB" sz="2000" dirty="0"/>
          </a:p>
        </p:txBody>
      </p:sp>
    </p:spTree>
    <p:extLst>
      <p:ext uri="{BB962C8B-B14F-4D97-AF65-F5344CB8AC3E}">
        <p14:creationId xmlns:p14="http://schemas.microsoft.com/office/powerpoint/2010/main" val="3513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4EC86-AA39-4367-B76A-B25B2179A04B}"/>
              </a:ext>
            </a:extLst>
          </p:cNvPr>
          <p:cNvSpPr>
            <a:spLocks noGrp="1"/>
          </p:cNvSpPr>
          <p:nvPr>
            <p:ph type="body" sz="quarter" idx="10"/>
          </p:nvPr>
        </p:nvSpPr>
        <p:spPr/>
        <p:txBody>
          <a:bodyPr/>
          <a:lstStyle/>
          <a:p>
            <a:r>
              <a:rPr lang="en-GB" i="1" u="sng" dirty="0"/>
              <a:t>OFSTED Outcome</a:t>
            </a:r>
            <a:endParaRPr lang="en-GB" dirty="0"/>
          </a:p>
        </p:txBody>
      </p:sp>
      <p:sp>
        <p:nvSpPr>
          <p:cNvPr id="3" name="Rectangle 2">
            <a:extLst>
              <a:ext uri="{FF2B5EF4-FFF2-40B4-BE49-F238E27FC236}">
                <a16:creationId xmlns:a16="http://schemas.microsoft.com/office/drawing/2014/main" id="{36F46DAD-0C89-486F-9637-BE5B41DDE3B2}"/>
              </a:ext>
            </a:extLst>
          </p:cNvPr>
          <p:cNvSpPr/>
          <p:nvPr/>
        </p:nvSpPr>
        <p:spPr>
          <a:xfrm>
            <a:off x="1534510" y="2019319"/>
            <a:ext cx="8513380" cy="2476062"/>
          </a:xfrm>
          <a:prstGeom prst="rect">
            <a:avLst/>
          </a:prstGeom>
        </p:spPr>
        <p:txBody>
          <a:bodyPr wrap="square">
            <a:spAutoFit/>
          </a:bodyPr>
          <a:lstStyle/>
          <a:p>
            <a:pPr marL="342900" lvl="0" indent="-342900">
              <a:lnSpc>
                <a:spcPct val="70000"/>
              </a:lnSpc>
              <a:buFont typeface="Arial" panose="020B0604020202020204" pitchFamily="34" charset="0"/>
              <a:buChar char="•"/>
            </a:pPr>
            <a:r>
              <a:rPr lang="en-US" sz="2000" dirty="0"/>
              <a:t>Impact of leaders on social work practice with children and families - </a:t>
            </a:r>
            <a:r>
              <a:rPr lang="en-US" sz="2000" b="1" dirty="0"/>
              <a:t>Requires Improvement to be good.</a:t>
            </a:r>
          </a:p>
          <a:p>
            <a:pPr lvl="0">
              <a:lnSpc>
                <a:spcPct val="70000"/>
              </a:lnSpc>
            </a:pPr>
            <a:endParaRPr lang="en-US" sz="2000" dirty="0"/>
          </a:p>
          <a:p>
            <a:pPr marL="342900" lvl="0" indent="-342900">
              <a:lnSpc>
                <a:spcPct val="70000"/>
              </a:lnSpc>
              <a:buFont typeface="Arial" panose="020B0604020202020204" pitchFamily="34" charset="0"/>
              <a:buChar char="•"/>
            </a:pPr>
            <a:r>
              <a:rPr lang="en-US" sz="2000" dirty="0"/>
              <a:t>The experiences and progress of children who need help and protection – </a:t>
            </a:r>
            <a:r>
              <a:rPr lang="en-US" sz="2000" b="1" dirty="0"/>
              <a:t>Inadequate</a:t>
            </a:r>
          </a:p>
          <a:p>
            <a:pPr lvl="0">
              <a:lnSpc>
                <a:spcPct val="70000"/>
              </a:lnSpc>
            </a:pPr>
            <a:endParaRPr lang="en-US" sz="2000" dirty="0"/>
          </a:p>
          <a:p>
            <a:pPr marL="342900" lvl="0" indent="-342900">
              <a:lnSpc>
                <a:spcPct val="70000"/>
              </a:lnSpc>
              <a:buFont typeface="Arial" panose="020B0604020202020204" pitchFamily="34" charset="0"/>
              <a:buChar char="•"/>
            </a:pPr>
            <a:r>
              <a:rPr lang="en-US" sz="2000" dirty="0"/>
              <a:t>The experiences and progress of are children in care and care leavers - </a:t>
            </a:r>
            <a:r>
              <a:rPr lang="en-US" sz="2000" b="1" dirty="0"/>
              <a:t>Requires Improvement to be good.</a:t>
            </a:r>
          </a:p>
          <a:p>
            <a:pPr lvl="0">
              <a:lnSpc>
                <a:spcPct val="70000"/>
              </a:lnSpc>
            </a:pPr>
            <a:endParaRPr lang="en-US" sz="2000" dirty="0"/>
          </a:p>
          <a:p>
            <a:pPr lvl="0">
              <a:lnSpc>
                <a:spcPct val="70000"/>
              </a:lnSpc>
            </a:pPr>
            <a:endParaRPr lang="en-US" sz="2000" dirty="0"/>
          </a:p>
          <a:p>
            <a:pPr lvl="0">
              <a:lnSpc>
                <a:spcPct val="70000"/>
              </a:lnSpc>
            </a:pPr>
            <a:r>
              <a:rPr lang="en-US" sz="2000" b="1" dirty="0"/>
              <a:t>OVERALL EFFECTIVENESS - Inadequate</a:t>
            </a:r>
            <a:endParaRPr lang="en-GB" sz="2000" b="1" dirty="0"/>
          </a:p>
        </p:txBody>
      </p:sp>
    </p:spTree>
    <p:extLst>
      <p:ext uri="{BB962C8B-B14F-4D97-AF65-F5344CB8AC3E}">
        <p14:creationId xmlns:p14="http://schemas.microsoft.com/office/powerpoint/2010/main" val="300196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C643FD-115B-4BA9-AAC4-08AADA8F2A50}"/>
              </a:ext>
            </a:extLst>
          </p:cNvPr>
          <p:cNvSpPr>
            <a:spLocks noGrp="1"/>
          </p:cNvSpPr>
          <p:nvPr>
            <p:ph type="body" sz="quarter" idx="10"/>
          </p:nvPr>
        </p:nvSpPr>
        <p:spPr>
          <a:xfrm>
            <a:off x="401452" y="234951"/>
            <a:ext cx="8973776" cy="683516"/>
          </a:xfrm>
        </p:spPr>
        <p:txBody>
          <a:bodyPr/>
          <a:lstStyle/>
          <a:p>
            <a:r>
              <a:rPr lang="en-US" i="1" u="sng" dirty="0"/>
              <a:t>Eight specific areas for improvement</a:t>
            </a:r>
            <a:endParaRPr lang="en-GB" dirty="0"/>
          </a:p>
        </p:txBody>
      </p:sp>
      <p:sp>
        <p:nvSpPr>
          <p:cNvPr id="3" name="Rectangle 2">
            <a:extLst>
              <a:ext uri="{FF2B5EF4-FFF2-40B4-BE49-F238E27FC236}">
                <a16:creationId xmlns:a16="http://schemas.microsoft.com/office/drawing/2014/main" id="{1086C250-B04E-4FE8-A27F-0125D161ACA7}"/>
              </a:ext>
            </a:extLst>
          </p:cNvPr>
          <p:cNvSpPr/>
          <p:nvPr/>
        </p:nvSpPr>
        <p:spPr>
          <a:xfrm>
            <a:off x="557048" y="1728471"/>
            <a:ext cx="9921766" cy="3728393"/>
          </a:xfrm>
          <a:prstGeom prst="rect">
            <a:avLst/>
          </a:prstGeom>
        </p:spPr>
        <p:txBody>
          <a:bodyPr wrap="square">
            <a:spAutoFit/>
          </a:bodyPr>
          <a:lstStyle/>
          <a:p>
            <a:pPr marL="285750" lvl="0" indent="-285750">
              <a:lnSpc>
                <a:spcPct val="70000"/>
              </a:lnSpc>
              <a:buFont typeface="Arial" panose="020B0604020202020204" pitchFamily="34" charset="0"/>
              <a:buChar char="•"/>
            </a:pPr>
            <a:r>
              <a:rPr lang="en-US" sz="2400" dirty="0"/>
              <a:t>Effectiveness and timeliness of responses to children’s needs when first presented to the </a:t>
            </a:r>
            <a:r>
              <a:rPr lang="en-US" sz="2400" dirty="0" err="1"/>
              <a:t>multi-agency</a:t>
            </a:r>
            <a:r>
              <a:rPr lang="en-US" sz="2400" dirty="0"/>
              <a:t> safeguarding hub (MASH). </a:t>
            </a:r>
          </a:p>
          <a:p>
            <a:pPr marL="285750" lvl="0" indent="-285750">
              <a:lnSpc>
                <a:spcPct val="70000"/>
              </a:lnSpc>
              <a:buFont typeface="Arial" panose="020B0604020202020204" pitchFamily="34" charset="0"/>
              <a:buChar char="•"/>
            </a:pPr>
            <a:r>
              <a:rPr lang="en-US" sz="2400" dirty="0"/>
              <a:t>Management oversight and direction of front-line work and the local authority designated officer (LADO). </a:t>
            </a:r>
          </a:p>
          <a:p>
            <a:pPr marL="285750" lvl="0" indent="-285750">
              <a:lnSpc>
                <a:spcPct val="70000"/>
              </a:lnSpc>
              <a:buFont typeface="Arial" panose="020B0604020202020204" pitchFamily="34" charset="0"/>
              <a:buChar char="•"/>
            </a:pPr>
            <a:r>
              <a:rPr lang="en-US" sz="2400" dirty="0"/>
              <a:t>Social work capacity so that social workers and first-line managers can respond effectively to children in need of help and protection, and that children in care have greater consistency of social worker. </a:t>
            </a:r>
          </a:p>
          <a:p>
            <a:pPr marL="285750" lvl="0" indent="-285750">
              <a:lnSpc>
                <a:spcPct val="70000"/>
              </a:lnSpc>
              <a:buFont typeface="Arial" panose="020B0604020202020204" pitchFamily="34" charset="0"/>
              <a:buChar char="•"/>
            </a:pPr>
            <a:r>
              <a:rPr lang="en-US" sz="2400" dirty="0"/>
              <a:t>Placement sufficiency for children in care and those with complex needs. </a:t>
            </a:r>
          </a:p>
          <a:p>
            <a:pPr marL="285750" lvl="0" indent="-285750">
              <a:lnSpc>
                <a:spcPct val="70000"/>
              </a:lnSpc>
              <a:buFont typeface="Arial" panose="020B0604020202020204" pitchFamily="34" charset="0"/>
              <a:buChar char="•"/>
            </a:pPr>
            <a:r>
              <a:rPr lang="en-US" sz="2400" dirty="0"/>
              <a:t>The service response to care leavers aged 21 and over. </a:t>
            </a:r>
          </a:p>
          <a:p>
            <a:pPr marL="285750" lvl="0" indent="-285750">
              <a:lnSpc>
                <a:spcPct val="70000"/>
              </a:lnSpc>
              <a:buFont typeface="Arial" panose="020B0604020202020204" pitchFamily="34" charset="0"/>
              <a:buChar char="•"/>
            </a:pPr>
            <a:r>
              <a:rPr lang="en-US" sz="2400" dirty="0"/>
              <a:t>The service response to young people who are aged 16/17 years who present as homeless. </a:t>
            </a:r>
          </a:p>
          <a:p>
            <a:pPr marL="285750" lvl="0" indent="-285750">
              <a:lnSpc>
                <a:spcPct val="70000"/>
              </a:lnSpc>
              <a:buFont typeface="Arial" panose="020B0604020202020204" pitchFamily="34" charset="0"/>
              <a:buChar char="•"/>
            </a:pPr>
            <a:r>
              <a:rPr lang="en-US" sz="2400" dirty="0"/>
              <a:t>The quality and timeliness of return home interviews. </a:t>
            </a:r>
          </a:p>
          <a:p>
            <a:pPr marL="285750" lvl="0" indent="-285750">
              <a:lnSpc>
                <a:spcPct val="70000"/>
              </a:lnSpc>
              <a:buFont typeface="Arial" panose="020B0604020202020204" pitchFamily="34" charset="0"/>
              <a:buChar char="•"/>
            </a:pPr>
            <a:r>
              <a:rPr lang="en-US" sz="2400" dirty="0"/>
              <a:t>Oversight of children missing from education and those who are electively home educated</a:t>
            </a:r>
            <a:endParaRPr lang="en-GB" sz="2400" dirty="0"/>
          </a:p>
        </p:txBody>
      </p:sp>
    </p:spTree>
    <p:extLst>
      <p:ext uri="{BB962C8B-B14F-4D97-AF65-F5344CB8AC3E}">
        <p14:creationId xmlns:p14="http://schemas.microsoft.com/office/powerpoint/2010/main" val="32692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9E6E84-0AC5-415A-9293-FF00086D35A8}"/>
              </a:ext>
            </a:extLst>
          </p:cNvPr>
          <p:cNvSpPr>
            <a:spLocks noGrp="1"/>
          </p:cNvSpPr>
          <p:nvPr>
            <p:ph type="body" sz="quarter" idx="10"/>
          </p:nvPr>
        </p:nvSpPr>
        <p:spPr/>
        <p:txBody>
          <a:bodyPr/>
          <a:lstStyle/>
          <a:p>
            <a:r>
              <a:rPr lang="en-GB" i="1" u="sng" dirty="0"/>
              <a:t>Concerns specific to MASH. </a:t>
            </a:r>
            <a:endParaRPr lang="en-GB" dirty="0"/>
          </a:p>
        </p:txBody>
      </p:sp>
      <p:sp>
        <p:nvSpPr>
          <p:cNvPr id="3" name="Rectangle 2">
            <a:extLst>
              <a:ext uri="{FF2B5EF4-FFF2-40B4-BE49-F238E27FC236}">
                <a16:creationId xmlns:a16="http://schemas.microsoft.com/office/drawing/2014/main" id="{50676B00-AE85-491C-8BD5-D42A2E2020EE}"/>
              </a:ext>
            </a:extLst>
          </p:cNvPr>
          <p:cNvSpPr/>
          <p:nvPr/>
        </p:nvSpPr>
        <p:spPr>
          <a:xfrm>
            <a:off x="874383" y="2049551"/>
            <a:ext cx="10171989" cy="2758897"/>
          </a:xfrm>
          <a:prstGeom prst="rect">
            <a:avLst/>
          </a:prstGeom>
        </p:spPr>
        <p:txBody>
          <a:bodyPr wrap="square">
            <a:spAutoFit/>
          </a:bodyPr>
          <a:lstStyle/>
          <a:p>
            <a:pPr marL="342900" lvl="0" indent="-342900">
              <a:lnSpc>
                <a:spcPct val="80000"/>
              </a:lnSpc>
              <a:buFont typeface="Arial" panose="020B0604020202020204" pitchFamily="34" charset="0"/>
              <a:buChar char="•"/>
            </a:pPr>
            <a:r>
              <a:rPr lang="en-GB" sz="2400" dirty="0"/>
              <a:t>Timeliness of MASH Screenings and decisions.</a:t>
            </a:r>
          </a:p>
          <a:p>
            <a:pPr marL="342900" lvl="0" indent="-342900">
              <a:lnSpc>
                <a:spcPct val="80000"/>
              </a:lnSpc>
              <a:buFont typeface="Arial" panose="020B0604020202020204" pitchFamily="34" charset="0"/>
              <a:buChar char="•"/>
            </a:pPr>
            <a:r>
              <a:rPr lang="en-GB" sz="2400" dirty="0"/>
              <a:t>Application of Thresholds. </a:t>
            </a:r>
          </a:p>
          <a:p>
            <a:pPr marL="342900" lvl="0" indent="-342900">
              <a:lnSpc>
                <a:spcPct val="80000"/>
              </a:lnSpc>
              <a:buFont typeface="Arial" panose="020B0604020202020204" pitchFamily="34" charset="0"/>
              <a:buChar char="•"/>
            </a:pPr>
            <a:r>
              <a:rPr lang="en-GB" sz="2400" dirty="0"/>
              <a:t>Parental consent not obtained by partner agencies.</a:t>
            </a:r>
          </a:p>
          <a:p>
            <a:pPr marL="342900" lvl="0" indent="-342900">
              <a:lnSpc>
                <a:spcPct val="80000"/>
              </a:lnSpc>
              <a:buFont typeface="Arial" panose="020B0604020202020204" pitchFamily="34" charset="0"/>
              <a:buChar char="•"/>
            </a:pPr>
            <a:r>
              <a:rPr lang="en-GB" sz="2400" dirty="0"/>
              <a:t>Complicated systems within the MASH. </a:t>
            </a:r>
          </a:p>
          <a:p>
            <a:pPr marL="342900" lvl="0" indent="-342900">
              <a:lnSpc>
                <a:spcPct val="80000"/>
              </a:lnSpc>
              <a:buFont typeface="Arial" panose="020B0604020202020204" pitchFamily="34" charset="0"/>
              <a:buChar char="•"/>
            </a:pPr>
            <a:r>
              <a:rPr lang="en-GB" sz="2400" dirty="0"/>
              <a:t>Partners Agencies do not response to request for information in a timely way.</a:t>
            </a:r>
          </a:p>
          <a:p>
            <a:pPr marL="342900" lvl="0" indent="-342900">
              <a:lnSpc>
                <a:spcPct val="80000"/>
              </a:lnSpc>
              <a:buFont typeface="Arial" panose="020B0604020202020204" pitchFamily="34" charset="0"/>
              <a:buChar char="•"/>
            </a:pPr>
            <a:r>
              <a:rPr lang="en-GB" sz="2400" dirty="0"/>
              <a:t>A significant number of children experience repeated contacts and referrals before they get the help they need.</a:t>
            </a:r>
          </a:p>
          <a:p>
            <a:pPr marL="342900" lvl="0" indent="-342900">
              <a:lnSpc>
                <a:spcPct val="80000"/>
              </a:lnSpc>
              <a:buFont typeface="Arial" panose="020B0604020202020204" pitchFamily="34" charset="0"/>
              <a:buChar char="•"/>
            </a:pPr>
            <a:r>
              <a:rPr lang="en-GB" sz="2400" dirty="0"/>
              <a:t>Where allegations of significant harm are first presented, decision-making within the MASH is not as timely as it needs to be. </a:t>
            </a:r>
          </a:p>
        </p:txBody>
      </p:sp>
    </p:spTree>
    <p:extLst>
      <p:ext uri="{BB962C8B-B14F-4D97-AF65-F5344CB8AC3E}">
        <p14:creationId xmlns:p14="http://schemas.microsoft.com/office/powerpoint/2010/main" val="19562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FEECAF-5DC6-44C5-A265-6AFDDCA6A93B}"/>
              </a:ext>
            </a:extLst>
          </p:cNvPr>
          <p:cNvSpPr>
            <a:spLocks noGrp="1"/>
          </p:cNvSpPr>
          <p:nvPr>
            <p:ph type="body" sz="quarter" idx="10"/>
          </p:nvPr>
        </p:nvSpPr>
        <p:spPr>
          <a:xfrm>
            <a:off x="401452" y="234951"/>
            <a:ext cx="9205003" cy="683516"/>
          </a:xfrm>
        </p:spPr>
        <p:txBody>
          <a:bodyPr/>
          <a:lstStyle/>
          <a:p>
            <a:r>
              <a:rPr lang="en-GB" i="1" u="sng" dirty="0"/>
              <a:t>Improvement/developments within MASH</a:t>
            </a:r>
            <a:endParaRPr lang="en-GB" dirty="0"/>
          </a:p>
        </p:txBody>
      </p:sp>
      <p:sp>
        <p:nvSpPr>
          <p:cNvPr id="3" name="Rectangle 2">
            <a:extLst>
              <a:ext uri="{FF2B5EF4-FFF2-40B4-BE49-F238E27FC236}">
                <a16:creationId xmlns:a16="http://schemas.microsoft.com/office/drawing/2014/main" id="{549705E1-660A-4DD9-B138-525CE363D420}"/>
              </a:ext>
            </a:extLst>
          </p:cNvPr>
          <p:cNvSpPr/>
          <p:nvPr/>
        </p:nvSpPr>
        <p:spPr>
          <a:xfrm>
            <a:off x="693682" y="1615213"/>
            <a:ext cx="9932275" cy="4503990"/>
          </a:xfrm>
          <a:prstGeom prst="rect">
            <a:avLst/>
          </a:prstGeom>
        </p:spPr>
        <p:txBody>
          <a:bodyPr wrap="square">
            <a:spAutoFit/>
          </a:bodyPr>
          <a:lstStyle/>
          <a:p>
            <a:pPr marL="342900" lvl="0" indent="-342900">
              <a:lnSpc>
                <a:spcPct val="70000"/>
              </a:lnSpc>
              <a:buFont typeface="Arial" panose="020B0604020202020204" pitchFamily="34" charset="0"/>
              <a:buChar char="•"/>
            </a:pPr>
            <a:r>
              <a:rPr lang="en-GB" sz="2400" dirty="0"/>
              <a:t>One referral pathway, new </a:t>
            </a:r>
            <a:r>
              <a:rPr lang="en-GB" sz="2400" dirty="0" err="1"/>
              <a:t>eform</a:t>
            </a:r>
            <a:r>
              <a:rPr lang="en-GB" sz="2400" dirty="0"/>
              <a:t>, rebranding of </a:t>
            </a:r>
            <a:r>
              <a:rPr lang="en-GB" sz="2400" dirty="0" err="1"/>
              <a:t>C&amp;Fdirect</a:t>
            </a:r>
            <a:r>
              <a:rPr lang="en-GB" sz="2400" dirty="0"/>
              <a:t> to MASH</a:t>
            </a:r>
          </a:p>
          <a:p>
            <a:pPr lvl="0">
              <a:lnSpc>
                <a:spcPct val="70000"/>
              </a:lnSpc>
            </a:pPr>
            <a:endParaRPr lang="en-GB" sz="2400" dirty="0"/>
          </a:p>
          <a:p>
            <a:pPr marL="342900" lvl="0" indent="-342900">
              <a:lnSpc>
                <a:spcPct val="70000"/>
              </a:lnSpc>
              <a:buFont typeface="Arial" panose="020B0604020202020204" pitchFamily="34" charset="0"/>
              <a:buChar char="•"/>
            </a:pPr>
            <a:r>
              <a:rPr lang="en-GB" sz="2400" dirty="0"/>
              <a:t>Introduction of the RAG rating system – </a:t>
            </a:r>
          </a:p>
          <a:p>
            <a:pPr lvl="0">
              <a:lnSpc>
                <a:spcPct val="70000"/>
              </a:lnSpc>
            </a:pPr>
            <a:endParaRPr lang="en-GB" sz="2400" dirty="0"/>
          </a:p>
          <a:p>
            <a:pPr lvl="0">
              <a:lnSpc>
                <a:spcPct val="70000"/>
              </a:lnSpc>
            </a:pPr>
            <a:r>
              <a:rPr lang="en-GB" sz="2400" dirty="0"/>
              <a:t>Reds – Contact to be authorised within 4hrs. These should be cases that meet the Threshold that the Children are in Need of Protection/Child is Suffering or likely to suffer significant harm. </a:t>
            </a:r>
          </a:p>
          <a:p>
            <a:pPr lvl="0">
              <a:lnSpc>
                <a:spcPct val="70000"/>
              </a:lnSpc>
            </a:pPr>
            <a:endParaRPr lang="en-GB" sz="2400" dirty="0"/>
          </a:p>
          <a:p>
            <a:pPr lvl="0">
              <a:lnSpc>
                <a:spcPct val="70000"/>
              </a:lnSpc>
            </a:pPr>
            <a:r>
              <a:rPr lang="en-GB" sz="2400" dirty="0"/>
              <a:t>Amber – Contact to be Authorised within 24 Hours.  These should be cases that meet the Threshold that the Child and family are experiencing a range of increasing problems that require intensive multi- agency support to meet the needs of the whole family and crisis is likely to be prevented.</a:t>
            </a:r>
          </a:p>
          <a:p>
            <a:pPr lvl="0">
              <a:lnSpc>
                <a:spcPct val="70000"/>
              </a:lnSpc>
            </a:pPr>
            <a:endParaRPr lang="en-GB" sz="2400" dirty="0"/>
          </a:p>
          <a:p>
            <a:pPr lvl="0">
              <a:lnSpc>
                <a:spcPct val="70000"/>
              </a:lnSpc>
            </a:pPr>
            <a:r>
              <a:rPr lang="en-GB" sz="2400" dirty="0"/>
              <a:t>Green - Contact to be authorised within 5 working days. These should be cases that meet the Threshold that the Child and family are experiencing problems requiring universal services to work together with other support services to prevent problems increasing.</a:t>
            </a:r>
          </a:p>
        </p:txBody>
      </p:sp>
    </p:spTree>
    <p:extLst>
      <p:ext uri="{BB962C8B-B14F-4D97-AF65-F5344CB8AC3E}">
        <p14:creationId xmlns:p14="http://schemas.microsoft.com/office/powerpoint/2010/main" val="21642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56E04-F3E5-4CE4-87E5-4841880B7C49}"/>
              </a:ext>
            </a:extLst>
          </p:cNvPr>
          <p:cNvSpPr>
            <a:spLocks noGrp="1"/>
          </p:cNvSpPr>
          <p:nvPr>
            <p:ph type="body" sz="quarter" idx="10"/>
          </p:nvPr>
        </p:nvSpPr>
        <p:spPr>
          <a:xfrm>
            <a:off x="401451" y="234951"/>
            <a:ext cx="9814603" cy="683516"/>
          </a:xfrm>
        </p:spPr>
        <p:txBody>
          <a:bodyPr/>
          <a:lstStyle/>
          <a:p>
            <a:r>
              <a:rPr lang="en-GB" i="1" u="sng" dirty="0"/>
              <a:t>Improvement/developments within MASH</a:t>
            </a:r>
            <a:endParaRPr lang="en-GB" dirty="0"/>
          </a:p>
        </p:txBody>
      </p:sp>
      <p:sp>
        <p:nvSpPr>
          <p:cNvPr id="3" name="Rectangle 2">
            <a:extLst>
              <a:ext uri="{FF2B5EF4-FFF2-40B4-BE49-F238E27FC236}">
                <a16:creationId xmlns:a16="http://schemas.microsoft.com/office/drawing/2014/main" id="{91AB24FB-B455-4FCE-A0A4-F37513C10E40}"/>
              </a:ext>
            </a:extLst>
          </p:cNvPr>
          <p:cNvSpPr/>
          <p:nvPr/>
        </p:nvSpPr>
        <p:spPr>
          <a:xfrm>
            <a:off x="1019504" y="2227880"/>
            <a:ext cx="9511862" cy="2308324"/>
          </a:xfrm>
          <a:prstGeom prst="rect">
            <a:avLst/>
          </a:prstGeom>
        </p:spPr>
        <p:txBody>
          <a:bodyPr wrap="square">
            <a:spAutoFit/>
          </a:bodyPr>
          <a:lstStyle/>
          <a:p>
            <a:pPr marL="342900" lvl="0" indent="-342900">
              <a:buFont typeface="Arial" panose="020B0604020202020204" pitchFamily="34" charset="0"/>
              <a:buChar char="•"/>
            </a:pPr>
            <a:r>
              <a:rPr lang="en-GB" sz="2400" dirty="0"/>
              <a:t>Re-launch/awareness raising/training in respect of the ‘Thresholds of Needs’ guidance document. </a:t>
            </a:r>
            <a:r>
              <a:rPr lang="en-US" sz="2400" dirty="0">
                <a:hlinkClick r:id="rId2"/>
              </a:rPr>
              <a:t>nottingham-city-threshold-of-needs-2022.pdf (nottinghamcity.gov.uk)</a:t>
            </a:r>
            <a:endParaRPr lang="en-US" sz="2400" dirty="0"/>
          </a:p>
          <a:p>
            <a:pPr lvl="0"/>
            <a:endParaRPr lang="en-GB" sz="2400" dirty="0"/>
          </a:p>
          <a:p>
            <a:pPr marL="342900" lvl="0" indent="-342900">
              <a:buFont typeface="Arial" panose="020B0604020202020204" pitchFamily="34" charset="0"/>
              <a:buChar char="•"/>
            </a:pPr>
            <a:r>
              <a:rPr lang="en-GB" sz="2400" dirty="0"/>
              <a:t>Awareness/training in respect of Parental and child consent. </a:t>
            </a:r>
          </a:p>
          <a:p>
            <a:pPr lvl="0"/>
            <a:r>
              <a:rPr lang="en-GB" sz="2400" dirty="0"/>
              <a:t>Increased numbers of staff within the MASH. </a:t>
            </a:r>
          </a:p>
        </p:txBody>
      </p:sp>
    </p:spTree>
    <p:extLst>
      <p:ext uri="{BB962C8B-B14F-4D97-AF65-F5344CB8AC3E}">
        <p14:creationId xmlns:p14="http://schemas.microsoft.com/office/powerpoint/2010/main" val="326052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E73ED-540D-4905-8115-5C0F4477073B}"/>
              </a:ext>
            </a:extLst>
          </p:cNvPr>
          <p:cNvSpPr>
            <a:spLocks noGrp="1"/>
          </p:cNvSpPr>
          <p:nvPr>
            <p:ph type="body" sz="quarter" idx="10"/>
          </p:nvPr>
        </p:nvSpPr>
        <p:spPr/>
        <p:txBody>
          <a:bodyPr/>
          <a:lstStyle/>
          <a:p>
            <a:r>
              <a:rPr lang="en-GB" i="1" u="sng" dirty="0"/>
              <a:t>What happens next? </a:t>
            </a:r>
            <a:endParaRPr lang="en-GB" dirty="0"/>
          </a:p>
        </p:txBody>
      </p:sp>
      <p:sp>
        <p:nvSpPr>
          <p:cNvPr id="3" name="Rectangle 2">
            <a:extLst>
              <a:ext uri="{FF2B5EF4-FFF2-40B4-BE49-F238E27FC236}">
                <a16:creationId xmlns:a16="http://schemas.microsoft.com/office/drawing/2014/main" id="{6EC0E628-9316-4E1B-AFCE-3B1C39E980A1}"/>
              </a:ext>
            </a:extLst>
          </p:cNvPr>
          <p:cNvSpPr/>
          <p:nvPr/>
        </p:nvSpPr>
        <p:spPr>
          <a:xfrm>
            <a:off x="305829" y="1627892"/>
            <a:ext cx="11580341" cy="3984168"/>
          </a:xfrm>
          <a:prstGeom prst="rect">
            <a:avLst/>
          </a:prstGeom>
        </p:spPr>
        <p:txBody>
          <a:bodyPr wrap="square">
            <a:spAutoFit/>
          </a:bodyPr>
          <a:lstStyle/>
          <a:p>
            <a:pPr marL="342900" lvl="0" indent="-342900">
              <a:lnSpc>
                <a:spcPct val="70000"/>
              </a:lnSpc>
              <a:buFont typeface="Arial" panose="020B0604020202020204" pitchFamily="34" charset="0"/>
              <a:buChar char="•"/>
            </a:pPr>
            <a:r>
              <a:rPr lang="en-US" sz="2000" dirty="0"/>
              <a:t>The Department for Education will consider the inspection outcome and determine what level of intervention is required to support the improvement work.</a:t>
            </a:r>
          </a:p>
          <a:p>
            <a:pPr lvl="0">
              <a:lnSpc>
                <a:spcPct val="70000"/>
              </a:lnSpc>
            </a:pPr>
            <a:endParaRPr lang="en-US" sz="2000" dirty="0"/>
          </a:p>
          <a:p>
            <a:pPr marL="342900" lvl="0" indent="-342900">
              <a:lnSpc>
                <a:spcPct val="70000"/>
              </a:lnSpc>
              <a:buFont typeface="Arial" panose="020B0604020202020204" pitchFamily="34" charset="0"/>
              <a:buChar char="•"/>
            </a:pPr>
            <a:r>
              <a:rPr lang="en-US" sz="2000" dirty="0"/>
              <a:t>We already have a children’s improvement board, this will remain, will be independently chaired and will meet more frequently (4-6 weekly as opposed to bi-monthly)</a:t>
            </a:r>
          </a:p>
          <a:p>
            <a:pPr lvl="0">
              <a:lnSpc>
                <a:spcPct val="70000"/>
              </a:lnSpc>
            </a:pPr>
            <a:endParaRPr lang="en-US" sz="2000" dirty="0"/>
          </a:p>
          <a:p>
            <a:pPr marL="342900" lvl="0" indent="-342900">
              <a:lnSpc>
                <a:spcPct val="70000"/>
              </a:lnSpc>
              <a:buFont typeface="Arial" panose="020B0604020202020204" pitchFamily="34" charset="0"/>
              <a:buChar char="•"/>
            </a:pPr>
            <a:r>
              <a:rPr lang="en-US" sz="2000" dirty="0"/>
              <a:t>We will develop an updated improvement plan which will clearly set out how we will address the areas identified in the inspection –has to be submitted to </a:t>
            </a:r>
            <a:r>
              <a:rPr lang="en-US" sz="2000" dirty="0" err="1"/>
              <a:t>Ofsted</a:t>
            </a:r>
            <a:r>
              <a:rPr lang="en-US" sz="2000" dirty="0"/>
              <a:t> within 70 days of publication </a:t>
            </a:r>
          </a:p>
          <a:p>
            <a:pPr lvl="0">
              <a:lnSpc>
                <a:spcPct val="70000"/>
              </a:lnSpc>
            </a:pPr>
            <a:endParaRPr lang="en-US" sz="2000" dirty="0"/>
          </a:p>
          <a:p>
            <a:pPr marL="342900" lvl="0" indent="-342900">
              <a:lnSpc>
                <a:spcPct val="70000"/>
              </a:lnSpc>
              <a:buFont typeface="Arial" panose="020B0604020202020204" pitchFamily="34" charset="0"/>
              <a:buChar char="•"/>
            </a:pPr>
            <a:r>
              <a:rPr lang="en-US" sz="2000" dirty="0"/>
              <a:t>We will enter a period of additional monitoring from </a:t>
            </a:r>
            <a:r>
              <a:rPr lang="en-US" sz="2000" dirty="0" err="1"/>
              <a:t>Ofsted</a:t>
            </a:r>
            <a:r>
              <a:rPr lang="en-US" sz="2000" dirty="0"/>
              <a:t> through regular monitoring visits –these are usually every 3-4 months until our next full inspection –the first monitoring visit will be approximately 6 months after the publication of the inspection report</a:t>
            </a:r>
          </a:p>
          <a:p>
            <a:pPr lvl="0">
              <a:lnSpc>
                <a:spcPct val="70000"/>
              </a:lnSpc>
            </a:pPr>
            <a:endParaRPr lang="en-US" sz="2000" dirty="0"/>
          </a:p>
          <a:p>
            <a:pPr marL="342900" lvl="0" indent="-342900">
              <a:lnSpc>
                <a:spcPct val="70000"/>
              </a:lnSpc>
              <a:buFont typeface="Arial" panose="020B0604020202020204" pitchFamily="34" charset="0"/>
              <a:buChar char="•"/>
            </a:pPr>
            <a:r>
              <a:rPr lang="en-US" sz="2000" dirty="0"/>
              <a:t>We work together as a service to ensure that we are focused on getting things right for children and their families, we support each other and also challenge each other to ensure that our focus and attention is on the right things –we work as a TEAM to build on the solid platform already in place to ensure positive progress is made. Our clear ambition as a service is to consistently and confidently demonstrate that we are achieving good impact and outcomes for children in Nottingham. </a:t>
            </a:r>
            <a:endParaRPr lang="en-GB" sz="2000" dirty="0"/>
          </a:p>
        </p:txBody>
      </p:sp>
    </p:spTree>
    <p:extLst>
      <p:ext uri="{BB962C8B-B14F-4D97-AF65-F5344CB8AC3E}">
        <p14:creationId xmlns:p14="http://schemas.microsoft.com/office/powerpoint/2010/main" val="23181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283BA-C9BC-4B00-B296-57167204C971}"/>
              </a:ext>
            </a:extLst>
          </p:cNvPr>
          <p:cNvSpPr>
            <a:spLocks noGrp="1"/>
          </p:cNvSpPr>
          <p:nvPr>
            <p:ph type="body" sz="quarter" idx="10"/>
          </p:nvPr>
        </p:nvSpPr>
        <p:spPr>
          <a:xfrm>
            <a:off x="2922583" y="3087242"/>
            <a:ext cx="7859713" cy="683516"/>
          </a:xfrm>
        </p:spPr>
        <p:txBody>
          <a:bodyPr/>
          <a:lstStyle/>
          <a:p>
            <a:r>
              <a:rPr lang="en-GB" sz="5400" dirty="0"/>
              <a:t>Local Updates </a:t>
            </a:r>
          </a:p>
        </p:txBody>
      </p:sp>
    </p:spTree>
    <p:extLst>
      <p:ext uri="{BB962C8B-B14F-4D97-AF65-F5344CB8AC3E}">
        <p14:creationId xmlns:p14="http://schemas.microsoft.com/office/powerpoint/2010/main" val="2419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6AD74-4868-4CDC-8D0A-C67A3801AD2A}"/>
              </a:ext>
            </a:extLst>
          </p:cNvPr>
          <p:cNvSpPr>
            <a:spLocks noGrp="1"/>
          </p:cNvSpPr>
          <p:nvPr>
            <p:ph type="body" sz="quarter" idx="10"/>
          </p:nvPr>
        </p:nvSpPr>
        <p:spPr>
          <a:xfrm>
            <a:off x="306859" y="592303"/>
            <a:ext cx="7859713" cy="683516"/>
          </a:xfrm>
        </p:spPr>
        <p:txBody>
          <a:bodyPr/>
          <a:lstStyle/>
          <a:p>
            <a:r>
              <a:rPr lang="en-GB" dirty="0">
                <a:solidFill>
                  <a:schemeClr val="tx1">
                    <a:lumMod val="65000"/>
                    <a:lumOff val="35000"/>
                  </a:schemeClr>
                </a:solidFill>
              </a:rPr>
              <a:t>Nottingham City Virtual School</a:t>
            </a:r>
            <a:endParaRPr lang="en-GB" sz="2000" dirty="0">
              <a:solidFill>
                <a:schemeClr val="tx1">
                  <a:lumMod val="65000"/>
                  <a:lumOff val="35000"/>
                </a:schemeClr>
              </a:solidFill>
            </a:endParaRPr>
          </a:p>
          <a:p>
            <a:endParaRPr lang="en-GB" dirty="0"/>
          </a:p>
        </p:txBody>
      </p:sp>
      <p:pic>
        <p:nvPicPr>
          <p:cNvPr id="3" name="Picture 4" descr="See the source image">
            <a:extLst>
              <a:ext uri="{FF2B5EF4-FFF2-40B4-BE49-F238E27FC236}">
                <a16:creationId xmlns:a16="http://schemas.microsoft.com/office/drawing/2014/main" id="{3E205772-7E96-49B9-8CB2-DADF27503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57" y="1858734"/>
            <a:ext cx="4371912" cy="23458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ED4DCB8-F98B-433B-AD9B-FB22D7676720}"/>
              </a:ext>
            </a:extLst>
          </p:cNvPr>
          <p:cNvSpPr/>
          <p:nvPr/>
        </p:nvSpPr>
        <p:spPr>
          <a:xfrm>
            <a:off x="2259724" y="4787490"/>
            <a:ext cx="6096000" cy="646331"/>
          </a:xfrm>
          <a:prstGeom prst="rect">
            <a:avLst/>
          </a:prstGeom>
        </p:spPr>
        <p:txBody>
          <a:bodyPr>
            <a:spAutoFit/>
          </a:bodyPr>
          <a:lstStyle/>
          <a:p>
            <a:pPr algn="ctr" defTabSz="685800" fontAlgn="base">
              <a:spcBef>
                <a:spcPct val="0"/>
              </a:spcBef>
              <a:spcAft>
                <a:spcPct val="0"/>
              </a:spcAft>
              <a:defRPr/>
            </a:pPr>
            <a:r>
              <a:rPr lang="en-GB" b="1" dirty="0">
                <a:solidFill>
                  <a:prstClr val="black">
                    <a:lumMod val="75000"/>
                    <a:lumOff val="25000"/>
                  </a:prstClr>
                </a:solidFill>
              </a:rPr>
              <a:t>Promoting the Education of Children with a Social Worker- additional duties of Virtual School Heads</a:t>
            </a:r>
            <a:endParaRPr lang="en-GB" dirty="0">
              <a:solidFill>
                <a:prstClr val="black"/>
              </a:solidFill>
            </a:endParaRPr>
          </a:p>
        </p:txBody>
      </p:sp>
    </p:spTree>
    <p:extLst>
      <p:ext uri="{BB962C8B-B14F-4D97-AF65-F5344CB8AC3E}">
        <p14:creationId xmlns:p14="http://schemas.microsoft.com/office/powerpoint/2010/main" val="17772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32D57-3FE3-48DE-A261-799B3EEED506}"/>
              </a:ext>
            </a:extLst>
          </p:cNvPr>
          <p:cNvSpPr>
            <a:spLocks noGrp="1"/>
          </p:cNvSpPr>
          <p:nvPr>
            <p:ph type="body" sz="quarter" idx="10"/>
          </p:nvPr>
        </p:nvSpPr>
        <p:spPr/>
        <p:txBody>
          <a:bodyPr/>
          <a:lstStyle/>
          <a:p>
            <a:r>
              <a:rPr lang="en-GB" dirty="0"/>
              <a:t>Context: </a:t>
            </a:r>
          </a:p>
        </p:txBody>
      </p:sp>
      <p:pic>
        <p:nvPicPr>
          <p:cNvPr id="3" name="Picture 2">
            <a:extLst>
              <a:ext uri="{FF2B5EF4-FFF2-40B4-BE49-F238E27FC236}">
                <a16:creationId xmlns:a16="http://schemas.microsoft.com/office/drawing/2014/main" id="{614B2745-211F-4993-9B97-69AE644C9413}"/>
              </a:ext>
            </a:extLst>
          </p:cNvPr>
          <p:cNvPicPr>
            <a:picLocks noChangeAspect="1"/>
          </p:cNvPicPr>
          <p:nvPr/>
        </p:nvPicPr>
        <p:blipFill>
          <a:blip r:embed="rId2"/>
          <a:stretch>
            <a:fillRect/>
          </a:stretch>
        </p:blipFill>
        <p:spPr>
          <a:xfrm rot="1220020">
            <a:off x="9001478" y="2107573"/>
            <a:ext cx="1490907" cy="1812548"/>
          </a:xfrm>
          <a:prstGeom prst="rect">
            <a:avLst/>
          </a:prstGeom>
        </p:spPr>
      </p:pic>
      <p:sp>
        <p:nvSpPr>
          <p:cNvPr id="4" name="Rectangle 3">
            <a:extLst>
              <a:ext uri="{FF2B5EF4-FFF2-40B4-BE49-F238E27FC236}">
                <a16:creationId xmlns:a16="http://schemas.microsoft.com/office/drawing/2014/main" id="{C3202707-2BF9-4829-893D-29B38B1AFA44}"/>
              </a:ext>
            </a:extLst>
          </p:cNvPr>
          <p:cNvSpPr/>
          <p:nvPr/>
        </p:nvSpPr>
        <p:spPr>
          <a:xfrm>
            <a:off x="283780" y="1561999"/>
            <a:ext cx="8449232" cy="4154984"/>
          </a:xfrm>
          <a:prstGeom prst="rect">
            <a:avLst/>
          </a:prstGeom>
        </p:spPr>
        <p:txBody>
          <a:bodyPr wrap="square">
            <a:spAutoFit/>
          </a:bodyPr>
          <a:lstStyle/>
          <a:p>
            <a:pPr marL="457200" indent="-457200">
              <a:buFont typeface="Arial" panose="020B0604020202020204" pitchFamily="34" charset="0"/>
              <a:buChar char="•"/>
            </a:pPr>
            <a:r>
              <a:rPr lang="en-GB" sz="2400" dirty="0"/>
              <a:t>Non-statutory guidance from the DfE</a:t>
            </a:r>
          </a:p>
          <a:p>
            <a:endParaRPr lang="en-GB" sz="2400" dirty="0"/>
          </a:p>
          <a:p>
            <a:pPr marL="457200" indent="-457200">
              <a:buFont typeface="Arial" panose="020B0604020202020204" pitchFamily="34" charset="0"/>
              <a:buChar char="•"/>
            </a:pPr>
            <a:r>
              <a:rPr lang="en-GB" sz="2400" dirty="0"/>
              <a:t>Poor education outcomes for children with a social worker-children facing significant barriers to education</a:t>
            </a:r>
          </a:p>
          <a:p>
            <a:endParaRPr lang="en-GB" sz="2400" dirty="0"/>
          </a:p>
          <a:p>
            <a:pPr marL="457200" indent="-457200">
              <a:buFont typeface="Arial" panose="020B0604020202020204" pitchFamily="34" charset="0"/>
              <a:buChar char="•"/>
            </a:pPr>
            <a:r>
              <a:rPr lang="en-GB" sz="2400" dirty="0"/>
              <a:t>Strategic role of Virtual School Heads </a:t>
            </a:r>
          </a:p>
          <a:p>
            <a:endParaRPr lang="en-GB" sz="2400" dirty="0"/>
          </a:p>
          <a:p>
            <a:pPr marL="457200" indent="-457200">
              <a:buFont typeface="Arial" panose="020B0604020202020204" pitchFamily="34" charset="0"/>
              <a:buChar char="•"/>
            </a:pPr>
            <a:r>
              <a:rPr lang="en-GB" sz="2400" dirty="0"/>
              <a:t>Responsibilities for all schools and staff designated to support the education outcomes of vulnerable children</a:t>
            </a:r>
          </a:p>
          <a:p>
            <a:endParaRPr lang="en-GB" sz="2400" dirty="0"/>
          </a:p>
          <a:p>
            <a:pPr marL="457200" indent="-457200">
              <a:buFont typeface="Arial" panose="020B0604020202020204" pitchFamily="34" charset="0"/>
              <a:buChar char="•"/>
            </a:pPr>
            <a:r>
              <a:rPr lang="en-GB" sz="2400" dirty="0"/>
              <a:t>Basis within the Children in Need Review (2019) </a:t>
            </a:r>
          </a:p>
        </p:txBody>
      </p:sp>
    </p:spTree>
    <p:extLst>
      <p:ext uri="{BB962C8B-B14F-4D97-AF65-F5344CB8AC3E}">
        <p14:creationId xmlns:p14="http://schemas.microsoft.com/office/powerpoint/2010/main" val="33205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389EC-442E-47B3-B28E-7BBD227DCA32}"/>
              </a:ext>
            </a:extLst>
          </p:cNvPr>
          <p:cNvPicPr>
            <a:picLocks noChangeAspect="1"/>
          </p:cNvPicPr>
          <p:nvPr/>
        </p:nvPicPr>
        <p:blipFill>
          <a:blip r:embed="rId2"/>
          <a:stretch>
            <a:fillRect/>
          </a:stretch>
        </p:blipFill>
        <p:spPr>
          <a:xfrm rot="412477">
            <a:off x="511370" y="1329151"/>
            <a:ext cx="2166583" cy="1791129"/>
          </a:xfrm>
          <a:prstGeom prst="rect">
            <a:avLst/>
          </a:prstGeom>
        </p:spPr>
      </p:pic>
      <p:sp>
        <p:nvSpPr>
          <p:cNvPr id="4" name="Rectangle 3">
            <a:extLst>
              <a:ext uri="{FF2B5EF4-FFF2-40B4-BE49-F238E27FC236}">
                <a16:creationId xmlns:a16="http://schemas.microsoft.com/office/drawing/2014/main" id="{DF3B02E5-D9B4-4720-A389-2E61D5572D09}"/>
              </a:ext>
            </a:extLst>
          </p:cNvPr>
          <p:cNvSpPr/>
          <p:nvPr/>
        </p:nvSpPr>
        <p:spPr>
          <a:xfrm>
            <a:off x="3048000" y="1682368"/>
            <a:ext cx="7136524" cy="3493264"/>
          </a:xfrm>
          <a:prstGeom prst="rect">
            <a:avLst/>
          </a:prstGeom>
        </p:spPr>
        <p:txBody>
          <a:bodyPr wrap="square">
            <a:spAutoFit/>
          </a:bodyPr>
          <a:lstStyle/>
          <a:p>
            <a:pPr>
              <a:defRPr/>
            </a:pPr>
            <a:r>
              <a:rPr lang="en-GB" altLang="en-US" dirty="0"/>
              <a:t>1.6 million children needed a social worker between 2012-13 (3 children in every class)</a:t>
            </a:r>
          </a:p>
          <a:p>
            <a:pPr>
              <a:defRPr/>
            </a:pPr>
            <a:endParaRPr lang="en-GB" altLang="en-US" dirty="0"/>
          </a:p>
          <a:p>
            <a:pPr>
              <a:defRPr/>
            </a:pPr>
            <a:r>
              <a:rPr lang="en-GB" altLang="en-US" dirty="0"/>
              <a:t>Children with a social worker do worse than their peers at every stage of their education. </a:t>
            </a:r>
          </a:p>
          <a:p>
            <a:pPr>
              <a:defRPr/>
            </a:pPr>
            <a:endParaRPr lang="en-GB" altLang="en-US" dirty="0"/>
          </a:p>
          <a:p>
            <a:pPr>
              <a:defRPr/>
            </a:pPr>
            <a:r>
              <a:rPr lang="en-GB" altLang="en-US" dirty="0"/>
              <a:t>3 times more likely to be persistently absent. </a:t>
            </a:r>
          </a:p>
          <a:p>
            <a:pPr>
              <a:defRPr/>
            </a:pPr>
            <a:endParaRPr lang="en-GB" altLang="en-US" dirty="0"/>
          </a:p>
          <a:p>
            <a:pPr>
              <a:defRPr/>
            </a:pPr>
            <a:endParaRPr lang="en-GB" altLang="en-US" dirty="0"/>
          </a:p>
          <a:p>
            <a:pPr>
              <a:defRPr/>
            </a:pPr>
            <a:r>
              <a:rPr lang="en-GB" altLang="en-US" dirty="0"/>
              <a:t>2-4 times more likely to be permanently excluded. </a:t>
            </a:r>
          </a:p>
          <a:p>
            <a:pPr>
              <a:defRPr/>
            </a:pPr>
            <a:endParaRPr lang="en-GB" altLang="en-US" dirty="0"/>
          </a:p>
          <a:p>
            <a:pPr>
              <a:defRPr/>
            </a:pPr>
            <a:endParaRPr lang="en-GB" altLang="en-US" sz="1200" dirty="0"/>
          </a:p>
          <a:p>
            <a:pPr algn="r">
              <a:defRPr/>
            </a:pPr>
            <a:r>
              <a:rPr lang="en-GB" altLang="en-US" sz="1100" b="1" i="1" dirty="0"/>
              <a:t>Children in Need Review 2019</a:t>
            </a:r>
          </a:p>
        </p:txBody>
      </p:sp>
      <p:pic>
        <p:nvPicPr>
          <p:cNvPr id="5" name="Picture 4">
            <a:extLst>
              <a:ext uri="{FF2B5EF4-FFF2-40B4-BE49-F238E27FC236}">
                <a16:creationId xmlns:a16="http://schemas.microsoft.com/office/drawing/2014/main" id="{94269B42-4D62-4CC6-AFD5-9A162D9C4622}"/>
              </a:ext>
            </a:extLst>
          </p:cNvPr>
          <p:cNvPicPr>
            <a:picLocks noChangeAspect="1"/>
          </p:cNvPicPr>
          <p:nvPr/>
        </p:nvPicPr>
        <p:blipFill>
          <a:blip r:embed="rId3"/>
          <a:stretch>
            <a:fillRect/>
          </a:stretch>
        </p:blipFill>
        <p:spPr>
          <a:xfrm>
            <a:off x="2679583" y="1815620"/>
            <a:ext cx="368417" cy="314502"/>
          </a:xfrm>
          <a:prstGeom prst="rect">
            <a:avLst/>
          </a:prstGeom>
        </p:spPr>
      </p:pic>
      <p:pic>
        <p:nvPicPr>
          <p:cNvPr id="6" name="Picture 5">
            <a:extLst>
              <a:ext uri="{FF2B5EF4-FFF2-40B4-BE49-F238E27FC236}">
                <a16:creationId xmlns:a16="http://schemas.microsoft.com/office/drawing/2014/main" id="{5CB0BB10-D9E5-4550-9248-32B2D4E88D9D}"/>
              </a:ext>
            </a:extLst>
          </p:cNvPr>
          <p:cNvPicPr>
            <a:picLocks noChangeAspect="1"/>
          </p:cNvPicPr>
          <p:nvPr/>
        </p:nvPicPr>
        <p:blipFill>
          <a:blip r:embed="rId3"/>
          <a:stretch>
            <a:fillRect/>
          </a:stretch>
        </p:blipFill>
        <p:spPr>
          <a:xfrm>
            <a:off x="2679582" y="2739820"/>
            <a:ext cx="368417" cy="314502"/>
          </a:xfrm>
          <a:prstGeom prst="rect">
            <a:avLst/>
          </a:prstGeom>
        </p:spPr>
      </p:pic>
      <p:pic>
        <p:nvPicPr>
          <p:cNvPr id="7" name="Picture 6">
            <a:extLst>
              <a:ext uri="{FF2B5EF4-FFF2-40B4-BE49-F238E27FC236}">
                <a16:creationId xmlns:a16="http://schemas.microsoft.com/office/drawing/2014/main" id="{EC8201F7-2204-4319-B0C5-002F58AA9D5C}"/>
              </a:ext>
            </a:extLst>
          </p:cNvPr>
          <p:cNvPicPr>
            <a:picLocks noChangeAspect="1"/>
          </p:cNvPicPr>
          <p:nvPr/>
        </p:nvPicPr>
        <p:blipFill>
          <a:blip r:embed="rId3"/>
          <a:stretch>
            <a:fillRect/>
          </a:stretch>
        </p:blipFill>
        <p:spPr>
          <a:xfrm>
            <a:off x="2679582" y="3349518"/>
            <a:ext cx="368417" cy="314502"/>
          </a:xfrm>
          <a:prstGeom prst="rect">
            <a:avLst/>
          </a:prstGeom>
        </p:spPr>
      </p:pic>
      <p:pic>
        <p:nvPicPr>
          <p:cNvPr id="8" name="Picture 7">
            <a:extLst>
              <a:ext uri="{FF2B5EF4-FFF2-40B4-BE49-F238E27FC236}">
                <a16:creationId xmlns:a16="http://schemas.microsoft.com/office/drawing/2014/main" id="{49C1DCBC-D028-4398-8D86-E32C37178790}"/>
              </a:ext>
            </a:extLst>
          </p:cNvPr>
          <p:cNvPicPr>
            <a:picLocks noChangeAspect="1"/>
          </p:cNvPicPr>
          <p:nvPr/>
        </p:nvPicPr>
        <p:blipFill>
          <a:blip r:embed="rId3"/>
          <a:stretch>
            <a:fillRect/>
          </a:stretch>
        </p:blipFill>
        <p:spPr>
          <a:xfrm>
            <a:off x="2679581" y="4105324"/>
            <a:ext cx="368417" cy="314502"/>
          </a:xfrm>
          <a:prstGeom prst="rect">
            <a:avLst/>
          </a:prstGeom>
        </p:spPr>
      </p:pic>
    </p:spTree>
    <p:extLst>
      <p:ext uri="{BB962C8B-B14F-4D97-AF65-F5344CB8AC3E}">
        <p14:creationId xmlns:p14="http://schemas.microsoft.com/office/powerpoint/2010/main" val="27761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B8CE54-195C-4853-BEA4-DD4D9E8E3770}"/>
              </a:ext>
            </a:extLst>
          </p:cNvPr>
          <p:cNvSpPr>
            <a:spLocks noGrp="1"/>
          </p:cNvSpPr>
          <p:nvPr>
            <p:ph type="body" sz="quarter" idx="10"/>
          </p:nvPr>
        </p:nvSpPr>
        <p:spPr>
          <a:xfrm>
            <a:off x="138692" y="350564"/>
            <a:ext cx="10729003" cy="683516"/>
          </a:xfrm>
        </p:spPr>
        <p:txBody>
          <a:bodyPr/>
          <a:lstStyle/>
          <a:p>
            <a:r>
              <a:rPr lang="en-GB" dirty="0"/>
              <a:t>Additional Duties- Children with a social worker</a:t>
            </a:r>
          </a:p>
        </p:txBody>
      </p:sp>
      <p:graphicFrame>
        <p:nvGraphicFramePr>
          <p:cNvPr id="3" name="Table 2">
            <a:extLst>
              <a:ext uri="{FF2B5EF4-FFF2-40B4-BE49-F238E27FC236}">
                <a16:creationId xmlns:a16="http://schemas.microsoft.com/office/drawing/2014/main" id="{DD6747F2-046A-4581-8076-430605F99F06}"/>
              </a:ext>
            </a:extLst>
          </p:cNvPr>
          <p:cNvGraphicFramePr>
            <a:graphicFrameLocks noGrp="1"/>
          </p:cNvGraphicFramePr>
          <p:nvPr>
            <p:extLst>
              <p:ext uri="{D42A27DB-BD31-4B8C-83A1-F6EECF244321}">
                <p14:modId xmlns:p14="http://schemas.microsoft.com/office/powerpoint/2010/main" val="2030237542"/>
              </p:ext>
            </p:extLst>
          </p:nvPr>
        </p:nvGraphicFramePr>
        <p:xfrm>
          <a:off x="438807" y="1899197"/>
          <a:ext cx="4555587" cy="4082976"/>
        </p:xfrm>
        <a:graphic>
          <a:graphicData uri="http://schemas.openxmlformats.org/drawingml/2006/table">
            <a:tbl>
              <a:tblPr firstRow="1" firstCol="1" bandRow="1"/>
              <a:tblGrid>
                <a:gridCol w="4555587">
                  <a:extLst>
                    <a:ext uri="{9D8B030D-6E8A-4147-A177-3AD203B41FA5}">
                      <a16:colId xmlns:a16="http://schemas.microsoft.com/office/drawing/2014/main" val="2412166581"/>
                    </a:ext>
                  </a:extLst>
                </a:gridCol>
              </a:tblGrid>
              <a:tr h="1300708">
                <a:tc>
                  <a:txBody>
                    <a:bodyPr/>
                    <a:lstStyle/>
                    <a:p>
                      <a:pPr marL="342900" marR="107950" lvl="0" indent="-342900" algn="just">
                        <a:lnSpc>
                          <a:spcPct val="150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September 2021 VSHs became strategic leaders in championing the educational outcomes of children with a social worker and those who have previously had a social worker (children in need and children on child protection plans).</a:t>
                      </a:r>
                    </a:p>
                  </a:txBody>
                  <a:tcPr marL="68050" marR="68050" marT="0" marB="0">
                    <a:lnL>
                      <a:noFill/>
                    </a:lnL>
                    <a:lnR>
                      <a:noFill/>
                    </a:lnR>
                    <a:lnT>
                      <a:noFill/>
                    </a:lnT>
                    <a:lnB>
                      <a:noFill/>
                    </a:lnB>
                    <a:solidFill>
                      <a:srgbClr val="A8D08D"/>
                    </a:solidFill>
                  </a:tcPr>
                </a:tc>
                <a:extLst>
                  <a:ext uri="{0D108BD9-81ED-4DB2-BD59-A6C34878D82A}">
                    <a16:rowId xmlns:a16="http://schemas.microsoft.com/office/drawing/2014/main" val="1481513164"/>
                  </a:ext>
                </a:extLst>
              </a:tr>
              <a:tr h="1391134">
                <a:tc>
                  <a:txBody>
                    <a:bodyPr/>
                    <a:lstStyle/>
                    <a:p>
                      <a:pPr marL="342900" marR="107950" lvl="0" indent="-342900" algn="just">
                        <a:lnSpc>
                          <a:spcPct val="150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Children with a social worker and who have previously had a social worker identified as a group of children who face significant barriers to education, due to experiences of adversity and trauma. </a:t>
                      </a:r>
                    </a:p>
                    <a:p>
                      <a:pPr algn="l">
                        <a:lnSpc>
                          <a:spcPct val="150000"/>
                        </a:lnSpc>
                        <a:spcAft>
                          <a:spcPts val="0"/>
                        </a:spcAft>
                      </a:pPr>
                      <a:r>
                        <a:rPr lang="en-GB"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a:noFill/>
                    </a:lnL>
                    <a:lnR>
                      <a:noFill/>
                    </a:lnR>
                    <a:lnT>
                      <a:noFill/>
                    </a:lnT>
                    <a:lnB>
                      <a:noFill/>
                    </a:lnB>
                    <a:solidFill>
                      <a:srgbClr val="A8D08D"/>
                    </a:solidFill>
                  </a:tcPr>
                </a:tc>
                <a:extLst>
                  <a:ext uri="{0D108BD9-81ED-4DB2-BD59-A6C34878D82A}">
                    <a16:rowId xmlns:a16="http://schemas.microsoft.com/office/drawing/2014/main" val="1775926634"/>
                  </a:ext>
                </a:extLst>
              </a:tr>
              <a:tr h="1391134">
                <a:tc>
                  <a:txBody>
                    <a:bodyPr/>
                    <a:lstStyle/>
                    <a:p>
                      <a:pPr marL="342900" marR="107950" lvl="0" indent="-342900" algn="just">
                        <a:lnSpc>
                          <a:spcPct val="150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responsibility of Virtual School Heads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does not </a:t>
                      </a:r>
                      <a:r>
                        <a:rPr lang="en-GB" sz="1200" dirty="0">
                          <a:effectLst/>
                          <a:latin typeface="Calibri" panose="020F0502020204030204" pitchFamily="34" charset="0"/>
                          <a:ea typeface="Calibri" panose="020F0502020204030204" pitchFamily="34" charset="0"/>
                          <a:cs typeface="Times New Roman" panose="02020603050405020304" pitchFamily="18" charset="0"/>
                        </a:rPr>
                        <a:t>consist of work with individual children and families, tracking and monitoring educational progress of individual children or providing academic or other interventions.</a:t>
                      </a:r>
                    </a:p>
                  </a:txBody>
                  <a:tcPr marL="68050" marR="68050" marT="0" marB="0">
                    <a:lnL>
                      <a:noFill/>
                    </a:lnL>
                    <a:lnR>
                      <a:noFill/>
                    </a:lnR>
                    <a:lnT>
                      <a:noFill/>
                    </a:lnT>
                    <a:lnB>
                      <a:noFill/>
                    </a:lnB>
                    <a:solidFill>
                      <a:srgbClr val="A8D08D"/>
                    </a:solidFill>
                  </a:tcPr>
                </a:tc>
                <a:extLst>
                  <a:ext uri="{0D108BD9-81ED-4DB2-BD59-A6C34878D82A}">
                    <a16:rowId xmlns:a16="http://schemas.microsoft.com/office/drawing/2014/main" val="1698534289"/>
                  </a:ext>
                </a:extLst>
              </a:tr>
            </a:tbl>
          </a:graphicData>
        </a:graphic>
      </p:graphicFrame>
      <p:sp>
        <p:nvSpPr>
          <p:cNvPr id="4" name="Rectangle 3">
            <a:extLst>
              <a:ext uri="{FF2B5EF4-FFF2-40B4-BE49-F238E27FC236}">
                <a16:creationId xmlns:a16="http://schemas.microsoft.com/office/drawing/2014/main" id="{0A884230-0E8C-4966-A685-FD4ABA4313AA}"/>
              </a:ext>
            </a:extLst>
          </p:cNvPr>
          <p:cNvSpPr/>
          <p:nvPr/>
        </p:nvSpPr>
        <p:spPr>
          <a:xfrm>
            <a:off x="883647" y="1434326"/>
            <a:ext cx="2983381" cy="464871"/>
          </a:xfrm>
          <a:prstGeom prst="rect">
            <a:avLst/>
          </a:prstGeom>
        </p:spPr>
        <p:txBody>
          <a:bodyPr wrap="none">
            <a:spAutoFit/>
          </a:bodyPr>
          <a:lstStyle/>
          <a:p>
            <a:pPr algn="ctr">
              <a:lnSpc>
                <a:spcPct val="150000"/>
              </a:lnSpc>
              <a:spcAft>
                <a:spcPts val="0"/>
              </a:spcAft>
            </a:pPr>
            <a:r>
              <a:rPr lang="en-GB" b="1" u="sng" dirty="0">
                <a:latin typeface="Calibri" panose="020F0502020204030204" pitchFamily="34" charset="0"/>
                <a:ea typeface="Calibri" panose="020F0502020204030204" pitchFamily="34" charset="0"/>
                <a:cs typeface="Times New Roman" panose="02020603050405020304" pitchFamily="18" charset="0"/>
              </a:rPr>
              <a:t>National Guidance Overview:</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A4E5D758-0BA2-4C4D-B63E-598CECA8A5CC}"/>
              </a:ext>
            </a:extLst>
          </p:cNvPr>
          <p:cNvSpPr/>
          <p:nvPr/>
        </p:nvSpPr>
        <p:spPr>
          <a:xfrm>
            <a:off x="5971904" y="1890233"/>
            <a:ext cx="4267200" cy="4091940"/>
          </a:xfrm>
          <a:prstGeom prst="ellipse">
            <a:avLst/>
          </a:prstGeom>
          <a:solidFill>
            <a:srgbClr val="92D050"/>
          </a:solid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1" i="0" u="sng"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Virtual School Head Responsibilities</a:t>
            </a: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Make visible the disadvantages children with a social worker can experience.</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Enhance partnerships between education settings and local authorities to support the educational needs of children with a social worker.</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Promote practice that supports children with a social worker to engage in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education, in order to narrow the attainment gap.</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a:ea typeface="Calibri" panose="020F0502020204030204" pitchFamily="34" charset="0"/>
                <a:cs typeface="Times New Roman" panose="02020603050405020304" pitchFamily="18" charset="0"/>
              </a:rPr>
              <a:t> </a:t>
            </a:r>
            <a:endParaRPr kumimoji="0" lang="en-GB" sz="12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2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1FC10-2B75-40CD-8788-9F0EB2551148}"/>
              </a:ext>
            </a:extLst>
          </p:cNvPr>
          <p:cNvSpPr>
            <a:spLocks noGrp="1"/>
          </p:cNvSpPr>
          <p:nvPr>
            <p:ph type="body" sz="quarter" idx="10"/>
          </p:nvPr>
        </p:nvSpPr>
        <p:spPr/>
        <p:txBody>
          <a:bodyPr/>
          <a:lstStyle/>
          <a:p>
            <a:r>
              <a:rPr lang="en-GB" dirty="0"/>
              <a:t>Additional Duties- Offer </a:t>
            </a:r>
          </a:p>
        </p:txBody>
      </p:sp>
      <p:pic>
        <p:nvPicPr>
          <p:cNvPr id="3" name="Content Placeholder 5">
            <a:extLst>
              <a:ext uri="{FF2B5EF4-FFF2-40B4-BE49-F238E27FC236}">
                <a16:creationId xmlns:a16="http://schemas.microsoft.com/office/drawing/2014/main" id="{81459A7A-6488-4EC7-8369-F5E8441E0A0D}"/>
              </a:ext>
            </a:extLst>
          </p:cNvPr>
          <p:cNvPicPr>
            <a:picLocks noChangeAspect="1"/>
          </p:cNvPicPr>
          <p:nvPr/>
        </p:nvPicPr>
        <p:blipFill rotWithShape="1">
          <a:blip r:embed="rId2"/>
          <a:srcRect l="60558" t="18841" r="11555" b="10689"/>
          <a:stretch/>
        </p:blipFill>
        <p:spPr>
          <a:xfrm>
            <a:off x="483476" y="1292772"/>
            <a:ext cx="9480330" cy="4985861"/>
          </a:xfrm>
          <a:prstGeom prst="rect">
            <a:avLst/>
          </a:prstGeom>
        </p:spPr>
      </p:pic>
    </p:spTree>
    <p:extLst>
      <p:ext uri="{BB962C8B-B14F-4D97-AF65-F5344CB8AC3E}">
        <p14:creationId xmlns:p14="http://schemas.microsoft.com/office/powerpoint/2010/main" val="71527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32F5D-C814-489C-8B48-AFC1CF165A32}"/>
              </a:ext>
            </a:extLst>
          </p:cNvPr>
          <p:cNvSpPr>
            <a:spLocks noGrp="1"/>
          </p:cNvSpPr>
          <p:nvPr>
            <p:ph type="body" sz="quarter" idx="10"/>
          </p:nvPr>
        </p:nvSpPr>
        <p:spPr>
          <a:xfrm>
            <a:off x="348900" y="371585"/>
            <a:ext cx="7859713" cy="683516"/>
          </a:xfrm>
        </p:spPr>
        <p:txBody>
          <a:bodyPr/>
          <a:lstStyle/>
          <a:p>
            <a:r>
              <a:rPr lang="en-GB" dirty="0"/>
              <a:t>Vulnerable Learner Service </a:t>
            </a:r>
          </a:p>
        </p:txBody>
      </p:sp>
      <p:sp>
        <p:nvSpPr>
          <p:cNvPr id="3" name="Rectangle 2">
            <a:extLst>
              <a:ext uri="{FF2B5EF4-FFF2-40B4-BE49-F238E27FC236}">
                <a16:creationId xmlns:a16="http://schemas.microsoft.com/office/drawing/2014/main" id="{5F30918D-F4BB-4F17-A560-11A282C2858E}"/>
              </a:ext>
            </a:extLst>
          </p:cNvPr>
          <p:cNvSpPr/>
          <p:nvPr/>
        </p:nvSpPr>
        <p:spPr>
          <a:xfrm>
            <a:off x="987973" y="2322473"/>
            <a:ext cx="8324193" cy="1938992"/>
          </a:xfrm>
          <a:prstGeom prst="rect">
            <a:avLst/>
          </a:prstGeom>
        </p:spPr>
        <p:txBody>
          <a:bodyPr wrap="square">
            <a:spAutoFit/>
          </a:bodyPr>
          <a:lstStyle/>
          <a:p>
            <a:r>
              <a:rPr lang="en-GB" sz="2400" dirty="0"/>
              <a:t>Vulnerable Learner Coordinator </a:t>
            </a:r>
          </a:p>
          <a:p>
            <a:r>
              <a:rPr lang="en-GB" sz="2400" dirty="0"/>
              <a:t>Education Advisor </a:t>
            </a:r>
          </a:p>
          <a:p>
            <a:r>
              <a:rPr lang="en-GB" sz="2400" dirty="0"/>
              <a:t>Data Officer </a:t>
            </a:r>
          </a:p>
          <a:p>
            <a:endParaRPr lang="en-GB" sz="2400" dirty="0"/>
          </a:p>
          <a:p>
            <a:r>
              <a:rPr lang="en-GB" sz="2400" dirty="0"/>
              <a:t>Lead by Nottingham City Virtual School Head </a:t>
            </a:r>
          </a:p>
        </p:txBody>
      </p:sp>
    </p:spTree>
    <p:extLst>
      <p:ext uri="{BB962C8B-B14F-4D97-AF65-F5344CB8AC3E}">
        <p14:creationId xmlns:p14="http://schemas.microsoft.com/office/powerpoint/2010/main" val="424463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A8F79-1296-4EB4-B427-CD1B281304EA}"/>
              </a:ext>
            </a:extLst>
          </p:cNvPr>
          <p:cNvSpPr>
            <a:spLocks noGrp="1"/>
          </p:cNvSpPr>
          <p:nvPr>
            <p:ph type="body" sz="quarter" idx="10"/>
          </p:nvPr>
        </p:nvSpPr>
        <p:spPr>
          <a:xfrm>
            <a:off x="369920" y="350564"/>
            <a:ext cx="7859713" cy="683516"/>
          </a:xfrm>
        </p:spPr>
        <p:txBody>
          <a:bodyPr/>
          <a:lstStyle/>
          <a:p>
            <a:r>
              <a:rPr lang="en-GB" dirty="0"/>
              <a:t>Asks: </a:t>
            </a:r>
          </a:p>
        </p:txBody>
      </p:sp>
      <p:sp>
        <p:nvSpPr>
          <p:cNvPr id="3" name="Rectangle 2">
            <a:extLst>
              <a:ext uri="{FF2B5EF4-FFF2-40B4-BE49-F238E27FC236}">
                <a16:creationId xmlns:a16="http://schemas.microsoft.com/office/drawing/2014/main" id="{15E84D88-FF27-4080-B2F0-1471B6409C0E}"/>
              </a:ext>
            </a:extLst>
          </p:cNvPr>
          <p:cNvSpPr/>
          <p:nvPr/>
        </p:nvSpPr>
        <p:spPr>
          <a:xfrm>
            <a:off x="369920" y="1957663"/>
            <a:ext cx="10710042" cy="3539430"/>
          </a:xfrm>
          <a:prstGeom prst="rect">
            <a:avLst/>
          </a:prstGeom>
        </p:spPr>
        <p:txBody>
          <a:bodyPr wrap="square">
            <a:spAutoFit/>
          </a:bodyPr>
          <a:lstStyle/>
          <a:p>
            <a:pPr>
              <a:buFont typeface="Arial" panose="020B0604020202020204" pitchFamily="34" charset="0"/>
              <a:buChar char="•"/>
            </a:pPr>
            <a:r>
              <a:rPr lang="en-GB" sz="2800" dirty="0"/>
              <a:t>What are the current challenges in supporting vulnerable learners in schools? </a:t>
            </a:r>
          </a:p>
          <a:p>
            <a:pPr>
              <a:buFont typeface="Arial" panose="020B0604020202020204" pitchFamily="34" charset="0"/>
              <a:buChar char="•"/>
            </a:pPr>
            <a:r>
              <a:rPr lang="en-GB" sz="2800" dirty="0"/>
              <a:t>Is there anything additional you would like to see in the VLSP to support you in your duties?</a:t>
            </a:r>
          </a:p>
          <a:p>
            <a:pPr>
              <a:buFont typeface="Arial" panose="020B0604020202020204" pitchFamily="34" charset="0"/>
              <a:buChar char="•"/>
            </a:pPr>
            <a:r>
              <a:rPr lang="en-GB" sz="2800" dirty="0"/>
              <a:t>Do you see a role for DSL/ADSL on the VLSP board?  </a:t>
            </a:r>
          </a:p>
          <a:p>
            <a:pPr>
              <a:buFont typeface="Arial" panose="020B0604020202020204" pitchFamily="34" charset="0"/>
              <a:buChar char="•"/>
            </a:pPr>
            <a:r>
              <a:rPr lang="en-GB" sz="2800" dirty="0"/>
              <a:t>What are effective methods of creating and embedding a common culture of inclusion in our schools? </a:t>
            </a:r>
          </a:p>
          <a:p>
            <a:pPr>
              <a:buFont typeface="Arial" panose="020B0604020202020204" pitchFamily="34" charset="0"/>
              <a:buChar char="•"/>
            </a:pPr>
            <a:r>
              <a:rPr lang="en-GB" sz="2800" dirty="0"/>
              <a:t>What methods should we use to communicate and launch the VLSP?  </a:t>
            </a:r>
          </a:p>
        </p:txBody>
      </p:sp>
    </p:spTree>
    <p:extLst>
      <p:ext uri="{BB962C8B-B14F-4D97-AF65-F5344CB8AC3E}">
        <p14:creationId xmlns:p14="http://schemas.microsoft.com/office/powerpoint/2010/main" val="85012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4BD68-5F7D-4C83-BD0B-695DFDCEC7A3}"/>
              </a:ext>
            </a:extLst>
          </p:cNvPr>
          <p:cNvSpPr txBox="1">
            <a:spLocks/>
          </p:cNvSpPr>
          <p:nvPr/>
        </p:nvSpPr>
        <p:spPr>
          <a:xfrm>
            <a:off x="157237" y="908720"/>
            <a:ext cx="8659688"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p>
          <a:p>
            <a:r>
              <a:rPr lang="en-GB" sz="2400"/>
              <a:t>Recruitment to the service</a:t>
            </a:r>
          </a:p>
          <a:p>
            <a:endParaRPr lang="en-GB" sz="2400"/>
          </a:p>
          <a:p>
            <a:r>
              <a:rPr lang="en-GB" sz="2400"/>
              <a:t>Sign off of the Pathway. </a:t>
            </a:r>
          </a:p>
          <a:p>
            <a:endParaRPr lang="en-GB" sz="2400"/>
          </a:p>
          <a:p>
            <a:r>
              <a:rPr lang="en-GB" sz="2400"/>
              <a:t>Establishing work stream groups with TORs and objectives. </a:t>
            </a:r>
          </a:p>
          <a:p>
            <a:endParaRPr lang="en-GB" sz="2400"/>
          </a:p>
          <a:p>
            <a:r>
              <a:rPr lang="en-GB" sz="2400"/>
              <a:t>Launching the Pathway</a:t>
            </a:r>
          </a:p>
          <a:p>
            <a:endParaRPr lang="en-GB" sz="2400"/>
          </a:p>
          <a:p>
            <a:r>
              <a:rPr lang="en-GB" sz="2400"/>
              <a:t>Securing membership to work stream groups. </a:t>
            </a:r>
            <a:endParaRPr lang="en-GB" sz="2400" dirty="0"/>
          </a:p>
        </p:txBody>
      </p:sp>
      <p:pic>
        <p:nvPicPr>
          <p:cNvPr id="4" name="Picture 3" descr="business, the next step, next, success, stairs, board, drawing ...">
            <a:extLst>
              <a:ext uri="{FF2B5EF4-FFF2-40B4-BE49-F238E27FC236}">
                <a16:creationId xmlns:a16="http://schemas.microsoft.com/office/drawing/2014/main" id="{5A77909E-7946-40CF-B2B8-1A00DF74A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016" y="619564"/>
            <a:ext cx="4392488" cy="2088232"/>
          </a:xfrm>
          <a:prstGeom prst="rect">
            <a:avLst/>
          </a:prstGeom>
        </p:spPr>
      </p:pic>
    </p:spTree>
    <p:extLst>
      <p:ext uri="{BB962C8B-B14F-4D97-AF65-F5344CB8AC3E}">
        <p14:creationId xmlns:p14="http://schemas.microsoft.com/office/powerpoint/2010/main" val="16978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63" y="224237"/>
            <a:ext cx="3431872" cy="32047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0647" t="2511" r="9285" b="4961"/>
          <a:stretch/>
        </p:blipFill>
        <p:spPr>
          <a:xfrm>
            <a:off x="4487449" y="367665"/>
            <a:ext cx="2986199" cy="3748423"/>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2983" t="28942" r="11423" b="24406"/>
          <a:stretch/>
        </p:blipFill>
        <p:spPr>
          <a:xfrm>
            <a:off x="7874562" y="267406"/>
            <a:ext cx="2793888" cy="225308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9327" y="2530231"/>
            <a:ext cx="2269939" cy="3851098"/>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6556" t="34211" r="4073" b="28070"/>
          <a:stretch/>
        </p:blipFill>
        <p:spPr>
          <a:xfrm>
            <a:off x="1011173" y="3357436"/>
            <a:ext cx="3431872" cy="3023893"/>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t="25701"/>
          <a:stretch/>
        </p:blipFill>
        <p:spPr>
          <a:xfrm>
            <a:off x="4958843" y="4337514"/>
            <a:ext cx="3474508" cy="2043815"/>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290" y="5252575"/>
            <a:ext cx="1093012" cy="1395218"/>
          </a:xfrm>
          <a:prstGeom prst="rect">
            <a:avLst/>
          </a:prstGeom>
        </p:spPr>
      </p:pic>
    </p:spTree>
    <p:extLst>
      <p:ext uri="{BB962C8B-B14F-4D97-AF65-F5344CB8AC3E}">
        <p14:creationId xmlns:p14="http://schemas.microsoft.com/office/powerpoint/2010/main" val="424400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0B67F-9EAA-4ED9-9EF8-E37C835AD601}"/>
              </a:ext>
            </a:extLst>
          </p:cNvPr>
          <p:cNvSpPr>
            <a:spLocks noGrp="1"/>
          </p:cNvSpPr>
          <p:nvPr>
            <p:ph type="body" sz="quarter" idx="10"/>
          </p:nvPr>
        </p:nvSpPr>
        <p:spPr/>
        <p:txBody>
          <a:bodyPr/>
          <a:lstStyle/>
          <a:p>
            <a:r>
              <a:rPr lang="en-GB" dirty="0"/>
              <a:t>Content</a:t>
            </a:r>
          </a:p>
        </p:txBody>
      </p:sp>
      <p:sp>
        <p:nvSpPr>
          <p:cNvPr id="3" name="TextBox 2">
            <a:extLst>
              <a:ext uri="{FF2B5EF4-FFF2-40B4-BE49-F238E27FC236}">
                <a16:creationId xmlns:a16="http://schemas.microsoft.com/office/drawing/2014/main" id="{244849C3-D831-45F0-9232-F4A713765122}"/>
              </a:ext>
            </a:extLst>
          </p:cNvPr>
          <p:cNvSpPr txBox="1"/>
          <p:nvPr/>
        </p:nvSpPr>
        <p:spPr>
          <a:xfrm>
            <a:off x="504496" y="1776248"/>
            <a:ext cx="8954813" cy="4247317"/>
          </a:xfrm>
          <a:prstGeom prst="rect">
            <a:avLst/>
          </a:prstGeom>
          <a:noFill/>
        </p:spPr>
        <p:txBody>
          <a:bodyPr wrap="square" rtlCol="0">
            <a:spAutoFit/>
          </a:bodyPr>
          <a:lstStyle/>
          <a:p>
            <a:pPr marL="342900" indent="-342900">
              <a:buFont typeface="Arial" panose="020B0604020202020204" pitchFamily="34" charset="0"/>
              <a:buChar char="•"/>
            </a:pPr>
            <a:r>
              <a:rPr lang="en-GB" sz="3600" dirty="0"/>
              <a:t>Section 175/157 Safeguarding Audit</a:t>
            </a:r>
          </a:p>
          <a:p>
            <a:pPr marL="342900" indent="-342900">
              <a:buFont typeface="Arial" panose="020B0604020202020204" pitchFamily="34" charset="0"/>
              <a:buChar char="•"/>
            </a:pPr>
            <a:r>
              <a:rPr lang="en-GB" sz="3600" dirty="0"/>
              <a:t>Prevent offer</a:t>
            </a:r>
          </a:p>
          <a:p>
            <a:pPr marL="342900" indent="-342900">
              <a:buFont typeface="Arial" panose="020B0604020202020204" pitchFamily="34" charset="0"/>
              <a:buChar char="•"/>
            </a:pPr>
            <a:r>
              <a:rPr lang="en-GB" sz="3600" dirty="0"/>
              <a:t>Safeguarding in Education training programme</a:t>
            </a:r>
          </a:p>
          <a:p>
            <a:pPr marL="342900" indent="-342900">
              <a:buFont typeface="Arial" panose="020B0604020202020204" pitchFamily="34" charset="0"/>
              <a:buChar char="•"/>
            </a:pPr>
            <a:r>
              <a:rPr lang="en-GB" sz="3600" dirty="0"/>
              <a:t>ADSL support </a:t>
            </a:r>
          </a:p>
          <a:p>
            <a:pPr marL="342900" indent="-342900">
              <a:buFont typeface="Arial" panose="020B0604020202020204" pitchFamily="34" charset="0"/>
              <a:buChar char="•"/>
            </a:pPr>
            <a:r>
              <a:rPr lang="en-GB" sz="3600" dirty="0"/>
              <a:t>KCSIE 2022</a:t>
            </a:r>
          </a:p>
          <a:p>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185010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167425" y="234951"/>
            <a:ext cx="10174310" cy="777260"/>
          </a:xfrm>
        </p:spPr>
        <p:txBody>
          <a:bodyPr/>
          <a:lstStyle/>
          <a:p>
            <a:r>
              <a:rPr lang="en-US" dirty="0"/>
              <a:t>Section 175/157 safeguarding audit</a:t>
            </a:r>
          </a:p>
        </p:txBody>
      </p:sp>
      <p:sp>
        <p:nvSpPr>
          <p:cNvPr id="3" name="Rectangle 2">
            <a:extLst>
              <a:ext uri="{FF2B5EF4-FFF2-40B4-BE49-F238E27FC236}">
                <a16:creationId xmlns:a16="http://schemas.microsoft.com/office/drawing/2014/main" id="{64919F6F-CF54-4480-A095-80D247EAC3E9}"/>
              </a:ext>
            </a:extLst>
          </p:cNvPr>
          <p:cNvSpPr/>
          <p:nvPr/>
        </p:nvSpPr>
        <p:spPr>
          <a:xfrm>
            <a:off x="301896" y="1823471"/>
            <a:ext cx="10946673" cy="5340693"/>
          </a:xfrm>
          <a:prstGeom prst="rect">
            <a:avLst/>
          </a:prstGeom>
        </p:spPr>
        <p:txBody>
          <a:bodyPr wrap="square">
            <a:spAutoFit/>
          </a:bodyPr>
          <a:lstStyle/>
          <a:p>
            <a:pPr lvl="0">
              <a:lnSpc>
                <a:spcPct val="107000"/>
              </a:lnSpc>
              <a:spcAft>
                <a:spcPts val="800"/>
              </a:spcAft>
            </a:pPr>
            <a:r>
              <a:rPr lang="en-GB" sz="2400" b="1" u="sng" dirty="0">
                <a:latin typeface="+mj-lt"/>
                <a:ea typeface="Times New Roman" panose="02020603050405020304" pitchFamily="18" charset="0"/>
                <a:cs typeface="Times New Roman" panose="02020603050405020304" pitchFamily="18" charset="0"/>
              </a:rPr>
              <a:t>Background and Introduction</a:t>
            </a:r>
          </a:p>
          <a:p>
            <a:pPr lvl="0">
              <a:lnSpc>
                <a:spcPct val="107000"/>
              </a:lnSpc>
              <a:spcAft>
                <a:spcPts val="800"/>
              </a:spcAft>
            </a:pPr>
            <a:endParaRPr lang="en-GB" sz="2400" b="1" u="sng" dirty="0">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GB" dirty="0"/>
              <a:t>Section 175 of the 2002 Education Act requires local education authorities and the governing bodies of maintained schools and FE colleges to make arrangements to ensure that their functions are carried out with a view to safeguarding and promoting the welfare of children. Section 157 of the 2002 Education Act and the Independent School Regulations 2003 convey the same responsibilities on all other non-maintained settings. </a:t>
            </a:r>
          </a:p>
          <a:p>
            <a:pPr lvl="0">
              <a:lnSpc>
                <a:spcPct val="107000"/>
              </a:lnSpc>
              <a:spcAft>
                <a:spcPts val="800"/>
              </a:spcAft>
            </a:pPr>
            <a:endParaRPr lang="en-GB" b="1" dirty="0">
              <a:latin typeface="+mj-lt"/>
              <a:ea typeface="Times New Roman" panose="02020603050405020304" pitchFamily="18" charset="0"/>
              <a:cs typeface="Times New Roman" panose="02020603050405020304" pitchFamily="18" charset="0"/>
            </a:endParaRPr>
          </a:p>
          <a:p>
            <a:pPr lvl="0">
              <a:lnSpc>
                <a:spcPct val="107000"/>
              </a:lnSpc>
              <a:spcAft>
                <a:spcPts val="800"/>
              </a:spcAft>
            </a:pPr>
            <a:r>
              <a:rPr lang="en-GB" dirty="0">
                <a:ea typeface="Times New Roman" panose="02020603050405020304" pitchFamily="18" charset="0"/>
                <a:cs typeface="Times New Roman" panose="02020603050405020304" pitchFamily="18" charset="0"/>
              </a:rPr>
              <a:t>It is vital to ensure that Nottingham City Schools and Colleges can demonstrate that they are meeting key statutory duties and following safeguarding children and young people guidance. All settings are being asked to complete the Section 175/157 safeguarding audit online, enabling them to provide information to the Nottingham City Safeguarding Children Partnership (NCSCP) on how they discharge their duties and help to keep children and young people safe in Nottingham City.</a:t>
            </a:r>
          </a:p>
          <a:p>
            <a:pPr>
              <a:lnSpc>
                <a:spcPts val="1500"/>
              </a:lnSpc>
            </a:pPr>
            <a:endParaRPr lang="en-GB" sz="2000" dirty="0">
              <a:effectLst/>
              <a:ea typeface="Times New Roman" panose="02020603050405020304" pitchFamily="18" charset="0"/>
            </a:endParaRPr>
          </a:p>
          <a:p>
            <a:pPr>
              <a:lnSpc>
                <a:spcPts val="1500"/>
              </a:lnSpc>
            </a:pPr>
            <a:endParaRPr lang="en-GB" sz="2000" dirty="0">
              <a:ea typeface="Times New Roman" panose="02020603050405020304" pitchFamily="18" charset="0"/>
            </a:endParaRPr>
          </a:p>
          <a:p>
            <a:pPr>
              <a:lnSpc>
                <a:spcPts val="1500"/>
              </a:lnSpc>
            </a:pPr>
            <a:endParaRPr lang="en-GB" sz="2000" dirty="0">
              <a:ea typeface="Times New Roman" panose="02020603050405020304" pitchFamily="18" charset="0"/>
            </a:endParaRPr>
          </a:p>
          <a:p>
            <a:pPr>
              <a:lnSpc>
                <a:spcPts val="1500"/>
              </a:lnSpc>
            </a:pPr>
            <a:endParaRPr lang="en-GB" sz="2000" dirty="0">
              <a:effectLst/>
              <a:ea typeface="Times New Roman" panose="02020603050405020304" pitchFamily="18" charset="0"/>
            </a:endParaRPr>
          </a:p>
          <a:p>
            <a:pPr>
              <a:lnSpc>
                <a:spcPts val="1500"/>
              </a:lnSpc>
            </a:pPr>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25689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2D345-948F-4DCF-964C-1C580A3E81ED}"/>
              </a:ext>
            </a:extLst>
          </p:cNvPr>
          <p:cNvSpPr/>
          <p:nvPr/>
        </p:nvSpPr>
        <p:spPr>
          <a:xfrm>
            <a:off x="706610" y="1813981"/>
            <a:ext cx="10125636" cy="3576813"/>
          </a:xfrm>
          <a:prstGeom prst="rect">
            <a:avLst/>
          </a:prstGeom>
        </p:spPr>
        <p:txBody>
          <a:bodyPr wrap="square">
            <a:spAutoFit/>
          </a:bodyPr>
          <a:lstStyle/>
          <a:p>
            <a:pPr algn="just">
              <a:lnSpc>
                <a:spcPct val="107000"/>
              </a:lnSpc>
              <a:spcBef>
                <a:spcPts val="840"/>
              </a:spcBef>
              <a:spcAft>
                <a:spcPts val="840"/>
              </a:spcAft>
            </a:pPr>
            <a:r>
              <a:rPr lang="en-GB" sz="2400" b="1" dirty="0"/>
              <a:t>The Nottingham City safeguarding audit process involves two elements:</a:t>
            </a:r>
          </a:p>
          <a:p>
            <a:pPr algn="just">
              <a:lnSpc>
                <a:spcPct val="107000"/>
              </a:lnSpc>
              <a:spcBef>
                <a:spcPts val="840"/>
              </a:spcBef>
              <a:spcAft>
                <a:spcPts val="840"/>
              </a:spcAft>
            </a:pPr>
            <a:endParaRPr lang="en-GB" sz="2400" dirty="0"/>
          </a:p>
          <a:p>
            <a:pPr marL="342900" lvl="0" indent="-342900">
              <a:buFont typeface="+mj-lt"/>
              <a:buAutoNum type="arabicPeriod"/>
            </a:pPr>
            <a:r>
              <a:rPr lang="en-GB" sz="2400" b="1" dirty="0">
                <a:solidFill>
                  <a:srgbClr val="EA127B"/>
                </a:solidFill>
              </a:rPr>
              <a:t>Annual completion of an online self-audit tool</a:t>
            </a:r>
            <a:endParaRPr lang="en-GB" sz="2400" dirty="0">
              <a:solidFill>
                <a:srgbClr val="EA127B"/>
              </a:solidFill>
            </a:endParaRPr>
          </a:p>
          <a:p>
            <a:pPr marL="342900" lvl="0" indent="-342900">
              <a:buFont typeface="+mj-lt"/>
              <a:buAutoNum type="arabicPeriod"/>
            </a:pPr>
            <a:r>
              <a:rPr lang="en-GB" sz="2400" b="1" dirty="0">
                <a:solidFill>
                  <a:srgbClr val="EA127B"/>
                </a:solidFill>
              </a:rPr>
              <a:t>Ten sample schools will be chosen each year to take part in a face to face audit review upon completion of the online audit</a:t>
            </a:r>
          </a:p>
          <a:p>
            <a:pPr marL="342900" lvl="0" indent="-342900">
              <a:buFont typeface="+mj-lt"/>
              <a:buAutoNum type="arabicPeriod"/>
            </a:pPr>
            <a:endParaRPr lang="en-GB" sz="2000" b="1" dirty="0">
              <a:solidFill>
                <a:srgbClr val="444444"/>
              </a:solidFill>
              <a:ea typeface="Calibri" panose="020F0502020204030204" pitchFamily="34" charset="0"/>
              <a:cs typeface="Times New Roman" panose="02020603050405020304" pitchFamily="18" charset="0"/>
            </a:endParaRPr>
          </a:p>
          <a:p>
            <a:pPr lvl="0"/>
            <a:endParaRPr lang="en-GB" sz="2000" b="1" dirty="0">
              <a:solidFill>
                <a:srgbClr val="444444"/>
              </a:solidFill>
              <a:ea typeface="Calibri" panose="020F0502020204030204" pitchFamily="34" charset="0"/>
              <a:cs typeface="Times New Roman" panose="02020603050405020304" pitchFamily="18" charset="0"/>
            </a:endParaRPr>
          </a:p>
          <a:p>
            <a:pPr lvl="0"/>
            <a:endParaRPr lang="en-GB" b="1" dirty="0">
              <a:solidFill>
                <a:srgbClr val="444444"/>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Bef>
                <a:spcPts val="840"/>
              </a:spcBef>
              <a:spcAft>
                <a:spcPts val="84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B4E8146-0211-4979-9A8E-74526C34D28A}"/>
              </a:ext>
            </a:extLst>
          </p:cNvPr>
          <p:cNvSpPr/>
          <p:nvPr/>
        </p:nvSpPr>
        <p:spPr>
          <a:xfrm>
            <a:off x="204038" y="513288"/>
            <a:ext cx="5399748" cy="341697"/>
          </a:xfrm>
          <a:prstGeom prst="rect">
            <a:avLst/>
          </a:prstGeom>
        </p:spPr>
        <p:txBody>
          <a:bodyPr wrap="none">
            <a:spAutoFit/>
          </a:bodyPr>
          <a:lstStyle/>
          <a:p>
            <a:pPr algn="just">
              <a:lnSpc>
                <a:spcPts val="1500"/>
              </a:lnSpc>
              <a:spcAft>
                <a:spcPts val="750"/>
              </a:spcAft>
            </a:pPr>
            <a:r>
              <a:rPr lang="en-GB" sz="3600" b="1" u="sng" dirty="0">
                <a:solidFill>
                  <a:srgbClr val="444444"/>
                </a:solidFill>
                <a:latin typeface="Arial" panose="020B0604020202020204" pitchFamily="34" charset="0"/>
                <a:ea typeface="Times New Roman" panose="02020603050405020304" pitchFamily="18" charset="0"/>
              </a:rPr>
              <a:t>2022 Audit Submission:</a:t>
            </a:r>
          </a:p>
        </p:txBody>
      </p:sp>
    </p:spTree>
    <p:extLst>
      <p:ext uri="{BB962C8B-B14F-4D97-AF65-F5344CB8AC3E}">
        <p14:creationId xmlns:p14="http://schemas.microsoft.com/office/powerpoint/2010/main" val="34601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F1D40-8E92-49E5-B80D-58F603228C50}"/>
              </a:ext>
            </a:extLst>
          </p:cNvPr>
          <p:cNvSpPr>
            <a:spLocks noGrp="1"/>
          </p:cNvSpPr>
          <p:nvPr>
            <p:ph type="body" sz="quarter" idx="10"/>
          </p:nvPr>
        </p:nvSpPr>
        <p:spPr/>
        <p:txBody>
          <a:bodyPr/>
          <a:lstStyle/>
          <a:p>
            <a:r>
              <a:rPr lang="en-GB" dirty="0"/>
              <a:t>	Who is this for?</a:t>
            </a:r>
          </a:p>
        </p:txBody>
      </p:sp>
      <p:pic>
        <p:nvPicPr>
          <p:cNvPr id="4" name="Picture 3">
            <a:extLst>
              <a:ext uri="{FF2B5EF4-FFF2-40B4-BE49-F238E27FC236}">
                <a16:creationId xmlns:a16="http://schemas.microsoft.com/office/drawing/2014/main" id="{9EB593F9-F0BD-46CD-A818-9CC998E35EB0}"/>
              </a:ext>
            </a:extLst>
          </p:cNvPr>
          <p:cNvPicPr/>
          <p:nvPr/>
        </p:nvPicPr>
        <p:blipFill>
          <a:blip r:embed="rId3"/>
          <a:stretch>
            <a:fillRect/>
          </a:stretch>
        </p:blipFill>
        <p:spPr>
          <a:xfrm>
            <a:off x="9417270" y="2879834"/>
            <a:ext cx="2207172" cy="2785241"/>
          </a:xfrm>
          <a:prstGeom prst="rect">
            <a:avLst/>
          </a:prstGeom>
        </p:spPr>
      </p:pic>
      <p:sp>
        <p:nvSpPr>
          <p:cNvPr id="5" name="TextBox 4">
            <a:extLst>
              <a:ext uri="{FF2B5EF4-FFF2-40B4-BE49-F238E27FC236}">
                <a16:creationId xmlns:a16="http://schemas.microsoft.com/office/drawing/2014/main" id="{2F038E32-EBED-45AD-B7D3-997DFEB963E7}"/>
              </a:ext>
            </a:extLst>
          </p:cNvPr>
          <p:cNvSpPr txBox="1"/>
          <p:nvPr/>
        </p:nvSpPr>
        <p:spPr>
          <a:xfrm>
            <a:off x="683172" y="1660634"/>
            <a:ext cx="7483365"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t>This audit applies to all ‘schools’ and ‘colleges’ (in Nottingham City) as defined by the DfE in Keeping Children Safe in Education 2022</a:t>
            </a:r>
          </a:p>
          <a:p>
            <a:endParaRPr lang="en-GB" sz="2000" dirty="0"/>
          </a:p>
          <a:p>
            <a:pPr marL="285750" indent="-285750">
              <a:buFont typeface="Arial" panose="020B0604020202020204" pitchFamily="34" charset="0"/>
              <a:buChar char="•"/>
            </a:pPr>
            <a:r>
              <a:rPr lang="en-GB" sz="2000" dirty="0"/>
              <a:t>The audit should be submitted by the Headteacher and completed in collaboration with the Designated Safeguarding Lead consulting with all other relevant stakeholders, for example the safeguarding governor and trustees</a:t>
            </a:r>
          </a:p>
          <a:p>
            <a:endParaRPr lang="en-GB" sz="2000" dirty="0"/>
          </a:p>
          <a:p>
            <a:pPr marL="285750" indent="-285750">
              <a:buFont typeface="Arial" panose="020B0604020202020204" pitchFamily="34" charset="0"/>
              <a:buChar char="•"/>
            </a:pPr>
            <a:r>
              <a:rPr lang="en-GB" sz="2000" dirty="0"/>
              <a:t>Completion of this audit will be an annual expectation</a:t>
            </a:r>
          </a:p>
          <a:p>
            <a:endParaRPr lang="en-GB" sz="2000" dirty="0"/>
          </a:p>
          <a:p>
            <a:pPr marL="285750" indent="-285750">
              <a:buFont typeface="Arial" panose="020B0604020202020204" pitchFamily="34" charset="0"/>
              <a:buChar char="•"/>
            </a:pPr>
            <a:r>
              <a:rPr lang="en-GB" sz="2000" dirty="0"/>
              <a:t>Schools are encouraged to see this as an excellent opportunity to undertake an annual audit of safeguarding across the setting, identifying any areas that the setting may decide to develop further and be included in wider school development or improvement plans</a:t>
            </a:r>
          </a:p>
        </p:txBody>
      </p:sp>
    </p:spTree>
    <p:extLst>
      <p:ext uri="{BB962C8B-B14F-4D97-AF65-F5344CB8AC3E}">
        <p14:creationId xmlns:p14="http://schemas.microsoft.com/office/powerpoint/2010/main" val="283267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0201C6-C3EF-4EC4-B4C2-877255992AEF}"/>
              </a:ext>
            </a:extLst>
          </p:cNvPr>
          <p:cNvSpPr>
            <a:spLocks noGrp="1"/>
          </p:cNvSpPr>
          <p:nvPr>
            <p:ph type="body" sz="quarter" idx="10"/>
          </p:nvPr>
        </p:nvSpPr>
        <p:spPr>
          <a:xfrm>
            <a:off x="401452" y="731519"/>
            <a:ext cx="7859713" cy="186947"/>
          </a:xfrm>
        </p:spPr>
        <p:txBody>
          <a:bodyPr/>
          <a:lstStyle/>
          <a:p>
            <a:pPr marL="742950" indent="-742950">
              <a:buFont typeface="+mj-lt"/>
              <a:buAutoNum type="arabicPeriod"/>
            </a:pPr>
            <a:r>
              <a:rPr lang="en-GB" dirty="0"/>
              <a:t>Annual completion of an online self-audit tool</a:t>
            </a:r>
          </a:p>
          <a:p>
            <a:endParaRPr lang="en-GB" dirty="0"/>
          </a:p>
        </p:txBody>
      </p:sp>
      <p:sp>
        <p:nvSpPr>
          <p:cNvPr id="3" name="Rectangle 2">
            <a:extLst>
              <a:ext uri="{FF2B5EF4-FFF2-40B4-BE49-F238E27FC236}">
                <a16:creationId xmlns:a16="http://schemas.microsoft.com/office/drawing/2014/main" id="{7AA14F77-BCAF-4DE4-B7A6-71A0F1E89FDA}"/>
              </a:ext>
            </a:extLst>
          </p:cNvPr>
          <p:cNvSpPr/>
          <p:nvPr/>
        </p:nvSpPr>
        <p:spPr>
          <a:xfrm>
            <a:off x="182880" y="1502688"/>
            <a:ext cx="11469189" cy="4801314"/>
          </a:xfrm>
          <a:prstGeom prst="rect">
            <a:avLst/>
          </a:prstGeom>
        </p:spPr>
        <p:txBody>
          <a:bodyPr wrap="square">
            <a:spAutoFit/>
          </a:bodyPr>
          <a:lstStyle/>
          <a:p>
            <a:r>
              <a:rPr lang="en-GB" sz="1600" dirty="0">
                <a:cs typeface="Arial" panose="020B0604020202020204" pitchFamily="34" charset="0"/>
              </a:rPr>
              <a:t>Further detailed guidance about the Section 175/157 audit process will be sent out to all Headteachers tomorrow along with a ‘</a:t>
            </a:r>
            <a:r>
              <a:rPr lang="en-GB" sz="1600" b="1" dirty="0">
                <a:cs typeface="Arial" panose="020B0604020202020204" pitchFamily="34" charset="0"/>
              </a:rPr>
              <a:t>support and guidance</a:t>
            </a:r>
            <a:r>
              <a:rPr lang="en-GB" sz="1600" dirty="0">
                <a:cs typeface="Arial" panose="020B0604020202020204" pitchFamily="34" charset="0"/>
              </a:rPr>
              <a:t>’ document that should answer any questions to help with the completion of the audit and understanding the wider process. </a:t>
            </a:r>
          </a:p>
          <a:p>
            <a:endParaRPr lang="en-GB" sz="1600" dirty="0">
              <a:cs typeface="Arial" panose="020B0604020202020204" pitchFamily="34" charset="0"/>
            </a:endParaRPr>
          </a:p>
          <a:p>
            <a:r>
              <a:rPr lang="en-GB" sz="1600" dirty="0"/>
              <a:t>The annual statutory Section 175/157 safeguarding audit will open on </a:t>
            </a:r>
            <a:r>
              <a:rPr lang="en-GB" sz="1600" b="1" dirty="0"/>
              <a:t>Wednesday 12th October 2022 </a:t>
            </a:r>
            <a:r>
              <a:rPr lang="en-GB" sz="1600" dirty="0"/>
              <a:t>via the Headteacher accessing an email sent directly from the commissioning service, Phew.  The submission date for all audits to be complete and submitted online is by</a:t>
            </a:r>
            <a:r>
              <a:rPr lang="en-GB" sz="1600" b="1" dirty="0"/>
              <a:t> Friday 16th December 2022. </a:t>
            </a:r>
          </a:p>
          <a:p>
            <a:endParaRPr lang="en-GB" sz="1600" b="1" dirty="0">
              <a:solidFill>
                <a:srgbClr val="EA127B"/>
              </a:solidFill>
            </a:endParaRPr>
          </a:p>
          <a:p>
            <a:pPr algn="ctr"/>
            <a:r>
              <a:rPr lang="en-US" sz="1600" dirty="0">
                <a:solidFill>
                  <a:srgbClr val="EA127B"/>
                </a:solidFill>
              </a:rPr>
              <a:t>• Provides schools with a comprehensive self-review of their safeguarding practices</a:t>
            </a:r>
          </a:p>
          <a:p>
            <a:pPr algn="ctr"/>
            <a:endParaRPr lang="en-US" sz="1600" dirty="0">
              <a:solidFill>
                <a:srgbClr val="EA127B"/>
              </a:solidFill>
            </a:endParaRPr>
          </a:p>
          <a:p>
            <a:pPr algn="ctr"/>
            <a:r>
              <a:rPr lang="en-US" sz="1600" dirty="0">
                <a:solidFill>
                  <a:srgbClr val="EA127B"/>
                </a:solidFill>
              </a:rPr>
              <a:t> • Produces a safeguarding action plan which will enable schools to identify strengths, areas for development as well as detailing progress made towards addressing identified actions</a:t>
            </a:r>
          </a:p>
          <a:p>
            <a:pPr algn="ctr"/>
            <a:endParaRPr lang="en-US" sz="1600" dirty="0">
              <a:solidFill>
                <a:srgbClr val="EA127B"/>
              </a:solidFill>
            </a:endParaRPr>
          </a:p>
          <a:p>
            <a:pPr algn="ctr"/>
            <a:r>
              <a:rPr lang="en-US" sz="1600" dirty="0">
                <a:solidFill>
                  <a:srgbClr val="EA127B"/>
                </a:solidFill>
              </a:rPr>
              <a:t> • The system allows the audit information to be saved at any time and returned to when convenient. This is better suited to a school-working environment</a:t>
            </a:r>
          </a:p>
          <a:p>
            <a:pPr algn="ctr"/>
            <a:r>
              <a:rPr lang="en-US" sz="1600" dirty="0">
                <a:solidFill>
                  <a:srgbClr val="EA127B"/>
                </a:solidFill>
              </a:rPr>
              <a:t> </a:t>
            </a:r>
          </a:p>
          <a:p>
            <a:pPr algn="ctr"/>
            <a:r>
              <a:rPr lang="en-US" sz="1600" dirty="0">
                <a:solidFill>
                  <a:srgbClr val="EA127B"/>
                </a:solidFill>
              </a:rPr>
              <a:t>• The audit does not need to be completed by one person. Schools can provide access to a number of staff members. Schools have ownership of this</a:t>
            </a:r>
          </a:p>
          <a:p>
            <a:endParaRPr lang="en-GB" dirty="0"/>
          </a:p>
        </p:txBody>
      </p:sp>
    </p:spTree>
    <p:extLst>
      <p:ext uri="{BB962C8B-B14F-4D97-AF65-F5344CB8AC3E}">
        <p14:creationId xmlns:p14="http://schemas.microsoft.com/office/powerpoint/2010/main" val="13412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5120</Words>
  <Application>Microsoft Office PowerPoint</Application>
  <PresentationFormat>Widescreen</PresentationFormat>
  <Paragraphs>413</Paragraphs>
  <Slides>48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Helvetica</vt:lpstr>
      <vt:lpstr>Helvetica Neue Light</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Cullen</dc:creator>
  <cp:lastModifiedBy>Graham Cullen</cp:lastModifiedBy>
  <cp:revision>79</cp:revision>
  <dcterms:created xsi:type="dcterms:W3CDTF">2021-04-29T10:48:45Z</dcterms:created>
  <dcterms:modified xsi:type="dcterms:W3CDTF">2023-07-10T10:00:03Z</dcterms:modified>
</cp:coreProperties>
</file>