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Lst>
  <p:notesMasterIdLst>
    <p:notesMasterId r:id="rId68"/>
  </p:notesMasterIdLst>
  <p:sldIdLst>
    <p:sldId id="257" r:id="rId4"/>
    <p:sldId id="258" r:id="rId5"/>
    <p:sldId id="314" r:id="rId6"/>
    <p:sldId id="324" r:id="rId7"/>
    <p:sldId id="260" r:id="rId8"/>
    <p:sldId id="262" r:id="rId9"/>
    <p:sldId id="315" r:id="rId10"/>
    <p:sldId id="316" r:id="rId11"/>
    <p:sldId id="317" r:id="rId12"/>
    <p:sldId id="318" r:id="rId13"/>
    <p:sldId id="319" r:id="rId14"/>
    <p:sldId id="320" r:id="rId15"/>
    <p:sldId id="321"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312" r:id="rId30"/>
    <p:sldId id="276" r:id="rId31"/>
    <p:sldId id="278" r:id="rId32"/>
    <p:sldId id="279" r:id="rId33"/>
    <p:sldId id="280" r:id="rId34"/>
    <p:sldId id="281" r:id="rId35"/>
    <p:sldId id="322" r:id="rId36"/>
    <p:sldId id="323" r:id="rId37"/>
    <p:sldId id="304" r:id="rId38"/>
    <p:sldId id="305" r:id="rId39"/>
    <p:sldId id="306" r:id="rId40"/>
    <p:sldId id="307" r:id="rId41"/>
    <p:sldId id="308" r:id="rId42"/>
    <p:sldId id="309" r:id="rId43"/>
    <p:sldId id="311" r:id="rId44"/>
    <p:sldId id="310" r:id="rId45"/>
    <p:sldId id="313"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8" d="100"/>
          <a:sy n="88" d="100"/>
        </p:scale>
        <p:origin x="264"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50EBB-E879-4A86-85A3-BAD319B3D064}" type="doc">
      <dgm:prSet loTypeId="urn:microsoft.com/office/officeart/2008/layout/AlternatingHexagons" loCatId="list" qsTypeId="urn:microsoft.com/office/officeart/2005/8/quickstyle/simple1" qsCatId="simple" csTypeId="urn:microsoft.com/office/officeart/2005/8/colors/accent2_2" csCatId="accent2" phldr="1"/>
      <dgm:spPr/>
      <dgm:t>
        <a:bodyPr/>
        <a:lstStyle/>
        <a:p>
          <a:endParaRPr lang="en-US"/>
        </a:p>
      </dgm:t>
    </dgm:pt>
    <dgm:pt modelId="{B8490DE9-7B2D-474B-81AE-FBAFC6A9CBE8}">
      <dgm:prSet phldrT="[Text]" custT="1"/>
      <dgm:spPr/>
      <dgm:t>
        <a:bodyPr/>
        <a:lstStyle/>
        <a:p>
          <a:r>
            <a:rPr lang="en-US" sz="1900" dirty="0" smtClean="0"/>
            <a:t>Caroline </a:t>
          </a:r>
          <a:r>
            <a:rPr lang="en-US" sz="1800" dirty="0" smtClean="0"/>
            <a:t>Murtagh</a:t>
          </a:r>
          <a:endParaRPr lang="en-US" sz="1900" dirty="0"/>
        </a:p>
      </dgm:t>
    </dgm:pt>
    <dgm:pt modelId="{64BF6B94-931A-43C8-A59D-C20142DADC6F}" type="parTrans" cxnId="{3898F7A3-C5F2-424A-A197-2C2C50FBF935}">
      <dgm:prSet/>
      <dgm:spPr/>
      <dgm:t>
        <a:bodyPr/>
        <a:lstStyle/>
        <a:p>
          <a:endParaRPr lang="en-US"/>
        </a:p>
      </dgm:t>
    </dgm:pt>
    <dgm:pt modelId="{66210B5F-0151-4C7D-B747-1D7AC63D8DCF}" type="sibTrans" cxnId="{3898F7A3-C5F2-424A-A197-2C2C50FBF935}">
      <dgm:prSet custT="1"/>
      <dgm:spPr/>
      <dgm:t>
        <a:bodyPr/>
        <a:lstStyle/>
        <a:p>
          <a:r>
            <a:rPr lang="en-US" sz="2000" dirty="0" smtClean="0"/>
            <a:t>Kimberly Butler</a:t>
          </a:r>
          <a:endParaRPr lang="en-US" sz="2000" dirty="0"/>
        </a:p>
      </dgm:t>
    </dgm:pt>
    <dgm:pt modelId="{43E97CEF-74CD-4F7C-8D72-F38A06C55D7C}">
      <dgm:prSet phldrT="[Text]" custT="1"/>
      <dgm:spPr/>
      <dgm:t>
        <a:bodyPr/>
        <a:lstStyle/>
        <a:p>
          <a:r>
            <a:rPr lang="en-US" sz="2400" dirty="0" smtClean="0"/>
            <a:t>Helen Baker</a:t>
          </a:r>
          <a:endParaRPr lang="en-US" sz="2400" dirty="0"/>
        </a:p>
      </dgm:t>
    </dgm:pt>
    <dgm:pt modelId="{C8C3C6AC-5DA9-440A-AFBA-C0FC5898B1DE}" type="parTrans" cxnId="{6251EFAD-54B5-446B-9E23-F0A56C52D126}">
      <dgm:prSet/>
      <dgm:spPr/>
      <dgm:t>
        <a:bodyPr/>
        <a:lstStyle/>
        <a:p>
          <a:endParaRPr lang="en-US"/>
        </a:p>
      </dgm:t>
    </dgm:pt>
    <dgm:pt modelId="{9523BBC2-653A-4598-9357-0C923E35F4E2}" type="sibTrans" cxnId="{6251EFAD-54B5-446B-9E23-F0A56C52D126}">
      <dgm:prSet custT="1"/>
      <dgm:spPr/>
      <dgm:t>
        <a:bodyPr/>
        <a:lstStyle/>
        <a:p>
          <a:r>
            <a:rPr lang="en-US" sz="2400" dirty="0" smtClean="0"/>
            <a:t>Dan Steane</a:t>
          </a:r>
          <a:endParaRPr lang="en-US" sz="2400" dirty="0"/>
        </a:p>
      </dgm:t>
    </dgm:pt>
    <dgm:pt modelId="{A8B4C397-A5DF-4262-97BC-BC702CB79DD3}">
      <dgm:prSet phldrT="[Text]" custT="1"/>
      <dgm:spPr/>
      <dgm:t>
        <a:bodyPr/>
        <a:lstStyle/>
        <a:p>
          <a:r>
            <a:rPr lang="en-US" sz="1900" dirty="0" smtClean="0"/>
            <a:t>Jerry </a:t>
          </a:r>
          <a:r>
            <a:rPr lang="en-US" sz="1800" dirty="0" smtClean="0"/>
            <a:t>Raphael</a:t>
          </a:r>
          <a:endParaRPr lang="en-US" sz="1900" dirty="0"/>
        </a:p>
      </dgm:t>
    </dgm:pt>
    <dgm:pt modelId="{617125CE-B5B9-4FC3-A3BD-261929179A95}" type="parTrans" cxnId="{BF904F98-F5D9-45BD-8F4B-BB6F31AB13C6}">
      <dgm:prSet/>
      <dgm:spPr/>
      <dgm:t>
        <a:bodyPr/>
        <a:lstStyle/>
        <a:p>
          <a:endParaRPr lang="en-US"/>
        </a:p>
      </dgm:t>
    </dgm:pt>
    <dgm:pt modelId="{76196C37-9555-4D8D-B8FD-DAB55B326CD1}" type="sibTrans" cxnId="{BF904F98-F5D9-45BD-8F4B-BB6F31AB13C6}">
      <dgm:prSet custT="1"/>
      <dgm:spPr/>
      <dgm:t>
        <a:bodyPr/>
        <a:lstStyle/>
        <a:p>
          <a:r>
            <a:rPr lang="en-US" sz="1900" dirty="0" smtClean="0"/>
            <a:t>Ann </a:t>
          </a:r>
          <a:r>
            <a:rPr lang="en-US" sz="1800" dirty="0" smtClean="0"/>
            <a:t>Compton</a:t>
          </a:r>
          <a:endParaRPr lang="en-US" sz="1900" dirty="0"/>
        </a:p>
      </dgm:t>
    </dgm:pt>
    <dgm:pt modelId="{57DD929A-4789-4293-9A63-6CDF2D7C024C}" type="pres">
      <dgm:prSet presAssocID="{FB850EBB-E879-4A86-85A3-BAD319B3D064}" presName="Name0" presStyleCnt="0">
        <dgm:presLayoutVars>
          <dgm:chMax/>
          <dgm:chPref/>
          <dgm:dir/>
          <dgm:animLvl val="lvl"/>
        </dgm:presLayoutVars>
      </dgm:prSet>
      <dgm:spPr/>
      <dgm:t>
        <a:bodyPr/>
        <a:lstStyle/>
        <a:p>
          <a:endParaRPr lang="en-US"/>
        </a:p>
      </dgm:t>
    </dgm:pt>
    <dgm:pt modelId="{8577E212-4544-4315-9D7A-904C3ECD327C}" type="pres">
      <dgm:prSet presAssocID="{B8490DE9-7B2D-474B-81AE-FBAFC6A9CBE8}" presName="composite" presStyleCnt="0"/>
      <dgm:spPr/>
    </dgm:pt>
    <dgm:pt modelId="{C0C64578-52AC-4B7D-BD4D-DFD6B6DDAF20}" type="pres">
      <dgm:prSet presAssocID="{B8490DE9-7B2D-474B-81AE-FBAFC6A9CBE8}" presName="Parent1" presStyleLbl="node1" presStyleIdx="0" presStyleCnt="6">
        <dgm:presLayoutVars>
          <dgm:chMax val="1"/>
          <dgm:chPref val="1"/>
          <dgm:bulletEnabled val="1"/>
        </dgm:presLayoutVars>
      </dgm:prSet>
      <dgm:spPr/>
      <dgm:t>
        <a:bodyPr/>
        <a:lstStyle/>
        <a:p>
          <a:endParaRPr lang="en-US"/>
        </a:p>
      </dgm:t>
    </dgm:pt>
    <dgm:pt modelId="{D8840F16-60A9-4EF0-B4CA-60D76832D991}" type="pres">
      <dgm:prSet presAssocID="{B8490DE9-7B2D-474B-81AE-FBAFC6A9CBE8}" presName="Childtext1" presStyleLbl="revTx" presStyleIdx="0" presStyleCnt="3">
        <dgm:presLayoutVars>
          <dgm:chMax val="0"/>
          <dgm:chPref val="0"/>
          <dgm:bulletEnabled val="1"/>
        </dgm:presLayoutVars>
      </dgm:prSet>
      <dgm:spPr/>
      <dgm:t>
        <a:bodyPr/>
        <a:lstStyle/>
        <a:p>
          <a:endParaRPr lang="en-US"/>
        </a:p>
      </dgm:t>
    </dgm:pt>
    <dgm:pt modelId="{1F9087FA-D0DA-4266-8BA6-F16845668B23}" type="pres">
      <dgm:prSet presAssocID="{B8490DE9-7B2D-474B-81AE-FBAFC6A9CBE8}" presName="BalanceSpacing" presStyleCnt="0"/>
      <dgm:spPr/>
    </dgm:pt>
    <dgm:pt modelId="{AD3794F1-AF5C-4F65-B75E-EAFDC38A2DE4}" type="pres">
      <dgm:prSet presAssocID="{B8490DE9-7B2D-474B-81AE-FBAFC6A9CBE8}" presName="BalanceSpacing1" presStyleCnt="0"/>
      <dgm:spPr/>
    </dgm:pt>
    <dgm:pt modelId="{942C97B4-B2E3-4A4A-BB5B-8DFA393CCCFF}" type="pres">
      <dgm:prSet presAssocID="{66210B5F-0151-4C7D-B747-1D7AC63D8DCF}" presName="Accent1Text" presStyleLbl="node1" presStyleIdx="1" presStyleCnt="6"/>
      <dgm:spPr/>
      <dgm:t>
        <a:bodyPr/>
        <a:lstStyle/>
        <a:p>
          <a:endParaRPr lang="en-US"/>
        </a:p>
      </dgm:t>
    </dgm:pt>
    <dgm:pt modelId="{6636695B-E88C-41AF-9621-7E97A40F7480}" type="pres">
      <dgm:prSet presAssocID="{66210B5F-0151-4C7D-B747-1D7AC63D8DCF}" presName="spaceBetweenRectangles" presStyleCnt="0"/>
      <dgm:spPr/>
    </dgm:pt>
    <dgm:pt modelId="{0660A9A9-60D9-4D92-B52A-DD92A50A3FC5}" type="pres">
      <dgm:prSet presAssocID="{43E97CEF-74CD-4F7C-8D72-F38A06C55D7C}" presName="composite" presStyleCnt="0"/>
      <dgm:spPr/>
    </dgm:pt>
    <dgm:pt modelId="{20D97AEE-00E4-42E5-9246-FF6A96C48B3A}" type="pres">
      <dgm:prSet presAssocID="{43E97CEF-74CD-4F7C-8D72-F38A06C55D7C}" presName="Parent1" presStyleLbl="node1" presStyleIdx="2" presStyleCnt="6">
        <dgm:presLayoutVars>
          <dgm:chMax val="1"/>
          <dgm:chPref val="1"/>
          <dgm:bulletEnabled val="1"/>
        </dgm:presLayoutVars>
      </dgm:prSet>
      <dgm:spPr/>
      <dgm:t>
        <a:bodyPr/>
        <a:lstStyle/>
        <a:p>
          <a:endParaRPr lang="en-US"/>
        </a:p>
      </dgm:t>
    </dgm:pt>
    <dgm:pt modelId="{B4E6E16D-DD1C-4C34-832B-7B0D6410B6F1}" type="pres">
      <dgm:prSet presAssocID="{43E97CEF-74CD-4F7C-8D72-F38A06C55D7C}" presName="Childtext1" presStyleLbl="revTx" presStyleIdx="1" presStyleCnt="3">
        <dgm:presLayoutVars>
          <dgm:chMax val="0"/>
          <dgm:chPref val="0"/>
          <dgm:bulletEnabled val="1"/>
        </dgm:presLayoutVars>
      </dgm:prSet>
      <dgm:spPr/>
      <dgm:t>
        <a:bodyPr/>
        <a:lstStyle/>
        <a:p>
          <a:endParaRPr lang="en-US"/>
        </a:p>
      </dgm:t>
    </dgm:pt>
    <dgm:pt modelId="{8B916AB0-E010-4D3B-8B80-7A35E8BF559F}" type="pres">
      <dgm:prSet presAssocID="{43E97CEF-74CD-4F7C-8D72-F38A06C55D7C}" presName="BalanceSpacing" presStyleCnt="0"/>
      <dgm:spPr/>
    </dgm:pt>
    <dgm:pt modelId="{EE823B4A-1E22-476C-B63D-61EC0C6846DC}" type="pres">
      <dgm:prSet presAssocID="{43E97CEF-74CD-4F7C-8D72-F38A06C55D7C}" presName="BalanceSpacing1" presStyleCnt="0"/>
      <dgm:spPr/>
    </dgm:pt>
    <dgm:pt modelId="{CE5406E4-BCF7-4B61-8D8C-FDD5A87E08A9}" type="pres">
      <dgm:prSet presAssocID="{9523BBC2-653A-4598-9357-0C923E35F4E2}" presName="Accent1Text" presStyleLbl="node1" presStyleIdx="3" presStyleCnt="6"/>
      <dgm:spPr/>
      <dgm:t>
        <a:bodyPr/>
        <a:lstStyle/>
        <a:p>
          <a:endParaRPr lang="en-US"/>
        </a:p>
      </dgm:t>
    </dgm:pt>
    <dgm:pt modelId="{E3C138D6-8B6B-472C-8495-98C73BA93F6D}" type="pres">
      <dgm:prSet presAssocID="{9523BBC2-653A-4598-9357-0C923E35F4E2}" presName="spaceBetweenRectangles" presStyleCnt="0"/>
      <dgm:spPr/>
    </dgm:pt>
    <dgm:pt modelId="{997DD432-D8F3-47B6-BCB2-D01C453A621A}" type="pres">
      <dgm:prSet presAssocID="{A8B4C397-A5DF-4262-97BC-BC702CB79DD3}" presName="composite" presStyleCnt="0"/>
      <dgm:spPr/>
    </dgm:pt>
    <dgm:pt modelId="{CD5BE53C-1A83-46C0-BF00-A23BAE075AD6}" type="pres">
      <dgm:prSet presAssocID="{A8B4C397-A5DF-4262-97BC-BC702CB79DD3}" presName="Parent1" presStyleLbl="node1" presStyleIdx="4" presStyleCnt="6">
        <dgm:presLayoutVars>
          <dgm:chMax val="1"/>
          <dgm:chPref val="1"/>
          <dgm:bulletEnabled val="1"/>
        </dgm:presLayoutVars>
      </dgm:prSet>
      <dgm:spPr/>
      <dgm:t>
        <a:bodyPr/>
        <a:lstStyle/>
        <a:p>
          <a:endParaRPr lang="en-US"/>
        </a:p>
      </dgm:t>
    </dgm:pt>
    <dgm:pt modelId="{7CC99DA0-DBFB-47FC-9E05-696B1C66E64B}" type="pres">
      <dgm:prSet presAssocID="{A8B4C397-A5DF-4262-97BC-BC702CB79DD3}" presName="Childtext1" presStyleLbl="revTx" presStyleIdx="2" presStyleCnt="3">
        <dgm:presLayoutVars>
          <dgm:chMax val="0"/>
          <dgm:chPref val="0"/>
          <dgm:bulletEnabled val="1"/>
        </dgm:presLayoutVars>
      </dgm:prSet>
      <dgm:spPr/>
      <dgm:t>
        <a:bodyPr/>
        <a:lstStyle/>
        <a:p>
          <a:endParaRPr lang="en-US"/>
        </a:p>
      </dgm:t>
    </dgm:pt>
    <dgm:pt modelId="{12FD5C2E-DE53-4129-A8C4-C974B1196EC8}" type="pres">
      <dgm:prSet presAssocID="{A8B4C397-A5DF-4262-97BC-BC702CB79DD3}" presName="BalanceSpacing" presStyleCnt="0"/>
      <dgm:spPr/>
    </dgm:pt>
    <dgm:pt modelId="{5962CA5A-26BD-4D2A-8A2D-BABCF6848DB8}" type="pres">
      <dgm:prSet presAssocID="{A8B4C397-A5DF-4262-97BC-BC702CB79DD3}" presName="BalanceSpacing1" presStyleCnt="0"/>
      <dgm:spPr/>
    </dgm:pt>
    <dgm:pt modelId="{6D0687DF-490A-4178-BBCE-B4224E24F65F}" type="pres">
      <dgm:prSet presAssocID="{76196C37-9555-4D8D-B8FD-DAB55B326CD1}" presName="Accent1Text" presStyleLbl="node1" presStyleIdx="5" presStyleCnt="6"/>
      <dgm:spPr/>
      <dgm:t>
        <a:bodyPr/>
        <a:lstStyle/>
        <a:p>
          <a:endParaRPr lang="en-US"/>
        </a:p>
      </dgm:t>
    </dgm:pt>
  </dgm:ptLst>
  <dgm:cxnLst>
    <dgm:cxn modelId="{3898F7A3-C5F2-424A-A197-2C2C50FBF935}" srcId="{FB850EBB-E879-4A86-85A3-BAD319B3D064}" destId="{B8490DE9-7B2D-474B-81AE-FBAFC6A9CBE8}" srcOrd="0" destOrd="0" parTransId="{64BF6B94-931A-43C8-A59D-C20142DADC6F}" sibTransId="{66210B5F-0151-4C7D-B747-1D7AC63D8DCF}"/>
    <dgm:cxn modelId="{6251EFAD-54B5-446B-9E23-F0A56C52D126}" srcId="{FB850EBB-E879-4A86-85A3-BAD319B3D064}" destId="{43E97CEF-74CD-4F7C-8D72-F38A06C55D7C}" srcOrd="1" destOrd="0" parTransId="{C8C3C6AC-5DA9-440A-AFBA-C0FC5898B1DE}" sibTransId="{9523BBC2-653A-4598-9357-0C923E35F4E2}"/>
    <dgm:cxn modelId="{EADBF21C-8EE3-493D-BAFF-D0456BF8FB43}" type="presOf" srcId="{76196C37-9555-4D8D-B8FD-DAB55B326CD1}" destId="{6D0687DF-490A-4178-BBCE-B4224E24F65F}" srcOrd="0" destOrd="0" presId="urn:microsoft.com/office/officeart/2008/layout/AlternatingHexagons"/>
    <dgm:cxn modelId="{DF3DB6C2-50FE-40EF-BFDA-31256C2DCA45}" type="presOf" srcId="{B8490DE9-7B2D-474B-81AE-FBAFC6A9CBE8}" destId="{C0C64578-52AC-4B7D-BD4D-DFD6B6DDAF20}" srcOrd="0" destOrd="0" presId="urn:microsoft.com/office/officeart/2008/layout/AlternatingHexagons"/>
    <dgm:cxn modelId="{EFE1224D-1E68-40CC-AEED-4D7702F09AD4}" type="presOf" srcId="{9523BBC2-653A-4598-9357-0C923E35F4E2}" destId="{CE5406E4-BCF7-4B61-8D8C-FDD5A87E08A9}" srcOrd="0" destOrd="0" presId="urn:microsoft.com/office/officeart/2008/layout/AlternatingHexagons"/>
    <dgm:cxn modelId="{BF904F98-F5D9-45BD-8F4B-BB6F31AB13C6}" srcId="{FB850EBB-E879-4A86-85A3-BAD319B3D064}" destId="{A8B4C397-A5DF-4262-97BC-BC702CB79DD3}" srcOrd="2" destOrd="0" parTransId="{617125CE-B5B9-4FC3-A3BD-261929179A95}" sibTransId="{76196C37-9555-4D8D-B8FD-DAB55B326CD1}"/>
    <dgm:cxn modelId="{E08AF62C-60BC-4A5B-ACC8-E8FFDA8BA3DF}" type="presOf" srcId="{43E97CEF-74CD-4F7C-8D72-F38A06C55D7C}" destId="{20D97AEE-00E4-42E5-9246-FF6A96C48B3A}" srcOrd="0" destOrd="0" presId="urn:microsoft.com/office/officeart/2008/layout/AlternatingHexagons"/>
    <dgm:cxn modelId="{811DF168-5D76-4F1E-B8CB-908F2DA805FB}" type="presOf" srcId="{A8B4C397-A5DF-4262-97BC-BC702CB79DD3}" destId="{CD5BE53C-1A83-46C0-BF00-A23BAE075AD6}" srcOrd="0" destOrd="0" presId="urn:microsoft.com/office/officeart/2008/layout/AlternatingHexagons"/>
    <dgm:cxn modelId="{62923AE2-2398-4454-BAE5-505E638B87B1}" type="presOf" srcId="{66210B5F-0151-4C7D-B747-1D7AC63D8DCF}" destId="{942C97B4-B2E3-4A4A-BB5B-8DFA393CCCFF}" srcOrd="0" destOrd="0" presId="urn:microsoft.com/office/officeart/2008/layout/AlternatingHexagons"/>
    <dgm:cxn modelId="{C86BBF03-38CE-4BC8-B3C9-7D00088992D8}" type="presOf" srcId="{FB850EBB-E879-4A86-85A3-BAD319B3D064}" destId="{57DD929A-4789-4293-9A63-6CDF2D7C024C}" srcOrd="0" destOrd="0" presId="urn:microsoft.com/office/officeart/2008/layout/AlternatingHexagons"/>
    <dgm:cxn modelId="{AF1FD44B-9DFE-4BE7-B00C-7E1D76844304}" type="presParOf" srcId="{57DD929A-4789-4293-9A63-6CDF2D7C024C}" destId="{8577E212-4544-4315-9D7A-904C3ECD327C}" srcOrd="0" destOrd="0" presId="urn:microsoft.com/office/officeart/2008/layout/AlternatingHexagons"/>
    <dgm:cxn modelId="{CCF53A0E-6E77-4862-80B6-1A47A26BA42A}" type="presParOf" srcId="{8577E212-4544-4315-9D7A-904C3ECD327C}" destId="{C0C64578-52AC-4B7D-BD4D-DFD6B6DDAF20}" srcOrd="0" destOrd="0" presId="urn:microsoft.com/office/officeart/2008/layout/AlternatingHexagons"/>
    <dgm:cxn modelId="{C3D95584-7CBE-4DDD-8B92-EDE318310C0D}" type="presParOf" srcId="{8577E212-4544-4315-9D7A-904C3ECD327C}" destId="{D8840F16-60A9-4EF0-B4CA-60D76832D991}" srcOrd="1" destOrd="0" presId="urn:microsoft.com/office/officeart/2008/layout/AlternatingHexagons"/>
    <dgm:cxn modelId="{12738093-25AB-47FD-8945-E25F5A3FD46D}" type="presParOf" srcId="{8577E212-4544-4315-9D7A-904C3ECD327C}" destId="{1F9087FA-D0DA-4266-8BA6-F16845668B23}" srcOrd="2" destOrd="0" presId="urn:microsoft.com/office/officeart/2008/layout/AlternatingHexagons"/>
    <dgm:cxn modelId="{7EDD37B0-35B9-4458-ACB0-05CFB986BC1C}" type="presParOf" srcId="{8577E212-4544-4315-9D7A-904C3ECD327C}" destId="{AD3794F1-AF5C-4F65-B75E-EAFDC38A2DE4}" srcOrd="3" destOrd="0" presId="urn:microsoft.com/office/officeart/2008/layout/AlternatingHexagons"/>
    <dgm:cxn modelId="{289573A5-E25F-40BE-A731-DA070DEB6571}" type="presParOf" srcId="{8577E212-4544-4315-9D7A-904C3ECD327C}" destId="{942C97B4-B2E3-4A4A-BB5B-8DFA393CCCFF}" srcOrd="4" destOrd="0" presId="urn:microsoft.com/office/officeart/2008/layout/AlternatingHexagons"/>
    <dgm:cxn modelId="{1F654547-18FE-499C-B3CC-1CD05CB011AC}" type="presParOf" srcId="{57DD929A-4789-4293-9A63-6CDF2D7C024C}" destId="{6636695B-E88C-41AF-9621-7E97A40F7480}" srcOrd="1" destOrd="0" presId="urn:microsoft.com/office/officeart/2008/layout/AlternatingHexagons"/>
    <dgm:cxn modelId="{43E1A4A9-87EF-485B-999D-B0302422E430}" type="presParOf" srcId="{57DD929A-4789-4293-9A63-6CDF2D7C024C}" destId="{0660A9A9-60D9-4D92-B52A-DD92A50A3FC5}" srcOrd="2" destOrd="0" presId="urn:microsoft.com/office/officeart/2008/layout/AlternatingHexagons"/>
    <dgm:cxn modelId="{1ABDD5FD-6ABC-4DD1-AB86-41BC573F7177}" type="presParOf" srcId="{0660A9A9-60D9-4D92-B52A-DD92A50A3FC5}" destId="{20D97AEE-00E4-42E5-9246-FF6A96C48B3A}" srcOrd="0" destOrd="0" presId="urn:microsoft.com/office/officeart/2008/layout/AlternatingHexagons"/>
    <dgm:cxn modelId="{01711BD5-ADFF-498E-98FE-B37FD5CC4C9A}" type="presParOf" srcId="{0660A9A9-60D9-4D92-B52A-DD92A50A3FC5}" destId="{B4E6E16D-DD1C-4C34-832B-7B0D6410B6F1}" srcOrd="1" destOrd="0" presId="urn:microsoft.com/office/officeart/2008/layout/AlternatingHexagons"/>
    <dgm:cxn modelId="{2FE04C41-F169-4FE1-A4F8-CAD5A19D1600}" type="presParOf" srcId="{0660A9A9-60D9-4D92-B52A-DD92A50A3FC5}" destId="{8B916AB0-E010-4D3B-8B80-7A35E8BF559F}" srcOrd="2" destOrd="0" presId="urn:microsoft.com/office/officeart/2008/layout/AlternatingHexagons"/>
    <dgm:cxn modelId="{F77BF6F2-E664-4F9F-BB3D-D7D477B1CC99}" type="presParOf" srcId="{0660A9A9-60D9-4D92-B52A-DD92A50A3FC5}" destId="{EE823B4A-1E22-476C-B63D-61EC0C6846DC}" srcOrd="3" destOrd="0" presId="urn:microsoft.com/office/officeart/2008/layout/AlternatingHexagons"/>
    <dgm:cxn modelId="{BD2D50E6-F63C-4DA8-81D2-F677BA211497}" type="presParOf" srcId="{0660A9A9-60D9-4D92-B52A-DD92A50A3FC5}" destId="{CE5406E4-BCF7-4B61-8D8C-FDD5A87E08A9}" srcOrd="4" destOrd="0" presId="urn:microsoft.com/office/officeart/2008/layout/AlternatingHexagons"/>
    <dgm:cxn modelId="{80BD8CD1-D2CF-4143-9BA5-0AD5F346E911}" type="presParOf" srcId="{57DD929A-4789-4293-9A63-6CDF2D7C024C}" destId="{E3C138D6-8B6B-472C-8495-98C73BA93F6D}" srcOrd="3" destOrd="0" presId="urn:microsoft.com/office/officeart/2008/layout/AlternatingHexagons"/>
    <dgm:cxn modelId="{2E1D8FDF-DC0B-4785-B0A5-0BFE19E2DE7F}" type="presParOf" srcId="{57DD929A-4789-4293-9A63-6CDF2D7C024C}" destId="{997DD432-D8F3-47B6-BCB2-D01C453A621A}" srcOrd="4" destOrd="0" presId="urn:microsoft.com/office/officeart/2008/layout/AlternatingHexagons"/>
    <dgm:cxn modelId="{A17AA298-957E-41A0-BC67-737BC5A0C370}" type="presParOf" srcId="{997DD432-D8F3-47B6-BCB2-D01C453A621A}" destId="{CD5BE53C-1A83-46C0-BF00-A23BAE075AD6}" srcOrd="0" destOrd="0" presId="urn:microsoft.com/office/officeart/2008/layout/AlternatingHexagons"/>
    <dgm:cxn modelId="{7A176F5A-E660-422D-9795-62AD0A28677E}" type="presParOf" srcId="{997DD432-D8F3-47B6-BCB2-D01C453A621A}" destId="{7CC99DA0-DBFB-47FC-9E05-696B1C66E64B}" srcOrd="1" destOrd="0" presId="urn:microsoft.com/office/officeart/2008/layout/AlternatingHexagons"/>
    <dgm:cxn modelId="{D5284805-6249-4E8E-B378-95268C4037D4}" type="presParOf" srcId="{997DD432-D8F3-47B6-BCB2-D01C453A621A}" destId="{12FD5C2E-DE53-4129-A8C4-C974B1196EC8}" srcOrd="2" destOrd="0" presId="urn:microsoft.com/office/officeart/2008/layout/AlternatingHexagons"/>
    <dgm:cxn modelId="{7B033C30-F61B-4737-9090-942768BA837F}" type="presParOf" srcId="{997DD432-D8F3-47B6-BCB2-D01C453A621A}" destId="{5962CA5A-26BD-4D2A-8A2D-BABCF6848DB8}" srcOrd="3" destOrd="0" presId="urn:microsoft.com/office/officeart/2008/layout/AlternatingHexagons"/>
    <dgm:cxn modelId="{A9D70454-1682-4B19-B9AF-A25B9E31A2B3}" type="presParOf" srcId="{997DD432-D8F3-47B6-BCB2-D01C453A621A}" destId="{6D0687DF-490A-4178-BBCE-B4224E24F65F}"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07924-9631-4915-9450-549D8EAC38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A4DF2F8-88C7-415F-B14B-17A744189441}">
      <dgm:prSet/>
      <dgm:spPr>
        <a:solidFill>
          <a:srgbClr val="3F81CF"/>
        </a:solidFill>
      </dgm:spPr>
      <dgm:t>
        <a:bodyPr/>
        <a:lstStyle/>
        <a:p>
          <a:r>
            <a:rPr lang="en-GB" dirty="0" smtClean="0"/>
            <a:t>To have an understanding around the appropriate use of RPI</a:t>
          </a:r>
        </a:p>
      </dgm:t>
    </dgm:pt>
    <dgm:pt modelId="{0107F3AC-C01A-4BEA-AA81-7E8B7686F7BD}" type="parTrans" cxnId="{1C1C7D4A-B398-4944-9E2A-40662823A0BF}">
      <dgm:prSet/>
      <dgm:spPr/>
      <dgm:t>
        <a:bodyPr/>
        <a:lstStyle/>
        <a:p>
          <a:endParaRPr lang="en-US"/>
        </a:p>
      </dgm:t>
    </dgm:pt>
    <dgm:pt modelId="{B6F6D9C5-2944-40DA-AA3B-701FE0DFCBFF}" type="sibTrans" cxnId="{1C1C7D4A-B398-4944-9E2A-40662823A0BF}">
      <dgm:prSet/>
      <dgm:spPr/>
      <dgm:t>
        <a:bodyPr/>
        <a:lstStyle/>
        <a:p>
          <a:endParaRPr lang="en-US"/>
        </a:p>
      </dgm:t>
    </dgm:pt>
    <dgm:pt modelId="{DDF2AB35-58C0-47D6-B4B5-7B987C8AB0E0}">
      <dgm:prSet/>
      <dgm:spPr>
        <a:solidFill>
          <a:srgbClr val="3F81CF"/>
        </a:solidFill>
      </dgm:spPr>
      <dgm:t>
        <a:bodyPr/>
        <a:lstStyle/>
        <a:p>
          <a:r>
            <a:rPr lang="en-GB" dirty="0" smtClean="0"/>
            <a:t>To be aware of the role of RPI within overall planning </a:t>
          </a:r>
        </a:p>
      </dgm:t>
    </dgm:pt>
    <dgm:pt modelId="{E017A7AF-0FC5-4BCF-A8B5-CA5F923ADB0E}" type="parTrans" cxnId="{74A433EE-ADC0-4BF9-A5EA-25922B1EE27C}">
      <dgm:prSet/>
      <dgm:spPr/>
      <dgm:t>
        <a:bodyPr/>
        <a:lstStyle/>
        <a:p>
          <a:endParaRPr lang="en-US"/>
        </a:p>
      </dgm:t>
    </dgm:pt>
    <dgm:pt modelId="{4ACBB49B-F699-44B8-AA9C-9D3FABED2277}" type="sibTrans" cxnId="{74A433EE-ADC0-4BF9-A5EA-25922B1EE27C}">
      <dgm:prSet/>
      <dgm:spPr/>
      <dgm:t>
        <a:bodyPr/>
        <a:lstStyle/>
        <a:p>
          <a:endParaRPr lang="en-US"/>
        </a:p>
      </dgm:t>
    </dgm:pt>
    <dgm:pt modelId="{40A8D369-6FE4-48AF-BA09-350434461D24}">
      <dgm:prSet/>
      <dgm:spPr>
        <a:solidFill>
          <a:srgbClr val="3F81CF"/>
        </a:solidFill>
      </dgm:spPr>
      <dgm:t>
        <a:bodyPr/>
        <a:lstStyle/>
        <a:p>
          <a:r>
            <a:rPr lang="en-GB" dirty="0" smtClean="0"/>
            <a:t>To have practised and be confident to use Approach Training techniques in the context of Positive Behaviour Support</a:t>
          </a:r>
          <a:endParaRPr lang="en-GB" dirty="0"/>
        </a:p>
      </dgm:t>
    </dgm:pt>
    <dgm:pt modelId="{526FD541-EC93-470E-AB11-A244DFE0A0A5}" type="parTrans" cxnId="{55A23BBE-E70D-4955-BD9A-988DA98AF324}">
      <dgm:prSet/>
      <dgm:spPr/>
      <dgm:t>
        <a:bodyPr/>
        <a:lstStyle/>
        <a:p>
          <a:endParaRPr lang="en-US"/>
        </a:p>
      </dgm:t>
    </dgm:pt>
    <dgm:pt modelId="{E6B69EC4-ECF7-43C4-A323-A6B994222B0B}" type="sibTrans" cxnId="{55A23BBE-E70D-4955-BD9A-988DA98AF324}">
      <dgm:prSet/>
      <dgm:spPr/>
      <dgm:t>
        <a:bodyPr/>
        <a:lstStyle/>
        <a:p>
          <a:endParaRPr lang="en-US"/>
        </a:p>
      </dgm:t>
    </dgm:pt>
    <dgm:pt modelId="{BE323862-BCA8-4648-B1FB-2B21FCC712A3}" type="pres">
      <dgm:prSet presAssocID="{AE007924-9631-4915-9450-549D8EAC3844}" presName="linear" presStyleCnt="0">
        <dgm:presLayoutVars>
          <dgm:animLvl val="lvl"/>
          <dgm:resizeHandles val="exact"/>
        </dgm:presLayoutVars>
      </dgm:prSet>
      <dgm:spPr/>
      <dgm:t>
        <a:bodyPr/>
        <a:lstStyle/>
        <a:p>
          <a:endParaRPr lang="en-US"/>
        </a:p>
      </dgm:t>
    </dgm:pt>
    <dgm:pt modelId="{60510A7F-E416-4611-B067-9110361585FE}" type="pres">
      <dgm:prSet presAssocID="{BA4DF2F8-88C7-415F-B14B-17A744189441}" presName="parentText" presStyleLbl="node1" presStyleIdx="0" presStyleCnt="3">
        <dgm:presLayoutVars>
          <dgm:chMax val="0"/>
          <dgm:bulletEnabled val="1"/>
        </dgm:presLayoutVars>
      </dgm:prSet>
      <dgm:spPr/>
      <dgm:t>
        <a:bodyPr/>
        <a:lstStyle/>
        <a:p>
          <a:endParaRPr lang="en-US"/>
        </a:p>
      </dgm:t>
    </dgm:pt>
    <dgm:pt modelId="{633B3BB3-C8AC-46D1-82D3-F42A49C49237}" type="pres">
      <dgm:prSet presAssocID="{B6F6D9C5-2944-40DA-AA3B-701FE0DFCBFF}" presName="spacer" presStyleCnt="0"/>
      <dgm:spPr/>
    </dgm:pt>
    <dgm:pt modelId="{7DE5FEAC-49C8-4062-A2DB-13F833C2635A}" type="pres">
      <dgm:prSet presAssocID="{DDF2AB35-58C0-47D6-B4B5-7B987C8AB0E0}" presName="parentText" presStyleLbl="node1" presStyleIdx="1" presStyleCnt="3" custScaleY="83183">
        <dgm:presLayoutVars>
          <dgm:chMax val="0"/>
          <dgm:bulletEnabled val="1"/>
        </dgm:presLayoutVars>
      </dgm:prSet>
      <dgm:spPr/>
      <dgm:t>
        <a:bodyPr/>
        <a:lstStyle/>
        <a:p>
          <a:endParaRPr lang="en-US"/>
        </a:p>
      </dgm:t>
    </dgm:pt>
    <dgm:pt modelId="{8E98D34E-121A-4151-A22D-49134D3789EE}" type="pres">
      <dgm:prSet presAssocID="{4ACBB49B-F699-44B8-AA9C-9D3FABED2277}" presName="spacer" presStyleCnt="0"/>
      <dgm:spPr/>
    </dgm:pt>
    <dgm:pt modelId="{DC385B46-79EF-4270-B018-E300B351CF4A}" type="pres">
      <dgm:prSet presAssocID="{40A8D369-6FE4-48AF-BA09-350434461D24}" presName="parentText" presStyleLbl="node1" presStyleIdx="2" presStyleCnt="3" custLinFactY="30338" custLinFactNeighborX="-211" custLinFactNeighborY="100000">
        <dgm:presLayoutVars>
          <dgm:chMax val="0"/>
          <dgm:bulletEnabled val="1"/>
        </dgm:presLayoutVars>
      </dgm:prSet>
      <dgm:spPr/>
      <dgm:t>
        <a:bodyPr/>
        <a:lstStyle/>
        <a:p>
          <a:endParaRPr lang="en-US"/>
        </a:p>
      </dgm:t>
    </dgm:pt>
  </dgm:ptLst>
  <dgm:cxnLst>
    <dgm:cxn modelId="{DA0B7346-E2F5-4D8D-8698-6F5BEC9FF864}" type="presOf" srcId="{BA4DF2F8-88C7-415F-B14B-17A744189441}" destId="{60510A7F-E416-4611-B067-9110361585FE}" srcOrd="0" destOrd="0" presId="urn:microsoft.com/office/officeart/2005/8/layout/vList2"/>
    <dgm:cxn modelId="{1C1C7D4A-B398-4944-9E2A-40662823A0BF}" srcId="{AE007924-9631-4915-9450-549D8EAC3844}" destId="{BA4DF2F8-88C7-415F-B14B-17A744189441}" srcOrd="0" destOrd="0" parTransId="{0107F3AC-C01A-4BEA-AA81-7E8B7686F7BD}" sibTransId="{B6F6D9C5-2944-40DA-AA3B-701FE0DFCBFF}"/>
    <dgm:cxn modelId="{55A23BBE-E70D-4955-BD9A-988DA98AF324}" srcId="{AE007924-9631-4915-9450-549D8EAC3844}" destId="{40A8D369-6FE4-48AF-BA09-350434461D24}" srcOrd="2" destOrd="0" parTransId="{526FD541-EC93-470E-AB11-A244DFE0A0A5}" sibTransId="{E6B69EC4-ECF7-43C4-A323-A6B994222B0B}"/>
    <dgm:cxn modelId="{FC6212BD-ACD4-4CA6-8A81-0CE18FF1ED84}" type="presOf" srcId="{40A8D369-6FE4-48AF-BA09-350434461D24}" destId="{DC385B46-79EF-4270-B018-E300B351CF4A}" srcOrd="0" destOrd="0" presId="urn:microsoft.com/office/officeart/2005/8/layout/vList2"/>
    <dgm:cxn modelId="{74A433EE-ADC0-4BF9-A5EA-25922B1EE27C}" srcId="{AE007924-9631-4915-9450-549D8EAC3844}" destId="{DDF2AB35-58C0-47D6-B4B5-7B987C8AB0E0}" srcOrd="1" destOrd="0" parTransId="{E017A7AF-0FC5-4BCF-A8B5-CA5F923ADB0E}" sibTransId="{4ACBB49B-F699-44B8-AA9C-9D3FABED2277}"/>
    <dgm:cxn modelId="{70C9B2CB-A6F9-448A-AE79-DD262CF7852C}" type="presOf" srcId="{AE007924-9631-4915-9450-549D8EAC3844}" destId="{BE323862-BCA8-4648-B1FB-2B21FCC712A3}" srcOrd="0" destOrd="0" presId="urn:microsoft.com/office/officeart/2005/8/layout/vList2"/>
    <dgm:cxn modelId="{7681CC9E-030D-49A6-8988-760CFDAF2358}" type="presOf" srcId="{DDF2AB35-58C0-47D6-B4B5-7B987C8AB0E0}" destId="{7DE5FEAC-49C8-4062-A2DB-13F833C2635A}" srcOrd="0" destOrd="0" presId="urn:microsoft.com/office/officeart/2005/8/layout/vList2"/>
    <dgm:cxn modelId="{BE4358EA-8C4C-454C-9E59-D0368DF396A7}" type="presParOf" srcId="{BE323862-BCA8-4648-B1FB-2B21FCC712A3}" destId="{60510A7F-E416-4611-B067-9110361585FE}" srcOrd="0" destOrd="0" presId="urn:microsoft.com/office/officeart/2005/8/layout/vList2"/>
    <dgm:cxn modelId="{A866CE53-1367-4971-9D41-05A0BCCAA5B0}" type="presParOf" srcId="{BE323862-BCA8-4648-B1FB-2B21FCC712A3}" destId="{633B3BB3-C8AC-46D1-82D3-F42A49C49237}" srcOrd="1" destOrd="0" presId="urn:microsoft.com/office/officeart/2005/8/layout/vList2"/>
    <dgm:cxn modelId="{B5324D1C-AF3B-48F4-9E76-2516333A2EB2}" type="presParOf" srcId="{BE323862-BCA8-4648-B1FB-2B21FCC712A3}" destId="{7DE5FEAC-49C8-4062-A2DB-13F833C2635A}" srcOrd="2" destOrd="0" presId="urn:microsoft.com/office/officeart/2005/8/layout/vList2"/>
    <dgm:cxn modelId="{2BE22A5B-7E0B-42DE-AD31-46263B9AC61B}" type="presParOf" srcId="{BE323862-BCA8-4648-B1FB-2B21FCC712A3}" destId="{8E98D34E-121A-4151-A22D-49134D3789EE}" srcOrd="3" destOrd="0" presId="urn:microsoft.com/office/officeart/2005/8/layout/vList2"/>
    <dgm:cxn modelId="{26025954-289B-4F22-BA57-153F8792EB13}" type="presParOf" srcId="{BE323862-BCA8-4648-B1FB-2B21FCC712A3}" destId="{DC385B46-79EF-4270-B018-E300B351CF4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84B885-BCF4-4D8A-8871-57A9519F028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2C21670-F7F7-4F69-AD81-37518609960F}">
      <dgm:prSet phldrT="[Text]"/>
      <dgm:spPr>
        <a:solidFill>
          <a:srgbClr val="3F81CF"/>
        </a:solidFill>
      </dgm:spPr>
      <dgm:t>
        <a:bodyPr/>
        <a:lstStyle/>
        <a:p>
          <a:r>
            <a:rPr lang="en-GB" dirty="0" smtClean="0"/>
            <a:t> BILD accredited </a:t>
          </a:r>
          <a:endParaRPr lang="en-US" dirty="0"/>
        </a:p>
      </dgm:t>
    </dgm:pt>
    <dgm:pt modelId="{AA0D1A30-4C09-48AE-8771-09A92B65EF67}" type="parTrans" cxnId="{862C45B1-EB58-472A-988F-89DD2BC0B1A0}">
      <dgm:prSet/>
      <dgm:spPr/>
      <dgm:t>
        <a:bodyPr/>
        <a:lstStyle/>
        <a:p>
          <a:endParaRPr lang="en-US"/>
        </a:p>
      </dgm:t>
    </dgm:pt>
    <dgm:pt modelId="{4ED0CA5C-A076-4CF8-B21A-592329F0934F}" type="sibTrans" cxnId="{862C45B1-EB58-472A-988F-89DD2BC0B1A0}">
      <dgm:prSet/>
      <dgm:spPr/>
      <dgm:t>
        <a:bodyPr/>
        <a:lstStyle/>
        <a:p>
          <a:endParaRPr lang="en-US"/>
        </a:p>
      </dgm:t>
    </dgm:pt>
    <dgm:pt modelId="{7545448A-C90C-415F-9DE8-C96A468A1AE5}">
      <dgm:prSet/>
      <dgm:spPr>
        <a:solidFill>
          <a:srgbClr val="3F81CF"/>
        </a:solidFill>
      </dgm:spPr>
      <dgm:t>
        <a:bodyPr/>
        <a:lstStyle/>
        <a:p>
          <a:r>
            <a:rPr lang="en-GB" dirty="0" smtClean="0"/>
            <a:t>Compliant with relevant legislation</a:t>
          </a:r>
        </a:p>
      </dgm:t>
    </dgm:pt>
    <dgm:pt modelId="{137BE65B-8F78-4329-8BAF-B1C1A2DCD529}" type="parTrans" cxnId="{14875964-6A9C-4C3D-AAFC-A35B36B64A1F}">
      <dgm:prSet/>
      <dgm:spPr/>
      <dgm:t>
        <a:bodyPr/>
        <a:lstStyle/>
        <a:p>
          <a:endParaRPr lang="en-US"/>
        </a:p>
      </dgm:t>
    </dgm:pt>
    <dgm:pt modelId="{6D3D704E-5313-4EB6-B091-2175B584D371}" type="sibTrans" cxnId="{14875964-6A9C-4C3D-AAFC-A35B36B64A1F}">
      <dgm:prSet/>
      <dgm:spPr/>
      <dgm:t>
        <a:bodyPr/>
        <a:lstStyle/>
        <a:p>
          <a:endParaRPr lang="en-US"/>
        </a:p>
      </dgm:t>
    </dgm:pt>
    <dgm:pt modelId="{73C92F82-7A33-4D56-97EE-2E48CA974706}">
      <dgm:prSet/>
      <dgm:spPr>
        <a:solidFill>
          <a:srgbClr val="3F81CF"/>
        </a:solidFill>
      </dgm:spPr>
      <dgm:t>
        <a:bodyPr/>
        <a:lstStyle/>
        <a:p>
          <a:r>
            <a:rPr lang="en-GB" dirty="0" smtClean="0"/>
            <a:t>Positive Behaviour Support (PBS) and management</a:t>
          </a:r>
          <a:endParaRPr lang="en-GB" dirty="0"/>
        </a:p>
      </dgm:t>
    </dgm:pt>
    <dgm:pt modelId="{C19CE4AD-5066-445B-B0BE-D4A40AA45CFE}" type="parTrans" cxnId="{93088EB1-C5AC-4766-8D55-96A32158776F}">
      <dgm:prSet/>
      <dgm:spPr/>
      <dgm:t>
        <a:bodyPr/>
        <a:lstStyle/>
        <a:p>
          <a:endParaRPr lang="en-US"/>
        </a:p>
      </dgm:t>
    </dgm:pt>
    <dgm:pt modelId="{563B876A-F711-49AB-B794-752ED59159EE}" type="sibTrans" cxnId="{93088EB1-C5AC-4766-8D55-96A32158776F}">
      <dgm:prSet/>
      <dgm:spPr/>
      <dgm:t>
        <a:bodyPr/>
        <a:lstStyle/>
        <a:p>
          <a:endParaRPr lang="en-US"/>
        </a:p>
      </dgm:t>
    </dgm:pt>
    <dgm:pt modelId="{B6DF02C3-93BA-4B76-B23A-EC5A84A53427}">
      <dgm:prSet/>
      <dgm:spPr/>
      <dgm:t>
        <a:bodyPr/>
        <a:lstStyle/>
        <a:p>
          <a:pPr marL="171450" lvl="1" indent="0" defTabSz="755650">
            <a:lnSpc>
              <a:spcPct val="90000"/>
            </a:lnSpc>
            <a:spcBef>
              <a:spcPct val="0"/>
            </a:spcBef>
            <a:spcAft>
              <a:spcPct val="15000"/>
            </a:spcAft>
            <a:buNone/>
          </a:pPr>
          <a:r>
            <a:rPr lang="en-US" dirty="0" smtClean="0"/>
            <a:t>Reduces risk</a:t>
          </a:r>
          <a:endParaRPr lang="en-US" dirty="0"/>
        </a:p>
      </dgm:t>
    </dgm:pt>
    <dgm:pt modelId="{2A3D06F4-C006-4403-9561-3680F983707A}" type="parTrans" cxnId="{474E5255-0184-4D41-B5B4-5F10C9845353}">
      <dgm:prSet/>
      <dgm:spPr/>
      <dgm:t>
        <a:bodyPr/>
        <a:lstStyle/>
        <a:p>
          <a:endParaRPr lang="en-US"/>
        </a:p>
      </dgm:t>
    </dgm:pt>
    <dgm:pt modelId="{66DF7CA1-C5F1-4DA0-B2A2-15A1205AF31F}" type="sibTrans" cxnId="{474E5255-0184-4D41-B5B4-5F10C9845353}">
      <dgm:prSet/>
      <dgm:spPr/>
      <dgm:t>
        <a:bodyPr/>
        <a:lstStyle/>
        <a:p>
          <a:endParaRPr lang="en-US"/>
        </a:p>
      </dgm:t>
    </dgm:pt>
    <dgm:pt modelId="{316F26EA-F329-43C1-BE1B-698E0F30EFD3}">
      <dgm:prSet/>
      <dgm:spPr/>
      <dgm:t>
        <a:bodyPr/>
        <a:lstStyle/>
        <a:p>
          <a:endParaRPr lang="en-US" dirty="0"/>
        </a:p>
      </dgm:t>
    </dgm:pt>
    <dgm:pt modelId="{19610C03-C7ED-4872-AA07-498F97E71469}" type="parTrans" cxnId="{7CFECCA6-50AE-4CCF-AB3F-EC15D0A06DAA}">
      <dgm:prSet/>
      <dgm:spPr/>
      <dgm:t>
        <a:bodyPr/>
        <a:lstStyle/>
        <a:p>
          <a:endParaRPr lang="en-US"/>
        </a:p>
      </dgm:t>
    </dgm:pt>
    <dgm:pt modelId="{8D1C2AD0-ED77-434E-82A0-EAC409A393BD}" type="sibTrans" cxnId="{7CFECCA6-50AE-4CCF-AB3F-EC15D0A06DAA}">
      <dgm:prSet/>
      <dgm:spPr/>
      <dgm:t>
        <a:bodyPr/>
        <a:lstStyle/>
        <a:p>
          <a:endParaRPr lang="en-US"/>
        </a:p>
      </dgm:t>
    </dgm:pt>
    <dgm:pt modelId="{B10BB569-38CC-4E31-9FFF-EA2136FB758A}">
      <dgm:prSet/>
      <dgm:spPr/>
      <dgm:t>
        <a:bodyPr/>
        <a:lstStyle/>
        <a:p>
          <a:r>
            <a:rPr lang="en-US" dirty="0" smtClean="0"/>
            <a:t>Complies with code of practice</a:t>
          </a:r>
          <a:endParaRPr lang="en-US" dirty="0"/>
        </a:p>
      </dgm:t>
    </dgm:pt>
    <dgm:pt modelId="{2347E578-5BCC-462A-97F0-6E9383B0C293}" type="parTrans" cxnId="{0D74A86A-6AB2-46D0-9432-F3D0E85528AB}">
      <dgm:prSet/>
      <dgm:spPr/>
      <dgm:t>
        <a:bodyPr/>
        <a:lstStyle/>
        <a:p>
          <a:endParaRPr lang="en-US"/>
        </a:p>
      </dgm:t>
    </dgm:pt>
    <dgm:pt modelId="{3C8C3C77-7CED-4FC3-89F8-5FFD07475F6E}" type="sibTrans" cxnId="{0D74A86A-6AB2-46D0-9432-F3D0E85528AB}">
      <dgm:prSet/>
      <dgm:spPr/>
      <dgm:t>
        <a:bodyPr/>
        <a:lstStyle/>
        <a:p>
          <a:endParaRPr lang="en-US"/>
        </a:p>
      </dgm:t>
    </dgm:pt>
    <dgm:pt modelId="{C077EB99-B16C-4F24-91E8-CC64A064F2E8}">
      <dgm:prSet/>
      <dgm:spPr/>
      <dgm:t>
        <a:bodyPr/>
        <a:lstStyle/>
        <a:p>
          <a:pPr marL="171450" lvl="1" indent="0" defTabSz="755650">
            <a:lnSpc>
              <a:spcPct val="90000"/>
            </a:lnSpc>
            <a:spcBef>
              <a:spcPct val="0"/>
            </a:spcBef>
            <a:spcAft>
              <a:spcPct val="15000"/>
            </a:spcAft>
            <a:buNone/>
          </a:pPr>
          <a:r>
            <a:rPr lang="en-US" dirty="0" smtClean="0"/>
            <a:t>Meets individual needs</a:t>
          </a:r>
          <a:endParaRPr lang="en-US" dirty="0"/>
        </a:p>
      </dgm:t>
    </dgm:pt>
    <dgm:pt modelId="{2E8A1BF4-0485-435E-B79F-2FFC10E23FE0}" type="parTrans" cxnId="{93EBC915-2377-4D56-A2A9-FA70CB00E57E}">
      <dgm:prSet/>
      <dgm:spPr/>
      <dgm:t>
        <a:bodyPr/>
        <a:lstStyle/>
        <a:p>
          <a:endParaRPr lang="en-US"/>
        </a:p>
      </dgm:t>
    </dgm:pt>
    <dgm:pt modelId="{3D43EAAA-5138-4A65-9D68-0BAE854A8352}" type="sibTrans" cxnId="{93EBC915-2377-4D56-A2A9-FA70CB00E57E}">
      <dgm:prSet/>
      <dgm:spPr/>
      <dgm:t>
        <a:bodyPr/>
        <a:lstStyle/>
        <a:p>
          <a:endParaRPr lang="en-US"/>
        </a:p>
      </dgm:t>
    </dgm:pt>
    <dgm:pt modelId="{A373101E-F946-4BC6-9E0B-C65D56BC0948}">
      <dgm:prSet/>
      <dgm:spPr/>
      <dgm:t>
        <a:bodyPr/>
        <a:lstStyle/>
        <a:p>
          <a:pPr marL="171450" lvl="1" indent="0" defTabSz="755650">
            <a:lnSpc>
              <a:spcPct val="90000"/>
            </a:lnSpc>
            <a:spcBef>
              <a:spcPct val="0"/>
            </a:spcBef>
            <a:spcAft>
              <a:spcPct val="15000"/>
            </a:spcAft>
            <a:buNone/>
          </a:pPr>
          <a:r>
            <a:rPr lang="en-US" dirty="0" smtClean="0"/>
            <a:t>Puts CYP at </a:t>
          </a:r>
          <a:r>
            <a:rPr lang="en-US" dirty="0" err="1" smtClean="0"/>
            <a:t>centre</a:t>
          </a:r>
          <a:r>
            <a:rPr lang="en-US" dirty="0" smtClean="0"/>
            <a:t> of planning</a:t>
          </a:r>
          <a:endParaRPr lang="en-US" dirty="0"/>
        </a:p>
      </dgm:t>
    </dgm:pt>
    <dgm:pt modelId="{05DE40F2-33DB-45C9-8586-54DA0F87E79E}" type="parTrans" cxnId="{F8CA2498-C46E-44E6-8451-9912E0D1D89D}">
      <dgm:prSet/>
      <dgm:spPr/>
      <dgm:t>
        <a:bodyPr/>
        <a:lstStyle/>
        <a:p>
          <a:endParaRPr lang="en-US"/>
        </a:p>
      </dgm:t>
    </dgm:pt>
    <dgm:pt modelId="{052DCA35-E7F8-4007-B2B7-7CD5903619B6}" type="sibTrans" cxnId="{F8CA2498-C46E-44E6-8451-9912E0D1D89D}">
      <dgm:prSet/>
      <dgm:spPr/>
      <dgm:t>
        <a:bodyPr/>
        <a:lstStyle/>
        <a:p>
          <a:endParaRPr lang="en-US"/>
        </a:p>
      </dgm:t>
    </dgm:pt>
    <dgm:pt modelId="{EC19209E-6EA9-4D81-81F3-0FA0EBC5DF4A}">
      <dgm:prSet/>
      <dgm:spPr/>
      <dgm:t>
        <a:bodyPr/>
        <a:lstStyle/>
        <a:p>
          <a:r>
            <a:rPr lang="en-US" dirty="0" smtClean="0"/>
            <a:t>Is small part of holistic overarching provision</a:t>
          </a:r>
          <a:endParaRPr lang="en-US" dirty="0"/>
        </a:p>
      </dgm:t>
    </dgm:pt>
    <dgm:pt modelId="{C4E39757-C437-439F-9C66-F769DC249CEF}" type="sibTrans" cxnId="{20178C88-9A6C-4BC4-A2FF-8A9A4886BB20}">
      <dgm:prSet/>
      <dgm:spPr/>
      <dgm:t>
        <a:bodyPr/>
        <a:lstStyle/>
        <a:p>
          <a:endParaRPr lang="en-US"/>
        </a:p>
      </dgm:t>
    </dgm:pt>
    <dgm:pt modelId="{4D414CE6-5246-4B8F-92FF-CA5B585C9107}" type="parTrans" cxnId="{20178C88-9A6C-4BC4-A2FF-8A9A4886BB20}">
      <dgm:prSet/>
      <dgm:spPr/>
      <dgm:t>
        <a:bodyPr/>
        <a:lstStyle/>
        <a:p>
          <a:endParaRPr lang="en-US"/>
        </a:p>
      </dgm:t>
    </dgm:pt>
    <dgm:pt modelId="{4CEBBA7B-BCA7-4FF3-B64D-46491080B23B}" type="pres">
      <dgm:prSet presAssocID="{E384B885-BCF4-4D8A-8871-57A9519F028F}" presName="Name0" presStyleCnt="0">
        <dgm:presLayoutVars>
          <dgm:dir/>
          <dgm:animLvl val="lvl"/>
          <dgm:resizeHandles/>
        </dgm:presLayoutVars>
      </dgm:prSet>
      <dgm:spPr/>
      <dgm:t>
        <a:bodyPr/>
        <a:lstStyle/>
        <a:p>
          <a:endParaRPr lang="en-US"/>
        </a:p>
      </dgm:t>
    </dgm:pt>
    <dgm:pt modelId="{C3A72134-1AE0-48EC-B434-FC6B7D97F611}" type="pres">
      <dgm:prSet presAssocID="{32C21670-F7F7-4F69-AD81-37518609960F}" presName="linNode" presStyleCnt="0"/>
      <dgm:spPr/>
    </dgm:pt>
    <dgm:pt modelId="{1E1785E9-ED21-420D-ABBB-0E2A09699E65}" type="pres">
      <dgm:prSet presAssocID="{32C21670-F7F7-4F69-AD81-37518609960F}" presName="parentShp" presStyleLbl="node1" presStyleIdx="0" presStyleCnt="3">
        <dgm:presLayoutVars>
          <dgm:bulletEnabled val="1"/>
        </dgm:presLayoutVars>
      </dgm:prSet>
      <dgm:spPr/>
      <dgm:t>
        <a:bodyPr/>
        <a:lstStyle/>
        <a:p>
          <a:endParaRPr lang="en-US"/>
        </a:p>
      </dgm:t>
    </dgm:pt>
    <dgm:pt modelId="{82CE99D6-A113-41F3-8E1D-C5D402805B92}" type="pres">
      <dgm:prSet presAssocID="{32C21670-F7F7-4F69-AD81-37518609960F}" presName="childShp" presStyleLbl="bgAccFollowNode1" presStyleIdx="0" presStyleCnt="3" custScaleY="80993">
        <dgm:presLayoutVars>
          <dgm:bulletEnabled val="1"/>
        </dgm:presLayoutVars>
      </dgm:prSet>
      <dgm:spPr>
        <a:prstGeom prst="snip1Rect">
          <a:avLst/>
        </a:prstGeom>
      </dgm:spPr>
      <dgm:t>
        <a:bodyPr/>
        <a:lstStyle/>
        <a:p>
          <a:endParaRPr lang="en-US"/>
        </a:p>
      </dgm:t>
    </dgm:pt>
    <dgm:pt modelId="{AAE321D5-8A68-43E3-813C-599D35D084AC}" type="pres">
      <dgm:prSet presAssocID="{4ED0CA5C-A076-4CF8-B21A-592329F0934F}" presName="spacing" presStyleCnt="0"/>
      <dgm:spPr/>
    </dgm:pt>
    <dgm:pt modelId="{9AAB73DC-7B5D-4556-A26F-E255BF00D033}" type="pres">
      <dgm:prSet presAssocID="{7545448A-C90C-415F-9DE8-C96A468A1AE5}" presName="linNode" presStyleCnt="0"/>
      <dgm:spPr/>
    </dgm:pt>
    <dgm:pt modelId="{F8409111-22A9-4718-A394-79B5A47BEEF0}" type="pres">
      <dgm:prSet presAssocID="{7545448A-C90C-415F-9DE8-C96A468A1AE5}" presName="parentShp" presStyleLbl="node1" presStyleIdx="1" presStyleCnt="3">
        <dgm:presLayoutVars>
          <dgm:bulletEnabled val="1"/>
        </dgm:presLayoutVars>
      </dgm:prSet>
      <dgm:spPr/>
      <dgm:t>
        <a:bodyPr/>
        <a:lstStyle/>
        <a:p>
          <a:endParaRPr lang="en-US"/>
        </a:p>
      </dgm:t>
    </dgm:pt>
    <dgm:pt modelId="{886A4682-3A0D-4968-B9B8-B09E9835B814}" type="pres">
      <dgm:prSet presAssocID="{7545448A-C90C-415F-9DE8-C96A468A1AE5}" presName="childShp" presStyleLbl="bgAccFollowNode1" presStyleIdx="1" presStyleCnt="3" custScaleY="80993">
        <dgm:presLayoutVars>
          <dgm:bulletEnabled val="1"/>
        </dgm:presLayoutVars>
      </dgm:prSet>
      <dgm:spPr>
        <a:prstGeom prst="snip1Rect">
          <a:avLst/>
        </a:prstGeom>
      </dgm:spPr>
      <dgm:t>
        <a:bodyPr/>
        <a:lstStyle/>
        <a:p>
          <a:endParaRPr lang="en-US"/>
        </a:p>
      </dgm:t>
    </dgm:pt>
    <dgm:pt modelId="{3F50B8BC-2F30-4049-8199-C42C01EFDD68}" type="pres">
      <dgm:prSet presAssocID="{6D3D704E-5313-4EB6-B091-2175B584D371}" presName="spacing" presStyleCnt="0"/>
      <dgm:spPr/>
    </dgm:pt>
    <dgm:pt modelId="{67514F01-FE58-49B4-877B-08B288E3A095}" type="pres">
      <dgm:prSet presAssocID="{73C92F82-7A33-4D56-97EE-2E48CA974706}" presName="linNode" presStyleCnt="0"/>
      <dgm:spPr/>
    </dgm:pt>
    <dgm:pt modelId="{6B6CC382-62CA-4B78-AFDD-F1D268C36695}" type="pres">
      <dgm:prSet presAssocID="{73C92F82-7A33-4D56-97EE-2E48CA974706}" presName="parentShp" presStyleLbl="node1" presStyleIdx="2" presStyleCnt="3">
        <dgm:presLayoutVars>
          <dgm:bulletEnabled val="1"/>
        </dgm:presLayoutVars>
      </dgm:prSet>
      <dgm:spPr/>
      <dgm:t>
        <a:bodyPr/>
        <a:lstStyle/>
        <a:p>
          <a:endParaRPr lang="en-US"/>
        </a:p>
      </dgm:t>
    </dgm:pt>
    <dgm:pt modelId="{A7CD6189-0413-4ED0-A817-1FB75448B489}" type="pres">
      <dgm:prSet presAssocID="{73C92F82-7A33-4D56-97EE-2E48CA974706}" presName="childShp" presStyleLbl="bgAccFollowNode1" presStyleIdx="2" presStyleCnt="3" custScaleY="80993">
        <dgm:presLayoutVars>
          <dgm:bulletEnabled val="1"/>
        </dgm:presLayoutVars>
      </dgm:prSet>
      <dgm:spPr>
        <a:prstGeom prst="snip1Rect">
          <a:avLst/>
        </a:prstGeom>
      </dgm:spPr>
      <dgm:t>
        <a:bodyPr/>
        <a:lstStyle/>
        <a:p>
          <a:endParaRPr lang="en-US"/>
        </a:p>
      </dgm:t>
    </dgm:pt>
  </dgm:ptLst>
  <dgm:cxnLst>
    <dgm:cxn modelId="{308366EC-B199-456A-9CB9-BF910AAFF363}" type="presOf" srcId="{A373101E-F946-4BC6-9E0B-C65D56BC0948}" destId="{886A4682-3A0D-4968-B9B8-B09E9835B814}" srcOrd="0" destOrd="2" presId="urn:microsoft.com/office/officeart/2005/8/layout/vList6"/>
    <dgm:cxn modelId="{14875964-6A9C-4C3D-AAFC-A35B36B64A1F}" srcId="{E384B885-BCF4-4D8A-8871-57A9519F028F}" destId="{7545448A-C90C-415F-9DE8-C96A468A1AE5}" srcOrd="1" destOrd="0" parTransId="{137BE65B-8F78-4329-8BAF-B1C1A2DCD529}" sibTransId="{6D3D704E-5313-4EB6-B091-2175B584D371}"/>
    <dgm:cxn modelId="{0D74A86A-6AB2-46D0-9432-F3D0E85528AB}" srcId="{32C21670-F7F7-4F69-AD81-37518609960F}" destId="{B10BB569-38CC-4E31-9FFF-EA2136FB758A}" srcOrd="1" destOrd="0" parTransId="{2347E578-5BCC-462A-97F0-6E9383B0C293}" sibTransId="{3C8C3C77-7CED-4FC3-89F8-5FFD07475F6E}"/>
    <dgm:cxn modelId="{8DB2B68A-E40A-4342-9DA3-69E75EB3B929}" type="presOf" srcId="{B10BB569-38CC-4E31-9FFF-EA2136FB758A}" destId="{82CE99D6-A113-41F3-8E1D-C5D402805B92}" srcOrd="0" destOrd="1" presId="urn:microsoft.com/office/officeart/2005/8/layout/vList6"/>
    <dgm:cxn modelId="{862C45B1-EB58-472A-988F-89DD2BC0B1A0}" srcId="{E384B885-BCF4-4D8A-8871-57A9519F028F}" destId="{32C21670-F7F7-4F69-AD81-37518609960F}" srcOrd="0" destOrd="0" parTransId="{AA0D1A30-4C09-48AE-8771-09A92B65EF67}" sibTransId="{4ED0CA5C-A076-4CF8-B21A-592329F0934F}"/>
    <dgm:cxn modelId="{474E5255-0184-4D41-B5B4-5F10C9845353}" srcId="{7545448A-C90C-415F-9DE8-C96A468A1AE5}" destId="{B6DF02C3-93BA-4B76-B23A-EC5A84A53427}" srcOrd="0" destOrd="0" parTransId="{2A3D06F4-C006-4403-9561-3680F983707A}" sibTransId="{66DF7CA1-C5F1-4DA0-B2A2-15A1205AF31F}"/>
    <dgm:cxn modelId="{09676969-9BE3-49DB-A81B-251000016860}" type="presOf" srcId="{7545448A-C90C-415F-9DE8-C96A468A1AE5}" destId="{F8409111-22A9-4718-A394-79B5A47BEEF0}" srcOrd="0" destOrd="0" presId="urn:microsoft.com/office/officeart/2005/8/layout/vList6"/>
    <dgm:cxn modelId="{F1D0EF5A-C2E8-4AA7-8B61-30525C006D65}" type="presOf" srcId="{32C21670-F7F7-4F69-AD81-37518609960F}" destId="{1E1785E9-ED21-420D-ABBB-0E2A09699E65}" srcOrd="0" destOrd="0" presId="urn:microsoft.com/office/officeart/2005/8/layout/vList6"/>
    <dgm:cxn modelId="{F8CA2498-C46E-44E6-8451-9912E0D1D89D}" srcId="{7545448A-C90C-415F-9DE8-C96A468A1AE5}" destId="{A373101E-F946-4BC6-9E0B-C65D56BC0948}" srcOrd="2" destOrd="0" parTransId="{05DE40F2-33DB-45C9-8586-54DA0F87E79E}" sibTransId="{052DCA35-E7F8-4007-B2B7-7CD5903619B6}"/>
    <dgm:cxn modelId="{D00CB643-70D4-4D77-A785-DE83783AE51E}" type="presOf" srcId="{B6DF02C3-93BA-4B76-B23A-EC5A84A53427}" destId="{886A4682-3A0D-4968-B9B8-B09E9835B814}" srcOrd="0" destOrd="0" presId="urn:microsoft.com/office/officeart/2005/8/layout/vList6"/>
    <dgm:cxn modelId="{84BEC039-0888-41CA-9044-6A392FFFD85C}" type="presOf" srcId="{C077EB99-B16C-4F24-91E8-CC64A064F2E8}" destId="{886A4682-3A0D-4968-B9B8-B09E9835B814}" srcOrd="0" destOrd="1" presId="urn:microsoft.com/office/officeart/2005/8/layout/vList6"/>
    <dgm:cxn modelId="{BD4396ED-3E1C-45EC-B3CB-CCE496A7F0E1}" type="presOf" srcId="{E384B885-BCF4-4D8A-8871-57A9519F028F}" destId="{4CEBBA7B-BCA7-4FF3-B64D-46491080B23B}" srcOrd="0" destOrd="0" presId="urn:microsoft.com/office/officeart/2005/8/layout/vList6"/>
    <dgm:cxn modelId="{93EBC915-2377-4D56-A2A9-FA70CB00E57E}" srcId="{7545448A-C90C-415F-9DE8-C96A468A1AE5}" destId="{C077EB99-B16C-4F24-91E8-CC64A064F2E8}" srcOrd="1" destOrd="0" parTransId="{2E8A1BF4-0485-435E-B79F-2FFC10E23FE0}" sibTransId="{3D43EAAA-5138-4A65-9D68-0BAE854A8352}"/>
    <dgm:cxn modelId="{234FBAC4-8CD9-4DF1-8E57-A6F6F1D50395}" type="presOf" srcId="{316F26EA-F329-43C1-BE1B-698E0F30EFD3}" destId="{82CE99D6-A113-41F3-8E1D-C5D402805B92}" srcOrd="0" destOrd="0" presId="urn:microsoft.com/office/officeart/2005/8/layout/vList6"/>
    <dgm:cxn modelId="{9B553285-B55A-47DE-B149-6A5AF3A2B220}" type="presOf" srcId="{EC19209E-6EA9-4D81-81F3-0FA0EBC5DF4A}" destId="{A7CD6189-0413-4ED0-A817-1FB75448B489}" srcOrd="0" destOrd="0" presId="urn:microsoft.com/office/officeart/2005/8/layout/vList6"/>
    <dgm:cxn modelId="{8E3050ED-DB06-4D5E-B1E1-CC441A886DBF}" type="presOf" srcId="{73C92F82-7A33-4D56-97EE-2E48CA974706}" destId="{6B6CC382-62CA-4B78-AFDD-F1D268C36695}" srcOrd="0" destOrd="0" presId="urn:microsoft.com/office/officeart/2005/8/layout/vList6"/>
    <dgm:cxn modelId="{20178C88-9A6C-4BC4-A2FF-8A9A4886BB20}" srcId="{73C92F82-7A33-4D56-97EE-2E48CA974706}" destId="{EC19209E-6EA9-4D81-81F3-0FA0EBC5DF4A}" srcOrd="0" destOrd="0" parTransId="{4D414CE6-5246-4B8F-92FF-CA5B585C9107}" sibTransId="{C4E39757-C437-439F-9C66-F769DC249CEF}"/>
    <dgm:cxn modelId="{93088EB1-C5AC-4766-8D55-96A32158776F}" srcId="{E384B885-BCF4-4D8A-8871-57A9519F028F}" destId="{73C92F82-7A33-4D56-97EE-2E48CA974706}" srcOrd="2" destOrd="0" parTransId="{C19CE4AD-5066-445B-B0BE-D4A40AA45CFE}" sibTransId="{563B876A-F711-49AB-B794-752ED59159EE}"/>
    <dgm:cxn modelId="{7CFECCA6-50AE-4CCF-AB3F-EC15D0A06DAA}" srcId="{32C21670-F7F7-4F69-AD81-37518609960F}" destId="{316F26EA-F329-43C1-BE1B-698E0F30EFD3}" srcOrd="0" destOrd="0" parTransId="{19610C03-C7ED-4872-AA07-498F97E71469}" sibTransId="{8D1C2AD0-ED77-434E-82A0-EAC409A393BD}"/>
    <dgm:cxn modelId="{F3E75B25-DDB2-4AA4-8AE3-3EB157C06E97}" type="presParOf" srcId="{4CEBBA7B-BCA7-4FF3-B64D-46491080B23B}" destId="{C3A72134-1AE0-48EC-B434-FC6B7D97F611}" srcOrd="0" destOrd="0" presId="urn:microsoft.com/office/officeart/2005/8/layout/vList6"/>
    <dgm:cxn modelId="{374A5185-92DD-4C0C-8FDF-044C65448E3F}" type="presParOf" srcId="{C3A72134-1AE0-48EC-B434-FC6B7D97F611}" destId="{1E1785E9-ED21-420D-ABBB-0E2A09699E65}" srcOrd="0" destOrd="0" presId="urn:microsoft.com/office/officeart/2005/8/layout/vList6"/>
    <dgm:cxn modelId="{DC58C79A-2CA0-4876-B9C7-86E09179E8D9}" type="presParOf" srcId="{C3A72134-1AE0-48EC-B434-FC6B7D97F611}" destId="{82CE99D6-A113-41F3-8E1D-C5D402805B92}" srcOrd="1" destOrd="0" presId="urn:microsoft.com/office/officeart/2005/8/layout/vList6"/>
    <dgm:cxn modelId="{8812EA6A-C7B9-422F-8849-003D0F74D0F9}" type="presParOf" srcId="{4CEBBA7B-BCA7-4FF3-B64D-46491080B23B}" destId="{AAE321D5-8A68-43E3-813C-599D35D084AC}" srcOrd="1" destOrd="0" presId="urn:microsoft.com/office/officeart/2005/8/layout/vList6"/>
    <dgm:cxn modelId="{69E910B1-F96D-45A5-B1B1-200DD103049C}" type="presParOf" srcId="{4CEBBA7B-BCA7-4FF3-B64D-46491080B23B}" destId="{9AAB73DC-7B5D-4556-A26F-E255BF00D033}" srcOrd="2" destOrd="0" presId="urn:microsoft.com/office/officeart/2005/8/layout/vList6"/>
    <dgm:cxn modelId="{6AE10CC0-7E4C-40AC-86E2-3016950776D1}" type="presParOf" srcId="{9AAB73DC-7B5D-4556-A26F-E255BF00D033}" destId="{F8409111-22A9-4718-A394-79B5A47BEEF0}" srcOrd="0" destOrd="0" presId="urn:microsoft.com/office/officeart/2005/8/layout/vList6"/>
    <dgm:cxn modelId="{4EC27FFB-6F58-4CD3-8A2F-EA1AAD53DDD6}" type="presParOf" srcId="{9AAB73DC-7B5D-4556-A26F-E255BF00D033}" destId="{886A4682-3A0D-4968-B9B8-B09E9835B814}" srcOrd="1" destOrd="0" presId="urn:microsoft.com/office/officeart/2005/8/layout/vList6"/>
    <dgm:cxn modelId="{D35C28E7-1163-4C28-BD5D-0E238D3A18DB}" type="presParOf" srcId="{4CEBBA7B-BCA7-4FF3-B64D-46491080B23B}" destId="{3F50B8BC-2F30-4049-8199-C42C01EFDD68}" srcOrd="3" destOrd="0" presId="urn:microsoft.com/office/officeart/2005/8/layout/vList6"/>
    <dgm:cxn modelId="{1568600A-09AB-49CE-8781-7C43D6ED57E0}" type="presParOf" srcId="{4CEBBA7B-BCA7-4FF3-B64D-46491080B23B}" destId="{67514F01-FE58-49B4-877B-08B288E3A095}" srcOrd="4" destOrd="0" presId="urn:microsoft.com/office/officeart/2005/8/layout/vList6"/>
    <dgm:cxn modelId="{BA5B4DB8-893E-49BD-AAD6-8796F079F989}" type="presParOf" srcId="{67514F01-FE58-49B4-877B-08B288E3A095}" destId="{6B6CC382-62CA-4B78-AFDD-F1D268C36695}" srcOrd="0" destOrd="0" presId="urn:microsoft.com/office/officeart/2005/8/layout/vList6"/>
    <dgm:cxn modelId="{EDCFEE11-5A93-4564-A4B5-744B39DF9ADC}" type="presParOf" srcId="{67514F01-FE58-49B4-877B-08B288E3A095}" destId="{A7CD6189-0413-4ED0-A817-1FB75448B48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D1477D-F78D-40FD-96D2-BE2A33DDCE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78CCD38-D90D-465D-ADF7-F5DF1DF78DF9}">
      <dgm:prSet phldrT="[Text]" custT="1"/>
      <dgm:spPr>
        <a:solidFill>
          <a:srgbClr val="3F81CF"/>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altLang="en-US" sz="3600" b="1" dirty="0" smtClean="0"/>
            <a:t>Staff have the right to use reasonable force</a:t>
          </a:r>
        </a:p>
      </dgm:t>
    </dgm:pt>
    <dgm:pt modelId="{8628849D-E478-4625-89E7-C728F6B9F9D9}" type="parTrans" cxnId="{E35CF099-4271-4519-80E4-19A8BFAC078F}">
      <dgm:prSet/>
      <dgm:spPr/>
      <dgm:t>
        <a:bodyPr/>
        <a:lstStyle/>
        <a:p>
          <a:endParaRPr lang="en-US"/>
        </a:p>
      </dgm:t>
    </dgm:pt>
    <dgm:pt modelId="{A06D1EFD-5F38-47D0-9F11-F0B07C27F762}" type="sibTrans" cxnId="{E35CF099-4271-4519-80E4-19A8BFAC078F}">
      <dgm:prSet/>
      <dgm:spPr/>
      <dgm:t>
        <a:bodyPr/>
        <a:lstStyle/>
        <a:p>
          <a:endParaRPr lang="en-US"/>
        </a:p>
      </dgm:t>
    </dgm:pt>
    <dgm:pt modelId="{12792494-8DFF-4AE1-A929-64662CC3F93B}">
      <dgm:prSet phldrT="[Text]" custT="1"/>
      <dgm:spPr>
        <a:solidFill>
          <a:srgbClr val="3F81CF"/>
        </a:solidFill>
      </dgm:spPr>
      <dgm:t>
        <a:bodyPr/>
        <a:lstStyle/>
        <a:p>
          <a:pPr marL="0" indent="0" algn="ctr">
            <a:lnSpc>
              <a:spcPct val="90000"/>
            </a:lnSpc>
            <a:buNone/>
            <a:defRPr/>
          </a:pPr>
          <a:r>
            <a:rPr lang="en-GB" altLang="en-US" sz="3600" b="1" dirty="0" smtClean="0"/>
            <a:t>Use of force as a last resort</a:t>
          </a:r>
          <a:endParaRPr lang="en-US" sz="3600" b="1" dirty="0"/>
        </a:p>
      </dgm:t>
    </dgm:pt>
    <dgm:pt modelId="{E8C6B676-D6CB-408D-9C55-6A2F43167F81}" type="parTrans" cxnId="{A9DB010A-759C-4B99-910C-DCD2388FE8D0}">
      <dgm:prSet/>
      <dgm:spPr/>
      <dgm:t>
        <a:bodyPr/>
        <a:lstStyle/>
        <a:p>
          <a:endParaRPr lang="en-US"/>
        </a:p>
      </dgm:t>
    </dgm:pt>
    <dgm:pt modelId="{9A7158D1-4E83-4E98-BFD4-A5557FA87B6E}" type="sibTrans" cxnId="{A9DB010A-759C-4B99-910C-DCD2388FE8D0}">
      <dgm:prSet/>
      <dgm:spPr/>
      <dgm:t>
        <a:bodyPr/>
        <a:lstStyle/>
        <a:p>
          <a:endParaRPr lang="en-US"/>
        </a:p>
      </dgm:t>
    </dgm:pt>
    <dgm:pt modelId="{8AECAC7D-EFC7-46A6-B398-626C372B9336}" type="pres">
      <dgm:prSet presAssocID="{FBD1477D-F78D-40FD-96D2-BE2A33DDCE81}" presName="diagram" presStyleCnt="0">
        <dgm:presLayoutVars>
          <dgm:dir/>
          <dgm:resizeHandles val="exact"/>
        </dgm:presLayoutVars>
      </dgm:prSet>
      <dgm:spPr/>
      <dgm:t>
        <a:bodyPr/>
        <a:lstStyle/>
        <a:p>
          <a:endParaRPr lang="en-US"/>
        </a:p>
      </dgm:t>
    </dgm:pt>
    <dgm:pt modelId="{0AE02715-E417-4C36-8CB2-8E4BAB3B41A2}" type="pres">
      <dgm:prSet presAssocID="{178CCD38-D90D-465D-ADF7-F5DF1DF78DF9}" presName="node" presStyleLbl="node1" presStyleIdx="0" presStyleCnt="2" custScaleX="168973">
        <dgm:presLayoutVars>
          <dgm:bulletEnabled val="1"/>
        </dgm:presLayoutVars>
      </dgm:prSet>
      <dgm:spPr>
        <a:prstGeom prst="roundRect">
          <a:avLst/>
        </a:prstGeom>
      </dgm:spPr>
      <dgm:t>
        <a:bodyPr/>
        <a:lstStyle/>
        <a:p>
          <a:endParaRPr lang="en-US"/>
        </a:p>
      </dgm:t>
    </dgm:pt>
    <dgm:pt modelId="{F3097A97-80CA-40DF-B8B2-7C486471A5E0}" type="pres">
      <dgm:prSet presAssocID="{A06D1EFD-5F38-47D0-9F11-F0B07C27F762}" presName="sibTrans" presStyleCnt="0"/>
      <dgm:spPr/>
    </dgm:pt>
    <dgm:pt modelId="{4AF648EF-7331-4220-B9F5-FBF365500042}" type="pres">
      <dgm:prSet presAssocID="{12792494-8DFF-4AE1-A929-64662CC3F93B}" presName="node" presStyleLbl="node1" presStyleIdx="1" presStyleCnt="2" custScaleX="169636">
        <dgm:presLayoutVars>
          <dgm:bulletEnabled val="1"/>
        </dgm:presLayoutVars>
      </dgm:prSet>
      <dgm:spPr>
        <a:prstGeom prst="roundRect">
          <a:avLst/>
        </a:prstGeom>
      </dgm:spPr>
      <dgm:t>
        <a:bodyPr/>
        <a:lstStyle/>
        <a:p>
          <a:endParaRPr lang="en-US"/>
        </a:p>
      </dgm:t>
    </dgm:pt>
  </dgm:ptLst>
  <dgm:cxnLst>
    <dgm:cxn modelId="{398CB2B9-C65B-4B41-88A4-66E80D07EBAE}" type="presOf" srcId="{12792494-8DFF-4AE1-A929-64662CC3F93B}" destId="{4AF648EF-7331-4220-B9F5-FBF365500042}" srcOrd="0" destOrd="0" presId="urn:microsoft.com/office/officeart/2005/8/layout/default"/>
    <dgm:cxn modelId="{06B59C83-16C1-4D04-8587-6EE615F01622}" type="presOf" srcId="{FBD1477D-F78D-40FD-96D2-BE2A33DDCE81}" destId="{8AECAC7D-EFC7-46A6-B398-626C372B9336}" srcOrd="0" destOrd="0" presId="urn:microsoft.com/office/officeart/2005/8/layout/default"/>
    <dgm:cxn modelId="{A9DB010A-759C-4B99-910C-DCD2388FE8D0}" srcId="{FBD1477D-F78D-40FD-96D2-BE2A33DDCE81}" destId="{12792494-8DFF-4AE1-A929-64662CC3F93B}" srcOrd="1" destOrd="0" parTransId="{E8C6B676-D6CB-408D-9C55-6A2F43167F81}" sibTransId="{9A7158D1-4E83-4E98-BFD4-A5557FA87B6E}"/>
    <dgm:cxn modelId="{E35CF099-4271-4519-80E4-19A8BFAC078F}" srcId="{FBD1477D-F78D-40FD-96D2-BE2A33DDCE81}" destId="{178CCD38-D90D-465D-ADF7-F5DF1DF78DF9}" srcOrd="0" destOrd="0" parTransId="{8628849D-E478-4625-89E7-C728F6B9F9D9}" sibTransId="{A06D1EFD-5F38-47D0-9F11-F0B07C27F762}"/>
    <dgm:cxn modelId="{59E6A89D-6112-497A-A9A3-B5526FB85B73}" type="presOf" srcId="{178CCD38-D90D-465D-ADF7-F5DF1DF78DF9}" destId="{0AE02715-E417-4C36-8CB2-8E4BAB3B41A2}" srcOrd="0" destOrd="0" presId="urn:microsoft.com/office/officeart/2005/8/layout/default"/>
    <dgm:cxn modelId="{6B67CC38-1CE0-4C32-AF71-EC52139A0CFC}" type="presParOf" srcId="{8AECAC7D-EFC7-46A6-B398-626C372B9336}" destId="{0AE02715-E417-4C36-8CB2-8E4BAB3B41A2}" srcOrd="0" destOrd="0" presId="urn:microsoft.com/office/officeart/2005/8/layout/default"/>
    <dgm:cxn modelId="{9D3C3D22-588F-40ED-8AB6-6A22C9DC14D6}" type="presParOf" srcId="{8AECAC7D-EFC7-46A6-B398-626C372B9336}" destId="{F3097A97-80CA-40DF-B8B2-7C486471A5E0}" srcOrd="1" destOrd="0" presId="urn:microsoft.com/office/officeart/2005/8/layout/default"/>
    <dgm:cxn modelId="{3ACA42CF-8437-4F64-87CD-314CEAE0453D}" type="presParOf" srcId="{8AECAC7D-EFC7-46A6-B398-626C372B9336}" destId="{4AF648EF-7331-4220-B9F5-FBF365500042}"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D1477D-F78D-40FD-96D2-BE2A33DDCE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8CCD38-D90D-465D-ADF7-F5DF1DF78DF9}">
      <dgm:prSet phldrT="[Text]" custT="1"/>
      <dgm:spPr>
        <a:solidFill>
          <a:srgbClr val="3F81CF"/>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altLang="en-US" sz="3600" dirty="0" smtClean="0">
              <a:solidFill>
                <a:schemeClr val="bg1"/>
              </a:solidFill>
            </a:rPr>
            <a:t>It’s everyone’s responsibility!</a:t>
          </a:r>
          <a:endParaRPr lang="en-US" sz="3600" dirty="0">
            <a:solidFill>
              <a:schemeClr val="bg1"/>
            </a:solidFill>
          </a:endParaRPr>
        </a:p>
      </dgm:t>
    </dgm:pt>
    <dgm:pt modelId="{8628849D-E478-4625-89E7-C728F6B9F9D9}" type="parTrans" cxnId="{E35CF099-4271-4519-80E4-19A8BFAC078F}">
      <dgm:prSet/>
      <dgm:spPr/>
      <dgm:t>
        <a:bodyPr/>
        <a:lstStyle/>
        <a:p>
          <a:endParaRPr lang="en-US"/>
        </a:p>
      </dgm:t>
    </dgm:pt>
    <dgm:pt modelId="{A06D1EFD-5F38-47D0-9F11-F0B07C27F762}" type="sibTrans" cxnId="{E35CF099-4271-4519-80E4-19A8BFAC078F}">
      <dgm:prSet/>
      <dgm:spPr/>
      <dgm:t>
        <a:bodyPr/>
        <a:lstStyle/>
        <a:p>
          <a:endParaRPr lang="en-US"/>
        </a:p>
      </dgm:t>
    </dgm:pt>
    <dgm:pt modelId="{E50ACBE8-1CA6-484D-B6CA-F27E6C32E209}" type="pres">
      <dgm:prSet presAssocID="{FBD1477D-F78D-40FD-96D2-BE2A33DDCE81}" presName="linear" presStyleCnt="0">
        <dgm:presLayoutVars>
          <dgm:animLvl val="lvl"/>
          <dgm:resizeHandles val="exact"/>
        </dgm:presLayoutVars>
      </dgm:prSet>
      <dgm:spPr/>
      <dgm:t>
        <a:bodyPr/>
        <a:lstStyle/>
        <a:p>
          <a:endParaRPr lang="en-US"/>
        </a:p>
      </dgm:t>
    </dgm:pt>
    <dgm:pt modelId="{0BB63B85-750B-4000-80DD-3B608B3CB85F}" type="pres">
      <dgm:prSet presAssocID="{178CCD38-D90D-465D-ADF7-F5DF1DF78DF9}" presName="parentText" presStyleLbl="node1" presStyleIdx="0" presStyleCnt="1" custLinFactNeighborY="-39318">
        <dgm:presLayoutVars>
          <dgm:chMax val="0"/>
          <dgm:bulletEnabled val="1"/>
        </dgm:presLayoutVars>
      </dgm:prSet>
      <dgm:spPr/>
      <dgm:t>
        <a:bodyPr/>
        <a:lstStyle/>
        <a:p>
          <a:endParaRPr lang="en-US"/>
        </a:p>
      </dgm:t>
    </dgm:pt>
  </dgm:ptLst>
  <dgm:cxnLst>
    <dgm:cxn modelId="{387A46BF-01A3-4079-A361-A1367585C5CD}" type="presOf" srcId="{FBD1477D-F78D-40FD-96D2-BE2A33DDCE81}" destId="{E50ACBE8-1CA6-484D-B6CA-F27E6C32E209}" srcOrd="0" destOrd="0" presId="urn:microsoft.com/office/officeart/2005/8/layout/vList2"/>
    <dgm:cxn modelId="{2FD242E2-5333-4C4B-8363-0888CA364235}" type="presOf" srcId="{178CCD38-D90D-465D-ADF7-F5DF1DF78DF9}" destId="{0BB63B85-750B-4000-80DD-3B608B3CB85F}" srcOrd="0" destOrd="0" presId="urn:microsoft.com/office/officeart/2005/8/layout/vList2"/>
    <dgm:cxn modelId="{E35CF099-4271-4519-80E4-19A8BFAC078F}" srcId="{FBD1477D-F78D-40FD-96D2-BE2A33DDCE81}" destId="{178CCD38-D90D-465D-ADF7-F5DF1DF78DF9}" srcOrd="0" destOrd="0" parTransId="{8628849D-E478-4625-89E7-C728F6B9F9D9}" sibTransId="{A06D1EFD-5F38-47D0-9F11-F0B07C27F762}"/>
    <dgm:cxn modelId="{AA708A44-29DF-4CD6-8418-38E2D389BAD8}" type="presParOf" srcId="{E50ACBE8-1CA6-484D-B6CA-F27E6C32E209}" destId="{0BB63B85-750B-4000-80DD-3B608B3CB85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C6449D-AAE0-4118-A9AB-F3323C4ADC1C}" type="doc">
      <dgm:prSet loTypeId="urn:microsoft.com/office/officeart/2005/8/layout/hProcess9" loCatId="process" qsTypeId="urn:microsoft.com/office/officeart/2005/8/quickstyle/simple1" qsCatId="simple" csTypeId="urn:microsoft.com/office/officeart/2005/8/colors/accent1_2" csCatId="accent1" phldr="1"/>
      <dgm:spPr/>
    </dgm:pt>
    <dgm:pt modelId="{75E7BA5E-37F8-44EE-BA1F-25D6D6A7AF22}">
      <dgm:prSet phldrT="[Text]"/>
      <dgm:spPr>
        <a:solidFill>
          <a:srgbClr val="3F81CF"/>
        </a:solidFill>
      </dgm:spPr>
      <dgm:t>
        <a:bodyPr/>
        <a:lstStyle/>
        <a:p>
          <a:r>
            <a:rPr lang="en-GB" altLang="en-US" dirty="0" smtClean="0">
              <a:ea typeface="ＭＳ Ｐゴシック" pitchFamily="34" charset="-128"/>
            </a:rPr>
            <a:t>Follow the policy, if there is one!</a:t>
          </a:r>
          <a:endParaRPr lang="en-US" dirty="0"/>
        </a:p>
      </dgm:t>
    </dgm:pt>
    <dgm:pt modelId="{F77323B6-686D-497A-BB0C-E0BC21F36188}" type="parTrans" cxnId="{64EDA574-168F-4B67-BA73-6E28E1DB184B}">
      <dgm:prSet/>
      <dgm:spPr/>
      <dgm:t>
        <a:bodyPr/>
        <a:lstStyle/>
        <a:p>
          <a:endParaRPr lang="en-US"/>
        </a:p>
      </dgm:t>
    </dgm:pt>
    <dgm:pt modelId="{BCD1F411-9836-4731-A046-7EFF6FF989BC}" type="sibTrans" cxnId="{64EDA574-168F-4B67-BA73-6E28E1DB184B}">
      <dgm:prSet/>
      <dgm:spPr/>
      <dgm:t>
        <a:bodyPr/>
        <a:lstStyle/>
        <a:p>
          <a:endParaRPr lang="en-US"/>
        </a:p>
      </dgm:t>
    </dgm:pt>
    <dgm:pt modelId="{831408DC-9919-41C4-B1B5-C5981265EA17}">
      <dgm:prSet/>
      <dgm:spPr>
        <a:solidFill>
          <a:srgbClr val="3F81CF"/>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en-US" dirty="0" smtClean="0">
              <a:ea typeface="ＭＳ Ｐゴシック" pitchFamily="34" charset="-128"/>
            </a:rPr>
            <a:t>Assess the risks and take the safest option i.e. risk assessment led.</a:t>
          </a:r>
          <a:endParaRPr lang="en-GB" dirty="0" smtClean="0"/>
        </a:p>
      </dgm:t>
    </dgm:pt>
    <dgm:pt modelId="{286C8E9C-0662-481B-BBBD-29F886E4B4F5}" type="parTrans" cxnId="{14FF3A5B-301A-464B-BC34-0AC20631C449}">
      <dgm:prSet/>
      <dgm:spPr/>
      <dgm:t>
        <a:bodyPr/>
        <a:lstStyle/>
        <a:p>
          <a:endParaRPr lang="en-US"/>
        </a:p>
      </dgm:t>
    </dgm:pt>
    <dgm:pt modelId="{B838A059-ECDF-4C37-93A5-1B719D66365B}" type="sibTrans" cxnId="{14FF3A5B-301A-464B-BC34-0AC20631C449}">
      <dgm:prSet/>
      <dgm:spPr/>
      <dgm:t>
        <a:bodyPr/>
        <a:lstStyle/>
        <a:p>
          <a:endParaRPr lang="en-US"/>
        </a:p>
      </dgm:t>
    </dgm:pt>
    <dgm:pt modelId="{C61D75D3-986E-44E1-AB33-ACCA67D52658}">
      <dgm:prSet/>
      <dgm:spPr>
        <a:solidFill>
          <a:srgbClr val="3F81CF"/>
        </a:solidFill>
      </dgm:spPr>
      <dgm:t>
        <a:bodyPr/>
        <a:lstStyle/>
        <a:p>
          <a:r>
            <a:rPr lang="en-GB" altLang="en-US" dirty="0" smtClean="0">
              <a:ea typeface="ＭＳ Ｐゴシック" pitchFamily="34" charset="-128"/>
            </a:rPr>
            <a:t>Do only what is necessary to make a situation safe.</a:t>
          </a:r>
          <a:endParaRPr lang="en-GB" dirty="0"/>
        </a:p>
      </dgm:t>
    </dgm:pt>
    <dgm:pt modelId="{9E9C48B0-4BE7-4FD7-910F-82EB8942EAD0}" type="parTrans" cxnId="{F54C5300-6F4A-4217-B2F5-4233E1307D76}">
      <dgm:prSet/>
      <dgm:spPr/>
      <dgm:t>
        <a:bodyPr/>
        <a:lstStyle/>
        <a:p>
          <a:endParaRPr lang="en-US"/>
        </a:p>
      </dgm:t>
    </dgm:pt>
    <dgm:pt modelId="{E617060F-1DF5-4F78-BEDA-8D27D40613D4}" type="sibTrans" cxnId="{F54C5300-6F4A-4217-B2F5-4233E1307D76}">
      <dgm:prSet/>
      <dgm:spPr/>
      <dgm:t>
        <a:bodyPr/>
        <a:lstStyle/>
        <a:p>
          <a:endParaRPr lang="en-US"/>
        </a:p>
      </dgm:t>
    </dgm:pt>
    <dgm:pt modelId="{279B550E-817F-45C0-9351-98C37A356258}" type="pres">
      <dgm:prSet presAssocID="{B6C6449D-AAE0-4118-A9AB-F3323C4ADC1C}" presName="CompostProcess" presStyleCnt="0">
        <dgm:presLayoutVars>
          <dgm:dir/>
          <dgm:resizeHandles val="exact"/>
        </dgm:presLayoutVars>
      </dgm:prSet>
      <dgm:spPr/>
    </dgm:pt>
    <dgm:pt modelId="{02EC04D6-E394-4655-8DB9-83889161E9DA}" type="pres">
      <dgm:prSet presAssocID="{B6C6449D-AAE0-4118-A9AB-F3323C4ADC1C}" presName="arrow" presStyleLbl="bgShp" presStyleIdx="0" presStyleCnt="1" custLinFactNeighborX="0" custLinFactNeighborY="980"/>
      <dgm:spPr/>
    </dgm:pt>
    <dgm:pt modelId="{EE0D7E54-B882-4037-904E-579045CD1625}" type="pres">
      <dgm:prSet presAssocID="{B6C6449D-AAE0-4118-A9AB-F3323C4ADC1C}" presName="linearProcess" presStyleCnt="0"/>
      <dgm:spPr/>
    </dgm:pt>
    <dgm:pt modelId="{C47D60A0-17B5-4198-8546-CBB1226BBE14}" type="pres">
      <dgm:prSet presAssocID="{75E7BA5E-37F8-44EE-BA1F-25D6D6A7AF22}" presName="textNode" presStyleLbl="node1" presStyleIdx="0" presStyleCnt="3">
        <dgm:presLayoutVars>
          <dgm:bulletEnabled val="1"/>
        </dgm:presLayoutVars>
      </dgm:prSet>
      <dgm:spPr/>
      <dgm:t>
        <a:bodyPr/>
        <a:lstStyle/>
        <a:p>
          <a:endParaRPr lang="en-US"/>
        </a:p>
      </dgm:t>
    </dgm:pt>
    <dgm:pt modelId="{A5E3D0F0-0DCF-4EEE-91E9-CE204F8A2C77}" type="pres">
      <dgm:prSet presAssocID="{BCD1F411-9836-4731-A046-7EFF6FF989BC}" presName="sibTrans" presStyleCnt="0"/>
      <dgm:spPr/>
    </dgm:pt>
    <dgm:pt modelId="{00BE6F8D-6803-4F65-9EAA-66177073D027}" type="pres">
      <dgm:prSet presAssocID="{831408DC-9919-41C4-B1B5-C5981265EA17}" presName="textNode" presStyleLbl="node1" presStyleIdx="1" presStyleCnt="3" custScaleY="95733">
        <dgm:presLayoutVars>
          <dgm:bulletEnabled val="1"/>
        </dgm:presLayoutVars>
      </dgm:prSet>
      <dgm:spPr/>
      <dgm:t>
        <a:bodyPr/>
        <a:lstStyle/>
        <a:p>
          <a:endParaRPr lang="en-US"/>
        </a:p>
      </dgm:t>
    </dgm:pt>
    <dgm:pt modelId="{208F9E6F-834B-4D0C-B62A-2CF0F6742318}" type="pres">
      <dgm:prSet presAssocID="{B838A059-ECDF-4C37-93A5-1B719D66365B}" presName="sibTrans" presStyleCnt="0"/>
      <dgm:spPr/>
    </dgm:pt>
    <dgm:pt modelId="{D63BF5DE-A936-483C-9A23-70A4D7534C9E}" type="pres">
      <dgm:prSet presAssocID="{C61D75D3-986E-44E1-AB33-ACCA67D52658}" presName="textNode" presStyleLbl="node1" presStyleIdx="2" presStyleCnt="3">
        <dgm:presLayoutVars>
          <dgm:bulletEnabled val="1"/>
        </dgm:presLayoutVars>
      </dgm:prSet>
      <dgm:spPr/>
      <dgm:t>
        <a:bodyPr/>
        <a:lstStyle/>
        <a:p>
          <a:endParaRPr lang="en-US"/>
        </a:p>
      </dgm:t>
    </dgm:pt>
  </dgm:ptLst>
  <dgm:cxnLst>
    <dgm:cxn modelId="{47F633FE-7105-4A26-86C9-BC2462935525}" type="presOf" srcId="{B6C6449D-AAE0-4118-A9AB-F3323C4ADC1C}" destId="{279B550E-817F-45C0-9351-98C37A356258}" srcOrd="0" destOrd="0" presId="urn:microsoft.com/office/officeart/2005/8/layout/hProcess9"/>
    <dgm:cxn modelId="{325E15B4-0A59-42F8-9F5B-39ED31AC287B}" type="presOf" srcId="{C61D75D3-986E-44E1-AB33-ACCA67D52658}" destId="{D63BF5DE-A936-483C-9A23-70A4D7534C9E}" srcOrd="0" destOrd="0" presId="urn:microsoft.com/office/officeart/2005/8/layout/hProcess9"/>
    <dgm:cxn modelId="{F54C5300-6F4A-4217-B2F5-4233E1307D76}" srcId="{B6C6449D-AAE0-4118-A9AB-F3323C4ADC1C}" destId="{C61D75D3-986E-44E1-AB33-ACCA67D52658}" srcOrd="2" destOrd="0" parTransId="{9E9C48B0-4BE7-4FD7-910F-82EB8942EAD0}" sibTransId="{E617060F-1DF5-4F78-BEDA-8D27D40613D4}"/>
    <dgm:cxn modelId="{4D357D3A-103D-4483-ADC3-2B79204CCD42}" type="presOf" srcId="{75E7BA5E-37F8-44EE-BA1F-25D6D6A7AF22}" destId="{C47D60A0-17B5-4198-8546-CBB1226BBE14}" srcOrd="0" destOrd="0" presId="urn:microsoft.com/office/officeart/2005/8/layout/hProcess9"/>
    <dgm:cxn modelId="{490D6817-1179-4F78-AF15-64F7B3219AB1}" type="presOf" srcId="{831408DC-9919-41C4-B1B5-C5981265EA17}" destId="{00BE6F8D-6803-4F65-9EAA-66177073D027}" srcOrd="0" destOrd="0" presId="urn:microsoft.com/office/officeart/2005/8/layout/hProcess9"/>
    <dgm:cxn modelId="{14FF3A5B-301A-464B-BC34-0AC20631C449}" srcId="{B6C6449D-AAE0-4118-A9AB-F3323C4ADC1C}" destId="{831408DC-9919-41C4-B1B5-C5981265EA17}" srcOrd="1" destOrd="0" parTransId="{286C8E9C-0662-481B-BBBD-29F886E4B4F5}" sibTransId="{B838A059-ECDF-4C37-93A5-1B719D66365B}"/>
    <dgm:cxn modelId="{64EDA574-168F-4B67-BA73-6E28E1DB184B}" srcId="{B6C6449D-AAE0-4118-A9AB-F3323C4ADC1C}" destId="{75E7BA5E-37F8-44EE-BA1F-25D6D6A7AF22}" srcOrd="0" destOrd="0" parTransId="{F77323B6-686D-497A-BB0C-E0BC21F36188}" sibTransId="{BCD1F411-9836-4731-A046-7EFF6FF989BC}"/>
    <dgm:cxn modelId="{1AE863C8-184F-4618-A1D1-572985442ADD}" type="presParOf" srcId="{279B550E-817F-45C0-9351-98C37A356258}" destId="{02EC04D6-E394-4655-8DB9-83889161E9DA}" srcOrd="0" destOrd="0" presId="urn:microsoft.com/office/officeart/2005/8/layout/hProcess9"/>
    <dgm:cxn modelId="{FD05AFCC-D71B-4A21-AA69-3036D9991E12}" type="presParOf" srcId="{279B550E-817F-45C0-9351-98C37A356258}" destId="{EE0D7E54-B882-4037-904E-579045CD1625}" srcOrd="1" destOrd="0" presId="urn:microsoft.com/office/officeart/2005/8/layout/hProcess9"/>
    <dgm:cxn modelId="{859ABC9E-A7B2-484C-AC1D-7015C7A2423F}" type="presParOf" srcId="{EE0D7E54-B882-4037-904E-579045CD1625}" destId="{C47D60A0-17B5-4198-8546-CBB1226BBE14}" srcOrd="0" destOrd="0" presId="urn:microsoft.com/office/officeart/2005/8/layout/hProcess9"/>
    <dgm:cxn modelId="{B6465AA2-373A-4E40-9E56-F3C6098B765E}" type="presParOf" srcId="{EE0D7E54-B882-4037-904E-579045CD1625}" destId="{A5E3D0F0-0DCF-4EEE-91E9-CE204F8A2C77}" srcOrd="1" destOrd="0" presId="urn:microsoft.com/office/officeart/2005/8/layout/hProcess9"/>
    <dgm:cxn modelId="{09948386-FD69-48B7-A331-B2D76EE320E0}" type="presParOf" srcId="{EE0D7E54-B882-4037-904E-579045CD1625}" destId="{00BE6F8D-6803-4F65-9EAA-66177073D027}" srcOrd="2" destOrd="0" presId="urn:microsoft.com/office/officeart/2005/8/layout/hProcess9"/>
    <dgm:cxn modelId="{209878ED-FE1D-4D10-980B-6A5F71C5616D}" type="presParOf" srcId="{EE0D7E54-B882-4037-904E-579045CD1625}" destId="{208F9E6F-834B-4D0C-B62A-2CF0F6742318}" srcOrd="3" destOrd="0" presId="urn:microsoft.com/office/officeart/2005/8/layout/hProcess9"/>
    <dgm:cxn modelId="{CE611BD0-6C4F-42B5-9E57-337C85F5AFB7}" type="presParOf" srcId="{EE0D7E54-B882-4037-904E-579045CD1625}" destId="{D63BF5DE-A936-483C-9A23-70A4D7534C9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71045F-B19C-4134-A47D-A23DE8B65A02}"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34E2DC5-F650-49DE-977F-939A9E418132}">
      <dgm:prSet phldrT="[Text]" custT="1"/>
      <dgm:spPr>
        <a:solidFill>
          <a:srgbClr val="3F81CF"/>
        </a:solidFill>
      </dgm:spPr>
      <dgm:t>
        <a:bodyPr/>
        <a:lstStyle/>
        <a:p>
          <a:r>
            <a:rPr lang="en-US" sz="2000" dirty="0" smtClean="0"/>
            <a:t>Willingness</a:t>
          </a:r>
          <a:r>
            <a:rPr lang="en-US" sz="2000" baseline="0" dirty="0" smtClean="0"/>
            <a:t> to</a:t>
          </a:r>
        </a:p>
        <a:p>
          <a:r>
            <a:rPr lang="en-US" sz="1500" baseline="0" dirty="0" smtClean="0"/>
            <a:t>Review /self reflect</a:t>
          </a:r>
        </a:p>
        <a:p>
          <a:r>
            <a:rPr lang="en-US" sz="1500" baseline="0" dirty="0" smtClean="0"/>
            <a:t>Consider and try alternatives</a:t>
          </a:r>
        </a:p>
        <a:p>
          <a:r>
            <a:rPr lang="en-US" sz="1500" baseline="0" dirty="0" smtClean="0"/>
            <a:t>Support colleagues</a:t>
          </a:r>
        </a:p>
        <a:p>
          <a:r>
            <a:rPr lang="en-US" sz="1500" dirty="0" smtClean="0"/>
            <a:t>Listen</a:t>
          </a:r>
        </a:p>
        <a:p>
          <a:r>
            <a:rPr lang="en-US" sz="1500" dirty="0" smtClean="0"/>
            <a:t>Model apologizing</a:t>
          </a:r>
        </a:p>
        <a:p>
          <a:r>
            <a:rPr lang="en-US" sz="1500" dirty="0" smtClean="0"/>
            <a:t>Use </a:t>
          </a:r>
          <a:r>
            <a:rPr lang="en-US" sz="1500" dirty="0" err="1" smtClean="0"/>
            <a:t>humour</a:t>
          </a:r>
          <a:endParaRPr lang="en-US" sz="1500" dirty="0"/>
        </a:p>
      </dgm:t>
    </dgm:pt>
    <dgm:pt modelId="{D7FF47D3-99FF-4552-BB8E-AA251A685F86}" type="parTrans" cxnId="{E976EA1D-46C1-42F7-8493-3C4E93E29F60}">
      <dgm:prSet/>
      <dgm:spPr/>
      <dgm:t>
        <a:bodyPr/>
        <a:lstStyle/>
        <a:p>
          <a:endParaRPr lang="en-US"/>
        </a:p>
      </dgm:t>
    </dgm:pt>
    <dgm:pt modelId="{71EF6A88-3C14-463D-8399-2AEC8E21FFBD}" type="sibTrans" cxnId="{E976EA1D-46C1-42F7-8493-3C4E93E29F60}">
      <dgm:prSet/>
      <dgm:spPr/>
      <dgm:t>
        <a:bodyPr/>
        <a:lstStyle/>
        <a:p>
          <a:endParaRPr lang="en-US"/>
        </a:p>
      </dgm:t>
    </dgm:pt>
    <dgm:pt modelId="{A5E3DC1E-DAFD-42EA-A70E-DDD4AD7F459E}">
      <dgm:prSet phldrT="[Text]" custT="1"/>
      <dgm:spPr>
        <a:solidFill>
          <a:srgbClr val="3F81CF"/>
        </a:solidFill>
      </dgm:spPr>
      <dgm:t>
        <a:bodyPr/>
        <a:lstStyle/>
        <a:p>
          <a:r>
            <a:rPr lang="en-US" sz="2000" dirty="0" smtClean="0"/>
            <a:t>Build skills</a:t>
          </a:r>
        </a:p>
        <a:p>
          <a:r>
            <a:rPr lang="en-US" sz="1600" dirty="0" smtClean="0"/>
            <a:t>Empathy</a:t>
          </a:r>
        </a:p>
        <a:p>
          <a:r>
            <a:rPr lang="en-US" sz="1600" dirty="0" smtClean="0"/>
            <a:t>De escalation</a:t>
          </a:r>
        </a:p>
        <a:p>
          <a:r>
            <a:rPr lang="en-US" sz="1600" dirty="0" smtClean="0"/>
            <a:t>Active listening</a:t>
          </a:r>
        </a:p>
        <a:p>
          <a:r>
            <a:rPr lang="en-US" sz="1600" dirty="0" smtClean="0"/>
            <a:t>Teacher self esteem</a:t>
          </a:r>
        </a:p>
        <a:p>
          <a:r>
            <a:rPr lang="en-US" sz="1600" dirty="0" smtClean="0"/>
            <a:t>Assessing risk</a:t>
          </a:r>
        </a:p>
        <a:p>
          <a:r>
            <a:rPr lang="en-US" sz="1600" dirty="0" smtClean="0"/>
            <a:t>Approach training techniques</a:t>
          </a:r>
          <a:endParaRPr lang="en-US" sz="1600" dirty="0"/>
        </a:p>
      </dgm:t>
    </dgm:pt>
    <dgm:pt modelId="{F732811A-D65E-448D-A02C-EEACED6B3FF1}" type="parTrans" cxnId="{C362079F-1F76-40FE-B7CE-D1728D263644}">
      <dgm:prSet/>
      <dgm:spPr>
        <a:ln>
          <a:noFill/>
        </a:ln>
      </dgm:spPr>
      <dgm:t>
        <a:bodyPr/>
        <a:lstStyle/>
        <a:p>
          <a:endParaRPr lang="en-US"/>
        </a:p>
      </dgm:t>
    </dgm:pt>
    <dgm:pt modelId="{D06C5C95-83BD-4C40-9190-B2A7327C1C69}" type="sibTrans" cxnId="{C362079F-1F76-40FE-B7CE-D1728D263644}">
      <dgm:prSet/>
      <dgm:spPr/>
      <dgm:t>
        <a:bodyPr/>
        <a:lstStyle/>
        <a:p>
          <a:endParaRPr lang="en-US"/>
        </a:p>
      </dgm:t>
    </dgm:pt>
    <dgm:pt modelId="{30195E93-2BF0-421C-BFAA-C4FF6F5508FE}">
      <dgm:prSet phldrT="[Text]" custT="1"/>
      <dgm:spPr>
        <a:solidFill>
          <a:srgbClr val="3F81CF"/>
        </a:solidFill>
      </dgm:spPr>
      <dgm:t>
        <a:bodyPr/>
        <a:lstStyle/>
        <a:p>
          <a:r>
            <a:rPr lang="en-US" sz="1600" dirty="0" smtClean="0"/>
            <a:t>Respect and relationships</a:t>
          </a:r>
        </a:p>
        <a:p>
          <a:r>
            <a:rPr lang="en-US" sz="1600" dirty="0" smtClean="0"/>
            <a:t>SEND provision</a:t>
          </a:r>
        </a:p>
        <a:p>
          <a:r>
            <a:rPr lang="en-US" sz="1600" dirty="0" smtClean="0"/>
            <a:t>Voice of CYP</a:t>
          </a:r>
        </a:p>
        <a:p>
          <a:r>
            <a:rPr lang="en-US" sz="1600" dirty="0" smtClean="0"/>
            <a:t>Adaptation and reasonable adjustment</a:t>
          </a:r>
        </a:p>
        <a:p>
          <a:r>
            <a:rPr lang="en-US" sz="1600" dirty="0" smtClean="0"/>
            <a:t>Restorative practice</a:t>
          </a:r>
        </a:p>
      </dgm:t>
    </dgm:pt>
    <dgm:pt modelId="{BB7E1A71-E2A0-45FA-9E5E-3B7CCC9A1429}" type="parTrans" cxnId="{98F3EA3F-5C51-4C7C-9179-00C242469F2A}">
      <dgm:prSet/>
      <dgm:spPr>
        <a:ln>
          <a:noFill/>
        </a:ln>
      </dgm:spPr>
      <dgm:t>
        <a:bodyPr/>
        <a:lstStyle/>
        <a:p>
          <a:endParaRPr lang="en-US"/>
        </a:p>
      </dgm:t>
    </dgm:pt>
    <dgm:pt modelId="{B2A896F5-35EF-47D1-803F-61F20D0DF316}" type="sibTrans" cxnId="{98F3EA3F-5C51-4C7C-9179-00C242469F2A}">
      <dgm:prSet/>
      <dgm:spPr/>
      <dgm:t>
        <a:bodyPr/>
        <a:lstStyle/>
        <a:p>
          <a:endParaRPr lang="en-US"/>
        </a:p>
      </dgm:t>
    </dgm:pt>
    <dgm:pt modelId="{BA5516CF-1E10-4EE9-9426-B79898D9149C}">
      <dgm:prSet phldrT="[Text]" custLinFactX="1000" custLinFactNeighborX="100000" custLinFactNeighborY="1164"/>
      <dgm:spPr>
        <a:solidFill>
          <a:srgbClr val="3F81CF"/>
        </a:solidFill>
      </dgm:spPr>
      <dgm:t>
        <a:bodyPr/>
        <a:lstStyle/>
        <a:p>
          <a:endParaRPr lang="en-US"/>
        </a:p>
      </dgm:t>
    </dgm:pt>
    <dgm:pt modelId="{57A97D48-DFCB-4742-91A2-968E7EFE2E4A}" type="parTrans" cxnId="{81D8DDDC-C821-4737-962F-0CF1A61B6159}">
      <dgm:prSet/>
      <dgm:spPr/>
      <dgm:t>
        <a:bodyPr/>
        <a:lstStyle/>
        <a:p>
          <a:endParaRPr lang="en-US"/>
        </a:p>
      </dgm:t>
    </dgm:pt>
    <dgm:pt modelId="{EA983E2D-91C8-4CC2-B0DA-3BE0098C3C15}" type="sibTrans" cxnId="{81D8DDDC-C821-4737-962F-0CF1A61B6159}">
      <dgm:prSet/>
      <dgm:spPr/>
      <dgm:t>
        <a:bodyPr/>
        <a:lstStyle/>
        <a:p>
          <a:endParaRPr lang="en-US"/>
        </a:p>
      </dgm:t>
    </dgm:pt>
    <dgm:pt modelId="{94ADC705-1B93-413E-A6B0-399F619627BC}" type="pres">
      <dgm:prSet presAssocID="{5A71045F-B19C-4134-A47D-A23DE8B65A02}" presName="cycle" presStyleCnt="0">
        <dgm:presLayoutVars>
          <dgm:chMax val="1"/>
          <dgm:dir/>
          <dgm:animLvl val="ctr"/>
          <dgm:resizeHandles val="exact"/>
        </dgm:presLayoutVars>
      </dgm:prSet>
      <dgm:spPr/>
      <dgm:t>
        <a:bodyPr/>
        <a:lstStyle/>
        <a:p>
          <a:endParaRPr lang="en-US"/>
        </a:p>
      </dgm:t>
    </dgm:pt>
    <dgm:pt modelId="{7FC0E832-1433-4801-97CC-EC84BB6F9239}" type="pres">
      <dgm:prSet presAssocID="{734E2DC5-F650-49DE-977F-939A9E418132}" presName="centerShape" presStyleLbl="node0" presStyleIdx="0" presStyleCnt="1" custScaleX="193187" custScaleY="313928" custLinFactNeighborX="99893" custLinFactNeighborY="-28005"/>
      <dgm:spPr/>
      <dgm:t>
        <a:bodyPr/>
        <a:lstStyle/>
        <a:p>
          <a:endParaRPr lang="en-US"/>
        </a:p>
      </dgm:t>
    </dgm:pt>
    <dgm:pt modelId="{8B745D82-3990-4195-B325-9BF479B4BBFF}" type="pres">
      <dgm:prSet presAssocID="{F732811A-D65E-448D-A02C-EEACED6B3FF1}" presName="Name9" presStyleLbl="parChTrans1D2" presStyleIdx="0" presStyleCnt="2"/>
      <dgm:spPr/>
      <dgm:t>
        <a:bodyPr/>
        <a:lstStyle/>
        <a:p>
          <a:endParaRPr lang="en-US"/>
        </a:p>
      </dgm:t>
    </dgm:pt>
    <dgm:pt modelId="{497FE626-35E4-42EC-92D5-AF25A38FC069}" type="pres">
      <dgm:prSet presAssocID="{F732811A-D65E-448D-A02C-EEACED6B3FF1}" presName="connTx" presStyleLbl="parChTrans1D2" presStyleIdx="0" presStyleCnt="2"/>
      <dgm:spPr/>
      <dgm:t>
        <a:bodyPr/>
        <a:lstStyle/>
        <a:p>
          <a:endParaRPr lang="en-US"/>
        </a:p>
      </dgm:t>
    </dgm:pt>
    <dgm:pt modelId="{121477B8-62A4-4AD8-81AC-9ACFA9C01DCB}" type="pres">
      <dgm:prSet presAssocID="{A5E3DC1E-DAFD-42EA-A70E-DDD4AD7F459E}" presName="node" presStyleLbl="node1" presStyleIdx="0" presStyleCnt="2" custScaleX="193187" custScaleY="313928" custRadScaleRad="206652" custRadScaleInc="-86611">
        <dgm:presLayoutVars>
          <dgm:bulletEnabled val="1"/>
        </dgm:presLayoutVars>
      </dgm:prSet>
      <dgm:spPr/>
      <dgm:t>
        <a:bodyPr/>
        <a:lstStyle/>
        <a:p>
          <a:endParaRPr lang="en-US"/>
        </a:p>
      </dgm:t>
    </dgm:pt>
    <dgm:pt modelId="{94363F84-4945-44EC-BF2A-31E8BFE27EB9}" type="pres">
      <dgm:prSet presAssocID="{BB7E1A71-E2A0-45FA-9E5E-3B7CCC9A1429}" presName="Name9" presStyleLbl="parChTrans1D2" presStyleIdx="1" presStyleCnt="2"/>
      <dgm:spPr/>
      <dgm:t>
        <a:bodyPr/>
        <a:lstStyle/>
        <a:p>
          <a:endParaRPr lang="en-US"/>
        </a:p>
      </dgm:t>
    </dgm:pt>
    <dgm:pt modelId="{ABFB47DE-11D5-494D-B7FC-98F73081B1FD}" type="pres">
      <dgm:prSet presAssocID="{BB7E1A71-E2A0-45FA-9E5E-3B7CCC9A1429}" presName="connTx" presStyleLbl="parChTrans1D2" presStyleIdx="1" presStyleCnt="2"/>
      <dgm:spPr/>
      <dgm:t>
        <a:bodyPr/>
        <a:lstStyle/>
        <a:p>
          <a:endParaRPr lang="en-US"/>
        </a:p>
      </dgm:t>
    </dgm:pt>
    <dgm:pt modelId="{1C94A18E-9C1B-45C7-B3BD-23977831967A}" type="pres">
      <dgm:prSet presAssocID="{30195E93-2BF0-421C-BFAA-C4FF6F5508FE}" presName="node" presStyleLbl="node1" presStyleIdx="1" presStyleCnt="2" custScaleX="313928" custScaleY="188357" custRadScaleRad="2531" custRadScaleInc="-84029">
        <dgm:presLayoutVars>
          <dgm:bulletEnabled val="1"/>
        </dgm:presLayoutVars>
      </dgm:prSet>
      <dgm:spPr/>
      <dgm:t>
        <a:bodyPr/>
        <a:lstStyle/>
        <a:p>
          <a:endParaRPr lang="en-US"/>
        </a:p>
      </dgm:t>
    </dgm:pt>
  </dgm:ptLst>
  <dgm:cxnLst>
    <dgm:cxn modelId="{26EDA8FD-0EBB-427F-AB2A-7B83DA2E4600}" type="presOf" srcId="{734E2DC5-F650-49DE-977F-939A9E418132}" destId="{7FC0E832-1433-4801-97CC-EC84BB6F9239}" srcOrd="0" destOrd="0" presId="urn:microsoft.com/office/officeart/2005/8/layout/radial1"/>
    <dgm:cxn modelId="{C362079F-1F76-40FE-B7CE-D1728D263644}" srcId="{734E2DC5-F650-49DE-977F-939A9E418132}" destId="{A5E3DC1E-DAFD-42EA-A70E-DDD4AD7F459E}" srcOrd="0" destOrd="0" parTransId="{F732811A-D65E-448D-A02C-EEACED6B3FF1}" sibTransId="{D06C5C95-83BD-4C40-9190-B2A7327C1C69}"/>
    <dgm:cxn modelId="{811060BB-AECD-4C85-8542-9D13B7A6E34D}" type="presOf" srcId="{30195E93-2BF0-421C-BFAA-C4FF6F5508FE}" destId="{1C94A18E-9C1B-45C7-B3BD-23977831967A}" srcOrd="0" destOrd="0" presId="urn:microsoft.com/office/officeart/2005/8/layout/radial1"/>
    <dgm:cxn modelId="{E976EA1D-46C1-42F7-8493-3C4E93E29F60}" srcId="{5A71045F-B19C-4134-A47D-A23DE8B65A02}" destId="{734E2DC5-F650-49DE-977F-939A9E418132}" srcOrd="0" destOrd="0" parTransId="{D7FF47D3-99FF-4552-BB8E-AA251A685F86}" sibTransId="{71EF6A88-3C14-463D-8399-2AEC8E21FFBD}"/>
    <dgm:cxn modelId="{1EF30B54-5DD8-4A21-9A58-98CA95F39710}" type="presOf" srcId="{A5E3DC1E-DAFD-42EA-A70E-DDD4AD7F459E}" destId="{121477B8-62A4-4AD8-81AC-9ACFA9C01DCB}" srcOrd="0" destOrd="0" presId="urn:microsoft.com/office/officeart/2005/8/layout/radial1"/>
    <dgm:cxn modelId="{05C8817F-8493-4CC5-B3D8-BF28DCA1C994}" type="presOf" srcId="{BB7E1A71-E2A0-45FA-9E5E-3B7CCC9A1429}" destId="{ABFB47DE-11D5-494D-B7FC-98F73081B1FD}" srcOrd="1" destOrd="0" presId="urn:microsoft.com/office/officeart/2005/8/layout/radial1"/>
    <dgm:cxn modelId="{BC2B368C-C8F4-4841-A510-2624EE9F36D4}" type="presOf" srcId="{F732811A-D65E-448D-A02C-EEACED6B3FF1}" destId="{8B745D82-3990-4195-B325-9BF479B4BBFF}" srcOrd="0" destOrd="0" presId="urn:microsoft.com/office/officeart/2005/8/layout/radial1"/>
    <dgm:cxn modelId="{56FCF851-7608-435F-A432-38B1EFE247E5}" type="presOf" srcId="{BB7E1A71-E2A0-45FA-9E5E-3B7CCC9A1429}" destId="{94363F84-4945-44EC-BF2A-31E8BFE27EB9}" srcOrd="0" destOrd="0" presId="urn:microsoft.com/office/officeart/2005/8/layout/radial1"/>
    <dgm:cxn modelId="{CC37B505-6E6F-41F5-8939-38B38C730442}" type="presOf" srcId="{5A71045F-B19C-4134-A47D-A23DE8B65A02}" destId="{94ADC705-1B93-413E-A6B0-399F619627BC}" srcOrd="0" destOrd="0" presId="urn:microsoft.com/office/officeart/2005/8/layout/radial1"/>
    <dgm:cxn modelId="{98F3EA3F-5C51-4C7C-9179-00C242469F2A}" srcId="{734E2DC5-F650-49DE-977F-939A9E418132}" destId="{30195E93-2BF0-421C-BFAA-C4FF6F5508FE}" srcOrd="1" destOrd="0" parTransId="{BB7E1A71-E2A0-45FA-9E5E-3B7CCC9A1429}" sibTransId="{B2A896F5-35EF-47D1-803F-61F20D0DF316}"/>
    <dgm:cxn modelId="{6B33CA14-F1D0-477C-A10D-7EC0F6CF2FFC}" type="presOf" srcId="{F732811A-D65E-448D-A02C-EEACED6B3FF1}" destId="{497FE626-35E4-42EC-92D5-AF25A38FC069}" srcOrd="1" destOrd="0" presId="urn:microsoft.com/office/officeart/2005/8/layout/radial1"/>
    <dgm:cxn modelId="{81D8DDDC-C821-4737-962F-0CF1A61B6159}" srcId="{5A71045F-B19C-4134-A47D-A23DE8B65A02}" destId="{BA5516CF-1E10-4EE9-9426-B79898D9149C}" srcOrd="1" destOrd="0" parTransId="{57A97D48-DFCB-4742-91A2-968E7EFE2E4A}" sibTransId="{EA983E2D-91C8-4CC2-B0DA-3BE0098C3C15}"/>
    <dgm:cxn modelId="{A7D17FC4-DC90-406C-A38E-736F7001AB5B}" type="presParOf" srcId="{94ADC705-1B93-413E-A6B0-399F619627BC}" destId="{7FC0E832-1433-4801-97CC-EC84BB6F9239}" srcOrd="0" destOrd="0" presId="urn:microsoft.com/office/officeart/2005/8/layout/radial1"/>
    <dgm:cxn modelId="{EBB1079B-4F22-4FC7-B22F-2342DD4FE991}" type="presParOf" srcId="{94ADC705-1B93-413E-A6B0-399F619627BC}" destId="{8B745D82-3990-4195-B325-9BF479B4BBFF}" srcOrd="1" destOrd="0" presId="urn:microsoft.com/office/officeart/2005/8/layout/radial1"/>
    <dgm:cxn modelId="{91E2653F-4A5F-4850-8AF8-CE0BF795AFA2}" type="presParOf" srcId="{8B745D82-3990-4195-B325-9BF479B4BBFF}" destId="{497FE626-35E4-42EC-92D5-AF25A38FC069}" srcOrd="0" destOrd="0" presId="urn:microsoft.com/office/officeart/2005/8/layout/radial1"/>
    <dgm:cxn modelId="{EFCE7A05-BF87-4ED7-8E64-AD40089805F3}" type="presParOf" srcId="{94ADC705-1B93-413E-A6B0-399F619627BC}" destId="{121477B8-62A4-4AD8-81AC-9ACFA9C01DCB}" srcOrd="2" destOrd="0" presId="urn:microsoft.com/office/officeart/2005/8/layout/radial1"/>
    <dgm:cxn modelId="{EB57870B-AE82-48DF-97B3-06167D0A8075}" type="presParOf" srcId="{94ADC705-1B93-413E-A6B0-399F619627BC}" destId="{94363F84-4945-44EC-BF2A-31E8BFE27EB9}" srcOrd="3" destOrd="0" presId="urn:microsoft.com/office/officeart/2005/8/layout/radial1"/>
    <dgm:cxn modelId="{C8204AA2-0A46-4D4E-9079-710EE773270B}" type="presParOf" srcId="{94363F84-4945-44EC-BF2A-31E8BFE27EB9}" destId="{ABFB47DE-11D5-494D-B7FC-98F73081B1FD}" srcOrd="0" destOrd="0" presId="urn:microsoft.com/office/officeart/2005/8/layout/radial1"/>
    <dgm:cxn modelId="{3681D7D0-53A7-4957-A534-325579732FF2}" type="presParOf" srcId="{94ADC705-1B93-413E-A6B0-399F619627BC}" destId="{1C94A18E-9C1B-45C7-B3BD-23977831967A}"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3F0C35-D5EE-46A3-9499-4782A73FE2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EAA151-3DF8-4A69-ADEC-1638AFDC8392}">
      <dgm:prSet phldrT="[Text]"/>
      <dgm:spPr>
        <a:solidFill>
          <a:schemeClr val="accent2">
            <a:lumMod val="60000"/>
            <a:lumOff val="40000"/>
          </a:schemeClr>
        </a:solidFill>
      </dgm:spPr>
      <dgm:t>
        <a:bodyPr/>
        <a:lstStyle/>
        <a:p>
          <a:r>
            <a:rPr lang="en-GB" altLang="en-US" dirty="0" smtClean="0"/>
            <a:t>Allow the young person to take control of his or her behaviour as soon as it is safe to do so.</a:t>
          </a:r>
          <a:endParaRPr lang="en-US" dirty="0"/>
        </a:p>
      </dgm:t>
    </dgm:pt>
    <dgm:pt modelId="{81FB949C-EE87-4837-8C30-6E8966C0501E}" type="parTrans" cxnId="{1BBE123E-7334-46EB-BF6E-A4BDE6C93E7B}">
      <dgm:prSet/>
      <dgm:spPr/>
      <dgm:t>
        <a:bodyPr/>
        <a:lstStyle/>
        <a:p>
          <a:endParaRPr lang="en-US"/>
        </a:p>
      </dgm:t>
    </dgm:pt>
    <dgm:pt modelId="{8EA8DA7D-E264-4D6A-82CE-4AC333AD668F}" type="sibTrans" cxnId="{1BBE123E-7334-46EB-BF6E-A4BDE6C93E7B}">
      <dgm:prSet/>
      <dgm:spPr/>
      <dgm:t>
        <a:bodyPr/>
        <a:lstStyle/>
        <a:p>
          <a:endParaRPr lang="en-US"/>
        </a:p>
      </dgm:t>
    </dgm:pt>
    <dgm:pt modelId="{53CDD2AB-B2B6-4DEF-9FC1-275BD272AE74}">
      <dgm:prSet/>
      <dgm:spPr>
        <a:solidFill>
          <a:schemeClr val="accent2">
            <a:lumMod val="60000"/>
            <a:lumOff val="40000"/>
          </a:schemeClr>
        </a:solidFill>
      </dgm:spPr>
      <dgm:t>
        <a:bodyPr/>
        <a:lstStyle/>
        <a:p>
          <a:r>
            <a:rPr lang="en-GB" altLang="en-US" dirty="0" smtClean="0"/>
            <a:t>Use RPI techniques to deal with difficult pupils</a:t>
          </a:r>
        </a:p>
      </dgm:t>
    </dgm:pt>
    <dgm:pt modelId="{209CBDDB-EF59-485E-A094-CB262673CD03}" type="parTrans" cxnId="{D919DA83-9369-4E53-AA78-C94452EDC2B9}">
      <dgm:prSet/>
      <dgm:spPr/>
      <dgm:t>
        <a:bodyPr/>
        <a:lstStyle/>
        <a:p>
          <a:endParaRPr lang="en-US"/>
        </a:p>
      </dgm:t>
    </dgm:pt>
    <dgm:pt modelId="{169455B7-C295-42B3-8847-CA980E608A19}" type="sibTrans" cxnId="{D919DA83-9369-4E53-AA78-C94452EDC2B9}">
      <dgm:prSet/>
      <dgm:spPr/>
      <dgm:t>
        <a:bodyPr/>
        <a:lstStyle/>
        <a:p>
          <a:endParaRPr lang="en-US"/>
        </a:p>
      </dgm:t>
    </dgm:pt>
    <dgm:pt modelId="{3E62F54C-DCEF-4AEC-ABDC-8DB3C2C94545}">
      <dgm:prSet/>
      <dgm:spPr>
        <a:solidFill>
          <a:schemeClr val="accent2">
            <a:lumMod val="60000"/>
            <a:lumOff val="40000"/>
          </a:schemeClr>
        </a:solidFill>
      </dgm:spPr>
      <dgm:t>
        <a:bodyPr/>
        <a:lstStyle/>
        <a:p>
          <a:r>
            <a:rPr lang="en-GB" altLang="en-US" dirty="0" smtClean="0"/>
            <a:t>Treat the young person with dignity and respect</a:t>
          </a:r>
        </a:p>
      </dgm:t>
    </dgm:pt>
    <dgm:pt modelId="{13E58F15-13F4-4507-9DB4-257CA8061D90}" type="parTrans" cxnId="{2311B2AC-E483-4958-B7F3-40B6FF285070}">
      <dgm:prSet/>
      <dgm:spPr/>
      <dgm:t>
        <a:bodyPr/>
        <a:lstStyle/>
        <a:p>
          <a:endParaRPr lang="en-US"/>
        </a:p>
      </dgm:t>
    </dgm:pt>
    <dgm:pt modelId="{AFD88756-0CE3-4970-8612-FE4BB0D0870B}" type="sibTrans" cxnId="{2311B2AC-E483-4958-B7F3-40B6FF285070}">
      <dgm:prSet/>
      <dgm:spPr/>
      <dgm:t>
        <a:bodyPr/>
        <a:lstStyle/>
        <a:p>
          <a:endParaRPr lang="en-US"/>
        </a:p>
      </dgm:t>
    </dgm:pt>
    <dgm:pt modelId="{81759204-F16C-4FFE-93D5-0783910FA915}">
      <dgm:prSet/>
      <dgm:spPr>
        <a:solidFill>
          <a:schemeClr val="accent2">
            <a:lumMod val="60000"/>
            <a:lumOff val="40000"/>
          </a:schemeClr>
        </a:solidFill>
      </dgm:spPr>
      <dgm:t>
        <a:bodyPr/>
        <a:lstStyle/>
        <a:p>
          <a:r>
            <a:rPr lang="en-GB" altLang="en-US" dirty="0" smtClean="0"/>
            <a:t>Consider the quickest way to manage behaviour</a:t>
          </a:r>
        </a:p>
      </dgm:t>
    </dgm:pt>
    <dgm:pt modelId="{BC333AC2-23C7-4174-B14D-16241DA64B8D}" type="parTrans" cxnId="{99C584BE-FCF3-4AF4-9852-6B0CE3575BD1}">
      <dgm:prSet/>
      <dgm:spPr/>
      <dgm:t>
        <a:bodyPr/>
        <a:lstStyle/>
        <a:p>
          <a:endParaRPr lang="en-US"/>
        </a:p>
      </dgm:t>
    </dgm:pt>
    <dgm:pt modelId="{2214EC67-6C09-42F2-8EE5-41E5DE3CF70E}" type="sibTrans" cxnId="{99C584BE-FCF3-4AF4-9852-6B0CE3575BD1}">
      <dgm:prSet/>
      <dgm:spPr/>
      <dgm:t>
        <a:bodyPr/>
        <a:lstStyle/>
        <a:p>
          <a:endParaRPr lang="en-US"/>
        </a:p>
      </dgm:t>
    </dgm:pt>
    <dgm:pt modelId="{978BA7A9-9D54-4F7D-AA7D-D20595EA7B04}">
      <dgm:prSet/>
      <dgm:spPr>
        <a:solidFill>
          <a:schemeClr val="accent2">
            <a:lumMod val="60000"/>
            <a:lumOff val="40000"/>
          </a:schemeClr>
        </a:solidFill>
      </dgm:spPr>
      <dgm:t>
        <a:bodyPr/>
        <a:lstStyle/>
        <a:p>
          <a:r>
            <a:rPr lang="en-GB" altLang="en-US" dirty="0" smtClean="0"/>
            <a:t>Teach techniques that support and isolate but can </a:t>
          </a:r>
          <a:br>
            <a:rPr lang="en-GB" altLang="en-US" dirty="0" smtClean="0"/>
          </a:br>
          <a:r>
            <a:rPr lang="en-GB" altLang="en-US" dirty="0" smtClean="0"/>
            <a:t>cause pain</a:t>
          </a:r>
          <a:endParaRPr lang="en-GB" altLang="en-US" dirty="0"/>
        </a:p>
      </dgm:t>
    </dgm:pt>
    <dgm:pt modelId="{1627510D-AE50-40FE-8674-E4C1CD980D6D}" type="parTrans" cxnId="{1039F090-8483-4B58-A9AA-218A5A68EC1C}">
      <dgm:prSet/>
      <dgm:spPr/>
      <dgm:t>
        <a:bodyPr/>
        <a:lstStyle/>
        <a:p>
          <a:endParaRPr lang="en-US"/>
        </a:p>
      </dgm:t>
    </dgm:pt>
    <dgm:pt modelId="{451965CA-633B-4C38-A29B-F55D826F2513}" type="sibTrans" cxnId="{1039F090-8483-4B58-A9AA-218A5A68EC1C}">
      <dgm:prSet/>
      <dgm:spPr/>
      <dgm:t>
        <a:bodyPr/>
        <a:lstStyle/>
        <a:p>
          <a:endParaRPr lang="en-US"/>
        </a:p>
      </dgm:t>
    </dgm:pt>
    <dgm:pt modelId="{CF2EF09B-CF8D-400D-A6D1-8D41D2FF433D}">
      <dgm:prSet phldrT="[Text]" custT="1"/>
      <dgm:spPr/>
      <dgm:t>
        <a:bodyPr/>
        <a:lstStyle/>
        <a:p>
          <a:endParaRPr lang="en-US" sz="2000" dirty="0"/>
        </a:p>
      </dgm:t>
    </dgm:pt>
    <dgm:pt modelId="{ED98DBED-2272-4EF8-AE5A-4758508047F7}" type="parTrans" cxnId="{A58E3F46-7F57-4C4D-A386-4930149C4AB5}">
      <dgm:prSet/>
      <dgm:spPr/>
      <dgm:t>
        <a:bodyPr/>
        <a:lstStyle/>
        <a:p>
          <a:endParaRPr lang="en-US"/>
        </a:p>
      </dgm:t>
    </dgm:pt>
    <dgm:pt modelId="{8FD23BCC-6EB8-4733-B0FB-6AE0309C4CA4}" type="sibTrans" cxnId="{A58E3F46-7F57-4C4D-A386-4930149C4AB5}">
      <dgm:prSet/>
      <dgm:spPr/>
      <dgm:t>
        <a:bodyPr/>
        <a:lstStyle/>
        <a:p>
          <a:endParaRPr lang="en-US"/>
        </a:p>
      </dgm:t>
    </dgm:pt>
    <dgm:pt modelId="{7666CA51-C6E7-4BED-8776-CDC8C47BD58A}">
      <dgm:prSet/>
      <dgm:spPr/>
      <dgm:t>
        <a:bodyPr/>
        <a:lstStyle/>
        <a:p>
          <a:endParaRPr lang="en-GB" altLang="en-US" dirty="0" smtClean="0"/>
        </a:p>
      </dgm:t>
    </dgm:pt>
    <dgm:pt modelId="{444871A6-C8D4-4EE6-9D3B-3ED8979F1642}" type="parTrans" cxnId="{7AD1F292-6216-4D7B-B3B8-FC91C3B03635}">
      <dgm:prSet/>
      <dgm:spPr/>
      <dgm:t>
        <a:bodyPr/>
        <a:lstStyle/>
        <a:p>
          <a:endParaRPr lang="en-US"/>
        </a:p>
      </dgm:t>
    </dgm:pt>
    <dgm:pt modelId="{3FB27335-A483-4187-9A62-CA3E47898E74}" type="sibTrans" cxnId="{7AD1F292-6216-4D7B-B3B8-FC91C3B03635}">
      <dgm:prSet/>
      <dgm:spPr/>
      <dgm:t>
        <a:bodyPr/>
        <a:lstStyle/>
        <a:p>
          <a:endParaRPr lang="en-US"/>
        </a:p>
      </dgm:t>
    </dgm:pt>
    <dgm:pt modelId="{87D5E5B5-E309-400F-95F7-6F5C097941A8}">
      <dgm:prSet/>
      <dgm:spPr/>
      <dgm:t>
        <a:bodyPr/>
        <a:lstStyle/>
        <a:p>
          <a:endParaRPr lang="en-GB" altLang="en-US" dirty="0" smtClean="0"/>
        </a:p>
      </dgm:t>
    </dgm:pt>
    <dgm:pt modelId="{282AEA80-37A9-4742-828F-EF76A9D4A379}" type="parTrans" cxnId="{DBBE1CDF-6B07-4988-83D4-15C27231E844}">
      <dgm:prSet/>
      <dgm:spPr/>
      <dgm:t>
        <a:bodyPr/>
        <a:lstStyle/>
        <a:p>
          <a:endParaRPr lang="en-US"/>
        </a:p>
      </dgm:t>
    </dgm:pt>
    <dgm:pt modelId="{F2E5F80E-F625-48C8-AA80-0B0577636BEC}" type="sibTrans" cxnId="{DBBE1CDF-6B07-4988-83D4-15C27231E844}">
      <dgm:prSet/>
      <dgm:spPr/>
      <dgm:t>
        <a:bodyPr/>
        <a:lstStyle/>
        <a:p>
          <a:endParaRPr lang="en-US"/>
        </a:p>
      </dgm:t>
    </dgm:pt>
    <dgm:pt modelId="{AAB2122A-26F6-46DF-A8AB-9FE1AFD5DBEF}">
      <dgm:prSet/>
      <dgm:spPr>
        <a:solidFill>
          <a:schemeClr val="accent2">
            <a:lumMod val="60000"/>
            <a:lumOff val="40000"/>
          </a:schemeClr>
        </a:solidFill>
      </dgm:spPr>
      <dgm:t>
        <a:bodyPr/>
        <a:lstStyle/>
        <a:p>
          <a:r>
            <a:rPr lang="en-US" dirty="0" smtClean="0"/>
            <a:t>Expect</a:t>
          </a:r>
          <a:r>
            <a:rPr lang="en-US" baseline="0" dirty="0" smtClean="0"/>
            <a:t> all CYPs to comply with the same rules </a:t>
          </a:r>
          <a:endParaRPr lang="en-US" dirty="0"/>
        </a:p>
      </dgm:t>
    </dgm:pt>
    <dgm:pt modelId="{12A962DB-7379-4ED5-9F0C-08F0A96BEE94}" type="parTrans" cxnId="{86665440-1AF4-48EC-873D-BEF58545B2CB}">
      <dgm:prSet/>
      <dgm:spPr/>
      <dgm:t>
        <a:bodyPr/>
        <a:lstStyle/>
        <a:p>
          <a:endParaRPr lang="en-US"/>
        </a:p>
      </dgm:t>
    </dgm:pt>
    <dgm:pt modelId="{50B671FD-BAA2-4AF3-9547-149534F00B33}" type="sibTrans" cxnId="{86665440-1AF4-48EC-873D-BEF58545B2CB}">
      <dgm:prSet/>
      <dgm:spPr/>
      <dgm:t>
        <a:bodyPr/>
        <a:lstStyle/>
        <a:p>
          <a:endParaRPr lang="en-US"/>
        </a:p>
      </dgm:t>
    </dgm:pt>
    <dgm:pt modelId="{19408440-63D0-478C-8D49-7475E463DA3F}" type="pres">
      <dgm:prSet presAssocID="{F03F0C35-D5EE-46A3-9499-4782A73FE2DE}" presName="linear" presStyleCnt="0">
        <dgm:presLayoutVars>
          <dgm:animLvl val="lvl"/>
          <dgm:resizeHandles val="exact"/>
        </dgm:presLayoutVars>
      </dgm:prSet>
      <dgm:spPr/>
      <dgm:t>
        <a:bodyPr/>
        <a:lstStyle/>
        <a:p>
          <a:endParaRPr lang="en-US"/>
        </a:p>
      </dgm:t>
    </dgm:pt>
    <dgm:pt modelId="{15F68BF8-AF13-4C55-ACFF-98EC27BD88C3}" type="pres">
      <dgm:prSet presAssocID="{12EAA151-3DF8-4A69-ADEC-1638AFDC8392}" presName="parentText" presStyleLbl="node1" presStyleIdx="0" presStyleCnt="6" custLinFactNeighborY="64493">
        <dgm:presLayoutVars>
          <dgm:chMax val="0"/>
          <dgm:bulletEnabled val="1"/>
        </dgm:presLayoutVars>
      </dgm:prSet>
      <dgm:spPr/>
      <dgm:t>
        <a:bodyPr/>
        <a:lstStyle/>
        <a:p>
          <a:endParaRPr lang="en-US"/>
        </a:p>
      </dgm:t>
    </dgm:pt>
    <dgm:pt modelId="{D6536CB6-09D3-4EE3-8AB4-F6E68206AD51}" type="pres">
      <dgm:prSet presAssocID="{12EAA151-3DF8-4A69-ADEC-1638AFDC8392}" presName="childText" presStyleLbl="revTx" presStyleIdx="0" presStyleCnt="3">
        <dgm:presLayoutVars>
          <dgm:bulletEnabled val="1"/>
        </dgm:presLayoutVars>
      </dgm:prSet>
      <dgm:spPr/>
      <dgm:t>
        <a:bodyPr/>
        <a:lstStyle/>
        <a:p>
          <a:endParaRPr lang="en-US"/>
        </a:p>
      </dgm:t>
    </dgm:pt>
    <dgm:pt modelId="{E88543F5-515B-425C-9FA4-28B0640E4C5D}" type="pres">
      <dgm:prSet presAssocID="{53CDD2AB-B2B6-4DEF-9FC1-275BD272AE74}" presName="parentText" presStyleLbl="node1" presStyleIdx="1" presStyleCnt="6" custLinFactNeighborY="-3375">
        <dgm:presLayoutVars>
          <dgm:chMax val="0"/>
          <dgm:bulletEnabled val="1"/>
        </dgm:presLayoutVars>
      </dgm:prSet>
      <dgm:spPr/>
      <dgm:t>
        <a:bodyPr/>
        <a:lstStyle/>
        <a:p>
          <a:endParaRPr lang="en-US"/>
        </a:p>
      </dgm:t>
    </dgm:pt>
    <dgm:pt modelId="{C07E9DE5-47CA-48EF-B73A-AEA0EAA30DDF}" type="pres">
      <dgm:prSet presAssocID="{53CDD2AB-B2B6-4DEF-9FC1-275BD272AE74}" presName="childText" presStyleLbl="revTx" presStyleIdx="1" presStyleCnt="3">
        <dgm:presLayoutVars>
          <dgm:bulletEnabled val="1"/>
        </dgm:presLayoutVars>
      </dgm:prSet>
      <dgm:spPr/>
      <dgm:t>
        <a:bodyPr/>
        <a:lstStyle/>
        <a:p>
          <a:endParaRPr lang="en-US"/>
        </a:p>
      </dgm:t>
    </dgm:pt>
    <dgm:pt modelId="{4B282553-B478-4E2E-B56E-D96E93AD21D1}" type="pres">
      <dgm:prSet presAssocID="{3E62F54C-DCEF-4AEC-ABDC-8DB3C2C94545}" presName="parentText" presStyleLbl="node1" presStyleIdx="2" presStyleCnt="6" custLinFactY="-21015" custLinFactNeighborY="-100000">
        <dgm:presLayoutVars>
          <dgm:chMax val="0"/>
          <dgm:bulletEnabled val="1"/>
        </dgm:presLayoutVars>
      </dgm:prSet>
      <dgm:spPr/>
      <dgm:t>
        <a:bodyPr/>
        <a:lstStyle/>
        <a:p>
          <a:endParaRPr lang="en-US"/>
        </a:p>
      </dgm:t>
    </dgm:pt>
    <dgm:pt modelId="{590C6E1C-80E2-48C9-B31A-FC77CE08B47E}" type="pres">
      <dgm:prSet presAssocID="{AFD88756-0CE3-4970-8612-FE4BB0D0870B}" presName="spacer" presStyleCnt="0"/>
      <dgm:spPr/>
    </dgm:pt>
    <dgm:pt modelId="{0D0B705E-3B75-4703-9A21-9CA0E8709926}" type="pres">
      <dgm:prSet presAssocID="{81759204-F16C-4FFE-93D5-0783910FA915}" presName="parentText" presStyleLbl="node1" presStyleIdx="3" presStyleCnt="6" custLinFactNeighborY="-53548">
        <dgm:presLayoutVars>
          <dgm:chMax val="0"/>
          <dgm:bulletEnabled val="1"/>
        </dgm:presLayoutVars>
      </dgm:prSet>
      <dgm:spPr/>
      <dgm:t>
        <a:bodyPr/>
        <a:lstStyle/>
        <a:p>
          <a:endParaRPr lang="en-US"/>
        </a:p>
      </dgm:t>
    </dgm:pt>
    <dgm:pt modelId="{59608667-6B2D-4899-A25E-62464AE059E8}" type="pres">
      <dgm:prSet presAssocID="{81759204-F16C-4FFE-93D5-0783910FA915}" presName="childText" presStyleLbl="revTx" presStyleIdx="2" presStyleCnt="3">
        <dgm:presLayoutVars>
          <dgm:bulletEnabled val="1"/>
        </dgm:presLayoutVars>
      </dgm:prSet>
      <dgm:spPr/>
      <dgm:t>
        <a:bodyPr/>
        <a:lstStyle/>
        <a:p>
          <a:endParaRPr lang="en-US"/>
        </a:p>
      </dgm:t>
    </dgm:pt>
    <dgm:pt modelId="{E8ECAE1B-2B53-4406-B5E9-BEC0C334F674}" type="pres">
      <dgm:prSet presAssocID="{978BA7A9-9D54-4F7D-AA7D-D20595EA7B04}" presName="parentText" presStyleLbl="node1" presStyleIdx="4" presStyleCnt="6" custLinFactY="-41437" custLinFactNeighborY="-100000">
        <dgm:presLayoutVars>
          <dgm:chMax val="0"/>
          <dgm:bulletEnabled val="1"/>
        </dgm:presLayoutVars>
      </dgm:prSet>
      <dgm:spPr/>
      <dgm:t>
        <a:bodyPr/>
        <a:lstStyle/>
        <a:p>
          <a:endParaRPr lang="en-US"/>
        </a:p>
      </dgm:t>
    </dgm:pt>
    <dgm:pt modelId="{D265AD54-99FF-4CFC-8AB0-58609949DF7F}" type="pres">
      <dgm:prSet presAssocID="{451965CA-633B-4C38-A29B-F55D826F2513}" presName="spacer" presStyleCnt="0"/>
      <dgm:spPr/>
    </dgm:pt>
    <dgm:pt modelId="{71849B5B-5D65-47BE-9D10-255CE269E817}" type="pres">
      <dgm:prSet presAssocID="{AAB2122A-26F6-46DF-A8AB-9FE1AFD5DBEF}" presName="parentText" presStyleLbl="node1" presStyleIdx="5" presStyleCnt="6" custLinFactY="-28200" custLinFactNeighborY="-100000">
        <dgm:presLayoutVars>
          <dgm:chMax val="0"/>
          <dgm:bulletEnabled val="1"/>
        </dgm:presLayoutVars>
      </dgm:prSet>
      <dgm:spPr/>
      <dgm:t>
        <a:bodyPr/>
        <a:lstStyle/>
        <a:p>
          <a:endParaRPr lang="en-US"/>
        </a:p>
      </dgm:t>
    </dgm:pt>
  </dgm:ptLst>
  <dgm:cxnLst>
    <dgm:cxn modelId="{86665440-1AF4-48EC-873D-BEF58545B2CB}" srcId="{F03F0C35-D5EE-46A3-9499-4782A73FE2DE}" destId="{AAB2122A-26F6-46DF-A8AB-9FE1AFD5DBEF}" srcOrd="5" destOrd="0" parTransId="{12A962DB-7379-4ED5-9F0C-08F0A96BEE94}" sibTransId="{50B671FD-BAA2-4AF3-9547-149534F00B33}"/>
    <dgm:cxn modelId="{99C584BE-FCF3-4AF4-9852-6B0CE3575BD1}" srcId="{F03F0C35-D5EE-46A3-9499-4782A73FE2DE}" destId="{81759204-F16C-4FFE-93D5-0783910FA915}" srcOrd="3" destOrd="0" parTransId="{BC333AC2-23C7-4174-B14D-16241DA64B8D}" sibTransId="{2214EC67-6C09-42F2-8EE5-41E5DE3CF70E}"/>
    <dgm:cxn modelId="{AB0C1FB9-B52C-4B79-A726-A66ACD55852F}" type="presOf" srcId="{7666CA51-C6E7-4BED-8776-CDC8C47BD58A}" destId="{C07E9DE5-47CA-48EF-B73A-AEA0EAA30DDF}" srcOrd="0" destOrd="0" presId="urn:microsoft.com/office/officeart/2005/8/layout/vList2"/>
    <dgm:cxn modelId="{A58E3F46-7F57-4C4D-A386-4930149C4AB5}" srcId="{12EAA151-3DF8-4A69-ADEC-1638AFDC8392}" destId="{CF2EF09B-CF8D-400D-A6D1-8D41D2FF433D}" srcOrd="0" destOrd="0" parTransId="{ED98DBED-2272-4EF8-AE5A-4758508047F7}" sibTransId="{8FD23BCC-6EB8-4733-B0FB-6AE0309C4CA4}"/>
    <dgm:cxn modelId="{1BBE123E-7334-46EB-BF6E-A4BDE6C93E7B}" srcId="{F03F0C35-D5EE-46A3-9499-4782A73FE2DE}" destId="{12EAA151-3DF8-4A69-ADEC-1638AFDC8392}" srcOrd="0" destOrd="0" parTransId="{81FB949C-EE87-4837-8C30-6E8966C0501E}" sibTransId="{8EA8DA7D-E264-4D6A-82CE-4AC333AD668F}"/>
    <dgm:cxn modelId="{99DADD4B-052F-4E0F-86A8-BE8C772ADFCC}" type="presOf" srcId="{978BA7A9-9D54-4F7D-AA7D-D20595EA7B04}" destId="{E8ECAE1B-2B53-4406-B5E9-BEC0C334F674}" srcOrd="0" destOrd="0" presId="urn:microsoft.com/office/officeart/2005/8/layout/vList2"/>
    <dgm:cxn modelId="{5AB06137-8826-46CB-95F0-A726A4589D79}" type="presOf" srcId="{81759204-F16C-4FFE-93D5-0783910FA915}" destId="{0D0B705E-3B75-4703-9A21-9CA0E8709926}" srcOrd="0" destOrd="0" presId="urn:microsoft.com/office/officeart/2005/8/layout/vList2"/>
    <dgm:cxn modelId="{FBCA7B2D-2744-456A-959B-3FFC65B338C0}" type="presOf" srcId="{87D5E5B5-E309-400F-95F7-6F5C097941A8}" destId="{59608667-6B2D-4899-A25E-62464AE059E8}" srcOrd="0" destOrd="0" presId="urn:microsoft.com/office/officeart/2005/8/layout/vList2"/>
    <dgm:cxn modelId="{CE1F0EEF-06BD-4CF3-BF46-A63860B03445}" type="presOf" srcId="{CF2EF09B-CF8D-400D-A6D1-8D41D2FF433D}" destId="{D6536CB6-09D3-4EE3-8AB4-F6E68206AD51}" srcOrd="0" destOrd="0" presId="urn:microsoft.com/office/officeart/2005/8/layout/vList2"/>
    <dgm:cxn modelId="{F16DE9D9-6425-4352-98CE-38DDC31AB56E}" type="presOf" srcId="{12EAA151-3DF8-4A69-ADEC-1638AFDC8392}" destId="{15F68BF8-AF13-4C55-ACFF-98EC27BD88C3}" srcOrd="0" destOrd="0" presId="urn:microsoft.com/office/officeart/2005/8/layout/vList2"/>
    <dgm:cxn modelId="{1039F090-8483-4B58-A9AA-218A5A68EC1C}" srcId="{F03F0C35-D5EE-46A3-9499-4782A73FE2DE}" destId="{978BA7A9-9D54-4F7D-AA7D-D20595EA7B04}" srcOrd="4" destOrd="0" parTransId="{1627510D-AE50-40FE-8674-E4C1CD980D6D}" sibTransId="{451965CA-633B-4C38-A29B-F55D826F2513}"/>
    <dgm:cxn modelId="{498BA602-E26F-4660-8623-C3338B4BDF05}" type="presOf" srcId="{AAB2122A-26F6-46DF-A8AB-9FE1AFD5DBEF}" destId="{71849B5B-5D65-47BE-9D10-255CE269E817}" srcOrd="0" destOrd="0" presId="urn:microsoft.com/office/officeart/2005/8/layout/vList2"/>
    <dgm:cxn modelId="{2311B2AC-E483-4958-B7F3-40B6FF285070}" srcId="{F03F0C35-D5EE-46A3-9499-4782A73FE2DE}" destId="{3E62F54C-DCEF-4AEC-ABDC-8DB3C2C94545}" srcOrd="2" destOrd="0" parTransId="{13E58F15-13F4-4507-9DB4-257CA8061D90}" sibTransId="{AFD88756-0CE3-4970-8612-FE4BB0D0870B}"/>
    <dgm:cxn modelId="{D2BC6B3A-DC61-4B26-8A44-C78C5A06E25D}" type="presOf" srcId="{3E62F54C-DCEF-4AEC-ABDC-8DB3C2C94545}" destId="{4B282553-B478-4E2E-B56E-D96E93AD21D1}" srcOrd="0" destOrd="0" presId="urn:microsoft.com/office/officeart/2005/8/layout/vList2"/>
    <dgm:cxn modelId="{DBBE1CDF-6B07-4988-83D4-15C27231E844}" srcId="{81759204-F16C-4FFE-93D5-0783910FA915}" destId="{87D5E5B5-E309-400F-95F7-6F5C097941A8}" srcOrd="0" destOrd="0" parTransId="{282AEA80-37A9-4742-828F-EF76A9D4A379}" sibTransId="{F2E5F80E-F625-48C8-AA80-0B0577636BEC}"/>
    <dgm:cxn modelId="{7053BCF4-7BF7-4334-B720-A0EA48E09A61}" type="presOf" srcId="{53CDD2AB-B2B6-4DEF-9FC1-275BD272AE74}" destId="{E88543F5-515B-425C-9FA4-28B0640E4C5D}" srcOrd="0" destOrd="0" presId="urn:microsoft.com/office/officeart/2005/8/layout/vList2"/>
    <dgm:cxn modelId="{D919DA83-9369-4E53-AA78-C94452EDC2B9}" srcId="{F03F0C35-D5EE-46A3-9499-4782A73FE2DE}" destId="{53CDD2AB-B2B6-4DEF-9FC1-275BD272AE74}" srcOrd="1" destOrd="0" parTransId="{209CBDDB-EF59-485E-A094-CB262673CD03}" sibTransId="{169455B7-C295-42B3-8847-CA980E608A19}"/>
    <dgm:cxn modelId="{7F494858-C59B-4A8A-9E20-0CBFB5C1EA56}" type="presOf" srcId="{F03F0C35-D5EE-46A3-9499-4782A73FE2DE}" destId="{19408440-63D0-478C-8D49-7475E463DA3F}" srcOrd="0" destOrd="0" presId="urn:microsoft.com/office/officeart/2005/8/layout/vList2"/>
    <dgm:cxn modelId="{7AD1F292-6216-4D7B-B3B8-FC91C3B03635}" srcId="{53CDD2AB-B2B6-4DEF-9FC1-275BD272AE74}" destId="{7666CA51-C6E7-4BED-8776-CDC8C47BD58A}" srcOrd="0" destOrd="0" parTransId="{444871A6-C8D4-4EE6-9D3B-3ED8979F1642}" sibTransId="{3FB27335-A483-4187-9A62-CA3E47898E74}"/>
    <dgm:cxn modelId="{1791C812-4298-4551-80E4-3E41A102A710}" type="presParOf" srcId="{19408440-63D0-478C-8D49-7475E463DA3F}" destId="{15F68BF8-AF13-4C55-ACFF-98EC27BD88C3}" srcOrd="0" destOrd="0" presId="urn:microsoft.com/office/officeart/2005/8/layout/vList2"/>
    <dgm:cxn modelId="{7DB8E036-C6FC-4A6E-BEAB-4A4E3D163782}" type="presParOf" srcId="{19408440-63D0-478C-8D49-7475E463DA3F}" destId="{D6536CB6-09D3-4EE3-8AB4-F6E68206AD51}" srcOrd="1" destOrd="0" presId="urn:microsoft.com/office/officeart/2005/8/layout/vList2"/>
    <dgm:cxn modelId="{1DD2CD33-36E4-4D87-86EF-64B522A4EC82}" type="presParOf" srcId="{19408440-63D0-478C-8D49-7475E463DA3F}" destId="{E88543F5-515B-425C-9FA4-28B0640E4C5D}" srcOrd="2" destOrd="0" presId="urn:microsoft.com/office/officeart/2005/8/layout/vList2"/>
    <dgm:cxn modelId="{FB145B08-B4CF-4C21-93E7-D804571444C9}" type="presParOf" srcId="{19408440-63D0-478C-8D49-7475E463DA3F}" destId="{C07E9DE5-47CA-48EF-B73A-AEA0EAA30DDF}" srcOrd="3" destOrd="0" presId="urn:microsoft.com/office/officeart/2005/8/layout/vList2"/>
    <dgm:cxn modelId="{0EBB57FA-03AE-4DF5-BCF9-D70837EEE2A0}" type="presParOf" srcId="{19408440-63D0-478C-8D49-7475E463DA3F}" destId="{4B282553-B478-4E2E-B56E-D96E93AD21D1}" srcOrd="4" destOrd="0" presId="urn:microsoft.com/office/officeart/2005/8/layout/vList2"/>
    <dgm:cxn modelId="{99F73E1B-3C80-4A59-BD61-CCAC26A0E966}" type="presParOf" srcId="{19408440-63D0-478C-8D49-7475E463DA3F}" destId="{590C6E1C-80E2-48C9-B31A-FC77CE08B47E}" srcOrd="5" destOrd="0" presId="urn:microsoft.com/office/officeart/2005/8/layout/vList2"/>
    <dgm:cxn modelId="{2FEC4550-B217-4B63-8A27-20239E1C8AFB}" type="presParOf" srcId="{19408440-63D0-478C-8D49-7475E463DA3F}" destId="{0D0B705E-3B75-4703-9A21-9CA0E8709926}" srcOrd="6" destOrd="0" presId="urn:microsoft.com/office/officeart/2005/8/layout/vList2"/>
    <dgm:cxn modelId="{9F85FB5B-82DA-4461-8866-26EC9FBA35C3}" type="presParOf" srcId="{19408440-63D0-478C-8D49-7475E463DA3F}" destId="{59608667-6B2D-4899-A25E-62464AE059E8}" srcOrd="7" destOrd="0" presId="urn:microsoft.com/office/officeart/2005/8/layout/vList2"/>
    <dgm:cxn modelId="{2B7BAC80-D1A5-457D-89D0-84C0B133D9C6}" type="presParOf" srcId="{19408440-63D0-478C-8D49-7475E463DA3F}" destId="{E8ECAE1B-2B53-4406-B5E9-BEC0C334F674}" srcOrd="8" destOrd="0" presId="urn:microsoft.com/office/officeart/2005/8/layout/vList2"/>
    <dgm:cxn modelId="{4C0AC963-8D3C-4120-88B0-73AFD188B44D}" type="presParOf" srcId="{19408440-63D0-478C-8D49-7475E463DA3F}" destId="{D265AD54-99FF-4CFC-8AB0-58609949DF7F}" srcOrd="9" destOrd="0" presId="urn:microsoft.com/office/officeart/2005/8/layout/vList2"/>
    <dgm:cxn modelId="{17DD98D0-EC88-4589-B566-8FB1E4FCE176}" type="presParOf" srcId="{19408440-63D0-478C-8D49-7475E463DA3F}" destId="{71849B5B-5D65-47BE-9D10-255CE269E81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4B3CCF-AE94-4DF4-8528-54987BB6BC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DC5552A-E491-43A9-A976-19920B0B6922}" type="pres">
      <dgm:prSet presAssocID="{A74B3CCF-AE94-4DF4-8528-54987BB6BC3F}" presName="linear" presStyleCnt="0">
        <dgm:presLayoutVars>
          <dgm:animLvl val="lvl"/>
          <dgm:resizeHandles val="exact"/>
        </dgm:presLayoutVars>
      </dgm:prSet>
      <dgm:spPr/>
      <dgm:t>
        <a:bodyPr/>
        <a:lstStyle/>
        <a:p>
          <a:endParaRPr lang="en-US"/>
        </a:p>
      </dgm:t>
    </dgm:pt>
  </dgm:ptLst>
  <dgm:cxnLst>
    <dgm:cxn modelId="{219243A6-BE9B-4CC7-B8B2-E1AA51FA5666}" type="presOf" srcId="{A74B3CCF-AE94-4DF4-8528-54987BB6BC3F}" destId="{4DC5552A-E491-43A9-A976-19920B0B692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64578-52AC-4B7D-BD4D-DFD6B6DDAF20}">
      <dsp:nvSpPr>
        <dsp:cNvPr id="0" name=""/>
        <dsp:cNvSpPr/>
      </dsp:nvSpPr>
      <dsp:spPr>
        <a:xfrm rot="5400000">
          <a:off x="2958720" y="474658"/>
          <a:ext cx="1943202" cy="169058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Caroline </a:t>
          </a:r>
          <a:r>
            <a:rPr lang="en-US" sz="1800" kern="1200" dirty="0" smtClean="0"/>
            <a:t>Murtagh</a:t>
          </a:r>
          <a:endParaRPr lang="en-US" sz="1900" kern="1200" dirty="0"/>
        </a:p>
      </dsp:txBody>
      <dsp:txXfrm rot="-5400000">
        <a:off x="3348478" y="651166"/>
        <a:ext cx="1163686" cy="1337570"/>
      </dsp:txXfrm>
    </dsp:sp>
    <dsp:sp modelId="{D8840F16-60A9-4EF0-B4CA-60D76832D991}">
      <dsp:nvSpPr>
        <dsp:cNvPr id="0" name=""/>
        <dsp:cNvSpPr/>
      </dsp:nvSpPr>
      <dsp:spPr>
        <a:xfrm>
          <a:off x="4826915" y="736990"/>
          <a:ext cx="2168613" cy="1165921"/>
        </a:xfrm>
        <a:prstGeom prst="rect">
          <a:avLst/>
        </a:prstGeom>
        <a:noFill/>
        <a:ln>
          <a:noFill/>
        </a:ln>
        <a:effectLst/>
      </dsp:spPr>
      <dsp:style>
        <a:lnRef idx="0">
          <a:scrgbClr r="0" g="0" b="0"/>
        </a:lnRef>
        <a:fillRef idx="0">
          <a:scrgbClr r="0" g="0" b="0"/>
        </a:fillRef>
        <a:effectRef idx="0">
          <a:scrgbClr r="0" g="0" b="0"/>
        </a:effectRef>
        <a:fontRef idx="minor"/>
      </dsp:style>
    </dsp:sp>
    <dsp:sp modelId="{942C97B4-B2E3-4A4A-BB5B-8DFA393CCCFF}">
      <dsp:nvSpPr>
        <dsp:cNvPr id="0" name=""/>
        <dsp:cNvSpPr/>
      </dsp:nvSpPr>
      <dsp:spPr>
        <a:xfrm rot="5400000">
          <a:off x="1132887" y="474658"/>
          <a:ext cx="1943202" cy="169058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Kimberly Butler</a:t>
          </a:r>
          <a:endParaRPr lang="en-US" sz="2000" kern="1200" dirty="0"/>
        </a:p>
      </dsp:txBody>
      <dsp:txXfrm rot="-5400000">
        <a:off x="1522645" y="651166"/>
        <a:ext cx="1163686" cy="1337570"/>
      </dsp:txXfrm>
    </dsp:sp>
    <dsp:sp modelId="{20D97AEE-00E4-42E5-9246-FF6A96C48B3A}">
      <dsp:nvSpPr>
        <dsp:cNvPr id="0" name=""/>
        <dsp:cNvSpPr/>
      </dsp:nvSpPr>
      <dsp:spPr>
        <a:xfrm rot="5400000">
          <a:off x="2042305" y="2124048"/>
          <a:ext cx="1943202" cy="169058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Helen Baker</a:t>
          </a:r>
          <a:endParaRPr lang="en-US" sz="2400" kern="1200" dirty="0"/>
        </a:p>
      </dsp:txBody>
      <dsp:txXfrm rot="-5400000">
        <a:off x="2432063" y="2300556"/>
        <a:ext cx="1163686" cy="1337570"/>
      </dsp:txXfrm>
    </dsp:sp>
    <dsp:sp modelId="{B4E6E16D-DD1C-4C34-832B-7B0D6410B6F1}">
      <dsp:nvSpPr>
        <dsp:cNvPr id="0" name=""/>
        <dsp:cNvSpPr/>
      </dsp:nvSpPr>
      <dsp:spPr>
        <a:xfrm>
          <a:off x="0" y="2386381"/>
          <a:ext cx="2098658" cy="1165921"/>
        </a:xfrm>
        <a:prstGeom prst="rect">
          <a:avLst/>
        </a:prstGeom>
        <a:noFill/>
        <a:ln>
          <a:noFill/>
        </a:ln>
        <a:effectLst/>
      </dsp:spPr>
      <dsp:style>
        <a:lnRef idx="0">
          <a:scrgbClr r="0" g="0" b="0"/>
        </a:lnRef>
        <a:fillRef idx="0">
          <a:scrgbClr r="0" g="0" b="0"/>
        </a:fillRef>
        <a:effectRef idx="0">
          <a:scrgbClr r="0" g="0" b="0"/>
        </a:effectRef>
        <a:fontRef idx="minor"/>
      </dsp:style>
    </dsp:sp>
    <dsp:sp modelId="{CE5406E4-BCF7-4B61-8D8C-FDD5A87E08A9}">
      <dsp:nvSpPr>
        <dsp:cNvPr id="0" name=""/>
        <dsp:cNvSpPr/>
      </dsp:nvSpPr>
      <dsp:spPr>
        <a:xfrm rot="5400000">
          <a:off x="3868138" y="2124048"/>
          <a:ext cx="1943202" cy="169058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Dan Steane</a:t>
          </a:r>
          <a:endParaRPr lang="en-US" sz="2400" kern="1200" dirty="0"/>
        </a:p>
      </dsp:txBody>
      <dsp:txXfrm rot="-5400000">
        <a:off x="4257896" y="2300556"/>
        <a:ext cx="1163686" cy="1337570"/>
      </dsp:txXfrm>
    </dsp:sp>
    <dsp:sp modelId="{CD5BE53C-1A83-46C0-BF00-A23BAE075AD6}">
      <dsp:nvSpPr>
        <dsp:cNvPr id="0" name=""/>
        <dsp:cNvSpPr/>
      </dsp:nvSpPr>
      <dsp:spPr>
        <a:xfrm rot="5400000">
          <a:off x="2958720" y="3773439"/>
          <a:ext cx="1943202" cy="169058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Jerry </a:t>
          </a:r>
          <a:r>
            <a:rPr lang="en-US" sz="1800" kern="1200" dirty="0" smtClean="0"/>
            <a:t>Raphael</a:t>
          </a:r>
          <a:endParaRPr lang="en-US" sz="1900" kern="1200" dirty="0"/>
        </a:p>
      </dsp:txBody>
      <dsp:txXfrm rot="-5400000">
        <a:off x="3348478" y="3949947"/>
        <a:ext cx="1163686" cy="1337570"/>
      </dsp:txXfrm>
    </dsp:sp>
    <dsp:sp modelId="{7CC99DA0-DBFB-47FC-9E05-696B1C66E64B}">
      <dsp:nvSpPr>
        <dsp:cNvPr id="0" name=""/>
        <dsp:cNvSpPr/>
      </dsp:nvSpPr>
      <dsp:spPr>
        <a:xfrm>
          <a:off x="4826915" y="4035771"/>
          <a:ext cx="2168613" cy="1165921"/>
        </a:xfrm>
        <a:prstGeom prst="rect">
          <a:avLst/>
        </a:prstGeom>
        <a:noFill/>
        <a:ln>
          <a:noFill/>
        </a:ln>
        <a:effectLst/>
      </dsp:spPr>
      <dsp:style>
        <a:lnRef idx="0">
          <a:scrgbClr r="0" g="0" b="0"/>
        </a:lnRef>
        <a:fillRef idx="0">
          <a:scrgbClr r="0" g="0" b="0"/>
        </a:fillRef>
        <a:effectRef idx="0">
          <a:scrgbClr r="0" g="0" b="0"/>
        </a:effectRef>
        <a:fontRef idx="minor"/>
      </dsp:style>
    </dsp:sp>
    <dsp:sp modelId="{6D0687DF-490A-4178-BBCE-B4224E24F65F}">
      <dsp:nvSpPr>
        <dsp:cNvPr id="0" name=""/>
        <dsp:cNvSpPr/>
      </dsp:nvSpPr>
      <dsp:spPr>
        <a:xfrm rot="5400000">
          <a:off x="1132887" y="3773439"/>
          <a:ext cx="1943202" cy="169058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Ann </a:t>
          </a:r>
          <a:r>
            <a:rPr lang="en-US" sz="1800" kern="1200" dirty="0" smtClean="0"/>
            <a:t>Compton</a:t>
          </a:r>
          <a:endParaRPr lang="en-US" sz="1900" kern="1200" dirty="0"/>
        </a:p>
      </dsp:txBody>
      <dsp:txXfrm rot="-5400000">
        <a:off x="1522645" y="3949947"/>
        <a:ext cx="1163686" cy="1337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10A7F-E416-4611-B067-9110361585FE}">
      <dsp:nvSpPr>
        <dsp:cNvPr id="0" name=""/>
        <dsp:cNvSpPr/>
      </dsp:nvSpPr>
      <dsp:spPr>
        <a:xfrm>
          <a:off x="0" y="67166"/>
          <a:ext cx="6988956" cy="1433396"/>
        </a:xfrm>
        <a:prstGeom prst="roundRect">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GB" sz="2700" kern="1200" dirty="0" smtClean="0"/>
            <a:t>To have an understanding around the appropriate use of RPI</a:t>
          </a:r>
        </a:p>
      </dsp:txBody>
      <dsp:txXfrm>
        <a:off x="69973" y="137139"/>
        <a:ext cx="6849010" cy="1293450"/>
      </dsp:txXfrm>
    </dsp:sp>
    <dsp:sp modelId="{7DE5FEAC-49C8-4062-A2DB-13F833C2635A}">
      <dsp:nvSpPr>
        <dsp:cNvPr id="0" name=""/>
        <dsp:cNvSpPr/>
      </dsp:nvSpPr>
      <dsp:spPr>
        <a:xfrm>
          <a:off x="0" y="1578322"/>
          <a:ext cx="6988956" cy="1192342"/>
        </a:xfrm>
        <a:prstGeom prst="roundRect">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GB" sz="2700" kern="1200" dirty="0" smtClean="0"/>
            <a:t>To be aware of the role of RPI within overall planning </a:t>
          </a:r>
        </a:p>
      </dsp:txBody>
      <dsp:txXfrm>
        <a:off x="58205" y="1636527"/>
        <a:ext cx="6872546" cy="1075932"/>
      </dsp:txXfrm>
    </dsp:sp>
    <dsp:sp modelId="{DC385B46-79EF-4270-B018-E300B351CF4A}">
      <dsp:nvSpPr>
        <dsp:cNvPr id="0" name=""/>
        <dsp:cNvSpPr/>
      </dsp:nvSpPr>
      <dsp:spPr>
        <a:xfrm>
          <a:off x="0" y="2915590"/>
          <a:ext cx="6988956" cy="1433396"/>
        </a:xfrm>
        <a:prstGeom prst="roundRect">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GB" sz="2700" kern="1200" dirty="0" smtClean="0"/>
            <a:t>To have practised and be confident to use Approach Training techniques in the context of Positive Behaviour Support</a:t>
          </a:r>
          <a:endParaRPr lang="en-GB" sz="2700" kern="1200" dirty="0"/>
        </a:p>
      </dsp:txBody>
      <dsp:txXfrm>
        <a:off x="69973" y="2985563"/>
        <a:ext cx="6849010" cy="1293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E99D6-A113-41F3-8E1D-C5D402805B92}">
      <dsp:nvSpPr>
        <dsp:cNvPr id="0" name=""/>
        <dsp:cNvSpPr/>
      </dsp:nvSpPr>
      <dsp:spPr>
        <a:xfrm>
          <a:off x="3364210" y="138013"/>
          <a:ext cx="5046316" cy="1176213"/>
        </a:xfrm>
        <a:prstGeom prst="snip1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smtClean="0"/>
            <a:t>Complies with code of practice</a:t>
          </a:r>
          <a:endParaRPr lang="en-US" sz="2300" kern="1200" dirty="0"/>
        </a:p>
      </dsp:txBody>
      <dsp:txXfrm>
        <a:off x="3364210" y="236033"/>
        <a:ext cx="4948296" cy="1078193"/>
      </dsp:txXfrm>
    </dsp:sp>
    <dsp:sp modelId="{1E1785E9-ED21-420D-ABBB-0E2A09699E65}">
      <dsp:nvSpPr>
        <dsp:cNvPr id="0" name=""/>
        <dsp:cNvSpPr/>
      </dsp:nvSpPr>
      <dsp:spPr>
        <a:xfrm>
          <a:off x="0" y="0"/>
          <a:ext cx="3364210" cy="1452240"/>
        </a:xfrm>
        <a:prstGeom prst="roundRect">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 BILD accredited </a:t>
          </a:r>
          <a:endParaRPr lang="en-US" sz="2800" kern="1200" dirty="0"/>
        </a:p>
      </dsp:txBody>
      <dsp:txXfrm>
        <a:off x="70893" y="70893"/>
        <a:ext cx="3222424" cy="1310454"/>
      </dsp:txXfrm>
    </dsp:sp>
    <dsp:sp modelId="{886A4682-3A0D-4968-B9B8-B09E9835B814}">
      <dsp:nvSpPr>
        <dsp:cNvPr id="0" name=""/>
        <dsp:cNvSpPr/>
      </dsp:nvSpPr>
      <dsp:spPr>
        <a:xfrm>
          <a:off x="3364210" y="1735478"/>
          <a:ext cx="5046316" cy="1176213"/>
        </a:xfrm>
        <a:prstGeom prst="snip1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171450" lvl="1" indent="0" algn="l" defTabSz="755650">
            <a:lnSpc>
              <a:spcPct val="90000"/>
            </a:lnSpc>
            <a:spcBef>
              <a:spcPct val="0"/>
            </a:spcBef>
            <a:spcAft>
              <a:spcPct val="15000"/>
            </a:spcAft>
            <a:buChar char="••"/>
          </a:pPr>
          <a:r>
            <a:rPr lang="en-US" sz="2300" kern="1200" dirty="0" smtClean="0"/>
            <a:t>Reduces risk</a:t>
          </a:r>
          <a:endParaRPr lang="en-US" sz="2300" kern="1200" dirty="0"/>
        </a:p>
        <a:p>
          <a:pPr marL="171450" lvl="1" indent="0" algn="l" defTabSz="755650">
            <a:lnSpc>
              <a:spcPct val="90000"/>
            </a:lnSpc>
            <a:spcBef>
              <a:spcPct val="0"/>
            </a:spcBef>
            <a:spcAft>
              <a:spcPct val="15000"/>
            </a:spcAft>
            <a:buChar char="••"/>
          </a:pPr>
          <a:r>
            <a:rPr lang="en-US" sz="2300" kern="1200" dirty="0" smtClean="0"/>
            <a:t>Meets individual needs</a:t>
          </a:r>
          <a:endParaRPr lang="en-US" sz="2300" kern="1200" dirty="0"/>
        </a:p>
        <a:p>
          <a:pPr marL="171450" lvl="1" indent="0" algn="l" defTabSz="755650">
            <a:lnSpc>
              <a:spcPct val="90000"/>
            </a:lnSpc>
            <a:spcBef>
              <a:spcPct val="0"/>
            </a:spcBef>
            <a:spcAft>
              <a:spcPct val="15000"/>
            </a:spcAft>
            <a:buChar char="••"/>
          </a:pPr>
          <a:r>
            <a:rPr lang="en-US" sz="2300" kern="1200" dirty="0" smtClean="0"/>
            <a:t>Puts CYP at </a:t>
          </a:r>
          <a:r>
            <a:rPr lang="en-US" sz="2300" kern="1200" dirty="0" err="1" smtClean="0"/>
            <a:t>centre</a:t>
          </a:r>
          <a:r>
            <a:rPr lang="en-US" sz="2300" kern="1200" dirty="0" smtClean="0"/>
            <a:t> of planning</a:t>
          </a:r>
          <a:endParaRPr lang="en-US" sz="2300" kern="1200" dirty="0"/>
        </a:p>
      </dsp:txBody>
      <dsp:txXfrm>
        <a:off x="3364210" y="1833498"/>
        <a:ext cx="4948296" cy="1078193"/>
      </dsp:txXfrm>
    </dsp:sp>
    <dsp:sp modelId="{F8409111-22A9-4718-A394-79B5A47BEEF0}">
      <dsp:nvSpPr>
        <dsp:cNvPr id="0" name=""/>
        <dsp:cNvSpPr/>
      </dsp:nvSpPr>
      <dsp:spPr>
        <a:xfrm>
          <a:off x="0" y="1597465"/>
          <a:ext cx="3364210" cy="1452240"/>
        </a:xfrm>
        <a:prstGeom prst="roundRect">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Compliant with relevant legislation</a:t>
          </a:r>
        </a:p>
      </dsp:txBody>
      <dsp:txXfrm>
        <a:off x="70893" y="1668358"/>
        <a:ext cx="3222424" cy="1310454"/>
      </dsp:txXfrm>
    </dsp:sp>
    <dsp:sp modelId="{A7CD6189-0413-4ED0-A817-1FB75448B489}">
      <dsp:nvSpPr>
        <dsp:cNvPr id="0" name=""/>
        <dsp:cNvSpPr/>
      </dsp:nvSpPr>
      <dsp:spPr>
        <a:xfrm>
          <a:off x="3364210" y="3332943"/>
          <a:ext cx="5046316" cy="1176213"/>
        </a:xfrm>
        <a:prstGeom prst="snip1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Is small part of holistic overarching provision</a:t>
          </a:r>
          <a:endParaRPr lang="en-US" sz="2300" kern="1200" dirty="0"/>
        </a:p>
      </dsp:txBody>
      <dsp:txXfrm>
        <a:off x="3364210" y="3430963"/>
        <a:ext cx="4948296" cy="1078193"/>
      </dsp:txXfrm>
    </dsp:sp>
    <dsp:sp modelId="{6B6CC382-62CA-4B78-AFDD-F1D268C36695}">
      <dsp:nvSpPr>
        <dsp:cNvPr id="0" name=""/>
        <dsp:cNvSpPr/>
      </dsp:nvSpPr>
      <dsp:spPr>
        <a:xfrm>
          <a:off x="0" y="3194930"/>
          <a:ext cx="3364210" cy="1452240"/>
        </a:xfrm>
        <a:prstGeom prst="roundRect">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Positive Behaviour Support (PBS) and management</a:t>
          </a:r>
          <a:endParaRPr lang="en-GB" sz="2800" kern="1200" dirty="0"/>
        </a:p>
      </dsp:txBody>
      <dsp:txXfrm>
        <a:off x="70893" y="3265823"/>
        <a:ext cx="3222424" cy="1310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02715-E417-4C36-8CB2-8E4BAB3B41A2}">
      <dsp:nvSpPr>
        <dsp:cNvPr id="0" name=""/>
        <dsp:cNvSpPr/>
      </dsp:nvSpPr>
      <dsp:spPr>
        <a:xfrm>
          <a:off x="394563" y="450"/>
          <a:ext cx="4706796" cy="1671319"/>
        </a:xfrm>
        <a:prstGeom prst="roundRect">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altLang="en-US" sz="3600" b="1" kern="1200" dirty="0" smtClean="0"/>
            <a:t>Staff have the right to use reasonable force</a:t>
          </a:r>
        </a:p>
      </dsp:txBody>
      <dsp:txXfrm>
        <a:off x="476150" y="82037"/>
        <a:ext cx="4543622" cy="1508145"/>
      </dsp:txXfrm>
    </dsp:sp>
    <dsp:sp modelId="{4AF648EF-7331-4220-B9F5-FBF365500042}">
      <dsp:nvSpPr>
        <dsp:cNvPr id="0" name=""/>
        <dsp:cNvSpPr/>
      </dsp:nvSpPr>
      <dsp:spPr>
        <a:xfrm>
          <a:off x="385329" y="1950323"/>
          <a:ext cx="4725264" cy="1671319"/>
        </a:xfrm>
        <a:prstGeom prst="roundRect">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defRPr/>
          </a:pPr>
          <a:r>
            <a:rPr lang="en-GB" altLang="en-US" sz="3600" b="1" kern="1200" dirty="0" smtClean="0"/>
            <a:t>Use of force as a last resort</a:t>
          </a:r>
          <a:endParaRPr lang="en-US" sz="3600" b="1" kern="1200" dirty="0"/>
        </a:p>
      </dsp:txBody>
      <dsp:txXfrm>
        <a:off x="466916" y="2031910"/>
        <a:ext cx="4562090" cy="15081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63B85-750B-4000-80DD-3B608B3CB85F}">
      <dsp:nvSpPr>
        <dsp:cNvPr id="0" name=""/>
        <dsp:cNvSpPr/>
      </dsp:nvSpPr>
      <dsp:spPr>
        <a:xfrm>
          <a:off x="0" y="0"/>
          <a:ext cx="7104588" cy="1216800"/>
        </a:xfrm>
        <a:prstGeom prst="roundRect">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altLang="en-US" sz="3600" kern="1200" dirty="0" smtClean="0">
              <a:solidFill>
                <a:schemeClr val="bg1"/>
              </a:solidFill>
            </a:rPr>
            <a:t>It’s everyone’s responsibility!</a:t>
          </a:r>
          <a:endParaRPr lang="en-US" sz="3600" kern="1200" dirty="0">
            <a:solidFill>
              <a:schemeClr val="bg1"/>
            </a:solidFill>
          </a:endParaRPr>
        </a:p>
      </dsp:txBody>
      <dsp:txXfrm>
        <a:off x="59399" y="59399"/>
        <a:ext cx="6985790"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C04D6-E394-4655-8DB9-83889161E9DA}">
      <dsp:nvSpPr>
        <dsp:cNvPr id="0" name=""/>
        <dsp:cNvSpPr/>
      </dsp:nvSpPr>
      <dsp:spPr>
        <a:xfrm>
          <a:off x="662921" y="0"/>
          <a:ext cx="7513112" cy="554485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D60A0-17B5-4198-8546-CBB1226BBE14}">
      <dsp:nvSpPr>
        <dsp:cNvPr id="0" name=""/>
        <dsp:cNvSpPr/>
      </dsp:nvSpPr>
      <dsp:spPr>
        <a:xfrm>
          <a:off x="299523" y="1663455"/>
          <a:ext cx="2651686" cy="2217940"/>
        </a:xfrm>
        <a:prstGeom prst="roundRect">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altLang="en-US" sz="2300" kern="1200" dirty="0" smtClean="0">
              <a:ea typeface="ＭＳ Ｐゴシック" pitchFamily="34" charset="-128"/>
            </a:rPr>
            <a:t>Follow the policy, if there is one!</a:t>
          </a:r>
          <a:endParaRPr lang="en-US" sz="2300" kern="1200" dirty="0"/>
        </a:p>
      </dsp:txBody>
      <dsp:txXfrm>
        <a:off x="407794" y="1771726"/>
        <a:ext cx="2435144" cy="2001398"/>
      </dsp:txXfrm>
    </dsp:sp>
    <dsp:sp modelId="{00BE6F8D-6803-4F65-9EAA-66177073D027}">
      <dsp:nvSpPr>
        <dsp:cNvPr id="0" name=""/>
        <dsp:cNvSpPr/>
      </dsp:nvSpPr>
      <dsp:spPr>
        <a:xfrm>
          <a:off x="3093634" y="1710775"/>
          <a:ext cx="2651686" cy="2123301"/>
        </a:xfrm>
        <a:prstGeom prst="roundRect">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altLang="en-US" sz="2300" kern="1200" dirty="0" smtClean="0">
              <a:ea typeface="ＭＳ Ｐゴシック" pitchFamily="34" charset="-128"/>
            </a:rPr>
            <a:t>Assess the risks and take the safest option i.e. risk assessment led.</a:t>
          </a:r>
          <a:endParaRPr lang="en-GB" sz="2300" kern="1200" dirty="0" smtClean="0"/>
        </a:p>
      </dsp:txBody>
      <dsp:txXfrm>
        <a:off x="3197285" y="1814426"/>
        <a:ext cx="2444384" cy="1915999"/>
      </dsp:txXfrm>
    </dsp:sp>
    <dsp:sp modelId="{D63BF5DE-A936-483C-9A23-70A4D7534C9E}">
      <dsp:nvSpPr>
        <dsp:cNvPr id="0" name=""/>
        <dsp:cNvSpPr/>
      </dsp:nvSpPr>
      <dsp:spPr>
        <a:xfrm>
          <a:off x="5887745" y="1663455"/>
          <a:ext cx="2651686" cy="2217940"/>
        </a:xfrm>
        <a:prstGeom prst="roundRect">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altLang="en-US" sz="2300" kern="1200" dirty="0" smtClean="0">
              <a:ea typeface="ＭＳ Ｐゴシック" pitchFamily="34" charset="-128"/>
            </a:rPr>
            <a:t>Do only what is necessary to make a situation safe.</a:t>
          </a:r>
          <a:endParaRPr lang="en-GB" sz="2300" kern="1200" dirty="0"/>
        </a:p>
      </dsp:txBody>
      <dsp:txXfrm>
        <a:off x="5996016" y="1771726"/>
        <a:ext cx="2435144" cy="20013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0E832-1433-4801-97CC-EC84BB6F9239}">
      <dsp:nvSpPr>
        <dsp:cNvPr id="0" name=""/>
        <dsp:cNvSpPr/>
      </dsp:nvSpPr>
      <dsp:spPr>
        <a:xfrm>
          <a:off x="7761543" y="0"/>
          <a:ext cx="2880006" cy="4679997"/>
        </a:xfrm>
        <a:prstGeom prst="ellipse">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Willingness</a:t>
          </a:r>
          <a:r>
            <a:rPr lang="en-US" sz="2000" kern="1200" baseline="0" dirty="0" smtClean="0"/>
            <a:t> to</a:t>
          </a:r>
        </a:p>
        <a:p>
          <a:pPr lvl="0" algn="ctr" defTabSz="889000">
            <a:lnSpc>
              <a:spcPct val="90000"/>
            </a:lnSpc>
            <a:spcBef>
              <a:spcPct val="0"/>
            </a:spcBef>
            <a:spcAft>
              <a:spcPct val="35000"/>
            </a:spcAft>
          </a:pPr>
          <a:r>
            <a:rPr lang="en-US" sz="1500" kern="1200" baseline="0" dirty="0" smtClean="0"/>
            <a:t>Review /self reflect</a:t>
          </a:r>
        </a:p>
        <a:p>
          <a:pPr lvl="0" algn="ctr" defTabSz="889000">
            <a:lnSpc>
              <a:spcPct val="90000"/>
            </a:lnSpc>
            <a:spcBef>
              <a:spcPct val="0"/>
            </a:spcBef>
            <a:spcAft>
              <a:spcPct val="35000"/>
            </a:spcAft>
          </a:pPr>
          <a:r>
            <a:rPr lang="en-US" sz="1500" kern="1200" baseline="0" dirty="0" smtClean="0"/>
            <a:t>Consider and try alternatives</a:t>
          </a:r>
        </a:p>
        <a:p>
          <a:pPr lvl="0" algn="ctr" defTabSz="889000">
            <a:lnSpc>
              <a:spcPct val="90000"/>
            </a:lnSpc>
            <a:spcBef>
              <a:spcPct val="0"/>
            </a:spcBef>
            <a:spcAft>
              <a:spcPct val="35000"/>
            </a:spcAft>
          </a:pPr>
          <a:r>
            <a:rPr lang="en-US" sz="1500" kern="1200" baseline="0" dirty="0" smtClean="0"/>
            <a:t>Support colleagues</a:t>
          </a:r>
        </a:p>
        <a:p>
          <a:pPr lvl="0" algn="ctr" defTabSz="889000">
            <a:lnSpc>
              <a:spcPct val="90000"/>
            </a:lnSpc>
            <a:spcBef>
              <a:spcPct val="0"/>
            </a:spcBef>
            <a:spcAft>
              <a:spcPct val="35000"/>
            </a:spcAft>
          </a:pPr>
          <a:r>
            <a:rPr lang="en-US" sz="1500" kern="1200" dirty="0" smtClean="0"/>
            <a:t>Listen</a:t>
          </a:r>
        </a:p>
        <a:p>
          <a:pPr lvl="0" algn="ctr" defTabSz="889000">
            <a:lnSpc>
              <a:spcPct val="90000"/>
            </a:lnSpc>
            <a:spcBef>
              <a:spcPct val="0"/>
            </a:spcBef>
            <a:spcAft>
              <a:spcPct val="35000"/>
            </a:spcAft>
          </a:pPr>
          <a:r>
            <a:rPr lang="en-US" sz="1500" kern="1200" dirty="0" smtClean="0"/>
            <a:t>Model apologizing</a:t>
          </a:r>
        </a:p>
        <a:p>
          <a:pPr lvl="0" algn="ctr" defTabSz="889000">
            <a:lnSpc>
              <a:spcPct val="90000"/>
            </a:lnSpc>
            <a:spcBef>
              <a:spcPct val="0"/>
            </a:spcBef>
            <a:spcAft>
              <a:spcPct val="35000"/>
            </a:spcAft>
          </a:pPr>
          <a:r>
            <a:rPr lang="en-US" sz="1500" kern="1200" dirty="0" smtClean="0"/>
            <a:t>Use </a:t>
          </a:r>
          <a:r>
            <a:rPr lang="en-US" sz="1500" kern="1200" dirty="0" err="1" smtClean="0"/>
            <a:t>humour</a:t>
          </a:r>
          <a:endParaRPr lang="en-US" sz="1500" kern="1200" dirty="0"/>
        </a:p>
      </dsp:txBody>
      <dsp:txXfrm>
        <a:off x="8183310" y="685370"/>
        <a:ext cx="2036472" cy="3309257"/>
      </dsp:txXfrm>
    </dsp:sp>
    <dsp:sp modelId="{8B745D82-3990-4195-B325-9BF479B4BBFF}">
      <dsp:nvSpPr>
        <dsp:cNvPr id="0" name=""/>
        <dsp:cNvSpPr/>
      </dsp:nvSpPr>
      <dsp:spPr>
        <a:xfrm rot="10800012">
          <a:off x="2880006" y="2327384"/>
          <a:ext cx="4881536" cy="25201"/>
        </a:xfrm>
        <a:custGeom>
          <a:avLst/>
          <a:gdLst/>
          <a:ahLst/>
          <a:cxnLst/>
          <a:rect l="0" t="0" r="0" b="0"/>
          <a:pathLst>
            <a:path>
              <a:moveTo>
                <a:pt x="0" y="12600"/>
              </a:moveTo>
              <a:lnTo>
                <a:pt x="4881536" y="1260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198736" y="2217946"/>
        <a:ext cx="244076" cy="244076"/>
      </dsp:txXfrm>
    </dsp:sp>
    <dsp:sp modelId="{121477B8-62A4-4AD8-81AC-9ACFA9C01DCB}">
      <dsp:nvSpPr>
        <dsp:cNvPr id="0" name=""/>
        <dsp:cNvSpPr/>
      </dsp:nvSpPr>
      <dsp:spPr>
        <a:xfrm>
          <a:off x="0" y="-27"/>
          <a:ext cx="2880006" cy="4679997"/>
        </a:xfrm>
        <a:prstGeom prst="ellipse">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Build skills</a:t>
          </a:r>
        </a:p>
        <a:p>
          <a:pPr lvl="0" algn="ctr" defTabSz="889000">
            <a:lnSpc>
              <a:spcPct val="90000"/>
            </a:lnSpc>
            <a:spcBef>
              <a:spcPct val="0"/>
            </a:spcBef>
            <a:spcAft>
              <a:spcPct val="35000"/>
            </a:spcAft>
          </a:pPr>
          <a:r>
            <a:rPr lang="en-US" sz="1600" kern="1200" dirty="0" smtClean="0"/>
            <a:t>Empathy</a:t>
          </a:r>
        </a:p>
        <a:p>
          <a:pPr lvl="0" algn="ctr" defTabSz="889000">
            <a:lnSpc>
              <a:spcPct val="90000"/>
            </a:lnSpc>
            <a:spcBef>
              <a:spcPct val="0"/>
            </a:spcBef>
            <a:spcAft>
              <a:spcPct val="35000"/>
            </a:spcAft>
          </a:pPr>
          <a:r>
            <a:rPr lang="en-US" sz="1600" kern="1200" dirty="0" smtClean="0"/>
            <a:t>De escalation</a:t>
          </a:r>
        </a:p>
        <a:p>
          <a:pPr lvl="0" algn="ctr" defTabSz="889000">
            <a:lnSpc>
              <a:spcPct val="90000"/>
            </a:lnSpc>
            <a:spcBef>
              <a:spcPct val="0"/>
            </a:spcBef>
            <a:spcAft>
              <a:spcPct val="35000"/>
            </a:spcAft>
          </a:pPr>
          <a:r>
            <a:rPr lang="en-US" sz="1600" kern="1200" dirty="0" smtClean="0"/>
            <a:t>Active listening</a:t>
          </a:r>
        </a:p>
        <a:p>
          <a:pPr lvl="0" algn="ctr" defTabSz="889000">
            <a:lnSpc>
              <a:spcPct val="90000"/>
            </a:lnSpc>
            <a:spcBef>
              <a:spcPct val="0"/>
            </a:spcBef>
            <a:spcAft>
              <a:spcPct val="35000"/>
            </a:spcAft>
          </a:pPr>
          <a:r>
            <a:rPr lang="en-US" sz="1600" kern="1200" dirty="0" smtClean="0"/>
            <a:t>Teacher self esteem</a:t>
          </a:r>
        </a:p>
        <a:p>
          <a:pPr lvl="0" algn="ctr" defTabSz="889000">
            <a:lnSpc>
              <a:spcPct val="90000"/>
            </a:lnSpc>
            <a:spcBef>
              <a:spcPct val="0"/>
            </a:spcBef>
            <a:spcAft>
              <a:spcPct val="35000"/>
            </a:spcAft>
          </a:pPr>
          <a:r>
            <a:rPr lang="en-US" sz="1600" kern="1200" dirty="0" smtClean="0"/>
            <a:t>Assessing risk</a:t>
          </a:r>
        </a:p>
        <a:p>
          <a:pPr lvl="0" algn="ctr" defTabSz="889000">
            <a:lnSpc>
              <a:spcPct val="90000"/>
            </a:lnSpc>
            <a:spcBef>
              <a:spcPct val="0"/>
            </a:spcBef>
            <a:spcAft>
              <a:spcPct val="35000"/>
            </a:spcAft>
          </a:pPr>
          <a:r>
            <a:rPr lang="en-US" sz="1600" kern="1200" dirty="0" smtClean="0"/>
            <a:t>Approach training techniques</a:t>
          </a:r>
          <a:endParaRPr lang="en-US" sz="1600" kern="1200" dirty="0"/>
        </a:p>
      </dsp:txBody>
      <dsp:txXfrm>
        <a:off x="421767" y="685343"/>
        <a:ext cx="2036472" cy="3309257"/>
      </dsp:txXfrm>
    </dsp:sp>
    <dsp:sp modelId="{94363F84-4945-44EC-BF2A-31E8BFE27EB9}">
      <dsp:nvSpPr>
        <dsp:cNvPr id="0" name=""/>
        <dsp:cNvSpPr/>
      </dsp:nvSpPr>
      <dsp:spPr>
        <a:xfrm rot="10049650">
          <a:off x="7563712" y="2666984"/>
          <a:ext cx="213593" cy="25201"/>
        </a:xfrm>
        <a:custGeom>
          <a:avLst/>
          <a:gdLst/>
          <a:ahLst/>
          <a:cxnLst/>
          <a:rect l="0" t="0" r="0" b="0"/>
          <a:pathLst>
            <a:path>
              <a:moveTo>
                <a:pt x="0" y="12600"/>
              </a:moveTo>
              <a:lnTo>
                <a:pt x="213593" y="1260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665169" y="2674245"/>
        <a:ext cx="10679" cy="10679"/>
      </dsp:txXfrm>
    </dsp:sp>
    <dsp:sp modelId="{1C94A18E-9C1B-45C7-B3BD-23977831967A}">
      <dsp:nvSpPr>
        <dsp:cNvPr id="0" name=""/>
        <dsp:cNvSpPr/>
      </dsp:nvSpPr>
      <dsp:spPr>
        <a:xfrm>
          <a:off x="3031415" y="1785526"/>
          <a:ext cx="4679997" cy="2808001"/>
        </a:xfrm>
        <a:prstGeom prst="ellipse">
          <a:avLst/>
        </a:prstGeom>
        <a:solidFill>
          <a:srgbClr val="3F81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Respect and relationships</a:t>
          </a:r>
        </a:p>
        <a:p>
          <a:pPr lvl="0" algn="ctr" defTabSz="711200">
            <a:lnSpc>
              <a:spcPct val="90000"/>
            </a:lnSpc>
            <a:spcBef>
              <a:spcPct val="0"/>
            </a:spcBef>
            <a:spcAft>
              <a:spcPct val="35000"/>
            </a:spcAft>
          </a:pPr>
          <a:r>
            <a:rPr lang="en-US" sz="1600" kern="1200" dirty="0" smtClean="0"/>
            <a:t>SEND provision</a:t>
          </a:r>
        </a:p>
        <a:p>
          <a:pPr lvl="0" algn="ctr" defTabSz="711200">
            <a:lnSpc>
              <a:spcPct val="90000"/>
            </a:lnSpc>
            <a:spcBef>
              <a:spcPct val="0"/>
            </a:spcBef>
            <a:spcAft>
              <a:spcPct val="35000"/>
            </a:spcAft>
          </a:pPr>
          <a:r>
            <a:rPr lang="en-US" sz="1600" kern="1200" dirty="0" smtClean="0"/>
            <a:t>Voice of CYP</a:t>
          </a:r>
        </a:p>
        <a:p>
          <a:pPr lvl="0" algn="ctr" defTabSz="711200">
            <a:lnSpc>
              <a:spcPct val="90000"/>
            </a:lnSpc>
            <a:spcBef>
              <a:spcPct val="0"/>
            </a:spcBef>
            <a:spcAft>
              <a:spcPct val="35000"/>
            </a:spcAft>
          </a:pPr>
          <a:r>
            <a:rPr lang="en-US" sz="1600" kern="1200" dirty="0" smtClean="0"/>
            <a:t>Adaptation and reasonable adjustment</a:t>
          </a:r>
        </a:p>
        <a:p>
          <a:pPr lvl="0" algn="ctr" defTabSz="711200">
            <a:lnSpc>
              <a:spcPct val="90000"/>
            </a:lnSpc>
            <a:spcBef>
              <a:spcPct val="0"/>
            </a:spcBef>
            <a:spcAft>
              <a:spcPct val="35000"/>
            </a:spcAft>
          </a:pPr>
          <a:r>
            <a:rPr lang="en-US" sz="1600" kern="1200" dirty="0" smtClean="0"/>
            <a:t>Restorative practice</a:t>
          </a:r>
        </a:p>
      </dsp:txBody>
      <dsp:txXfrm>
        <a:off x="3716785" y="2196748"/>
        <a:ext cx="3309257" cy="19855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68BF8-AF13-4C55-ACFF-98EC27BD88C3}">
      <dsp:nvSpPr>
        <dsp:cNvPr id="0" name=""/>
        <dsp:cNvSpPr/>
      </dsp:nvSpPr>
      <dsp:spPr>
        <a:xfrm>
          <a:off x="0" y="317674"/>
          <a:ext cx="8128000" cy="69498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altLang="en-US" sz="1800" kern="1200" dirty="0" smtClean="0"/>
            <a:t>Allow the young person to take control of his or her behaviour as soon as it is safe to do so.</a:t>
          </a:r>
          <a:endParaRPr lang="en-US" sz="1800" kern="1200" dirty="0"/>
        </a:p>
      </dsp:txBody>
      <dsp:txXfrm>
        <a:off x="33926" y="351600"/>
        <a:ext cx="8060148" cy="627128"/>
      </dsp:txXfrm>
    </dsp:sp>
    <dsp:sp modelId="{D6536CB6-09D3-4EE3-8AB4-F6E68206AD51}">
      <dsp:nvSpPr>
        <dsp:cNvPr id="0" name=""/>
        <dsp:cNvSpPr/>
      </dsp:nvSpPr>
      <dsp:spPr>
        <a:xfrm>
          <a:off x="0" y="820413"/>
          <a:ext cx="81280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dsp:txBody>
      <dsp:txXfrm>
        <a:off x="0" y="820413"/>
        <a:ext cx="8128000" cy="298080"/>
      </dsp:txXfrm>
    </dsp:sp>
    <dsp:sp modelId="{E88543F5-515B-425C-9FA4-28B0640E4C5D}">
      <dsp:nvSpPr>
        <dsp:cNvPr id="0" name=""/>
        <dsp:cNvSpPr/>
      </dsp:nvSpPr>
      <dsp:spPr>
        <a:xfrm>
          <a:off x="0" y="1108433"/>
          <a:ext cx="8128000" cy="69498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altLang="en-US" sz="1800" kern="1200" dirty="0" smtClean="0"/>
            <a:t>Use RPI techniques to deal with difficult pupils</a:t>
          </a:r>
        </a:p>
      </dsp:txBody>
      <dsp:txXfrm>
        <a:off x="33926" y="1142359"/>
        <a:ext cx="8060148" cy="627128"/>
      </dsp:txXfrm>
    </dsp:sp>
    <dsp:sp modelId="{C07E9DE5-47CA-48EF-B73A-AEA0EAA30DDF}">
      <dsp:nvSpPr>
        <dsp:cNvPr id="0" name=""/>
        <dsp:cNvSpPr/>
      </dsp:nvSpPr>
      <dsp:spPr>
        <a:xfrm>
          <a:off x="0" y="1813473"/>
          <a:ext cx="81280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GB" altLang="en-US" sz="1400" kern="1200" dirty="0" smtClean="0"/>
        </a:p>
      </dsp:txBody>
      <dsp:txXfrm>
        <a:off x="0" y="1813473"/>
        <a:ext cx="8128000" cy="298080"/>
      </dsp:txXfrm>
    </dsp:sp>
    <dsp:sp modelId="{4B282553-B478-4E2E-B56E-D96E93AD21D1}">
      <dsp:nvSpPr>
        <dsp:cNvPr id="0" name=""/>
        <dsp:cNvSpPr/>
      </dsp:nvSpPr>
      <dsp:spPr>
        <a:xfrm>
          <a:off x="0" y="1913663"/>
          <a:ext cx="8128000" cy="69498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altLang="en-US" sz="1800" kern="1200" dirty="0" smtClean="0"/>
            <a:t>Treat the young person with dignity and respect</a:t>
          </a:r>
        </a:p>
      </dsp:txBody>
      <dsp:txXfrm>
        <a:off x="33926" y="1947589"/>
        <a:ext cx="8060148" cy="627128"/>
      </dsp:txXfrm>
    </dsp:sp>
    <dsp:sp modelId="{0D0B705E-3B75-4703-9A21-9CA0E8709926}">
      <dsp:nvSpPr>
        <dsp:cNvPr id="0" name=""/>
        <dsp:cNvSpPr/>
      </dsp:nvSpPr>
      <dsp:spPr>
        <a:xfrm>
          <a:off x="0" y="2698757"/>
          <a:ext cx="8128000" cy="69498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altLang="en-US" sz="1800" kern="1200" dirty="0" smtClean="0"/>
            <a:t>Consider the quickest way to manage behaviour</a:t>
          </a:r>
        </a:p>
      </dsp:txBody>
      <dsp:txXfrm>
        <a:off x="33926" y="2732683"/>
        <a:ext cx="8060148" cy="627128"/>
      </dsp:txXfrm>
    </dsp:sp>
    <dsp:sp modelId="{59608667-6B2D-4899-A25E-62464AE059E8}">
      <dsp:nvSpPr>
        <dsp:cNvPr id="0" name=""/>
        <dsp:cNvSpPr/>
      </dsp:nvSpPr>
      <dsp:spPr>
        <a:xfrm>
          <a:off x="0" y="3553353"/>
          <a:ext cx="81280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GB" altLang="en-US" sz="1400" kern="1200" dirty="0" smtClean="0"/>
        </a:p>
      </dsp:txBody>
      <dsp:txXfrm>
        <a:off x="0" y="3553353"/>
        <a:ext cx="8128000" cy="298080"/>
      </dsp:txXfrm>
    </dsp:sp>
    <dsp:sp modelId="{E8ECAE1B-2B53-4406-B5E9-BEC0C334F674}">
      <dsp:nvSpPr>
        <dsp:cNvPr id="0" name=""/>
        <dsp:cNvSpPr/>
      </dsp:nvSpPr>
      <dsp:spPr>
        <a:xfrm>
          <a:off x="0" y="3511614"/>
          <a:ext cx="8128000" cy="69498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altLang="en-US" sz="1800" kern="1200" dirty="0" smtClean="0"/>
            <a:t>Teach techniques that support and isolate but can </a:t>
          </a:r>
          <a:br>
            <a:rPr lang="en-GB" altLang="en-US" sz="1800" kern="1200" dirty="0" smtClean="0"/>
          </a:br>
          <a:r>
            <a:rPr lang="en-GB" altLang="en-US" sz="1800" kern="1200" dirty="0" smtClean="0"/>
            <a:t>cause pain</a:t>
          </a:r>
          <a:endParaRPr lang="en-GB" altLang="en-US" sz="1800" kern="1200" dirty="0"/>
        </a:p>
      </dsp:txBody>
      <dsp:txXfrm>
        <a:off x="33926" y="3545540"/>
        <a:ext cx="8060148" cy="627128"/>
      </dsp:txXfrm>
    </dsp:sp>
    <dsp:sp modelId="{71849B5B-5D65-47BE-9D10-255CE269E817}">
      <dsp:nvSpPr>
        <dsp:cNvPr id="0" name=""/>
        <dsp:cNvSpPr/>
      </dsp:nvSpPr>
      <dsp:spPr>
        <a:xfrm>
          <a:off x="0" y="4350429"/>
          <a:ext cx="8128000" cy="69498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Expect</a:t>
          </a:r>
          <a:r>
            <a:rPr lang="en-US" sz="1800" kern="1200" baseline="0" dirty="0" smtClean="0"/>
            <a:t> all CYPs to comply with the same rules </a:t>
          </a:r>
          <a:endParaRPr lang="en-US" sz="1800" kern="1200" dirty="0"/>
        </a:p>
      </dsp:txBody>
      <dsp:txXfrm>
        <a:off x="33926" y="4384355"/>
        <a:ext cx="8060148" cy="627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6ED55F9-D485-4511-B706-36294B6B340D}" type="datetimeFigureOut">
              <a:rPr lang="en-GB" smtClean="0"/>
              <a:t>17/02/2020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575AE70-F38B-46BF-96C9-39F1F8FD868B}" type="slidenum">
              <a:rPr lang="en-GB" smtClean="0"/>
              <a:t>‹#›</a:t>
            </a:fld>
            <a:endParaRPr lang="en-GB"/>
          </a:p>
        </p:txBody>
      </p:sp>
    </p:spTree>
    <p:extLst>
      <p:ext uri="{BB962C8B-B14F-4D97-AF65-F5344CB8AC3E}">
        <p14:creationId xmlns:p14="http://schemas.microsoft.com/office/powerpoint/2010/main" val="242921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TextEdit="1"/>
          </p:cNvSpPr>
          <p:nvPr>
            <p:ph type="sldImg"/>
          </p:nvPr>
        </p:nvSpPr>
        <p:spPr bwMode="auto">
          <a:xfrm>
            <a:off x="-223838" y="808038"/>
            <a:ext cx="7185026" cy="4041775"/>
          </a:xfrm>
          <a:noFill/>
        </p:spPr>
      </p:sp>
      <p:sp>
        <p:nvSpPr>
          <p:cNvPr id="11266"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endParaRPr lang="en-GB" dirty="0" smtClean="0"/>
          </a:p>
        </p:txBody>
      </p:sp>
    </p:spTree>
    <p:extLst>
      <p:ext uri="{BB962C8B-B14F-4D97-AF65-F5344CB8AC3E}">
        <p14:creationId xmlns:p14="http://schemas.microsoft.com/office/powerpoint/2010/main" val="2352827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281DA-35EE-4E32-BD17-7D7045D1785E}"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708077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81281DA-35EE-4E32-BD17-7D7045D1785E}" type="slidenum">
              <a:rPr lang="en-US" altLang="en-US" smtClean="0"/>
              <a:pPr>
                <a:defRPr/>
              </a:pPr>
              <a:t>52</a:t>
            </a:fld>
            <a:endParaRPr lang="en-US" altLang="en-US"/>
          </a:p>
        </p:txBody>
      </p:sp>
    </p:spTree>
    <p:extLst>
      <p:ext uri="{BB962C8B-B14F-4D97-AF65-F5344CB8AC3E}">
        <p14:creationId xmlns:p14="http://schemas.microsoft.com/office/powerpoint/2010/main" val="257309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a:defRPr/>
            </a:pPr>
            <a:fld id="{881281DA-35EE-4E32-BD17-7D7045D1785E}" type="slidenum">
              <a:rPr lang="en-US" altLang="en-US" smtClean="0"/>
              <a:pPr>
                <a:defRPr/>
              </a:pPr>
              <a:t>53</a:t>
            </a:fld>
            <a:endParaRPr lang="en-US" altLang="en-US"/>
          </a:p>
        </p:txBody>
      </p:sp>
    </p:spTree>
    <p:extLst>
      <p:ext uri="{BB962C8B-B14F-4D97-AF65-F5344CB8AC3E}">
        <p14:creationId xmlns:p14="http://schemas.microsoft.com/office/powerpoint/2010/main" val="2192271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smtClean="0">
              <a:latin typeface="Times" panose="02020603050405020304" pitchFamily="18"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881281DA-35EE-4E32-BD17-7D7045D1785E}" type="slidenum">
              <a:rPr lang="en-US" altLang="en-US" smtClean="0"/>
              <a:pPr>
                <a:defRPr/>
              </a:pPr>
              <a:t>54</a:t>
            </a:fld>
            <a:endParaRPr lang="en-US" altLang="en-US"/>
          </a:p>
        </p:txBody>
      </p:sp>
    </p:spTree>
    <p:extLst>
      <p:ext uri="{BB962C8B-B14F-4D97-AF65-F5344CB8AC3E}">
        <p14:creationId xmlns:p14="http://schemas.microsoft.com/office/powerpoint/2010/main" val="1044265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81281DA-35EE-4E32-BD17-7D7045D1785E}" type="slidenum">
              <a:rPr lang="en-US" altLang="en-US" smtClean="0"/>
              <a:pPr>
                <a:defRPr/>
              </a:pPr>
              <a:t>56</a:t>
            </a:fld>
            <a:endParaRPr lang="en-US" altLang="en-US"/>
          </a:p>
        </p:txBody>
      </p:sp>
    </p:spTree>
    <p:extLst>
      <p:ext uri="{BB962C8B-B14F-4D97-AF65-F5344CB8AC3E}">
        <p14:creationId xmlns:p14="http://schemas.microsoft.com/office/powerpoint/2010/main" val="5106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81281DA-35EE-4E32-BD17-7D7045D1785E}" type="slidenum">
              <a:rPr lang="en-US" altLang="en-US" smtClean="0"/>
              <a:pPr>
                <a:defRPr/>
              </a:pPr>
              <a:t>57</a:t>
            </a:fld>
            <a:endParaRPr lang="en-US" altLang="en-US"/>
          </a:p>
        </p:txBody>
      </p:sp>
    </p:spTree>
    <p:extLst>
      <p:ext uri="{BB962C8B-B14F-4D97-AF65-F5344CB8AC3E}">
        <p14:creationId xmlns:p14="http://schemas.microsoft.com/office/powerpoint/2010/main" val="2825116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58AD4F-3EC1-4B74-A0D6-4567551449DE}" type="slidenum">
              <a:rPr lang="en-GB" smtClean="0"/>
              <a:t>58</a:t>
            </a:fld>
            <a:endParaRPr lang="en-GB"/>
          </a:p>
        </p:txBody>
      </p:sp>
    </p:spTree>
    <p:extLst>
      <p:ext uri="{BB962C8B-B14F-4D97-AF65-F5344CB8AC3E}">
        <p14:creationId xmlns:p14="http://schemas.microsoft.com/office/powerpoint/2010/main" val="2775508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81281DA-35EE-4E32-BD17-7D7045D1785E}" type="slidenum">
              <a:rPr lang="en-US" altLang="en-US" smtClean="0"/>
              <a:pPr>
                <a:defRPr/>
              </a:pPr>
              <a:t>59</a:t>
            </a:fld>
            <a:endParaRPr lang="en-US" altLang="en-US"/>
          </a:p>
        </p:txBody>
      </p:sp>
    </p:spTree>
    <p:extLst>
      <p:ext uri="{BB962C8B-B14F-4D97-AF65-F5344CB8AC3E}">
        <p14:creationId xmlns:p14="http://schemas.microsoft.com/office/powerpoint/2010/main" val="2098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81281DA-35EE-4E32-BD17-7D7045D1785E}" type="slidenum">
              <a:rPr lang="en-US" altLang="en-US" smtClean="0"/>
              <a:pPr>
                <a:defRPr/>
              </a:pPr>
              <a:t>60</a:t>
            </a:fld>
            <a:endParaRPr lang="en-US" altLang="en-US"/>
          </a:p>
        </p:txBody>
      </p:sp>
    </p:spTree>
    <p:extLst>
      <p:ext uri="{BB962C8B-B14F-4D97-AF65-F5344CB8AC3E}">
        <p14:creationId xmlns:p14="http://schemas.microsoft.com/office/powerpoint/2010/main" val="175676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223838" y="808038"/>
            <a:ext cx="7185026" cy="4041775"/>
          </a:xfrm>
          <a:noFill/>
        </p:spPr>
      </p:sp>
      <p:sp>
        <p:nvSpPr>
          <p:cNvPr id="17410"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a:lnSpc>
                <a:spcPct val="98000"/>
              </a:lnSpc>
            </a:pPr>
            <a:endParaRPr lang="en-GB" sz="800" dirty="0" smtClean="0"/>
          </a:p>
        </p:txBody>
      </p:sp>
    </p:spTree>
    <p:extLst>
      <p:ext uri="{BB962C8B-B14F-4D97-AF65-F5344CB8AC3E}">
        <p14:creationId xmlns:p14="http://schemas.microsoft.com/office/powerpoint/2010/main" val="270455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r>
              <a:rPr lang="en-GB" sz="2000" dirty="0" smtClean="0"/>
              <a:t>Ofsted carried out a research project on knife crime in education. This report sets out our findings and recommendations</a:t>
            </a:r>
            <a:endParaRPr lang="en-GB" dirty="0"/>
          </a:p>
        </p:txBody>
      </p:sp>
    </p:spTree>
    <p:extLst>
      <p:ext uri="{BB962C8B-B14F-4D97-AF65-F5344CB8AC3E}">
        <p14:creationId xmlns:p14="http://schemas.microsoft.com/office/powerpoint/2010/main" val="254389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Welcome</a:t>
            </a:r>
            <a:r>
              <a:rPr lang="en-GB" baseline="0" dirty="0"/>
              <a:t> everyone, introduce yourself and domestics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4114A-1FFE-4795-9B2D-11235D5A8F0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059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Play did not attend DVD – serious case review in</a:t>
            </a:r>
            <a:r>
              <a:rPr lang="en-GB" baseline="0" dirty="0"/>
              <a:t> Nottingham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4114A-1FFE-4795-9B2D-11235D5A8F0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13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223838" y="808038"/>
            <a:ext cx="7185026" cy="4041775"/>
          </a:xfrm>
          <a:noFill/>
        </p:spPr>
      </p:sp>
      <p:sp>
        <p:nvSpPr>
          <p:cNvPr id="19458" name="Rectangle 3"/>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a:lnSpc>
                <a:spcPct val="98000"/>
              </a:lnSpc>
            </a:pPr>
            <a:endParaRPr lang="en-GB" sz="800" dirty="0" smtClean="0"/>
          </a:p>
          <a:p>
            <a:pPr>
              <a:lnSpc>
                <a:spcPct val="98000"/>
              </a:lnSpc>
            </a:pPr>
            <a:endParaRPr lang="en-GB" sz="800" dirty="0" smtClean="0"/>
          </a:p>
        </p:txBody>
      </p:sp>
    </p:spTree>
    <p:extLst>
      <p:ext uri="{BB962C8B-B14F-4D97-AF65-F5344CB8AC3E}">
        <p14:creationId xmlns:p14="http://schemas.microsoft.com/office/powerpoint/2010/main" val="389380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281DA-35EE-4E32-BD17-7D7045D1785E}"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00122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81281DA-35EE-4E32-BD17-7D7045D1785E}" type="slidenum">
              <a:rPr lang="en-US" altLang="en-US" smtClean="0"/>
              <a:pPr>
                <a:defRPr/>
              </a:pPr>
              <a:t>49</a:t>
            </a:fld>
            <a:endParaRPr lang="en-US" altLang="en-US"/>
          </a:p>
        </p:txBody>
      </p:sp>
    </p:spTree>
    <p:extLst>
      <p:ext uri="{BB962C8B-B14F-4D97-AF65-F5344CB8AC3E}">
        <p14:creationId xmlns:p14="http://schemas.microsoft.com/office/powerpoint/2010/main" val="49676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58AD4F-3EC1-4B74-A0D6-4567551449DE}" type="slidenum">
              <a:rPr lang="en-GB" smtClean="0"/>
              <a:t>50</a:t>
            </a:fld>
            <a:endParaRPr lang="en-GB"/>
          </a:p>
        </p:txBody>
      </p:sp>
    </p:spTree>
    <p:extLst>
      <p:ext uri="{BB962C8B-B14F-4D97-AF65-F5344CB8AC3E}">
        <p14:creationId xmlns:p14="http://schemas.microsoft.com/office/powerpoint/2010/main" val="217626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2690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lstStyle>
            <a:lvl1pPr marL="457189" lvl="0" indent="-342891" algn="ctr">
              <a:lnSpc>
                <a:spcPct val="115000"/>
              </a:lnSpc>
              <a:spcBef>
                <a:spcPts val="0"/>
              </a:spcBef>
              <a:spcAft>
                <a:spcPts val="0"/>
              </a:spcAft>
              <a:buSzPts val="1800"/>
              <a:buChar char="●"/>
              <a:defRPr/>
            </a:lvl1pPr>
            <a:lvl2pPr marL="914377" lvl="1" indent="-317492" algn="ctr">
              <a:lnSpc>
                <a:spcPct val="115000"/>
              </a:lnSpc>
              <a:spcBef>
                <a:spcPts val="1600"/>
              </a:spcBef>
              <a:spcAft>
                <a:spcPts val="0"/>
              </a:spcAft>
              <a:buSzPts val="1400"/>
              <a:buChar char="○"/>
              <a:defRPr/>
            </a:lvl2pPr>
            <a:lvl3pPr marL="1371566" lvl="2" indent="-317492" algn="ctr">
              <a:lnSpc>
                <a:spcPct val="115000"/>
              </a:lnSpc>
              <a:spcBef>
                <a:spcPts val="1600"/>
              </a:spcBef>
              <a:spcAft>
                <a:spcPts val="0"/>
              </a:spcAft>
              <a:buSzPts val="1400"/>
              <a:buChar char="■"/>
              <a:defRPr/>
            </a:lvl3pPr>
            <a:lvl4pPr marL="1828754" lvl="3" indent="-317492" algn="ctr">
              <a:lnSpc>
                <a:spcPct val="115000"/>
              </a:lnSpc>
              <a:spcBef>
                <a:spcPts val="1600"/>
              </a:spcBef>
              <a:spcAft>
                <a:spcPts val="0"/>
              </a:spcAft>
              <a:buSzPts val="1400"/>
              <a:buChar char="●"/>
              <a:defRPr/>
            </a:lvl4pPr>
            <a:lvl5pPr marL="2285943" lvl="4" indent="-317492" algn="ctr">
              <a:lnSpc>
                <a:spcPct val="115000"/>
              </a:lnSpc>
              <a:spcBef>
                <a:spcPts val="1600"/>
              </a:spcBef>
              <a:spcAft>
                <a:spcPts val="0"/>
              </a:spcAft>
              <a:buSzPts val="1400"/>
              <a:buChar char="○"/>
              <a:defRPr/>
            </a:lvl5pPr>
            <a:lvl6pPr marL="2743131" lvl="5" indent="-317492" algn="ctr">
              <a:lnSpc>
                <a:spcPct val="115000"/>
              </a:lnSpc>
              <a:spcBef>
                <a:spcPts val="1600"/>
              </a:spcBef>
              <a:spcAft>
                <a:spcPts val="0"/>
              </a:spcAft>
              <a:buSzPts val="1400"/>
              <a:buChar char="■"/>
              <a:defRPr/>
            </a:lvl6pPr>
            <a:lvl7pPr marL="3200320" lvl="6" indent="-317492" algn="ctr">
              <a:lnSpc>
                <a:spcPct val="115000"/>
              </a:lnSpc>
              <a:spcBef>
                <a:spcPts val="1600"/>
              </a:spcBef>
              <a:spcAft>
                <a:spcPts val="0"/>
              </a:spcAft>
              <a:buSzPts val="1400"/>
              <a:buChar char="●"/>
              <a:defRPr/>
            </a:lvl7pPr>
            <a:lvl8pPr marL="3657509" lvl="7" indent="-317492" algn="ctr">
              <a:lnSpc>
                <a:spcPct val="115000"/>
              </a:lnSpc>
              <a:spcBef>
                <a:spcPts val="1600"/>
              </a:spcBef>
              <a:spcAft>
                <a:spcPts val="0"/>
              </a:spcAft>
              <a:buSzPts val="1400"/>
              <a:buChar char="○"/>
              <a:defRPr/>
            </a:lvl8pPr>
            <a:lvl9pPr marL="4114697" lvl="8" indent="-317492"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9113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6725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182884-425A-4895-A080-126E487A42E0}" type="datetime1">
              <a:rPr lang="en-GB" smtClean="0"/>
              <a:t>17/02/2020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23AC3-1396-4D8B-91E9-BD4DD3F11C01}" type="slidenum">
              <a:rPr lang="en-GB" smtClean="0"/>
              <a:t>‹#›</a:t>
            </a:fld>
            <a:endParaRPr lang="en-GB"/>
          </a:p>
        </p:txBody>
      </p:sp>
    </p:spTree>
    <p:extLst>
      <p:ext uri="{BB962C8B-B14F-4D97-AF65-F5344CB8AC3E}">
        <p14:creationId xmlns:p14="http://schemas.microsoft.com/office/powerpoint/2010/main" val="3235601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20"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0" y="2160590"/>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40" y="2160591"/>
            <a:ext cx="4117481"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0D83EC-AE15-E041-AA13-2D469E5C20F1}"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8C704-9ED8-B549-A87F-B97E31F80094}" type="slidenum">
              <a:rPr lang="en-US" smtClean="0"/>
              <a:t>‹#›</a:t>
            </a:fld>
            <a:endParaRPr lang="en-US"/>
          </a:p>
        </p:txBody>
      </p:sp>
    </p:spTree>
    <p:extLst>
      <p:ext uri="{BB962C8B-B14F-4D97-AF65-F5344CB8AC3E}">
        <p14:creationId xmlns:p14="http://schemas.microsoft.com/office/powerpoint/2010/main" val="3160031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3"/>
          <p:cNvSpPr>
            <a:spLocks noGrp="1"/>
          </p:cNvSpPr>
          <p:nvPr>
            <p:ph type="sldNum" sz="quarter" idx="10"/>
          </p:nvPr>
        </p:nvSpPr>
        <p:spPr>
          <a:ln/>
        </p:spPr>
        <p:txBody>
          <a:bodyPr/>
          <a:lstStyle>
            <a:lvl1pPr>
              <a:defRPr/>
            </a:lvl1pPr>
          </a:lstStyle>
          <a:p>
            <a:pPr>
              <a:defRPr/>
            </a:pPr>
            <a:fld id="{132631C5-FFDE-42E0-88FF-1026B6396387}" type="slidenum">
              <a:rPr lang="en-GB"/>
              <a:pPr>
                <a:defRPr/>
              </a:pPr>
              <a:t>‹#›</a:t>
            </a:fld>
            <a:endParaRPr lang="en-GB" dirty="0"/>
          </a:p>
        </p:txBody>
      </p:sp>
    </p:spTree>
    <p:extLst>
      <p:ext uri="{BB962C8B-B14F-4D97-AF65-F5344CB8AC3E}">
        <p14:creationId xmlns:p14="http://schemas.microsoft.com/office/powerpoint/2010/main" val="356619170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14" name="Shape 14"/>
          <p:cNvSpPr>
            <a:spLocks noGrp="1"/>
          </p:cNvSpPr>
          <p:nvPr>
            <p:ph type="title"/>
          </p:nvPr>
        </p:nvSpPr>
        <p:spPr>
          <a:xfrm>
            <a:off x="914400" y="609600"/>
            <a:ext cx="10363200" cy="1143000"/>
          </a:xfrm>
          <a:prstGeom prst="rect">
            <a:avLst/>
          </a:prstGeom>
        </p:spPr>
        <p:txBody>
          <a:bodyPr/>
          <a:lstStyle/>
          <a:p>
            <a:pPr lvl="0"/>
            <a:r>
              <a:rPr/>
              <a:t>Title Text</a:t>
            </a:r>
          </a:p>
        </p:txBody>
      </p:sp>
      <p:sp>
        <p:nvSpPr>
          <p:cNvPr id="3" name="Shape 3"/>
          <p:cNvSpPr>
            <a:spLocks noGrp="1"/>
          </p:cNvSpPr>
          <p:nvPr>
            <p:ph type="sldNum" sz="quarter" idx="10"/>
          </p:nvPr>
        </p:nvSpPr>
        <p:spPr>
          <a:ln/>
        </p:spPr>
        <p:txBody>
          <a:bodyPr/>
          <a:lstStyle>
            <a:lvl1pPr>
              <a:defRPr/>
            </a:lvl1pPr>
          </a:lstStyle>
          <a:p>
            <a:pPr>
              <a:defRPr/>
            </a:pPr>
            <a:fld id="{16154BAF-3EB7-4E1B-A264-426018D19459}" type="slidenum">
              <a:rPr lang="en-GB"/>
              <a:pPr>
                <a:defRPr/>
              </a:pPr>
              <a:t>‹#›</a:t>
            </a:fld>
            <a:endParaRPr lang="en-GB" dirty="0"/>
          </a:p>
        </p:txBody>
      </p:sp>
    </p:spTree>
    <p:extLst>
      <p:ext uri="{BB962C8B-B14F-4D97-AF65-F5344CB8AC3E}">
        <p14:creationId xmlns:p14="http://schemas.microsoft.com/office/powerpoint/2010/main" val="67966929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2085E83-0898-4F4F-904F-1DB2267401B7}" type="datetimeFigureOut">
              <a:rPr lang="en-GB" smtClean="0"/>
              <a:pPr/>
              <a:t>17/02/2020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42C03-240C-489B-ABC3-C103E804A718}" type="slidenum">
              <a:rPr lang="en-GB" smtClean="0"/>
              <a:pPr/>
              <a:t>‹#›</a:t>
            </a:fld>
            <a:endParaRPr lang="en-GB"/>
          </a:p>
        </p:txBody>
      </p:sp>
    </p:spTree>
    <p:extLst>
      <p:ext uri="{BB962C8B-B14F-4D97-AF65-F5344CB8AC3E}">
        <p14:creationId xmlns:p14="http://schemas.microsoft.com/office/powerpoint/2010/main" val="3417697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085E83-0898-4F4F-904F-1DB2267401B7}" type="datetimeFigureOut">
              <a:rPr lang="en-GB" smtClean="0"/>
              <a:pPr/>
              <a:t>17/02/2020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42C03-240C-489B-ABC3-C103E804A718}" type="slidenum">
              <a:rPr lang="en-GB" smtClean="0"/>
              <a:pPr/>
              <a:t>‹#›</a:t>
            </a:fld>
            <a:endParaRPr lang="en-GB"/>
          </a:p>
        </p:txBody>
      </p:sp>
    </p:spTree>
    <p:extLst>
      <p:ext uri="{BB962C8B-B14F-4D97-AF65-F5344CB8AC3E}">
        <p14:creationId xmlns:p14="http://schemas.microsoft.com/office/powerpoint/2010/main" val="3362299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85E83-0898-4F4F-904F-1DB2267401B7}" type="datetimeFigureOut">
              <a:rPr lang="en-GB" smtClean="0"/>
              <a:pPr/>
              <a:t>17/02/2020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42C03-240C-489B-ABC3-C103E804A718}" type="slidenum">
              <a:rPr lang="en-GB" smtClean="0"/>
              <a:pPr/>
              <a:t>‹#›</a:t>
            </a:fld>
            <a:endParaRPr lang="en-GB"/>
          </a:p>
        </p:txBody>
      </p:sp>
    </p:spTree>
    <p:extLst>
      <p:ext uri="{BB962C8B-B14F-4D97-AF65-F5344CB8AC3E}">
        <p14:creationId xmlns:p14="http://schemas.microsoft.com/office/powerpoint/2010/main" val="3112679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2085E83-0898-4F4F-904F-1DB2267401B7}" type="datetimeFigureOut">
              <a:rPr lang="en-GB" smtClean="0"/>
              <a:pPr/>
              <a:t>17/02/2020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42C03-240C-489B-ABC3-C103E804A718}" type="slidenum">
              <a:rPr lang="en-GB" smtClean="0"/>
              <a:pPr/>
              <a:t>‹#›</a:t>
            </a:fld>
            <a:endParaRPr lang="en-GB"/>
          </a:p>
        </p:txBody>
      </p:sp>
    </p:spTree>
    <p:extLst>
      <p:ext uri="{BB962C8B-B14F-4D97-AF65-F5344CB8AC3E}">
        <p14:creationId xmlns:p14="http://schemas.microsoft.com/office/powerpoint/2010/main" val="28871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189" lvl="0" indent="-342891" algn="l">
              <a:lnSpc>
                <a:spcPct val="115000"/>
              </a:lnSpc>
              <a:spcBef>
                <a:spcPts val="0"/>
              </a:spcBef>
              <a:spcAft>
                <a:spcPts val="0"/>
              </a:spcAft>
              <a:buSzPts val="1800"/>
              <a:buChar char="●"/>
              <a:defRPr/>
            </a:lvl1pPr>
            <a:lvl2pPr marL="914377"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1"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50026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2085E83-0898-4F4F-904F-1DB2267401B7}" type="datetimeFigureOut">
              <a:rPr lang="en-GB" smtClean="0"/>
              <a:pPr/>
              <a:t>17/02/2020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E42C03-240C-489B-ABC3-C103E804A718}" type="slidenum">
              <a:rPr lang="en-GB" smtClean="0"/>
              <a:pPr/>
              <a:t>‹#›</a:t>
            </a:fld>
            <a:endParaRPr lang="en-GB"/>
          </a:p>
        </p:txBody>
      </p:sp>
    </p:spTree>
    <p:extLst>
      <p:ext uri="{BB962C8B-B14F-4D97-AF65-F5344CB8AC3E}">
        <p14:creationId xmlns:p14="http://schemas.microsoft.com/office/powerpoint/2010/main" val="3445282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2085E83-0898-4F4F-904F-1DB2267401B7}" type="datetimeFigureOut">
              <a:rPr lang="en-GB" smtClean="0"/>
              <a:pPr/>
              <a:t>17/02/2020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E42C03-240C-489B-ABC3-C103E804A718}" type="slidenum">
              <a:rPr lang="en-GB" smtClean="0"/>
              <a:pPr/>
              <a:t>‹#›</a:t>
            </a:fld>
            <a:endParaRPr lang="en-GB"/>
          </a:p>
        </p:txBody>
      </p:sp>
    </p:spTree>
    <p:extLst>
      <p:ext uri="{BB962C8B-B14F-4D97-AF65-F5344CB8AC3E}">
        <p14:creationId xmlns:p14="http://schemas.microsoft.com/office/powerpoint/2010/main" val="4217782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85E83-0898-4F4F-904F-1DB2267401B7}" type="datetimeFigureOut">
              <a:rPr lang="en-GB" smtClean="0"/>
              <a:pPr/>
              <a:t>17/02/2020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E42C03-240C-489B-ABC3-C103E804A718}" type="slidenum">
              <a:rPr lang="en-GB" smtClean="0"/>
              <a:pPr/>
              <a:t>‹#›</a:t>
            </a:fld>
            <a:endParaRPr lang="en-GB"/>
          </a:p>
        </p:txBody>
      </p:sp>
    </p:spTree>
    <p:extLst>
      <p:ext uri="{BB962C8B-B14F-4D97-AF65-F5344CB8AC3E}">
        <p14:creationId xmlns:p14="http://schemas.microsoft.com/office/powerpoint/2010/main" val="397789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85E83-0898-4F4F-904F-1DB2267401B7}" type="datetimeFigureOut">
              <a:rPr lang="en-GB" smtClean="0"/>
              <a:pPr/>
              <a:t>17/02/2020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42C03-240C-489B-ABC3-C103E804A718}" type="slidenum">
              <a:rPr lang="en-GB" smtClean="0"/>
              <a:pPr/>
              <a:t>‹#›</a:t>
            </a:fld>
            <a:endParaRPr lang="en-GB"/>
          </a:p>
        </p:txBody>
      </p:sp>
    </p:spTree>
    <p:extLst>
      <p:ext uri="{BB962C8B-B14F-4D97-AF65-F5344CB8AC3E}">
        <p14:creationId xmlns:p14="http://schemas.microsoft.com/office/powerpoint/2010/main" val="1765465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85E83-0898-4F4F-904F-1DB2267401B7}" type="datetimeFigureOut">
              <a:rPr lang="en-GB" smtClean="0"/>
              <a:pPr/>
              <a:t>17/02/2020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42C03-240C-489B-ABC3-C103E804A718}" type="slidenum">
              <a:rPr lang="en-GB" smtClean="0"/>
              <a:pPr/>
              <a:t>‹#›</a:t>
            </a:fld>
            <a:endParaRPr lang="en-GB"/>
          </a:p>
        </p:txBody>
      </p:sp>
    </p:spTree>
    <p:extLst>
      <p:ext uri="{BB962C8B-B14F-4D97-AF65-F5344CB8AC3E}">
        <p14:creationId xmlns:p14="http://schemas.microsoft.com/office/powerpoint/2010/main" val="3329507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085E83-0898-4F4F-904F-1DB2267401B7}" type="datetimeFigureOut">
              <a:rPr lang="en-GB" smtClean="0"/>
              <a:pPr/>
              <a:t>17/02/2020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42C03-240C-489B-ABC3-C103E804A718}" type="slidenum">
              <a:rPr lang="en-GB" smtClean="0"/>
              <a:pPr/>
              <a:t>‹#›</a:t>
            </a:fld>
            <a:endParaRPr lang="en-GB"/>
          </a:p>
        </p:txBody>
      </p:sp>
    </p:spTree>
    <p:extLst>
      <p:ext uri="{BB962C8B-B14F-4D97-AF65-F5344CB8AC3E}">
        <p14:creationId xmlns:p14="http://schemas.microsoft.com/office/powerpoint/2010/main" val="1884080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085E83-0898-4F4F-904F-1DB2267401B7}" type="datetimeFigureOut">
              <a:rPr lang="en-GB" smtClean="0"/>
              <a:pPr/>
              <a:t>17/02/2020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42C03-240C-489B-ABC3-C103E804A718}" type="slidenum">
              <a:rPr lang="en-GB" smtClean="0"/>
              <a:pPr/>
              <a:t>‹#›</a:t>
            </a:fld>
            <a:endParaRPr lang="en-GB"/>
          </a:p>
        </p:txBody>
      </p:sp>
    </p:spTree>
    <p:extLst>
      <p:ext uri="{BB962C8B-B14F-4D97-AF65-F5344CB8AC3E}">
        <p14:creationId xmlns:p14="http://schemas.microsoft.com/office/powerpoint/2010/main" val="1889816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hange and Improvement\Internal Comms and Engagement\Templates\Templates for Colleagues\Citizens at the Heart - octagon no wording - 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0867" y="5805488"/>
            <a:ext cx="1422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45134" y="6165850"/>
            <a:ext cx="2139951"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FFCE317C-0127-43E2-92FA-A39796E61D00}" type="datetimeFigureOut">
              <a:rPr lang="en-GB"/>
              <a:pPr>
                <a:defRPr/>
              </a:pPr>
              <a:t>17/02/2020</a:t>
            </a:fld>
            <a:endParaRPr lang="en-GB" dirty="0"/>
          </a:p>
        </p:txBody>
      </p:sp>
      <p:sp>
        <p:nvSpPr>
          <p:cNvPr id="7" name="Footer Placeholder 4"/>
          <p:cNvSpPr>
            <a:spLocks noGrp="1"/>
          </p:cNvSpPr>
          <p:nvPr>
            <p:ph type="ftr" sz="quarter" idx="11"/>
          </p:nvPr>
        </p:nvSpPr>
        <p:spPr/>
        <p:txBody>
          <a:bodyPr/>
          <a:lstStyle>
            <a:lvl1pPr>
              <a:defRPr/>
            </a:lvl1pPr>
          </a:lstStyle>
          <a:p>
            <a:pPr>
              <a:defRPr/>
            </a:pP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3A81ED9C-99A0-4AEB-9767-B6C2597064FA}" type="slidenum">
              <a:rPr lang="en-GB"/>
              <a:pPr>
                <a:defRPr/>
              </a:pPr>
              <a:t>‹#›</a:t>
            </a:fld>
            <a:endParaRPr lang="en-GB" dirty="0"/>
          </a:p>
        </p:txBody>
      </p:sp>
    </p:spTree>
    <p:extLst>
      <p:ext uri="{BB962C8B-B14F-4D97-AF65-F5344CB8AC3E}">
        <p14:creationId xmlns:p14="http://schemas.microsoft.com/office/powerpoint/2010/main" val="412844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480C92C-A17E-4C97-A385-99D077087F63}" type="datetimeFigureOut">
              <a:rPr lang="en-GB"/>
              <a:pPr>
                <a:defRPr/>
              </a:pPr>
              <a:t>17/02/2020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5B5D193-B94D-42B6-81E8-888242C660E1}" type="slidenum">
              <a:rPr lang="en-GB"/>
              <a:pPr>
                <a:defRPr/>
              </a:pPr>
              <a:t>‹#›</a:t>
            </a:fld>
            <a:endParaRPr lang="en-GB" dirty="0"/>
          </a:p>
        </p:txBody>
      </p:sp>
    </p:spTree>
    <p:extLst>
      <p:ext uri="{BB962C8B-B14F-4D97-AF65-F5344CB8AC3E}">
        <p14:creationId xmlns:p14="http://schemas.microsoft.com/office/powerpoint/2010/main" val="2396176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12D27C4E-0CC5-4D5D-A63C-383DEF1D2773}" type="datetimeFigureOut">
              <a:rPr lang="en-GB"/>
              <a:pPr>
                <a:defRPr/>
              </a:pPr>
              <a:t>17/02/2020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4B004E2-0C87-4D62-A080-7F046C656ABA}" type="slidenum">
              <a:rPr lang="en-GB"/>
              <a:pPr>
                <a:defRPr/>
              </a:pPr>
              <a:t>‹#›</a:t>
            </a:fld>
            <a:endParaRPr lang="en-GB" dirty="0"/>
          </a:p>
        </p:txBody>
      </p:sp>
    </p:spTree>
    <p:extLst>
      <p:ext uri="{BB962C8B-B14F-4D97-AF65-F5344CB8AC3E}">
        <p14:creationId xmlns:p14="http://schemas.microsoft.com/office/powerpoint/2010/main" val="39953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85742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7E951A9-8B82-41C5-B91B-9D489344FD2D}" type="datetimeFigureOut">
              <a:rPr lang="en-GB"/>
              <a:pPr>
                <a:defRPr/>
              </a:pPr>
              <a:t>17/02/2020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98D6FF7C-2F0E-42EC-A00C-BD03CD37AACE}" type="slidenum">
              <a:rPr lang="en-GB"/>
              <a:pPr>
                <a:defRPr/>
              </a:pPr>
              <a:t>‹#›</a:t>
            </a:fld>
            <a:endParaRPr lang="en-GB" dirty="0"/>
          </a:p>
        </p:txBody>
      </p:sp>
    </p:spTree>
    <p:extLst>
      <p:ext uri="{BB962C8B-B14F-4D97-AF65-F5344CB8AC3E}">
        <p14:creationId xmlns:p14="http://schemas.microsoft.com/office/powerpoint/2010/main" val="1006212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4B2F1F9-3962-45C9-9608-D9ECD2CB04C4}" type="datetimeFigureOut">
              <a:rPr lang="en-GB"/>
              <a:pPr>
                <a:defRPr/>
              </a:pPr>
              <a:t>17/02/2020</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7BD69F3C-A0F0-4EF5-924E-EB3B53A9528F}" type="slidenum">
              <a:rPr lang="en-GB"/>
              <a:pPr>
                <a:defRPr/>
              </a:pPr>
              <a:t>‹#›</a:t>
            </a:fld>
            <a:endParaRPr lang="en-GB" dirty="0"/>
          </a:p>
        </p:txBody>
      </p:sp>
    </p:spTree>
    <p:extLst>
      <p:ext uri="{BB962C8B-B14F-4D97-AF65-F5344CB8AC3E}">
        <p14:creationId xmlns:p14="http://schemas.microsoft.com/office/powerpoint/2010/main" val="2731791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BBD9A4A-3820-4325-B8E4-B8C9B9EF4CE2}" type="datetimeFigureOut">
              <a:rPr lang="en-GB"/>
              <a:pPr>
                <a:defRPr/>
              </a:pPr>
              <a:t>17/02/2020</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0E992C34-E33E-4F2A-97AD-0FF697080192}" type="slidenum">
              <a:rPr lang="en-GB"/>
              <a:pPr>
                <a:defRPr/>
              </a:pPr>
              <a:t>‹#›</a:t>
            </a:fld>
            <a:endParaRPr lang="en-GB" dirty="0"/>
          </a:p>
        </p:txBody>
      </p:sp>
    </p:spTree>
    <p:extLst>
      <p:ext uri="{BB962C8B-B14F-4D97-AF65-F5344CB8AC3E}">
        <p14:creationId xmlns:p14="http://schemas.microsoft.com/office/powerpoint/2010/main" val="1166055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B80C20-0202-498D-8D32-5CF35529EE59}" type="datetimeFigureOut">
              <a:rPr lang="en-GB"/>
              <a:pPr>
                <a:defRPr/>
              </a:pPr>
              <a:t>17/02/2020</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B8B365E5-F91C-44F2-919B-6AC4ED299774}" type="slidenum">
              <a:rPr lang="en-GB"/>
              <a:pPr>
                <a:defRPr/>
              </a:pPr>
              <a:t>‹#›</a:t>
            </a:fld>
            <a:endParaRPr lang="en-GB" dirty="0"/>
          </a:p>
        </p:txBody>
      </p:sp>
    </p:spTree>
    <p:extLst>
      <p:ext uri="{BB962C8B-B14F-4D97-AF65-F5344CB8AC3E}">
        <p14:creationId xmlns:p14="http://schemas.microsoft.com/office/powerpoint/2010/main" val="573600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E5AA42D-A19C-4C36-8102-E2CC33AB1B27}" type="datetimeFigureOut">
              <a:rPr lang="en-GB"/>
              <a:pPr>
                <a:defRPr/>
              </a:pPr>
              <a:t>17/02/2020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BC834FD7-A343-4997-94EB-1FED3016FBF2}" type="slidenum">
              <a:rPr lang="en-GB"/>
              <a:pPr>
                <a:defRPr/>
              </a:pPr>
              <a:t>‹#›</a:t>
            </a:fld>
            <a:endParaRPr lang="en-GB" dirty="0"/>
          </a:p>
        </p:txBody>
      </p:sp>
    </p:spTree>
    <p:extLst>
      <p:ext uri="{BB962C8B-B14F-4D97-AF65-F5344CB8AC3E}">
        <p14:creationId xmlns:p14="http://schemas.microsoft.com/office/powerpoint/2010/main" val="1214215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16670AC1-515F-415F-B43D-0A32F671FD8A}" type="datetimeFigureOut">
              <a:rPr lang="en-GB"/>
              <a:pPr>
                <a:defRPr/>
              </a:pPr>
              <a:t>17/02/2020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3434A5C6-6B5D-4279-8E27-B58BCA4A20BE}" type="slidenum">
              <a:rPr lang="en-GB"/>
              <a:pPr>
                <a:defRPr/>
              </a:pPr>
              <a:t>‹#›</a:t>
            </a:fld>
            <a:endParaRPr lang="en-GB" dirty="0"/>
          </a:p>
        </p:txBody>
      </p:sp>
    </p:spTree>
    <p:extLst>
      <p:ext uri="{BB962C8B-B14F-4D97-AF65-F5344CB8AC3E}">
        <p14:creationId xmlns:p14="http://schemas.microsoft.com/office/powerpoint/2010/main" val="2859711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A1D0BB1-C245-4642-A726-C584009E94E7}" type="datetimeFigureOut">
              <a:rPr lang="en-GB"/>
              <a:pPr>
                <a:defRPr/>
              </a:pPr>
              <a:t>17/02/2020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F7482B6-3367-49F2-A419-1583B4167E3A}" type="slidenum">
              <a:rPr lang="en-GB"/>
              <a:pPr>
                <a:defRPr/>
              </a:pPr>
              <a:t>‹#›</a:t>
            </a:fld>
            <a:endParaRPr lang="en-GB" dirty="0"/>
          </a:p>
        </p:txBody>
      </p:sp>
    </p:spTree>
    <p:extLst>
      <p:ext uri="{BB962C8B-B14F-4D97-AF65-F5344CB8AC3E}">
        <p14:creationId xmlns:p14="http://schemas.microsoft.com/office/powerpoint/2010/main" val="2501112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490FEA3-B122-45A8-A8B9-CA07456F48BF}" type="datetimeFigureOut">
              <a:rPr lang="en-GB"/>
              <a:pPr>
                <a:defRPr/>
              </a:pPr>
              <a:t>17/02/2020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E8DF27C-E3EC-47BE-B4C2-2BB1DE8C9604}" type="slidenum">
              <a:rPr lang="en-GB"/>
              <a:pPr>
                <a:defRPr/>
              </a:pPr>
              <a:t>‹#›</a:t>
            </a:fld>
            <a:endParaRPr lang="en-GB" dirty="0"/>
          </a:p>
        </p:txBody>
      </p:sp>
    </p:spTree>
    <p:extLst>
      <p:ext uri="{BB962C8B-B14F-4D97-AF65-F5344CB8AC3E}">
        <p14:creationId xmlns:p14="http://schemas.microsoft.com/office/powerpoint/2010/main" val="66121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1" y="1536633"/>
            <a:ext cx="5333200" cy="4555200"/>
          </a:xfrm>
          <a:prstGeom prst="rect">
            <a:avLst/>
          </a:prstGeom>
          <a:noFill/>
          <a:ln>
            <a:noFill/>
          </a:ln>
        </p:spPr>
        <p:txBody>
          <a:bodyPr spcFirstLastPara="1" wrap="square" lIns="91425" tIns="91425" rIns="91425" bIns="91425" anchor="t" anchorCtr="0"/>
          <a:lstStyle>
            <a:lvl1pPr marL="457189" lvl="0" indent="-317492" algn="l">
              <a:lnSpc>
                <a:spcPct val="115000"/>
              </a:lnSpc>
              <a:spcBef>
                <a:spcPts val="0"/>
              </a:spcBef>
              <a:spcAft>
                <a:spcPts val="0"/>
              </a:spcAft>
              <a:buSzPts val="1400"/>
              <a:buChar char="●"/>
              <a:defRPr sz="1400"/>
            </a:lvl1pPr>
            <a:lvl2pPr marL="914377" lvl="1" indent="-304792" algn="l">
              <a:lnSpc>
                <a:spcPct val="115000"/>
              </a:lnSpc>
              <a:spcBef>
                <a:spcPts val="1600"/>
              </a:spcBef>
              <a:spcAft>
                <a:spcPts val="0"/>
              </a:spcAft>
              <a:buSzPts val="1200"/>
              <a:buChar char="○"/>
              <a:defRPr sz="1200"/>
            </a:lvl2pPr>
            <a:lvl3pPr marL="1371566" lvl="2" indent="-304792" algn="l">
              <a:lnSpc>
                <a:spcPct val="115000"/>
              </a:lnSpc>
              <a:spcBef>
                <a:spcPts val="1600"/>
              </a:spcBef>
              <a:spcAft>
                <a:spcPts val="0"/>
              </a:spcAft>
              <a:buSzPts val="1200"/>
              <a:buChar char="■"/>
              <a:defRPr sz="1200"/>
            </a:lvl3pPr>
            <a:lvl4pPr marL="1828754" lvl="3" indent="-304792" algn="l">
              <a:lnSpc>
                <a:spcPct val="115000"/>
              </a:lnSpc>
              <a:spcBef>
                <a:spcPts val="1600"/>
              </a:spcBef>
              <a:spcAft>
                <a:spcPts val="0"/>
              </a:spcAft>
              <a:buSzPts val="1200"/>
              <a:buChar char="●"/>
              <a:defRPr sz="1200"/>
            </a:lvl4pPr>
            <a:lvl5pPr marL="2285943" lvl="4" indent="-304792" algn="l">
              <a:lnSpc>
                <a:spcPct val="115000"/>
              </a:lnSpc>
              <a:spcBef>
                <a:spcPts val="1600"/>
              </a:spcBef>
              <a:spcAft>
                <a:spcPts val="0"/>
              </a:spcAft>
              <a:buSzPts val="1200"/>
              <a:buChar char="○"/>
              <a:defRPr sz="1200"/>
            </a:lvl5pPr>
            <a:lvl6pPr marL="2743131" lvl="5" indent="-304792" algn="l">
              <a:lnSpc>
                <a:spcPct val="115000"/>
              </a:lnSpc>
              <a:spcBef>
                <a:spcPts val="1600"/>
              </a:spcBef>
              <a:spcAft>
                <a:spcPts val="0"/>
              </a:spcAft>
              <a:buSzPts val="1200"/>
              <a:buChar char="■"/>
              <a:defRPr sz="1200"/>
            </a:lvl6pPr>
            <a:lvl7pPr marL="3200320" lvl="6" indent="-304792" algn="l">
              <a:lnSpc>
                <a:spcPct val="115000"/>
              </a:lnSpc>
              <a:spcBef>
                <a:spcPts val="1600"/>
              </a:spcBef>
              <a:spcAft>
                <a:spcPts val="0"/>
              </a:spcAft>
              <a:buSzPts val="1200"/>
              <a:buChar char="●"/>
              <a:defRPr sz="1200"/>
            </a:lvl7pPr>
            <a:lvl8pPr marL="3657509" lvl="7" indent="-304792" algn="l">
              <a:lnSpc>
                <a:spcPct val="115000"/>
              </a:lnSpc>
              <a:spcBef>
                <a:spcPts val="1600"/>
              </a:spcBef>
              <a:spcAft>
                <a:spcPts val="0"/>
              </a:spcAft>
              <a:buSzPts val="1200"/>
              <a:buChar char="○"/>
              <a:defRPr sz="1200"/>
            </a:lvl8pPr>
            <a:lvl9pPr marL="4114697" lvl="8" indent="-304792"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6443201" y="1536633"/>
            <a:ext cx="5333200" cy="4555200"/>
          </a:xfrm>
          <a:prstGeom prst="rect">
            <a:avLst/>
          </a:prstGeom>
          <a:noFill/>
          <a:ln>
            <a:noFill/>
          </a:ln>
        </p:spPr>
        <p:txBody>
          <a:bodyPr spcFirstLastPara="1" wrap="square" lIns="91425" tIns="91425" rIns="91425" bIns="91425" anchor="t" anchorCtr="0"/>
          <a:lstStyle>
            <a:lvl1pPr marL="457189" lvl="0" indent="-317492" algn="l">
              <a:lnSpc>
                <a:spcPct val="115000"/>
              </a:lnSpc>
              <a:spcBef>
                <a:spcPts val="0"/>
              </a:spcBef>
              <a:spcAft>
                <a:spcPts val="0"/>
              </a:spcAft>
              <a:buSzPts val="1400"/>
              <a:buChar char="●"/>
              <a:defRPr sz="1400"/>
            </a:lvl1pPr>
            <a:lvl2pPr marL="914377" lvl="1" indent="-304792" algn="l">
              <a:lnSpc>
                <a:spcPct val="115000"/>
              </a:lnSpc>
              <a:spcBef>
                <a:spcPts val="1600"/>
              </a:spcBef>
              <a:spcAft>
                <a:spcPts val="0"/>
              </a:spcAft>
              <a:buSzPts val="1200"/>
              <a:buChar char="○"/>
              <a:defRPr sz="1200"/>
            </a:lvl2pPr>
            <a:lvl3pPr marL="1371566" lvl="2" indent="-304792" algn="l">
              <a:lnSpc>
                <a:spcPct val="115000"/>
              </a:lnSpc>
              <a:spcBef>
                <a:spcPts val="1600"/>
              </a:spcBef>
              <a:spcAft>
                <a:spcPts val="0"/>
              </a:spcAft>
              <a:buSzPts val="1200"/>
              <a:buChar char="■"/>
              <a:defRPr sz="1200"/>
            </a:lvl3pPr>
            <a:lvl4pPr marL="1828754" lvl="3" indent="-304792" algn="l">
              <a:lnSpc>
                <a:spcPct val="115000"/>
              </a:lnSpc>
              <a:spcBef>
                <a:spcPts val="1600"/>
              </a:spcBef>
              <a:spcAft>
                <a:spcPts val="0"/>
              </a:spcAft>
              <a:buSzPts val="1200"/>
              <a:buChar char="●"/>
              <a:defRPr sz="1200"/>
            </a:lvl4pPr>
            <a:lvl5pPr marL="2285943" lvl="4" indent="-304792" algn="l">
              <a:lnSpc>
                <a:spcPct val="115000"/>
              </a:lnSpc>
              <a:spcBef>
                <a:spcPts val="1600"/>
              </a:spcBef>
              <a:spcAft>
                <a:spcPts val="0"/>
              </a:spcAft>
              <a:buSzPts val="1200"/>
              <a:buChar char="○"/>
              <a:defRPr sz="1200"/>
            </a:lvl5pPr>
            <a:lvl6pPr marL="2743131" lvl="5" indent="-304792" algn="l">
              <a:lnSpc>
                <a:spcPct val="115000"/>
              </a:lnSpc>
              <a:spcBef>
                <a:spcPts val="1600"/>
              </a:spcBef>
              <a:spcAft>
                <a:spcPts val="0"/>
              </a:spcAft>
              <a:buSzPts val="1200"/>
              <a:buChar char="■"/>
              <a:defRPr sz="1200"/>
            </a:lvl6pPr>
            <a:lvl7pPr marL="3200320" lvl="6" indent="-304792" algn="l">
              <a:lnSpc>
                <a:spcPct val="115000"/>
              </a:lnSpc>
              <a:spcBef>
                <a:spcPts val="1600"/>
              </a:spcBef>
              <a:spcAft>
                <a:spcPts val="0"/>
              </a:spcAft>
              <a:buSzPts val="1200"/>
              <a:buChar char="●"/>
              <a:defRPr sz="1200"/>
            </a:lvl7pPr>
            <a:lvl8pPr marL="3657509" lvl="7" indent="-304792" algn="l">
              <a:lnSpc>
                <a:spcPct val="115000"/>
              </a:lnSpc>
              <a:spcBef>
                <a:spcPts val="1600"/>
              </a:spcBef>
              <a:spcAft>
                <a:spcPts val="0"/>
              </a:spcAft>
              <a:buSzPts val="1200"/>
              <a:buChar char="○"/>
              <a:defRPr sz="1200"/>
            </a:lvl8pPr>
            <a:lvl9pPr marL="4114697" lvl="8" indent="-304792"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5958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8154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lstStyle>
            <a:lvl1pPr marL="457189" lvl="0" indent="-304792" algn="l">
              <a:lnSpc>
                <a:spcPct val="115000"/>
              </a:lnSpc>
              <a:spcBef>
                <a:spcPts val="0"/>
              </a:spcBef>
              <a:spcAft>
                <a:spcPts val="0"/>
              </a:spcAft>
              <a:buSzPts val="1200"/>
              <a:buChar char="●"/>
              <a:defRPr sz="1200"/>
            </a:lvl1pPr>
            <a:lvl2pPr marL="914377" lvl="1" indent="-304792" algn="l">
              <a:lnSpc>
                <a:spcPct val="115000"/>
              </a:lnSpc>
              <a:spcBef>
                <a:spcPts val="1600"/>
              </a:spcBef>
              <a:spcAft>
                <a:spcPts val="0"/>
              </a:spcAft>
              <a:buSzPts val="1200"/>
              <a:buChar char="○"/>
              <a:defRPr sz="1200"/>
            </a:lvl2pPr>
            <a:lvl3pPr marL="1371566" lvl="2" indent="-304792" algn="l">
              <a:lnSpc>
                <a:spcPct val="115000"/>
              </a:lnSpc>
              <a:spcBef>
                <a:spcPts val="1600"/>
              </a:spcBef>
              <a:spcAft>
                <a:spcPts val="0"/>
              </a:spcAft>
              <a:buSzPts val="1200"/>
              <a:buChar char="■"/>
              <a:defRPr sz="1200"/>
            </a:lvl3pPr>
            <a:lvl4pPr marL="1828754" lvl="3" indent="-304792" algn="l">
              <a:lnSpc>
                <a:spcPct val="115000"/>
              </a:lnSpc>
              <a:spcBef>
                <a:spcPts val="1600"/>
              </a:spcBef>
              <a:spcAft>
                <a:spcPts val="0"/>
              </a:spcAft>
              <a:buSzPts val="1200"/>
              <a:buChar char="●"/>
              <a:defRPr sz="1200"/>
            </a:lvl4pPr>
            <a:lvl5pPr marL="2285943" lvl="4" indent="-304792" algn="l">
              <a:lnSpc>
                <a:spcPct val="115000"/>
              </a:lnSpc>
              <a:spcBef>
                <a:spcPts val="1600"/>
              </a:spcBef>
              <a:spcAft>
                <a:spcPts val="0"/>
              </a:spcAft>
              <a:buSzPts val="1200"/>
              <a:buChar char="○"/>
              <a:defRPr sz="1200"/>
            </a:lvl5pPr>
            <a:lvl6pPr marL="2743131" lvl="5" indent="-304792" algn="l">
              <a:lnSpc>
                <a:spcPct val="115000"/>
              </a:lnSpc>
              <a:spcBef>
                <a:spcPts val="1600"/>
              </a:spcBef>
              <a:spcAft>
                <a:spcPts val="0"/>
              </a:spcAft>
              <a:buSzPts val="1200"/>
              <a:buChar char="■"/>
              <a:defRPr sz="1200"/>
            </a:lvl6pPr>
            <a:lvl7pPr marL="3200320" lvl="6" indent="-304792" algn="l">
              <a:lnSpc>
                <a:spcPct val="115000"/>
              </a:lnSpc>
              <a:spcBef>
                <a:spcPts val="1600"/>
              </a:spcBef>
              <a:spcAft>
                <a:spcPts val="0"/>
              </a:spcAft>
              <a:buSzPts val="1200"/>
              <a:buChar char="●"/>
              <a:defRPr sz="1200"/>
            </a:lvl7pPr>
            <a:lvl8pPr marL="3657509" lvl="7" indent="-304792" algn="l">
              <a:lnSpc>
                <a:spcPct val="115000"/>
              </a:lnSpc>
              <a:spcBef>
                <a:spcPts val="1600"/>
              </a:spcBef>
              <a:spcAft>
                <a:spcPts val="0"/>
              </a:spcAft>
              <a:buSzPts val="1200"/>
              <a:buChar char="○"/>
              <a:defRPr sz="1200"/>
            </a:lvl8pPr>
            <a:lvl9pPr marL="4114697" lvl="8" indent="-304792"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0946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8" y="600200"/>
            <a:ext cx="8490400" cy="54544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5774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lstStyle>
            <a:lvl1pPr marL="457189" lvl="0" indent="-342891" algn="l">
              <a:lnSpc>
                <a:spcPct val="115000"/>
              </a:lnSpc>
              <a:spcBef>
                <a:spcPts val="0"/>
              </a:spcBef>
              <a:spcAft>
                <a:spcPts val="0"/>
              </a:spcAft>
              <a:buSzPts val="1800"/>
              <a:buChar char="●"/>
              <a:defRPr/>
            </a:lvl1pPr>
            <a:lvl2pPr marL="914377"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1"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0613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lstStyle>
            <a:lvl1pPr marL="457189" lvl="0" indent="-228594"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0462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1233614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85E83-0898-4F4F-904F-1DB2267401B7}" type="datetimeFigureOut">
              <a:rPr lang="en-GB" smtClean="0"/>
              <a:pPr/>
              <a:t>17/02/2020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42C03-240C-489B-ABC3-C103E804A718}" type="slidenum">
              <a:rPr lang="en-GB" smtClean="0"/>
              <a:pPr/>
              <a:t>‹#›</a:t>
            </a:fld>
            <a:endParaRPr lang="en-GB"/>
          </a:p>
        </p:txBody>
      </p:sp>
    </p:spTree>
    <p:extLst>
      <p:ext uri="{BB962C8B-B14F-4D97-AF65-F5344CB8AC3E}">
        <p14:creationId xmlns:p14="http://schemas.microsoft.com/office/powerpoint/2010/main" val="7849800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FE7B1B4-CFD5-4F94-8491-12943A8C6EA6}" type="datetimeFigureOut">
              <a:rPr lang="en-GB"/>
              <a:pPr>
                <a:defRPr/>
              </a:pPr>
              <a:t>17/02/2020</a:t>
            </a:fld>
            <a:endParaRPr lang="en-GB"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4C10DCB-6870-4D88-BA8C-ECE6C5E0EBA1}" type="slidenum">
              <a:rPr lang="en-GB"/>
              <a:pPr>
                <a:defRPr/>
              </a:pPr>
              <a:t>‹#›</a:t>
            </a:fld>
            <a:endParaRPr lang="en-GB" dirty="0"/>
          </a:p>
        </p:txBody>
      </p:sp>
      <p:pic>
        <p:nvPicPr>
          <p:cNvPr id="1031" name="Picture 2" descr="M:\Change and Improvement\Internal Comms and Engagement\Templates\Templates for Colleagues\Citizens at the Heart - octagon no wording - 300.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60867" y="5805488"/>
            <a:ext cx="1422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92308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briefing.safeguardinginschools.co.uk/lt.php?s=0aadb0aefd9fc44456269045c9bcfeb7&amp;i=92A122A5A984" TargetMode="External"/><Relationship Id="rId2" Type="http://schemas.openxmlformats.org/officeDocument/2006/relationships/hyperlink" Target="https://www.nottinghamcity.gov.uk/information-for-residents/children-and-families/nottingham-city-safeguarding-children-board/safeguarding-training/free-e-learn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government/publications/period-products-in-schools-and-colleges/period-product-scheme-for-schools-and-colleges-in-englan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riefing.safeguardinginschools.co.uk/lt.php?s=1f775d1cc666649823d3b8b46b3a52cb&amp;i=94A124A5A1041" TargetMode="External"/><Relationship Id="rId2" Type="http://schemas.openxmlformats.org/officeDocument/2006/relationships/hyperlink" Target="http://briefing.safeguardinginschools.co.uk/lt.php?s=1f775d1cc666649823d3b8b46b3a52cb&amp;i=94A124A5A104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riefing.safeguardinginschools.co.uk/lt.php?s=1f775d1cc666649823d3b8b46b3a52cb&amp;i=94A124A5A1043" TargetMode="External"/><Relationship Id="rId7" Type="http://schemas.openxmlformats.org/officeDocument/2006/relationships/hyperlink" Target="http://briefing.safeguardinginschools.co.uk/lt.php?s=1f775d1cc666649823d3b8b46b3a52cb&amp;i=94A124A5A1047" TargetMode="External"/><Relationship Id="rId2" Type="http://schemas.openxmlformats.org/officeDocument/2006/relationships/hyperlink" Target="http://briefing.safeguardinginschools.co.uk/lt.php?s=1f775d1cc666649823d3b8b46b3a52cb&amp;i=94A124A5A1042" TargetMode="External"/><Relationship Id="rId1" Type="http://schemas.openxmlformats.org/officeDocument/2006/relationships/slideLayout" Target="../slideLayouts/slideLayout7.xml"/><Relationship Id="rId6" Type="http://schemas.openxmlformats.org/officeDocument/2006/relationships/hyperlink" Target="https://www.nationalcrimeagency.gov.uk/who-we-are/publications/173-national-strategic-assessment-of-serious-and-organised-crime-2018/file" TargetMode="External"/><Relationship Id="rId5" Type="http://schemas.openxmlformats.org/officeDocument/2006/relationships/hyperlink" Target="http://briefing.safeguardinginschools.co.uk/lt.php?s=1f775d1cc666649823d3b8b46b3a52cb&amp;i=94A124A5A1045" TargetMode="External"/><Relationship Id="rId4" Type="http://schemas.openxmlformats.org/officeDocument/2006/relationships/hyperlink" Target="http://briefing.safeguardinginschools.co.uk/lt.php?s=1f775d1cc666649823d3b8b46b3a52cb&amp;i=94A124A5A104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dQmCfcVmz4Q" TargetMode="Externa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www.aycnottingham.co.uk/" TargetMode="External"/><Relationship Id="rId2" Type="http://schemas.openxmlformats.org/officeDocument/2006/relationships/hyperlink" Target="mailto:info@carersfederation.co.uk" TargetMode="External"/><Relationship Id="rId1" Type="http://schemas.openxmlformats.org/officeDocument/2006/relationships/slideLayout" Target="../slideLayouts/slideLayout16.xml"/><Relationship Id="rId6" Type="http://schemas.openxmlformats.org/officeDocument/2006/relationships/image" Target="../media/image6.jpeg"/><Relationship Id="rId5" Type="http://schemas.openxmlformats.org/officeDocument/2006/relationships/image" Target="../media/image7.jpeg"/><Relationship Id="rId4" Type="http://schemas.openxmlformats.org/officeDocument/2006/relationships/hyperlink" Target="mailto:r.lynch@carersfederation.co.uk"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NottinghamCSCP" TargetMode="External"/><Relationship Id="rId2" Type="http://schemas.openxmlformats.org/officeDocument/2006/relationships/hyperlink" Target="https://www.nottinghamcity.gov.uk/ncsc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9.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2.jpeg"/></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image" Target="../media/image22.jpeg"/><Relationship Id="rId5" Type="http://schemas.openxmlformats.org/officeDocument/2006/relationships/diagramQuickStyle" Target="../diagrams/quickStyle5.xml"/><Relationship Id="rId10" Type="http://schemas.openxmlformats.org/officeDocument/2006/relationships/image" Target="../media/image32.png"/><Relationship Id="rId4" Type="http://schemas.openxmlformats.org/officeDocument/2006/relationships/diagramLayout" Target="../diagrams/layout5.xml"/><Relationship Id="rId9" Type="http://schemas.openxmlformats.org/officeDocument/2006/relationships/image" Target="../media/image31.png"/></Relationships>
</file>

<file path=ppt/slides/_rels/slide5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nspcc.org.uk/what-is-child-abuse/types-of-abuse/neglec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hape 18"/>
          <p:cNvSpPr>
            <a:spLocks noGrp="1"/>
          </p:cNvSpPr>
          <p:nvPr>
            <p:ph type="title" idx="4294967295"/>
          </p:nvPr>
        </p:nvSpPr>
        <p:spPr>
          <a:xfrm>
            <a:off x="2208213" y="881743"/>
            <a:ext cx="7772400" cy="2648859"/>
          </a:xfrm>
        </p:spPr>
        <p:txBody>
          <a:bodyPr spcFirstLastPara="1" wrap="square" lIns="0" tIns="0" rIns="0" bIns="0" anchor="t" anchorCtr="0"/>
          <a:lstStyle/>
          <a:p>
            <a:pPr algn="ctr" eaLnBrk="1" hangingPunct="1"/>
            <a:r>
              <a:rPr lang="en-GB" altLang="en-US" sz="4800" kern="1200" cap="all" dirty="0">
                <a:solidFill>
                  <a:prstClr val="black"/>
                </a:solidFill>
                <a:latin typeface="Arial" panose="020B0604020202020204" pitchFamily="34" charset="0"/>
                <a:ea typeface="+mj-ea"/>
                <a:cs typeface="+mj-cs"/>
              </a:rPr>
              <a:t>Nottingham city</a:t>
            </a:r>
            <a:br>
              <a:rPr lang="en-GB" altLang="en-US" sz="4800" kern="1200" cap="all" dirty="0">
                <a:solidFill>
                  <a:prstClr val="black"/>
                </a:solidFill>
                <a:latin typeface="Arial" panose="020B0604020202020204" pitchFamily="34" charset="0"/>
                <a:ea typeface="+mj-ea"/>
                <a:cs typeface="+mj-cs"/>
              </a:rPr>
            </a:br>
            <a:r>
              <a:rPr lang="en-GB" altLang="en-US" sz="4800" kern="1200" cap="all" dirty="0" err="1">
                <a:solidFill>
                  <a:prstClr val="black"/>
                </a:solidFill>
                <a:latin typeface="Arial" panose="020B0604020202020204" pitchFamily="34" charset="0"/>
                <a:ea typeface="+mj-ea"/>
                <a:cs typeface="+mj-cs"/>
              </a:rPr>
              <a:t>dsl</a:t>
            </a:r>
            <a:r>
              <a:rPr lang="en-GB" altLang="en-US" sz="4800" kern="1200" cap="all" dirty="0">
                <a:solidFill>
                  <a:prstClr val="black"/>
                </a:solidFill>
                <a:latin typeface="Arial" panose="020B0604020202020204" pitchFamily="34" charset="0"/>
                <a:ea typeface="+mj-ea"/>
                <a:cs typeface="+mj-cs"/>
              </a:rPr>
              <a:t> network</a:t>
            </a:r>
            <a:br>
              <a:rPr lang="en-GB" altLang="en-US" sz="4800" kern="1200" cap="all" dirty="0">
                <a:solidFill>
                  <a:prstClr val="black"/>
                </a:solidFill>
                <a:latin typeface="Arial" panose="020B0604020202020204" pitchFamily="34" charset="0"/>
                <a:ea typeface="+mj-ea"/>
                <a:cs typeface="+mj-cs"/>
              </a:rPr>
            </a:br>
            <a:r>
              <a:rPr lang="en-GB" altLang="en-US" sz="4800" kern="1200" cap="all" dirty="0">
                <a:solidFill>
                  <a:prstClr val="black"/>
                </a:solidFill>
                <a:latin typeface="Arial" panose="020B0604020202020204" pitchFamily="34" charset="0"/>
                <a:ea typeface="+mj-ea"/>
                <a:cs typeface="+mj-cs"/>
              </a:rPr>
              <a:t/>
            </a:r>
            <a:br>
              <a:rPr lang="en-GB" altLang="en-US" sz="4800" kern="1200" cap="all" dirty="0">
                <a:solidFill>
                  <a:prstClr val="black"/>
                </a:solidFill>
                <a:latin typeface="Arial" panose="020B0604020202020204" pitchFamily="34" charset="0"/>
                <a:ea typeface="+mj-ea"/>
                <a:cs typeface="+mj-cs"/>
              </a:rPr>
            </a:br>
            <a:r>
              <a:rPr lang="en-GB" altLang="en-US" sz="4800" kern="1200" cap="all" dirty="0">
                <a:solidFill>
                  <a:prstClr val="black"/>
                </a:solidFill>
                <a:latin typeface="Arial" panose="020B0604020202020204" pitchFamily="34" charset="0"/>
                <a:ea typeface="+mj-ea"/>
                <a:cs typeface="+mj-cs"/>
              </a:rPr>
              <a:t/>
            </a:r>
            <a:br>
              <a:rPr lang="en-GB" altLang="en-US" sz="4800" kern="1200" cap="all" dirty="0">
                <a:solidFill>
                  <a:prstClr val="black"/>
                </a:solidFill>
                <a:latin typeface="Arial" panose="020B0604020202020204" pitchFamily="34" charset="0"/>
                <a:ea typeface="+mj-ea"/>
                <a:cs typeface="+mj-cs"/>
              </a:rPr>
            </a:br>
            <a:r>
              <a:rPr lang="en-GB" altLang="en-US" sz="4800" kern="1200" cap="all" dirty="0">
                <a:solidFill>
                  <a:prstClr val="black"/>
                </a:solidFill>
                <a:latin typeface="Arial" panose="020B0604020202020204" pitchFamily="34" charset="0"/>
                <a:ea typeface="+mj-ea"/>
                <a:cs typeface="+mj-cs"/>
              </a:rPr>
              <a:t/>
            </a:r>
            <a:br>
              <a:rPr lang="en-GB" altLang="en-US" sz="4800" kern="1200" cap="all" dirty="0">
                <a:solidFill>
                  <a:prstClr val="black"/>
                </a:solidFill>
                <a:latin typeface="Arial" panose="020B0604020202020204" pitchFamily="34" charset="0"/>
                <a:ea typeface="+mj-ea"/>
                <a:cs typeface="+mj-cs"/>
              </a:rPr>
            </a:br>
            <a:r>
              <a:rPr lang="en-GB" altLang="en-US" sz="3600" kern="1200" cap="all" dirty="0">
                <a:solidFill>
                  <a:prstClr val="black"/>
                </a:solidFill>
                <a:latin typeface="Arial" panose="020B0604020202020204" pitchFamily="34" charset="0"/>
                <a:ea typeface="+mj-ea"/>
                <a:cs typeface="+mj-cs"/>
              </a:rPr>
              <a:t>11</a:t>
            </a:r>
            <a:r>
              <a:rPr lang="en-GB" altLang="en-US" sz="3600" kern="1200" cap="all" baseline="30000" dirty="0">
                <a:solidFill>
                  <a:prstClr val="black"/>
                </a:solidFill>
                <a:latin typeface="Arial" panose="020B0604020202020204" pitchFamily="34" charset="0"/>
                <a:ea typeface="+mj-ea"/>
                <a:cs typeface="+mj-cs"/>
              </a:rPr>
              <a:t>th</a:t>
            </a:r>
            <a:r>
              <a:rPr lang="en-GB" altLang="en-US" sz="3600" kern="1200" cap="all" dirty="0">
                <a:solidFill>
                  <a:prstClr val="black"/>
                </a:solidFill>
                <a:latin typeface="Arial" panose="020B0604020202020204" pitchFamily="34" charset="0"/>
                <a:ea typeface="+mj-ea"/>
                <a:cs typeface="+mj-cs"/>
              </a:rPr>
              <a:t> February 2020</a:t>
            </a:r>
            <a:endParaRPr lang="en-GB" sz="3600" dirty="0">
              <a:solidFill>
                <a:srgbClr val="000000"/>
              </a:solidFill>
              <a:latin typeface="Arial" charset="0"/>
              <a:cs typeface="Arial" charset="0"/>
            </a:endParaRPr>
          </a:p>
        </p:txBody>
      </p:sp>
      <p:sp>
        <p:nvSpPr>
          <p:cNvPr id="10242" name="Rectangle 3"/>
          <p:cNvSpPr>
            <a:spLocks noChangeArrowheads="1"/>
          </p:cNvSpPr>
          <p:nvPr/>
        </p:nvSpPr>
        <p:spPr bwMode="auto">
          <a:xfrm>
            <a:off x="1992314" y="5661026"/>
            <a:ext cx="4824412" cy="504825"/>
          </a:xfrm>
          <a:prstGeom prst="rect">
            <a:avLst/>
          </a:prstGeom>
          <a:noFill/>
          <a:ln w="9525">
            <a:noFill/>
            <a:miter lim="800000"/>
            <a:headEnd/>
            <a:tailEnd/>
          </a:ln>
        </p:spPr>
        <p:txBody>
          <a:bodyPr wrap="none" anchor="ctr"/>
          <a:lstStyle/>
          <a:p>
            <a:pPr defTabSz="1219170">
              <a:buClr>
                <a:srgbClr val="000000"/>
              </a:buClr>
            </a:pPr>
            <a:endParaRPr lang="en-GB" sz="1400" kern="0" dirty="0">
              <a:solidFill>
                <a:srgbClr val="000000"/>
              </a:solidFill>
              <a:latin typeface="Arial"/>
              <a:cs typeface="Arial"/>
              <a:sym typeface="Arial"/>
            </a:endParaRPr>
          </a:p>
        </p:txBody>
      </p:sp>
      <p:pic>
        <p:nvPicPr>
          <p:cNvPr id="2" name="Picture 1"/>
          <p:cNvPicPr>
            <a:picLocks noChangeAspect="1"/>
          </p:cNvPicPr>
          <p:nvPr/>
        </p:nvPicPr>
        <p:blipFill>
          <a:blip r:embed="rId3"/>
          <a:stretch>
            <a:fillRect/>
          </a:stretch>
        </p:blipFill>
        <p:spPr>
          <a:xfrm>
            <a:off x="794346" y="2370300"/>
            <a:ext cx="2395936" cy="4011516"/>
          </a:xfrm>
          <a:prstGeom prst="rect">
            <a:avLst/>
          </a:prstGeom>
        </p:spPr>
      </p:pic>
    </p:spTree>
    <p:extLst>
      <p:ext uri="{BB962C8B-B14F-4D97-AF65-F5344CB8AC3E}">
        <p14:creationId xmlns:p14="http://schemas.microsoft.com/office/powerpoint/2010/main" val="81956902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Child Safeguarding National Practice Panel Review</a:t>
            </a:r>
          </a:p>
        </p:txBody>
      </p:sp>
      <p:sp>
        <p:nvSpPr>
          <p:cNvPr id="3" name="Text Placeholder 2"/>
          <p:cNvSpPr>
            <a:spLocks noGrp="1"/>
          </p:cNvSpPr>
          <p:nvPr>
            <p:ph type="body" idx="1"/>
          </p:nvPr>
        </p:nvSpPr>
        <p:spPr/>
        <p:txBody>
          <a:bodyPr/>
          <a:lstStyle/>
          <a:p>
            <a:r>
              <a:rPr lang="en-GB" dirty="0"/>
              <a:t>The National Panel is undertaking a review of Sudden Unexpected Death in Infancy. Nottingham City has been a part of this review due to the SUDI of a child in July 2018.</a:t>
            </a:r>
          </a:p>
          <a:p>
            <a:r>
              <a:rPr lang="en-GB" dirty="0"/>
              <a:t>There are between 300-400 incidences of SUDI each year.</a:t>
            </a:r>
          </a:p>
          <a:p>
            <a:r>
              <a:rPr lang="en-GB" u="sng" dirty="0">
                <a:hlinkClick r:id="rId2"/>
              </a:rPr>
              <a:t>https://www.nottinghamcity.gov.uk/information-for-residents/children-and-families/nottingham-city-safeguarding-children-board/safeguarding-training/free-e-learning</a:t>
            </a:r>
            <a:r>
              <a:rPr lang="en-GB" u="sng" dirty="0" smtClean="0">
                <a:hlinkClick r:id="rId2"/>
              </a:rPr>
              <a:t>/</a:t>
            </a:r>
            <a:endParaRPr lang="en-GB" u="sng" dirty="0" smtClean="0"/>
          </a:p>
          <a:p>
            <a:pPr marL="114298" indent="0">
              <a:buNone/>
            </a:pPr>
            <a:endParaRPr lang="en-GB" u="sng" dirty="0" smtClean="0"/>
          </a:p>
          <a:p>
            <a:pPr marL="114298" indent="0">
              <a:buNone/>
            </a:pPr>
            <a:r>
              <a:rPr lang="en-GB" sz="2800" b="1" dirty="0" smtClean="0">
                <a:solidFill>
                  <a:schemeClr val="tx1"/>
                </a:solidFill>
              </a:rPr>
              <a:t>Child-friendly </a:t>
            </a:r>
            <a:r>
              <a:rPr lang="en-GB" sz="2800" b="1" dirty="0">
                <a:solidFill>
                  <a:schemeClr val="tx1"/>
                </a:solidFill>
              </a:rPr>
              <a:t>policies</a:t>
            </a:r>
            <a:r>
              <a:rPr lang="en-GB" b="1" dirty="0"/>
              <a:t/>
            </a:r>
            <a:br>
              <a:rPr lang="en-GB" b="1" dirty="0"/>
            </a:br>
            <a:r>
              <a:rPr lang="en-GB" dirty="0"/>
              <a:t/>
            </a:r>
            <a:br>
              <a:rPr lang="en-GB" dirty="0"/>
            </a:br>
            <a:r>
              <a:rPr lang="en-GB" dirty="0"/>
              <a:t>Many of the schools here involved the children and young people in the process</a:t>
            </a:r>
          </a:p>
          <a:p>
            <a:r>
              <a:rPr lang="en-GB" u="sng" dirty="0">
                <a:hlinkClick r:id="rId3"/>
              </a:rPr>
              <a:t>https://www.safeguardinginschools.co.uk/child-friendly-safeguarding-policies/</a:t>
            </a:r>
            <a:endParaRPr lang="en-GB" dirty="0"/>
          </a:p>
          <a:p>
            <a:endParaRPr lang="en-GB" dirty="0"/>
          </a:p>
        </p:txBody>
      </p:sp>
    </p:spTree>
    <p:extLst>
      <p:ext uri="{BB962C8B-B14F-4D97-AF65-F5344CB8AC3E}">
        <p14:creationId xmlns:p14="http://schemas.microsoft.com/office/powerpoint/2010/main" val="1558162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Period products for schools (</a:t>
            </a:r>
            <a:r>
              <a:rPr lang="en-GB" b="1" dirty="0" err="1"/>
              <a:t>DfE</a:t>
            </a:r>
            <a:r>
              <a:rPr lang="en-GB" b="1" dirty="0"/>
              <a:t>) </a:t>
            </a:r>
            <a:endParaRPr lang="en-GB" dirty="0"/>
          </a:p>
        </p:txBody>
      </p:sp>
      <p:sp>
        <p:nvSpPr>
          <p:cNvPr id="3" name="Text Placeholder 2"/>
          <p:cNvSpPr>
            <a:spLocks noGrp="1"/>
          </p:cNvSpPr>
          <p:nvPr>
            <p:ph type="body" idx="1"/>
          </p:nvPr>
        </p:nvSpPr>
        <p:spPr/>
        <p:txBody>
          <a:bodyPr/>
          <a:lstStyle/>
          <a:p>
            <a:r>
              <a:rPr lang="en-GB" u="sng" dirty="0">
                <a:hlinkClick r:id="rId2"/>
              </a:rPr>
              <a:t>https://www.gov.uk/government/publications/period-products-in-schools-and-colleges/period-product-scheme-for-schools-and-colleges-in-england</a:t>
            </a:r>
            <a:r>
              <a:rPr lang="en-GB" dirty="0"/>
              <a:t/>
            </a:r>
            <a:br>
              <a:rPr lang="en-GB" dirty="0"/>
            </a:br>
            <a:r>
              <a:rPr lang="en-GB" dirty="0"/>
              <a:t/>
            </a:r>
            <a:br>
              <a:rPr lang="en-GB" dirty="0"/>
            </a:br>
            <a:r>
              <a:rPr lang="en-GB" dirty="0"/>
              <a:t>The government launched its long-awaited period product scheme for schools and colleges in England on January 20</a:t>
            </a:r>
            <a:r>
              <a:rPr lang="en-GB" baseline="30000" dirty="0"/>
              <a:t>th</a:t>
            </a:r>
            <a:r>
              <a:rPr lang="en-GB" dirty="0"/>
              <a:t> 2020. </a:t>
            </a:r>
            <a:br>
              <a:rPr lang="en-GB" dirty="0"/>
            </a:br>
            <a:r>
              <a:rPr lang="en-GB" dirty="0"/>
              <a:t/>
            </a:r>
            <a:br>
              <a:rPr lang="en-GB" dirty="0"/>
            </a:br>
            <a:r>
              <a:rPr lang="en-GB" dirty="0"/>
              <a:t>The </a:t>
            </a:r>
            <a:r>
              <a:rPr lang="en-GB" dirty="0" err="1"/>
              <a:t>DfE</a:t>
            </a:r>
            <a:r>
              <a:rPr lang="en-GB" dirty="0"/>
              <a:t> said, 'No-one should be held back from accessing education due to their period. The period product scheme will provide free period products to learners in all state-maintained schools and colleges who need to access period products in their place of learning in order to access education. Although the scheme is for all learners, </a:t>
            </a:r>
            <a:r>
              <a:rPr lang="en-GB" i="1" dirty="0"/>
              <a:t>it is not a universal offer of free period products to everyone under the age of 19. </a:t>
            </a:r>
            <a:r>
              <a:rPr lang="en-GB" dirty="0"/>
              <a:t>This would be prohibitively costly and would not represent good value for taxpayers’ money.</a:t>
            </a:r>
          </a:p>
        </p:txBody>
      </p:sp>
    </p:spTree>
    <p:extLst>
      <p:ext uri="{BB962C8B-B14F-4D97-AF65-F5344CB8AC3E}">
        <p14:creationId xmlns:p14="http://schemas.microsoft.com/office/powerpoint/2010/main" val="2975086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Data</a:t>
            </a:r>
            <a:endParaRPr lang="en-GB" dirty="0"/>
          </a:p>
        </p:txBody>
      </p:sp>
      <p:sp>
        <p:nvSpPr>
          <p:cNvPr id="3" name="Text Placeholder 2"/>
          <p:cNvSpPr>
            <a:spLocks noGrp="1"/>
          </p:cNvSpPr>
          <p:nvPr>
            <p:ph type="body" idx="1"/>
          </p:nvPr>
        </p:nvSpPr>
        <p:spPr/>
        <p:txBody>
          <a:bodyPr/>
          <a:lstStyle/>
          <a:p>
            <a:pPr marL="114298" indent="0">
              <a:buNone/>
            </a:pPr>
            <a:r>
              <a:rPr lang="en-GB" sz="1600" b="1" dirty="0"/>
              <a:t>Finding information about your local context</a:t>
            </a:r>
            <a:r>
              <a:rPr lang="en-GB" sz="1600" dirty="0"/>
              <a:t/>
            </a:r>
            <a:br>
              <a:rPr lang="en-GB" sz="1600" dirty="0"/>
            </a:br>
            <a:r>
              <a:rPr lang="en-GB" sz="1600" dirty="0"/>
              <a:t/>
            </a:r>
            <a:br>
              <a:rPr lang="en-GB" sz="1600" dirty="0"/>
            </a:br>
            <a:r>
              <a:rPr lang="en-GB" sz="1600" dirty="0"/>
              <a:t>It is important that schools understand their local context, but it is not also easy to find the information. Listed below are a number data sources that might help with this search.</a:t>
            </a:r>
            <a:br>
              <a:rPr lang="en-GB" sz="1600" dirty="0"/>
            </a:br>
            <a:r>
              <a:rPr lang="en-GB" sz="1600" dirty="0"/>
              <a:t/>
            </a:r>
            <a:br>
              <a:rPr lang="en-GB" sz="1600" dirty="0"/>
            </a:br>
            <a:r>
              <a:rPr lang="en-GB" sz="1600" b="1" dirty="0"/>
              <a:t>Child and Maternal Health Data</a:t>
            </a:r>
            <a:r>
              <a:rPr lang="en-GB" sz="1600" dirty="0"/>
              <a:t/>
            </a:r>
            <a:br>
              <a:rPr lang="en-GB" sz="1600" dirty="0"/>
            </a:br>
            <a:r>
              <a:rPr lang="en-GB" sz="1600" dirty="0"/>
              <a:t/>
            </a:r>
            <a:br>
              <a:rPr lang="en-GB" sz="1600" dirty="0"/>
            </a:br>
            <a:r>
              <a:rPr lang="en-GB" sz="1600" b="1" dirty="0"/>
              <a:t>Area profiles</a:t>
            </a:r>
            <a:r>
              <a:rPr lang="en-GB" sz="1600" dirty="0"/>
              <a:t/>
            </a:r>
            <a:br>
              <a:rPr lang="en-GB" sz="1600" dirty="0"/>
            </a:br>
            <a:r>
              <a:rPr lang="en-GB" sz="1600" dirty="0"/>
              <a:t>Vulnerable children and young people</a:t>
            </a:r>
            <a:br>
              <a:rPr lang="en-GB" sz="1600" dirty="0"/>
            </a:br>
            <a:r>
              <a:rPr lang="en-GB" sz="1600" u="sng" dirty="0">
                <a:hlinkClick r:id="rId2"/>
              </a:rPr>
              <a:t>https://fingertips.phe.org.uk/profile/child-health-profiles/data#page/1/gid/1938133238/pat/6/par/E12000004/ati/102/are/E10000021/iid/90803/age/173/sex/4</a:t>
            </a:r>
            <a:r>
              <a:rPr lang="en-GB" sz="1600" dirty="0"/>
              <a:t/>
            </a:r>
            <a:br>
              <a:rPr lang="en-GB" sz="1600" dirty="0"/>
            </a:br>
            <a:r>
              <a:rPr lang="en-GB" sz="1600" dirty="0"/>
              <a:t/>
            </a:r>
            <a:br>
              <a:rPr lang="en-GB" sz="1600" dirty="0"/>
            </a:br>
            <a:r>
              <a:rPr lang="en-GB" sz="1600" dirty="0"/>
              <a:t>Children in care (2018)</a:t>
            </a:r>
            <a:br>
              <a:rPr lang="en-GB" sz="1600" dirty="0"/>
            </a:br>
            <a:r>
              <a:rPr lang="en-GB" sz="1600" u="sng" dirty="0">
                <a:hlinkClick r:id="rId3"/>
              </a:rPr>
              <a:t>https://fingertips.phe.org.uk/profile/child-health-profiles/data#page/3/gid/1938133238/pat/6/par/E12000004/ati/102/are/E06000015/iid/90803/age/173/sex/4</a:t>
            </a:r>
            <a:r>
              <a:rPr lang="en-GB" sz="1400" dirty="0"/>
              <a:t/>
            </a:r>
            <a:br>
              <a:rPr lang="en-GB" sz="1400" dirty="0"/>
            </a:br>
            <a:r>
              <a:rPr lang="en-GB" sz="1400" dirty="0"/>
              <a:t/>
            </a:r>
            <a:br>
              <a:rPr lang="en-GB" sz="1400" dirty="0"/>
            </a:br>
            <a:endParaRPr lang="en-GB" dirty="0"/>
          </a:p>
        </p:txBody>
      </p:sp>
    </p:spTree>
    <p:extLst>
      <p:ext uri="{BB962C8B-B14F-4D97-AF65-F5344CB8AC3E}">
        <p14:creationId xmlns:p14="http://schemas.microsoft.com/office/powerpoint/2010/main" val="1368627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400" b="1" dirty="0" smtClean="0"/>
              <a:t/>
            </a:r>
            <a:br>
              <a:rPr lang="en-GB" sz="1400" b="1" dirty="0" smtClean="0"/>
            </a:br>
            <a:r>
              <a:rPr lang="en-GB" sz="1400" b="1" dirty="0" smtClean="0"/>
              <a:t/>
            </a:r>
            <a:br>
              <a:rPr lang="en-GB" sz="1400" b="1" dirty="0" smtClean="0"/>
            </a:br>
            <a:r>
              <a:rPr lang="en-GB" sz="1400" b="1" dirty="0" smtClean="0"/>
              <a:t/>
            </a:r>
            <a:br>
              <a:rPr lang="en-GB" sz="1400" b="1" dirty="0" smtClean="0"/>
            </a:br>
            <a:r>
              <a:rPr lang="en-GB" sz="1400" b="1" dirty="0" smtClean="0"/>
              <a:t/>
            </a:r>
            <a:br>
              <a:rPr lang="en-GB" sz="1400" b="1" dirty="0" smtClean="0"/>
            </a:br>
            <a:r>
              <a:rPr lang="en-GB" sz="1400" b="1" dirty="0" smtClean="0"/>
              <a:t/>
            </a:r>
            <a:br>
              <a:rPr lang="en-GB" sz="1400" b="1" dirty="0" smtClean="0"/>
            </a:br>
            <a:r>
              <a:rPr lang="en-GB" sz="1400" b="1" dirty="0" smtClean="0"/>
              <a:t>Deprivation</a:t>
            </a:r>
            <a:r>
              <a:rPr lang="en-GB" sz="1400" dirty="0" smtClean="0"/>
              <a:t/>
            </a:r>
            <a:br>
              <a:rPr lang="en-GB" sz="1400" dirty="0" smtClean="0"/>
            </a:br>
            <a:r>
              <a:rPr lang="en-GB" sz="1400" dirty="0" smtClean="0"/>
              <a:t/>
            </a:r>
            <a:br>
              <a:rPr lang="en-GB" sz="1400" dirty="0" smtClean="0"/>
            </a:br>
            <a:r>
              <a:rPr lang="en-GB" sz="1400" dirty="0" smtClean="0"/>
              <a:t>Local Authority maps Index of Multiple Deprivation</a:t>
            </a:r>
            <a:br>
              <a:rPr lang="en-GB" sz="1400" dirty="0" smtClean="0"/>
            </a:br>
            <a:r>
              <a:rPr lang="en-GB" sz="1400" u="sng" dirty="0" smtClean="0">
                <a:hlinkClick r:id="rId2"/>
              </a:rPr>
              <a:t>https://imd2019.group.shef.ac.uk/</a:t>
            </a:r>
            <a:r>
              <a:rPr lang="en-GB" sz="1400" dirty="0" smtClean="0"/>
              <a:t/>
            </a:r>
            <a:br>
              <a:rPr lang="en-GB" sz="1400" dirty="0" smtClean="0"/>
            </a:br>
            <a:r>
              <a:rPr lang="en-GB" sz="1400" dirty="0" smtClean="0"/>
              <a:t/>
            </a:r>
            <a:br>
              <a:rPr lang="en-GB" sz="1400" dirty="0" smtClean="0"/>
            </a:br>
            <a:r>
              <a:rPr lang="en-GB" sz="1400" dirty="0" smtClean="0"/>
              <a:t>Indices of Deprivation Maps</a:t>
            </a:r>
            <a:br>
              <a:rPr lang="en-GB" sz="1400" dirty="0" smtClean="0"/>
            </a:br>
            <a:r>
              <a:rPr lang="en-GB" sz="1400" u="sng" dirty="0" smtClean="0">
                <a:hlinkClick r:id="rId3"/>
              </a:rPr>
              <a:t>http://dclgapps.communities.gov.uk/imd/iod_index.html</a:t>
            </a:r>
            <a:r>
              <a:rPr lang="en-GB" sz="1400" dirty="0" smtClean="0"/>
              <a:t/>
            </a:r>
            <a:br>
              <a:rPr lang="en-GB" sz="1400" dirty="0" smtClean="0"/>
            </a:br>
            <a:r>
              <a:rPr lang="en-GB" sz="1400" dirty="0" smtClean="0"/>
              <a:t/>
            </a:r>
            <a:br>
              <a:rPr lang="en-GB" sz="1400" dirty="0" smtClean="0"/>
            </a:br>
            <a:r>
              <a:rPr lang="en-GB" sz="1400" b="1" dirty="0" smtClean="0"/>
              <a:t>Crime</a:t>
            </a:r>
            <a:r>
              <a:rPr lang="en-GB" sz="1400" dirty="0" smtClean="0"/>
              <a:t/>
            </a:r>
            <a:br>
              <a:rPr lang="en-GB" sz="1400" dirty="0" smtClean="0"/>
            </a:br>
            <a:r>
              <a:rPr lang="en-GB" sz="1400" dirty="0" smtClean="0"/>
              <a:t/>
            </a:r>
            <a:br>
              <a:rPr lang="en-GB" sz="1400" dirty="0" smtClean="0"/>
            </a:br>
            <a:r>
              <a:rPr lang="en-GB" sz="1400" dirty="0" smtClean="0"/>
              <a:t>Search the crime map for your area</a:t>
            </a:r>
            <a:br>
              <a:rPr lang="en-GB" sz="1400" dirty="0" smtClean="0"/>
            </a:br>
            <a:r>
              <a:rPr lang="en-GB" sz="1400" u="sng" dirty="0" smtClean="0">
                <a:hlinkClick r:id="rId4"/>
              </a:rPr>
              <a:t>https://www.police.uk/search/</a:t>
            </a:r>
            <a:r>
              <a:rPr lang="en-GB" sz="1400" dirty="0" smtClean="0"/>
              <a:t/>
            </a:r>
            <a:br>
              <a:rPr lang="en-GB" sz="1400" dirty="0" smtClean="0"/>
            </a:br>
            <a:r>
              <a:rPr lang="en-GB" sz="1400" dirty="0" smtClean="0"/>
              <a:t/>
            </a:r>
            <a:br>
              <a:rPr lang="en-GB" sz="1400" dirty="0" smtClean="0"/>
            </a:br>
            <a:r>
              <a:rPr lang="en-GB" sz="1400" dirty="0" smtClean="0"/>
              <a:t>Download police data</a:t>
            </a:r>
            <a:br>
              <a:rPr lang="en-GB" sz="1400" dirty="0" smtClean="0"/>
            </a:br>
            <a:r>
              <a:rPr lang="en-GB" sz="1400" u="sng" dirty="0" smtClean="0">
                <a:hlinkClick r:id="rId5"/>
              </a:rPr>
              <a:t>https://data.police.uk/</a:t>
            </a:r>
            <a:r>
              <a:rPr lang="en-GB" sz="1400" dirty="0" smtClean="0"/>
              <a:t/>
            </a:r>
            <a:br>
              <a:rPr lang="en-GB" sz="1400" dirty="0" smtClean="0"/>
            </a:br>
            <a:r>
              <a:rPr lang="en-GB" sz="1400" dirty="0" smtClean="0"/>
              <a:t/>
            </a:r>
            <a:br>
              <a:rPr lang="en-GB" sz="1400" dirty="0" smtClean="0"/>
            </a:br>
            <a:r>
              <a:rPr lang="en-GB" sz="1400" dirty="0" smtClean="0"/>
              <a:t>National Crime Agency Threat Reports</a:t>
            </a:r>
            <a:br>
              <a:rPr lang="en-GB" sz="1400" dirty="0" smtClean="0"/>
            </a:br>
            <a:r>
              <a:rPr lang="en-GB" sz="1400" u="sng" dirty="0" smtClean="0">
                <a:hlinkClick r:id="rId6"/>
              </a:rPr>
              <a:t>https://www.nationalcrimeagency.gov.uk/who-we-are/publications/173-national-strategic-assessment-of-serious-and-organised-crime-2018/file</a:t>
            </a:r>
            <a:r>
              <a:rPr lang="en-GB" sz="1400" u="sng" dirty="0" smtClean="0"/>
              <a:t/>
            </a:r>
            <a:br>
              <a:rPr lang="en-GB" sz="1400" u="sng" dirty="0" smtClean="0"/>
            </a:br>
            <a:r>
              <a:rPr lang="en-GB" sz="1400" u="sng" dirty="0" smtClean="0"/>
              <a:t/>
            </a:r>
            <a:br>
              <a:rPr lang="en-GB" sz="1400" u="sng" dirty="0" smtClean="0"/>
            </a:br>
            <a:r>
              <a:rPr lang="en-GB" sz="1400" b="1" dirty="0" smtClean="0"/>
              <a:t>Child Protection Data</a:t>
            </a:r>
            <a:r>
              <a:rPr lang="en-GB" sz="1400" dirty="0" smtClean="0"/>
              <a:t/>
            </a:r>
            <a:br>
              <a:rPr lang="en-GB" sz="1400" dirty="0" smtClean="0"/>
            </a:br>
            <a:r>
              <a:rPr lang="en-GB" sz="1400" dirty="0" smtClean="0"/>
              <a:t/>
            </a:r>
            <a:br>
              <a:rPr lang="en-GB" sz="1400" dirty="0" smtClean="0"/>
            </a:br>
            <a:r>
              <a:rPr lang="en-GB" sz="1400" dirty="0" smtClean="0"/>
              <a:t>NSPCC Child Protection Data</a:t>
            </a:r>
            <a:br>
              <a:rPr lang="en-GB" sz="1400" dirty="0" smtClean="0"/>
            </a:br>
            <a:r>
              <a:rPr lang="en-GB" sz="1400" dirty="0" smtClean="0"/>
              <a:t>How safe are our children? 2013 - 2019 </a:t>
            </a:r>
            <a:br>
              <a:rPr lang="en-GB" sz="1400" dirty="0" smtClean="0"/>
            </a:br>
            <a:r>
              <a:rPr lang="en-GB" sz="1400" u="sng" dirty="0" smtClean="0">
                <a:hlinkClick r:id="rId7"/>
              </a:rPr>
              <a:t>https://learning.nspcc.org.uk/research-resources/how-safe-are-our-children/</a:t>
            </a:r>
            <a:r>
              <a:rPr lang="en-GB" dirty="0" smtClean="0"/>
              <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val="2617335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normAutofit/>
          </a:bodyPr>
          <a:lstStyle/>
          <a:p>
            <a:r>
              <a:rPr lang="en-GB" sz="2800" dirty="0">
                <a:solidFill>
                  <a:schemeClr val="tx1"/>
                </a:solidFill>
              </a:rPr>
              <a:t>Presented by </a:t>
            </a:r>
          </a:p>
          <a:p>
            <a:r>
              <a:rPr lang="en-GB" sz="2800" dirty="0">
                <a:solidFill>
                  <a:schemeClr val="tx1"/>
                </a:solidFill>
              </a:rPr>
              <a:t>Roz Lynch </a:t>
            </a:r>
          </a:p>
          <a:p>
            <a:endParaRPr lang="en-GB" sz="2800" dirty="0">
              <a:solidFill>
                <a:schemeClr val="tx1"/>
              </a:solidFill>
            </a:endParaRPr>
          </a:p>
        </p:txBody>
      </p:sp>
      <p:pic>
        <p:nvPicPr>
          <p:cNvPr id="4" name="Picture 3"/>
          <p:cNvPicPr>
            <a:picLocks noChangeAspect="1" noChangeArrowheads="1"/>
          </p:cNvPicPr>
          <p:nvPr/>
        </p:nvPicPr>
        <p:blipFill>
          <a:blip r:embed="rId3" cstate="print"/>
          <a:stretch>
            <a:fillRect/>
          </a:stretch>
        </p:blipFill>
        <p:spPr bwMode="auto">
          <a:xfrm>
            <a:off x="6168008" y="5696372"/>
            <a:ext cx="2088232" cy="1044997"/>
          </a:xfrm>
          <a:prstGeom prst="rect">
            <a:avLst/>
          </a:prstGeom>
          <a:noFill/>
          <a:ln w="9525">
            <a:noFill/>
            <a:miter lim="800000"/>
            <a:headEnd/>
            <a:tailEnd/>
          </a:ln>
        </p:spPr>
      </p:pic>
      <p:pic>
        <p:nvPicPr>
          <p:cNvPr id="5" name="Picture 4" descr="I:\CF AYC Nottingham (RGB).jpg"/>
          <p:cNvPicPr>
            <a:picLocks noChangeAspect="1" noChangeArrowheads="1"/>
          </p:cNvPicPr>
          <p:nvPr/>
        </p:nvPicPr>
        <p:blipFill>
          <a:blip r:embed="rId4" cstate="print"/>
          <a:srcRect t="15002" r="1564" b="19991"/>
          <a:stretch>
            <a:fillRect/>
          </a:stretch>
        </p:blipFill>
        <p:spPr bwMode="auto">
          <a:xfrm>
            <a:off x="3647728" y="5607336"/>
            <a:ext cx="2520280" cy="1250665"/>
          </a:xfrm>
          <a:prstGeom prst="rect">
            <a:avLst/>
          </a:prstGeom>
          <a:noFill/>
        </p:spPr>
      </p:pic>
      <p:pic>
        <p:nvPicPr>
          <p:cNvPr id="10" name="Picture 9"/>
          <p:cNvPicPr>
            <a:picLocks noChangeAspect="1" noChangeArrowheads="1"/>
          </p:cNvPicPr>
          <p:nvPr/>
        </p:nvPicPr>
        <p:blipFill>
          <a:blip r:embed="rId5" cstate="print"/>
          <a:srcRect/>
          <a:stretch>
            <a:fillRect/>
          </a:stretch>
        </p:blipFill>
        <p:spPr bwMode="auto">
          <a:xfrm>
            <a:off x="1703512" y="6021289"/>
            <a:ext cx="1584176" cy="606549"/>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a:stretch>
            <a:fillRect/>
          </a:stretch>
        </p:blipFill>
        <p:spPr bwMode="auto">
          <a:xfrm>
            <a:off x="8256241" y="5949281"/>
            <a:ext cx="2023293" cy="750441"/>
          </a:xfrm>
          <a:prstGeom prst="rect">
            <a:avLst/>
          </a:prstGeom>
          <a:noFill/>
          <a:ln w="9525" algn="in">
            <a:noFill/>
            <a:miter lim="800000"/>
            <a:headEnd/>
            <a:tailEnd/>
          </a:ln>
          <a:effectLst/>
        </p:spPr>
      </p:pic>
      <p:sp>
        <p:nvSpPr>
          <p:cNvPr id="12" name="Title 11"/>
          <p:cNvSpPr>
            <a:spLocks noGrp="1"/>
          </p:cNvSpPr>
          <p:nvPr>
            <p:ph type="ctrTitle"/>
          </p:nvPr>
        </p:nvSpPr>
        <p:spPr>
          <a:xfrm>
            <a:off x="1991544" y="2492897"/>
            <a:ext cx="8208912" cy="1470025"/>
          </a:xfrm>
        </p:spPr>
        <p:txBody>
          <a:bodyPr>
            <a:normAutofit/>
          </a:bodyPr>
          <a:lstStyle/>
          <a:p>
            <a:r>
              <a:rPr lang="en-GB" b="1" dirty="0">
                <a:solidFill>
                  <a:srgbClr val="75436B"/>
                </a:solidFill>
                <a:latin typeface="+mn-lt"/>
              </a:rPr>
              <a:t>Young Carers Awareness Training</a:t>
            </a:r>
          </a:p>
        </p:txBody>
      </p:sp>
      <p:pic>
        <p:nvPicPr>
          <p:cNvPr id="13" name="Picture 2"/>
          <p:cNvPicPr>
            <a:picLocks noChangeAspect="1" noChangeArrowheads="1"/>
          </p:cNvPicPr>
          <p:nvPr/>
        </p:nvPicPr>
        <p:blipFill>
          <a:blip r:embed="rId6" cstate="print"/>
          <a:srcRect/>
          <a:stretch>
            <a:fillRect/>
          </a:stretch>
        </p:blipFill>
        <p:spPr bwMode="auto">
          <a:xfrm>
            <a:off x="8256241" y="6107560"/>
            <a:ext cx="2023293" cy="750441"/>
          </a:xfrm>
          <a:prstGeom prst="rect">
            <a:avLst/>
          </a:prstGeom>
          <a:noFill/>
          <a:ln w="9525" algn="in">
            <a:noFill/>
            <a:miter lim="800000"/>
            <a:headEnd/>
            <a:tailEnd/>
          </a:ln>
          <a:effectLst/>
        </p:spPr>
      </p:pic>
      <p:pic>
        <p:nvPicPr>
          <p:cNvPr id="9" name="Picture 8" descr="CFL083-AYC-Homepage-Banner-update.jpg"/>
          <p:cNvPicPr>
            <a:picLocks noChangeAspect="1"/>
          </p:cNvPicPr>
          <p:nvPr/>
        </p:nvPicPr>
        <p:blipFill>
          <a:blip r:embed="rId7" cstate="print"/>
          <a:stretch>
            <a:fillRect/>
          </a:stretch>
        </p:blipFill>
        <p:spPr>
          <a:xfrm>
            <a:off x="1533526" y="1"/>
            <a:ext cx="9134475" cy="2638425"/>
          </a:xfrm>
          <a:prstGeom prst="rect">
            <a:avLst/>
          </a:prstGeom>
        </p:spPr>
      </p:pic>
    </p:spTree>
    <p:extLst>
      <p:ext uri="{BB962C8B-B14F-4D97-AF65-F5344CB8AC3E}">
        <p14:creationId xmlns:p14="http://schemas.microsoft.com/office/powerpoint/2010/main" val="2733816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F AYC Nottingham (RGB).jpg"/>
          <p:cNvPicPr>
            <a:picLocks noChangeAspect="1" noChangeArrowheads="1"/>
          </p:cNvPicPr>
          <p:nvPr/>
        </p:nvPicPr>
        <p:blipFill>
          <a:blip r:embed="rId2" cstate="print"/>
          <a:srcRect t="15002" r="1564" b="19991"/>
          <a:stretch>
            <a:fillRect/>
          </a:stretch>
        </p:blipFill>
        <p:spPr bwMode="auto">
          <a:xfrm>
            <a:off x="7968208" y="1"/>
            <a:ext cx="2520280" cy="1250665"/>
          </a:xfrm>
          <a:prstGeom prst="rect">
            <a:avLst/>
          </a:prstGeom>
          <a:noFill/>
        </p:spPr>
      </p:pic>
      <p:sp>
        <p:nvSpPr>
          <p:cNvPr id="2" name="Title 1"/>
          <p:cNvSpPr>
            <a:spLocks noGrp="1"/>
          </p:cNvSpPr>
          <p:nvPr>
            <p:ph type="ctrTitle"/>
          </p:nvPr>
        </p:nvSpPr>
        <p:spPr>
          <a:xfrm>
            <a:off x="2209800" y="836714"/>
            <a:ext cx="7772400" cy="1152127"/>
          </a:xfrm>
        </p:spPr>
        <p:txBody>
          <a:bodyPr/>
          <a:lstStyle/>
          <a:p>
            <a:r>
              <a:rPr lang="en-GB" b="1" dirty="0">
                <a:solidFill>
                  <a:schemeClr val="accent4">
                    <a:lumMod val="75000"/>
                  </a:schemeClr>
                </a:solidFill>
              </a:rPr>
              <a:t>What is a Young Carer?</a:t>
            </a:r>
          </a:p>
        </p:txBody>
      </p:sp>
      <p:sp>
        <p:nvSpPr>
          <p:cNvPr id="3" name="Subtitle 2"/>
          <p:cNvSpPr>
            <a:spLocks noGrp="1"/>
          </p:cNvSpPr>
          <p:nvPr>
            <p:ph type="subTitle" idx="1"/>
          </p:nvPr>
        </p:nvSpPr>
        <p:spPr>
          <a:xfrm>
            <a:off x="1919536" y="2276872"/>
            <a:ext cx="8208912" cy="4176464"/>
          </a:xfrm>
        </p:spPr>
        <p:txBody>
          <a:bodyPr>
            <a:normAutofit/>
          </a:bodyPr>
          <a:lstStyle/>
          <a:p>
            <a:pPr algn="l"/>
            <a:r>
              <a:rPr lang="en-GB" sz="2600" b="1" dirty="0">
                <a:solidFill>
                  <a:schemeClr val="tx1"/>
                </a:solidFill>
              </a:rPr>
              <a:t>Section 96 of the Children &amp; Families Act 2014 defines a young carer as:</a:t>
            </a:r>
          </a:p>
          <a:p>
            <a:r>
              <a:rPr lang="en-GB" sz="2600" i="1" dirty="0">
                <a:solidFill>
                  <a:schemeClr val="tx1"/>
                </a:solidFill>
              </a:rPr>
              <a:t>“A person under 18 years old who provides or intends to provide unpaid care for another person who is ill, disabled or misuses substances. The concept of care includes personal, practical or emotional support”.</a:t>
            </a:r>
          </a:p>
          <a:p>
            <a:r>
              <a:rPr lang="en-GB" sz="2600" b="1" i="1" dirty="0">
                <a:solidFill>
                  <a:schemeClr val="tx1"/>
                </a:solidFill>
              </a:rPr>
              <a:t>Care MUST be regular and relied upon</a:t>
            </a:r>
          </a:p>
          <a:p>
            <a:endParaRPr lang="en-GB" dirty="0"/>
          </a:p>
        </p:txBody>
      </p:sp>
      <p:pic>
        <p:nvPicPr>
          <p:cNvPr id="4" name="Picture 3"/>
          <p:cNvPicPr>
            <a:picLocks noChangeAspect="1" noChangeArrowheads="1"/>
          </p:cNvPicPr>
          <p:nvPr/>
        </p:nvPicPr>
        <p:blipFill>
          <a:blip r:embed="rId3" cstate="print"/>
          <a:stretch>
            <a:fillRect/>
          </a:stretch>
        </p:blipFill>
        <p:spPr bwMode="auto">
          <a:xfrm>
            <a:off x="1847529" y="188642"/>
            <a:ext cx="1295049" cy="648071"/>
          </a:xfrm>
          <a:prstGeom prst="rect">
            <a:avLst/>
          </a:prstGeom>
          <a:noFill/>
          <a:ln w="9525">
            <a:noFill/>
            <a:miter lim="800000"/>
            <a:headEnd/>
            <a:tailEnd/>
          </a:ln>
        </p:spPr>
      </p:pic>
    </p:spTree>
    <p:extLst>
      <p:ext uri="{BB962C8B-B14F-4D97-AF65-F5344CB8AC3E}">
        <p14:creationId xmlns:p14="http://schemas.microsoft.com/office/powerpoint/2010/main" val="1096575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tretch>
            <a:fillRect/>
          </a:stretch>
        </p:blipFill>
        <p:spPr bwMode="auto">
          <a:xfrm>
            <a:off x="1847529" y="188642"/>
            <a:ext cx="1295049" cy="648071"/>
          </a:xfrm>
          <a:prstGeom prst="rect">
            <a:avLst/>
          </a:prstGeom>
          <a:noFill/>
          <a:ln w="9525">
            <a:noFill/>
            <a:miter lim="800000"/>
            <a:headEnd/>
            <a:tailEnd/>
          </a:ln>
        </p:spPr>
      </p:pic>
      <p:pic>
        <p:nvPicPr>
          <p:cNvPr id="8" name="Picture 7" descr="I:\CF AYC Nottingham (RGB).jpg"/>
          <p:cNvPicPr>
            <a:picLocks noChangeAspect="1" noChangeArrowheads="1"/>
          </p:cNvPicPr>
          <p:nvPr/>
        </p:nvPicPr>
        <p:blipFill>
          <a:blip r:embed="rId3" cstate="print"/>
          <a:srcRect t="15002" r="1564" b="19991"/>
          <a:stretch>
            <a:fillRect/>
          </a:stretch>
        </p:blipFill>
        <p:spPr bwMode="auto">
          <a:xfrm>
            <a:off x="7968208" y="1"/>
            <a:ext cx="2520280" cy="1250665"/>
          </a:xfrm>
          <a:prstGeom prst="rect">
            <a:avLst/>
          </a:prstGeom>
          <a:noFill/>
        </p:spPr>
      </p:pic>
      <p:sp>
        <p:nvSpPr>
          <p:cNvPr id="10" name="Rounded Rectangle 9"/>
          <p:cNvSpPr/>
          <p:nvPr/>
        </p:nvSpPr>
        <p:spPr>
          <a:xfrm>
            <a:off x="2063552" y="1268760"/>
            <a:ext cx="3384376" cy="2088232"/>
          </a:xfrm>
          <a:prstGeom prst="roundRect">
            <a:avLst/>
          </a:prstGeom>
          <a:solidFill>
            <a:srgbClr val="7543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GB" dirty="0">
                <a:solidFill>
                  <a:prstClr val="white"/>
                </a:solidFill>
                <a:latin typeface="Arial" pitchFamily="34" charset="0"/>
                <a:ea typeface="Times New Roman" pitchFamily="18" charset="0"/>
                <a:cs typeface="Arial" pitchFamily="34" charset="0"/>
              </a:rPr>
              <a:t>Estimated </a:t>
            </a:r>
            <a:r>
              <a:rPr lang="en-GB" sz="4800" dirty="0">
                <a:solidFill>
                  <a:prstClr val="white"/>
                </a:solidFill>
                <a:latin typeface="Arial" pitchFamily="34" charset="0"/>
                <a:ea typeface="Times New Roman" pitchFamily="18" charset="0"/>
                <a:cs typeface="Arial" pitchFamily="34" charset="0"/>
              </a:rPr>
              <a:t>1.07% </a:t>
            </a:r>
          </a:p>
          <a:p>
            <a:pPr fontAlgn="base">
              <a:spcBef>
                <a:spcPct val="0"/>
              </a:spcBef>
              <a:spcAft>
                <a:spcPct val="0"/>
              </a:spcAft>
            </a:pPr>
            <a:r>
              <a:rPr lang="en-GB" dirty="0">
                <a:solidFill>
                  <a:prstClr val="white"/>
                </a:solidFill>
                <a:latin typeface="Arial" pitchFamily="34" charset="0"/>
                <a:ea typeface="Times New Roman" pitchFamily="18" charset="0"/>
                <a:cs typeface="Arial" pitchFamily="34" charset="0"/>
              </a:rPr>
              <a:t>of the total population are young carers </a:t>
            </a:r>
            <a:endParaRPr lang="en-GB" sz="800" dirty="0">
              <a:solidFill>
                <a:prstClr val="white"/>
              </a:solidFill>
              <a:latin typeface="Arial" pitchFamily="34" charset="0"/>
              <a:cs typeface="Arial" pitchFamily="34" charset="0"/>
            </a:endParaRPr>
          </a:p>
          <a:p>
            <a:pPr eaLnBrk="0" fontAlgn="base" hangingPunct="0">
              <a:spcBef>
                <a:spcPct val="0"/>
              </a:spcBef>
              <a:spcAft>
                <a:spcPct val="0"/>
              </a:spcAft>
            </a:pPr>
            <a:r>
              <a:rPr lang="en-GB" i="1" dirty="0">
                <a:solidFill>
                  <a:prstClr val="white"/>
                </a:solidFill>
                <a:latin typeface="Arial" pitchFamily="34" charset="0"/>
                <a:ea typeface="Times New Roman" pitchFamily="18" charset="0"/>
                <a:cs typeface="Arial" pitchFamily="34" charset="0"/>
              </a:rPr>
              <a:t>(BBC 2018)</a:t>
            </a:r>
            <a:endParaRPr lang="en-GB" i="1" dirty="0">
              <a:solidFill>
                <a:prstClr val="white"/>
              </a:solidFill>
              <a:latin typeface="Arial" pitchFamily="34" charset="0"/>
              <a:cs typeface="Arial" pitchFamily="34" charset="0"/>
            </a:endParaRPr>
          </a:p>
          <a:p>
            <a:pPr algn="ctr"/>
            <a:endParaRPr lang="en-GB" dirty="0">
              <a:solidFill>
                <a:prstClr val="white"/>
              </a:solidFill>
              <a:latin typeface="Calibri"/>
            </a:endParaRPr>
          </a:p>
        </p:txBody>
      </p:sp>
      <p:sp>
        <p:nvSpPr>
          <p:cNvPr id="1026" name="Rectangle 2"/>
          <p:cNvSpPr>
            <a:spLocks noChangeArrowheads="1"/>
          </p:cNvSpPr>
          <p:nvPr/>
        </p:nvSpPr>
        <p:spPr bwMode="auto">
          <a:xfrm>
            <a:off x="5807968" y="1268760"/>
            <a:ext cx="345638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b="1" dirty="0">
                <a:solidFill>
                  <a:srgbClr val="000000"/>
                </a:solidFill>
                <a:latin typeface="Arial" pitchFamily="34" charset="0"/>
                <a:ea typeface="Times New Roman" pitchFamily="18" charset="0"/>
                <a:cs typeface="Arial" pitchFamily="34" charset="0"/>
              </a:rPr>
              <a:t>Population of Nottingham City in 2019 is 306,000</a:t>
            </a:r>
            <a:endParaRPr lang="en-GB" sz="800" b="1" dirty="0">
              <a:solidFill>
                <a:prstClr val="black"/>
              </a:solidFill>
              <a:latin typeface="Arial" pitchFamily="34" charset="0"/>
              <a:cs typeface="Arial" pitchFamily="34" charset="0"/>
            </a:endParaRPr>
          </a:p>
          <a:p>
            <a:pPr eaLnBrk="0" fontAlgn="base" hangingPunct="0">
              <a:spcBef>
                <a:spcPct val="0"/>
              </a:spcBef>
              <a:spcAft>
                <a:spcPct val="0"/>
              </a:spcAft>
            </a:pPr>
            <a:r>
              <a:rPr lang="en-GB" b="1" i="1" dirty="0">
                <a:solidFill>
                  <a:srgbClr val="000000"/>
                </a:solidFill>
                <a:latin typeface="Arial" pitchFamily="34" charset="0"/>
                <a:ea typeface="Times New Roman" pitchFamily="18" charset="0"/>
                <a:cs typeface="Arial" pitchFamily="34" charset="0"/>
              </a:rPr>
              <a:t>(Nottingham City Council/ Nottingham Insight 2019)</a:t>
            </a:r>
            <a:endParaRPr lang="en-GB" sz="800" b="1" i="1" dirty="0">
              <a:solidFill>
                <a:prstClr val="black"/>
              </a:solidFill>
              <a:latin typeface="Arial" pitchFamily="34" charset="0"/>
              <a:cs typeface="Arial" pitchFamily="34" charset="0"/>
            </a:endParaRPr>
          </a:p>
          <a:p>
            <a:pPr eaLnBrk="0" fontAlgn="base" hangingPunct="0">
              <a:spcBef>
                <a:spcPct val="0"/>
              </a:spcBef>
              <a:spcAft>
                <a:spcPct val="0"/>
              </a:spcAft>
            </a:pPr>
            <a:r>
              <a:rPr lang="en-GB" b="1" dirty="0">
                <a:solidFill>
                  <a:srgbClr val="000000"/>
                </a:solidFill>
                <a:latin typeface="Arial" pitchFamily="34" charset="0"/>
                <a:ea typeface="Times New Roman" pitchFamily="18" charset="0"/>
                <a:cs typeface="Arial" pitchFamily="34" charset="0"/>
              </a:rPr>
              <a:t>There are 47,900 children age 5-17 living in Nottingham City in 2019</a:t>
            </a:r>
            <a:endParaRPr lang="en-GB" sz="800" b="1" dirty="0">
              <a:solidFill>
                <a:prstClr val="black"/>
              </a:solidFill>
              <a:latin typeface="Arial" pitchFamily="34" charset="0"/>
              <a:cs typeface="Arial" pitchFamily="34" charset="0"/>
            </a:endParaRPr>
          </a:p>
          <a:p>
            <a:pPr eaLnBrk="0" fontAlgn="base" hangingPunct="0">
              <a:spcBef>
                <a:spcPct val="0"/>
              </a:spcBef>
              <a:spcAft>
                <a:spcPct val="0"/>
              </a:spcAft>
            </a:pPr>
            <a:r>
              <a:rPr lang="en-GB" b="1" i="1" dirty="0">
                <a:solidFill>
                  <a:srgbClr val="000000"/>
                </a:solidFill>
                <a:latin typeface="Arial" pitchFamily="34" charset="0"/>
                <a:ea typeface="Times New Roman" pitchFamily="18" charset="0"/>
                <a:cs typeface="Arial" pitchFamily="34" charset="0"/>
              </a:rPr>
              <a:t>(Nottingham Insight 2019)</a:t>
            </a:r>
            <a:endParaRPr lang="en-GB" sz="800" b="1" i="1" dirty="0">
              <a:solidFill>
                <a:prstClr val="black"/>
              </a:solidFill>
              <a:latin typeface="Arial" pitchFamily="34" charset="0"/>
              <a:cs typeface="Arial" pitchFamily="34" charset="0"/>
            </a:endParaRPr>
          </a:p>
          <a:p>
            <a:pPr eaLnBrk="0" fontAlgn="base" hangingPunct="0">
              <a:spcBef>
                <a:spcPct val="0"/>
              </a:spcBef>
              <a:spcAft>
                <a:spcPct val="0"/>
              </a:spcAft>
            </a:pPr>
            <a:r>
              <a:rPr lang="en-GB" sz="2400" dirty="0">
                <a:solidFill>
                  <a:srgbClr val="000000"/>
                </a:solidFill>
                <a:latin typeface="Arial" pitchFamily="34" charset="0"/>
                <a:ea typeface="Times New Roman" pitchFamily="18" charset="0"/>
                <a:cs typeface="Arial" pitchFamily="34" charset="0"/>
              </a:rPr>
              <a:t> </a:t>
            </a:r>
            <a:endParaRPr lang="en-GB" dirty="0">
              <a:solidFill>
                <a:prstClr val="black"/>
              </a:solidFill>
              <a:latin typeface="Arial" pitchFamily="34" charset="0"/>
              <a:cs typeface="Arial" pitchFamily="34" charset="0"/>
            </a:endParaRPr>
          </a:p>
        </p:txBody>
      </p:sp>
      <p:sp>
        <p:nvSpPr>
          <p:cNvPr id="12" name="Rounded Rectangle 11"/>
          <p:cNvSpPr/>
          <p:nvPr/>
        </p:nvSpPr>
        <p:spPr>
          <a:xfrm>
            <a:off x="2063552" y="3861048"/>
            <a:ext cx="3384376" cy="2088232"/>
          </a:xfrm>
          <a:prstGeom prst="roundRect">
            <a:avLst/>
          </a:prstGeom>
          <a:solidFill>
            <a:srgbClr val="7543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prstClr val="white"/>
                </a:solidFill>
                <a:latin typeface="Arial" pitchFamily="34" charset="0"/>
                <a:cs typeface="Arial" pitchFamily="34" charset="0"/>
              </a:rPr>
              <a:t>Approx</a:t>
            </a:r>
          </a:p>
          <a:p>
            <a:r>
              <a:rPr lang="en-GB" sz="5400" dirty="0">
                <a:solidFill>
                  <a:prstClr val="white"/>
                </a:solidFill>
                <a:latin typeface="Arial" pitchFamily="34" charset="0"/>
                <a:cs typeface="Arial" pitchFamily="34" charset="0"/>
              </a:rPr>
              <a:t> 3,274 </a:t>
            </a:r>
          </a:p>
          <a:p>
            <a:r>
              <a:rPr lang="en-GB" dirty="0">
                <a:solidFill>
                  <a:prstClr val="white"/>
                </a:solidFill>
                <a:latin typeface="Arial" pitchFamily="34" charset="0"/>
                <a:cs typeface="Arial" pitchFamily="34" charset="0"/>
              </a:rPr>
              <a:t>Young Carers in Nottingham City </a:t>
            </a:r>
            <a:r>
              <a:rPr lang="en-GB" i="1" dirty="0">
                <a:solidFill>
                  <a:prstClr val="white"/>
                </a:solidFill>
                <a:latin typeface="Arial" pitchFamily="34" charset="0"/>
                <a:cs typeface="Arial" pitchFamily="34" charset="0"/>
              </a:rPr>
              <a:t>(census 2011)</a:t>
            </a:r>
          </a:p>
          <a:p>
            <a:pPr algn="ctr"/>
            <a:endParaRPr lang="en-GB" dirty="0">
              <a:solidFill>
                <a:prstClr val="white"/>
              </a:solidFill>
              <a:latin typeface="Calibri"/>
            </a:endParaRPr>
          </a:p>
        </p:txBody>
      </p:sp>
      <p:sp>
        <p:nvSpPr>
          <p:cNvPr id="15" name="Chevron 14"/>
          <p:cNvSpPr/>
          <p:nvPr/>
        </p:nvSpPr>
        <p:spPr>
          <a:xfrm>
            <a:off x="5735960" y="4077072"/>
            <a:ext cx="936104" cy="1584176"/>
          </a:xfrm>
          <a:prstGeom prst="chevron">
            <a:avLst/>
          </a:prstGeom>
          <a:solidFill>
            <a:srgbClr val="7543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latin typeface="Calibri"/>
            </a:endParaRPr>
          </a:p>
        </p:txBody>
      </p:sp>
      <p:sp>
        <p:nvSpPr>
          <p:cNvPr id="16" name="Rounded Rectangle 15"/>
          <p:cNvSpPr/>
          <p:nvPr/>
        </p:nvSpPr>
        <p:spPr>
          <a:xfrm>
            <a:off x="6888088" y="3861048"/>
            <a:ext cx="3384376" cy="2088232"/>
          </a:xfrm>
          <a:prstGeom prst="roundRect">
            <a:avLst/>
          </a:prstGeom>
          <a:solidFill>
            <a:srgbClr val="7543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dirty="0">
                <a:solidFill>
                  <a:prstClr val="white"/>
                </a:solidFill>
                <a:latin typeface="Arial" pitchFamily="34" charset="0"/>
                <a:ea typeface="Times New Roman" pitchFamily="18" charset="0"/>
                <a:cs typeface="Arial" pitchFamily="34" charset="0"/>
              </a:rPr>
              <a:t>This means</a:t>
            </a:r>
          </a:p>
          <a:p>
            <a:pPr algn="ctr" fontAlgn="base">
              <a:spcBef>
                <a:spcPct val="0"/>
              </a:spcBef>
              <a:spcAft>
                <a:spcPct val="0"/>
              </a:spcAft>
            </a:pPr>
            <a:r>
              <a:rPr lang="en-GB" sz="4800" dirty="0">
                <a:solidFill>
                  <a:prstClr val="white"/>
                </a:solidFill>
                <a:latin typeface="Arial" pitchFamily="34" charset="0"/>
                <a:ea typeface="Times New Roman" pitchFamily="18" charset="0"/>
                <a:cs typeface="Arial" pitchFamily="34" charset="0"/>
              </a:rPr>
              <a:t>7% </a:t>
            </a:r>
            <a:r>
              <a:rPr lang="en-GB" dirty="0">
                <a:solidFill>
                  <a:prstClr val="white"/>
                </a:solidFill>
                <a:latin typeface="Arial" pitchFamily="34" charset="0"/>
                <a:ea typeface="Times New Roman" pitchFamily="18" charset="0"/>
                <a:cs typeface="Arial" pitchFamily="34" charset="0"/>
              </a:rPr>
              <a:t>of children aged </a:t>
            </a:r>
          </a:p>
          <a:p>
            <a:pPr algn="ctr" fontAlgn="base">
              <a:spcBef>
                <a:spcPct val="0"/>
              </a:spcBef>
              <a:spcAft>
                <a:spcPct val="0"/>
              </a:spcAft>
            </a:pPr>
            <a:r>
              <a:rPr lang="en-GB" dirty="0">
                <a:solidFill>
                  <a:prstClr val="white"/>
                </a:solidFill>
                <a:latin typeface="Arial" pitchFamily="34" charset="0"/>
                <a:ea typeface="Times New Roman" pitchFamily="18" charset="0"/>
                <a:cs typeface="Arial" pitchFamily="34" charset="0"/>
              </a:rPr>
              <a:t>5-17 living in Nottingham City </a:t>
            </a:r>
          </a:p>
          <a:p>
            <a:pPr algn="ctr" fontAlgn="base">
              <a:spcBef>
                <a:spcPct val="0"/>
              </a:spcBef>
              <a:spcAft>
                <a:spcPct val="0"/>
              </a:spcAft>
            </a:pPr>
            <a:r>
              <a:rPr lang="en-GB" dirty="0">
                <a:solidFill>
                  <a:prstClr val="white"/>
                </a:solidFill>
                <a:latin typeface="Arial" pitchFamily="34" charset="0"/>
                <a:ea typeface="Times New Roman" pitchFamily="18" charset="0"/>
                <a:cs typeface="Arial" pitchFamily="34" charset="0"/>
              </a:rPr>
              <a:t>are Young Carers </a:t>
            </a:r>
            <a:endParaRPr lang="en-GB" sz="600" dirty="0">
              <a:solidFill>
                <a:prstClr val="white"/>
              </a:solidFill>
              <a:latin typeface="Arial" pitchFamily="34" charset="0"/>
              <a:cs typeface="Arial" pitchFamily="34" charset="0"/>
            </a:endParaRPr>
          </a:p>
          <a:p>
            <a:pPr algn="ctr" eaLnBrk="0" fontAlgn="base" hangingPunct="0">
              <a:spcBef>
                <a:spcPct val="0"/>
              </a:spcBef>
              <a:spcAft>
                <a:spcPct val="0"/>
              </a:spcAft>
            </a:pPr>
            <a:r>
              <a:rPr lang="en-GB" i="1" dirty="0">
                <a:solidFill>
                  <a:prstClr val="white"/>
                </a:solidFill>
                <a:latin typeface="Arial" pitchFamily="34" charset="0"/>
                <a:ea typeface="Times New Roman" pitchFamily="18" charset="0"/>
                <a:cs typeface="Arial" pitchFamily="34" charset="0"/>
              </a:rPr>
              <a:t>(That we know of!)</a:t>
            </a:r>
            <a:endParaRPr lang="en-GB" sz="1400" i="1" dirty="0">
              <a:solidFill>
                <a:prstClr val="white"/>
              </a:solidFill>
              <a:latin typeface="Arial" pitchFamily="34" charset="0"/>
              <a:cs typeface="Arial" pitchFamily="34" charset="0"/>
            </a:endParaRPr>
          </a:p>
          <a:p>
            <a:pPr algn="ctr"/>
            <a:endParaRPr lang="en-GB" dirty="0">
              <a:solidFill>
                <a:prstClr val="white"/>
              </a:solidFill>
              <a:latin typeface="Calibri"/>
            </a:endParaRPr>
          </a:p>
        </p:txBody>
      </p:sp>
    </p:spTree>
    <p:extLst>
      <p:ext uri="{BB962C8B-B14F-4D97-AF65-F5344CB8AC3E}">
        <p14:creationId xmlns:p14="http://schemas.microsoft.com/office/powerpoint/2010/main" val="3010800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980728"/>
            <a:ext cx="7772400" cy="936104"/>
          </a:xfrm>
        </p:spPr>
        <p:txBody>
          <a:bodyPr/>
          <a:lstStyle/>
          <a:p>
            <a:r>
              <a:rPr lang="en-GB" b="1" dirty="0">
                <a:solidFill>
                  <a:srgbClr val="75436B"/>
                </a:solidFill>
              </a:rPr>
              <a:t>Why do children become carers?</a:t>
            </a:r>
          </a:p>
        </p:txBody>
      </p:sp>
      <p:sp>
        <p:nvSpPr>
          <p:cNvPr id="3" name="Subtitle 2"/>
          <p:cNvSpPr>
            <a:spLocks noGrp="1"/>
          </p:cNvSpPr>
          <p:nvPr>
            <p:ph type="subTitle" idx="1"/>
          </p:nvPr>
        </p:nvSpPr>
        <p:spPr>
          <a:xfrm>
            <a:off x="2207568" y="1916832"/>
            <a:ext cx="7920880" cy="5256584"/>
          </a:xfrm>
        </p:spPr>
        <p:txBody>
          <a:bodyPr>
            <a:normAutofit/>
          </a:bodyPr>
          <a:lstStyle/>
          <a:p>
            <a:pPr algn="l"/>
            <a:r>
              <a:rPr lang="en-GB" sz="2600" b="1" dirty="0">
                <a:solidFill>
                  <a:schemeClr val="tx1"/>
                </a:solidFill>
              </a:rPr>
              <a:t>There are many reasons but may include:</a:t>
            </a:r>
          </a:p>
          <a:p>
            <a:pPr algn="l">
              <a:buFont typeface="Arial" pitchFamily="34" charset="0"/>
              <a:buChar char="•"/>
            </a:pPr>
            <a:r>
              <a:rPr lang="en-GB" sz="2600" dirty="0">
                <a:solidFill>
                  <a:schemeClr val="tx1"/>
                </a:solidFill>
              </a:rPr>
              <a:t> </a:t>
            </a:r>
            <a:r>
              <a:rPr lang="en-GB" sz="2400" dirty="0">
                <a:solidFill>
                  <a:schemeClr val="tx1"/>
                </a:solidFill>
              </a:rPr>
              <a:t>Someone in the family needs care (grow naturally into role);</a:t>
            </a:r>
          </a:p>
          <a:p>
            <a:pPr algn="l">
              <a:buFont typeface="Arial" pitchFamily="34" charset="0"/>
              <a:buChar char="•"/>
            </a:pPr>
            <a:r>
              <a:rPr lang="en-GB" sz="2400" dirty="0">
                <a:solidFill>
                  <a:schemeClr val="tx1"/>
                </a:solidFill>
              </a:rPr>
              <a:t> The nature of the illness, disability or substance misuse;</a:t>
            </a:r>
          </a:p>
          <a:p>
            <a:pPr algn="l">
              <a:buFont typeface="Arial" pitchFamily="34" charset="0"/>
              <a:buChar char="•"/>
            </a:pPr>
            <a:r>
              <a:rPr lang="en-GB" sz="2400" dirty="0">
                <a:solidFill>
                  <a:schemeClr val="tx1"/>
                </a:solidFill>
              </a:rPr>
              <a:t> Perceived stigma associated with condition;</a:t>
            </a:r>
          </a:p>
          <a:p>
            <a:pPr algn="l">
              <a:buFont typeface="Arial" pitchFamily="34" charset="0"/>
              <a:buChar char="•"/>
            </a:pPr>
            <a:r>
              <a:rPr lang="en-GB" sz="2400" dirty="0">
                <a:solidFill>
                  <a:schemeClr val="tx1"/>
                </a:solidFill>
              </a:rPr>
              <a:t> Fear of services / people knowing;</a:t>
            </a:r>
          </a:p>
          <a:p>
            <a:pPr algn="l">
              <a:buFont typeface="Arial" pitchFamily="34" charset="0"/>
              <a:buChar char="•"/>
            </a:pPr>
            <a:r>
              <a:rPr lang="en-GB" sz="2400" dirty="0">
                <a:solidFill>
                  <a:schemeClr val="tx1"/>
                </a:solidFill>
              </a:rPr>
              <a:t> Expected of relatives;</a:t>
            </a:r>
          </a:p>
          <a:p>
            <a:pPr algn="l">
              <a:buFont typeface="Arial" pitchFamily="34" charset="0"/>
              <a:buChar char="•"/>
            </a:pPr>
            <a:r>
              <a:rPr lang="en-GB" sz="2400" dirty="0">
                <a:solidFill>
                  <a:schemeClr val="tx1"/>
                </a:solidFill>
              </a:rPr>
              <a:t>Single parent household/both parents have an illness/condition </a:t>
            </a:r>
          </a:p>
          <a:p>
            <a:pPr algn="l">
              <a:buFont typeface="Arial" pitchFamily="34" charset="0"/>
              <a:buChar char="•"/>
            </a:pPr>
            <a:r>
              <a:rPr lang="en-GB" sz="2400" dirty="0">
                <a:solidFill>
                  <a:schemeClr val="tx1"/>
                </a:solidFill>
              </a:rPr>
              <a:t>Unaware of support services</a:t>
            </a:r>
          </a:p>
          <a:p>
            <a:pPr algn="l">
              <a:buFont typeface="Arial" pitchFamily="34" charset="0"/>
              <a:buChar char="•"/>
            </a:pPr>
            <a:r>
              <a:rPr lang="en-GB" sz="2400" dirty="0">
                <a:solidFill>
                  <a:schemeClr val="tx1"/>
                </a:solidFill>
              </a:rPr>
              <a:t> Not eligible for services (Social care).</a:t>
            </a:r>
          </a:p>
          <a:p>
            <a:pPr algn="l">
              <a:buFont typeface="Arial" pitchFamily="34" charset="0"/>
              <a:buChar char="•"/>
            </a:pPr>
            <a:endParaRPr lang="en-GB" sz="2400" dirty="0">
              <a:solidFill>
                <a:schemeClr val="tx1"/>
              </a:solidFill>
            </a:endParaRPr>
          </a:p>
          <a:p>
            <a:endParaRPr lang="en-GB" dirty="0"/>
          </a:p>
        </p:txBody>
      </p:sp>
      <p:pic>
        <p:nvPicPr>
          <p:cNvPr id="4" name="Picture 3"/>
          <p:cNvPicPr>
            <a:picLocks noChangeAspect="1" noChangeArrowheads="1"/>
          </p:cNvPicPr>
          <p:nvPr/>
        </p:nvPicPr>
        <p:blipFill>
          <a:blip r:embed="rId2" cstate="print"/>
          <a:stretch>
            <a:fillRect/>
          </a:stretch>
        </p:blipFill>
        <p:spPr bwMode="auto">
          <a:xfrm>
            <a:off x="1847529" y="188642"/>
            <a:ext cx="1295049" cy="648071"/>
          </a:xfrm>
          <a:prstGeom prst="rect">
            <a:avLst/>
          </a:prstGeom>
          <a:noFill/>
          <a:ln w="9525">
            <a:noFill/>
            <a:miter lim="800000"/>
            <a:headEnd/>
            <a:tailEnd/>
          </a:ln>
        </p:spPr>
      </p:pic>
      <p:pic>
        <p:nvPicPr>
          <p:cNvPr id="5" name="Picture 4" descr="I:\CF AYC Nottingham (RGB).jpg"/>
          <p:cNvPicPr>
            <a:picLocks noChangeAspect="1" noChangeArrowheads="1"/>
          </p:cNvPicPr>
          <p:nvPr/>
        </p:nvPicPr>
        <p:blipFill>
          <a:blip r:embed="rId3" cstate="print"/>
          <a:srcRect t="15002" r="1564" b="19991"/>
          <a:stretch>
            <a:fillRect/>
          </a:stretch>
        </p:blipFill>
        <p:spPr bwMode="auto">
          <a:xfrm>
            <a:off x="7968208" y="1"/>
            <a:ext cx="2520280" cy="1250665"/>
          </a:xfrm>
          <a:prstGeom prst="rect">
            <a:avLst/>
          </a:prstGeom>
          <a:noFill/>
        </p:spPr>
      </p:pic>
    </p:spTree>
    <p:extLst>
      <p:ext uri="{BB962C8B-B14F-4D97-AF65-F5344CB8AC3E}">
        <p14:creationId xmlns:p14="http://schemas.microsoft.com/office/powerpoint/2010/main" val="153518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764705"/>
            <a:ext cx="7772400" cy="792087"/>
          </a:xfrm>
        </p:spPr>
        <p:txBody>
          <a:bodyPr/>
          <a:lstStyle/>
          <a:p>
            <a:r>
              <a:rPr lang="en-GB" b="1" dirty="0">
                <a:solidFill>
                  <a:srgbClr val="75436B"/>
                </a:solidFill>
              </a:rPr>
              <a:t>Who am I? </a:t>
            </a:r>
          </a:p>
        </p:txBody>
      </p:sp>
      <p:sp>
        <p:nvSpPr>
          <p:cNvPr id="3" name="Subtitle 2"/>
          <p:cNvSpPr>
            <a:spLocks noGrp="1"/>
          </p:cNvSpPr>
          <p:nvPr>
            <p:ph type="subTitle" idx="1"/>
          </p:nvPr>
        </p:nvSpPr>
        <p:spPr>
          <a:xfrm>
            <a:off x="1919536" y="1628800"/>
            <a:ext cx="8424936" cy="4536504"/>
          </a:xfrm>
        </p:spPr>
        <p:txBody>
          <a:bodyPr>
            <a:noAutofit/>
          </a:bodyPr>
          <a:lstStyle/>
          <a:p>
            <a:pPr algn="l">
              <a:spcBef>
                <a:spcPts val="0"/>
              </a:spcBef>
              <a:buFont typeface="Arial" pitchFamily="34" charset="0"/>
              <a:buChar char="•"/>
            </a:pPr>
            <a:r>
              <a:rPr lang="en-GB" sz="2200" dirty="0">
                <a:solidFill>
                  <a:schemeClr val="tx1"/>
                </a:solidFill>
              </a:rPr>
              <a:t> I am a Child/Young person looking after a family member who is ill (Parent, Sibling etc)</a:t>
            </a:r>
          </a:p>
          <a:p>
            <a:pPr algn="l">
              <a:spcBef>
                <a:spcPts val="0"/>
              </a:spcBef>
              <a:buFont typeface="Arial" pitchFamily="34" charset="0"/>
              <a:buChar char="•"/>
            </a:pPr>
            <a:r>
              <a:rPr lang="en-GB" sz="2200" dirty="0">
                <a:solidFill>
                  <a:schemeClr val="tx1"/>
                </a:solidFill>
              </a:rPr>
              <a:t>I am frequently late/absent or do not attend school. </a:t>
            </a:r>
          </a:p>
          <a:p>
            <a:pPr algn="l">
              <a:spcBef>
                <a:spcPts val="0"/>
              </a:spcBef>
              <a:buFont typeface="Arial" pitchFamily="34" charset="0"/>
              <a:buChar char="•"/>
            </a:pPr>
            <a:r>
              <a:rPr lang="en-GB" sz="2200" dirty="0">
                <a:solidFill>
                  <a:schemeClr val="tx1"/>
                </a:solidFill>
              </a:rPr>
              <a:t> I am often tired and / or struggle to concentrate</a:t>
            </a:r>
          </a:p>
          <a:p>
            <a:pPr algn="l">
              <a:spcBef>
                <a:spcPts val="0"/>
              </a:spcBef>
              <a:buFont typeface="Arial" pitchFamily="34" charset="0"/>
              <a:buChar char="•"/>
            </a:pPr>
            <a:r>
              <a:rPr lang="en-GB" sz="2200" dirty="0">
                <a:solidFill>
                  <a:schemeClr val="tx1"/>
                </a:solidFill>
              </a:rPr>
              <a:t> I don’t attend out of school activities</a:t>
            </a:r>
          </a:p>
          <a:p>
            <a:pPr algn="l">
              <a:spcBef>
                <a:spcPts val="0"/>
              </a:spcBef>
              <a:buFont typeface="Arial" pitchFamily="34" charset="0"/>
              <a:buChar char="•"/>
            </a:pPr>
            <a:r>
              <a:rPr lang="en-GB" sz="2200" dirty="0">
                <a:solidFill>
                  <a:schemeClr val="tx1"/>
                </a:solidFill>
              </a:rPr>
              <a:t>I am unable to care for my own personal and emotional needs</a:t>
            </a:r>
          </a:p>
          <a:p>
            <a:pPr algn="l">
              <a:spcBef>
                <a:spcPts val="0"/>
              </a:spcBef>
              <a:buFont typeface="Arial" pitchFamily="34" charset="0"/>
              <a:buChar char="•"/>
            </a:pPr>
            <a:r>
              <a:rPr lang="en-GB" sz="2200" dirty="0">
                <a:solidFill>
                  <a:schemeClr val="tx1"/>
                </a:solidFill>
              </a:rPr>
              <a:t>I am unable to attend appointments or aware that I have my own appointments</a:t>
            </a:r>
          </a:p>
          <a:p>
            <a:pPr algn="l">
              <a:spcBef>
                <a:spcPts val="0"/>
              </a:spcBef>
              <a:buFont typeface="Arial" pitchFamily="34" charset="0"/>
              <a:buChar char="•"/>
            </a:pPr>
            <a:r>
              <a:rPr lang="en-GB" sz="2200" dirty="0">
                <a:solidFill>
                  <a:schemeClr val="tx1"/>
                </a:solidFill>
              </a:rPr>
              <a:t> I am constantly feeling overloaded and under pressure</a:t>
            </a:r>
          </a:p>
          <a:p>
            <a:pPr algn="l">
              <a:spcBef>
                <a:spcPts val="0"/>
              </a:spcBef>
              <a:buFont typeface="Arial" pitchFamily="34" charset="0"/>
              <a:buChar char="•"/>
            </a:pPr>
            <a:r>
              <a:rPr lang="en-GB" sz="2200" dirty="0">
                <a:solidFill>
                  <a:schemeClr val="tx1"/>
                </a:solidFill>
              </a:rPr>
              <a:t> I feel different from my peers</a:t>
            </a:r>
          </a:p>
          <a:p>
            <a:pPr algn="l">
              <a:spcBef>
                <a:spcPts val="0"/>
              </a:spcBef>
              <a:buFont typeface="Arial" pitchFamily="34" charset="0"/>
              <a:buChar char="•"/>
            </a:pPr>
            <a:r>
              <a:rPr lang="en-GB" sz="2200" dirty="0">
                <a:solidFill>
                  <a:schemeClr val="tx1"/>
                </a:solidFill>
              </a:rPr>
              <a:t> I appear mature for my age</a:t>
            </a:r>
          </a:p>
          <a:p>
            <a:pPr algn="l">
              <a:spcBef>
                <a:spcPts val="0"/>
              </a:spcBef>
              <a:buFont typeface="Arial" pitchFamily="34" charset="0"/>
              <a:buChar char="•"/>
            </a:pPr>
            <a:r>
              <a:rPr lang="en-GB" sz="2200" dirty="0">
                <a:solidFill>
                  <a:schemeClr val="tx1"/>
                </a:solidFill>
              </a:rPr>
              <a:t> I can display disruptive behaviour </a:t>
            </a:r>
          </a:p>
          <a:p>
            <a:pPr algn="l">
              <a:spcBef>
                <a:spcPts val="0"/>
              </a:spcBef>
              <a:buFont typeface="Arial" pitchFamily="34" charset="0"/>
              <a:buChar char="•"/>
            </a:pPr>
            <a:r>
              <a:rPr lang="en-GB" sz="2200" dirty="0">
                <a:solidFill>
                  <a:schemeClr val="tx1"/>
                </a:solidFill>
              </a:rPr>
              <a:t> I can have low self-esteem</a:t>
            </a:r>
          </a:p>
          <a:p>
            <a:pPr algn="l">
              <a:spcBef>
                <a:spcPts val="0"/>
              </a:spcBef>
              <a:buFont typeface="Arial" pitchFamily="34" charset="0"/>
              <a:buChar char="•"/>
            </a:pPr>
            <a:r>
              <a:rPr lang="en-GB" sz="2200" dirty="0">
                <a:solidFill>
                  <a:schemeClr val="tx1"/>
                </a:solidFill>
              </a:rPr>
              <a:t> I am often anxious and / or tearful</a:t>
            </a:r>
          </a:p>
          <a:p>
            <a:pPr algn="l">
              <a:spcBef>
                <a:spcPts val="0"/>
              </a:spcBef>
              <a:buFont typeface="Arial" pitchFamily="34" charset="0"/>
              <a:buChar char="•"/>
            </a:pPr>
            <a:r>
              <a:rPr lang="en-GB" sz="2200" dirty="0">
                <a:solidFill>
                  <a:schemeClr val="tx1"/>
                </a:solidFill>
              </a:rPr>
              <a:t> My parent(s) don’t engage with school much</a:t>
            </a:r>
          </a:p>
        </p:txBody>
      </p:sp>
      <p:pic>
        <p:nvPicPr>
          <p:cNvPr id="4" name="Picture 3"/>
          <p:cNvPicPr>
            <a:picLocks noChangeAspect="1" noChangeArrowheads="1"/>
          </p:cNvPicPr>
          <p:nvPr/>
        </p:nvPicPr>
        <p:blipFill>
          <a:blip r:embed="rId3" cstate="print"/>
          <a:stretch>
            <a:fillRect/>
          </a:stretch>
        </p:blipFill>
        <p:spPr bwMode="auto">
          <a:xfrm>
            <a:off x="1847529" y="188642"/>
            <a:ext cx="1295049" cy="648071"/>
          </a:xfrm>
          <a:prstGeom prst="rect">
            <a:avLst/>
          </a:prstGeom>
          <a:noFill/>
          <a:ln w="9525">
            <a:noFill/>
            <a:miter lim="800000"/>
            <a:headEnd/>
            <a:tailEnd/>
          </a:ln>
        </p:spPr>
      </p:pic>
      <p:pic>
        <p:nvPicPr>
          <p:cNvPr id="5" name="Picture 4" descr="I:\CF AYC Nottingham (RGB).jpg"/>
          <p:cNvPicPr>
            <a:picLocks noChangeAspect="1" noChangeArrowheads="1"/>
          </p:cNvPicPr>
          <p:nvPr/>
        </p:nvPicPr>
        <p:blipFill>
          <a:blip r:embed="rId4" cstate="print"/>
          <a:srcRect t="15002" r="1564" b="19991"/>
          <a:stretch>
            <a:fillRect/>
          </a:stretch>
        </p:blipFill>
        <p:spPr bwMode="auto">
          <a:xfrm>
            <a:off x="7968208" y="1"/>
            <a:ext cx="2520280" cy="1250665"/>
          </a:xfrm>
          <a:prstGeom prst="rect">
            <a:avLst/>
          </a:prstGeom>
          <a:noFill/>
        </p:spPr>
      </p:pic>
    </p:spTree>
    <p:extLst>
      <p:ext uri="{BB962C8B-B14F-4D97-AF65-F5344CB8AC3E}">
        <p14:creationId xmlns:p14="http://schemas.microsoft.com/office/powerpoint/2010/main" val="2890907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52738"/>
            <a:ext cx="7772400" cy="792087"/>
          </a:xfrm>
        </p:spPr>
        <p:txBody>
          <a:bodyPr/>
          <a:lstStyle/>
          <a:p>
            <a:r>
              <a:rPr lang="en-GB" b="1" dirty="0">
                <a:solidFill>
                  <a:srgbClr val="75436B"/>
                </a:solidFill>
              </a:rPr>
              <a:t>What might I do?</a:t>
            </a:r>
          </a:p>
        </p:txBody>
      </p:sp>
      <p:sp>
        <p:nvSpPr>
          <p:cNvPr id="5" name="Subtitle 4"/>
          <p:cNvSpPr>
            <a:spLocks noGrp="1"/>
          </p:cNvSpPr>
          <p:nvPr>
            <p:ph type="subTitle" idx="1"/>
          </p:nvPr>
        </p:nvSpPr>
        <p:spPr>
          <a:xfrm>
            <a:off x="2135560" y="2132856"/>
            <a:ext cx="8064896" cy="4968552"/>
          </a:xfrm>
        </p:spPr>
        <p:txBody>
          <a:bodyPr>
            <a:normAutofit/>
          </a:bodyPr>
          <a:lstStyle/>
          <a:p>
            <a:pPr algn="l"/>
            <a:r>
              <a:rPr lang="en-GB" sz="2800" b="1" dirty="0">
                <a:solidFill>
                  <a:schemeClr val="tx1"/>
                </a:solidFill>
              </a:rPr>
              <a:t>                   </a:t>
            </a:r>
          </a:p>
          <a:p>
            <a:r>
              <a:rPr lang="en-GB" sz="2800" b="1" dirty="0">
                <a:solidFill>
                  <a:schemeClr val="tx1"/>
                </a:solidFill>
              </a:rPr>
              <a:t> </a:t>
            </a:r>
            <a:r>
              <a:rPr lang="en-GB" sz="4000" b="1" dirty="0">
                <a:solidFill>
                  <a:srgbClr val="75436B"/>
                </a:solidFill>
              </a:rPr>
              <a:t>My Day </a:t>
            </a:r>
          </a:p>
          <a:p>
            <a:endParaRPr lang="en-GB" sz="4000" b="1" dirty="0">
              <a:solidFill>
                <a:srgbClr val="75436B"/>
              </a:solidFill>
            </a:endParaRPr>
          </a:p>
          <a:p>
            <a:r>
              <a:rPr lang="en-GB" u="sng" dirty="0">
                <a:hlinkClick r:id="rId2"/>
              </a:rPr>
              <a:t>https://youtu.be/dQmCfcVmz4Q</a:t>
            </a:r>
            <a:r>
              <a:rPr lang="en-GB" dirty="0"/>
              <a:t> </a:t>
            </a:r>
          </a:p>
          <a:p>
            <a:endParaRPr lang="en-GB" sz="4000" b="1" dirty="0">
              <a:solidFill>
                <a:srgbClr val="75436B"/>
              </a:solidFill>
            </a:endParaRPr>
          </a:p>
        </p:txBody>
      </p:sp>
      <p:pic>
        <p:nvPicPr>
          <p:cNvPr id="4" name="Picture 3"/>
          <p:cNvPicPr>
            <a:picLocks noChangeAspect="1" noChangeArrowheads="1"/>
          </p:cNvPicPr>
          <p:nvPr/>
        </p:nvPicPr>
        <p:blipFill>
          <a:blip r:embed="rId3" cstate="print"/>
          <a:stretch>
            <a:fillRect/>
          </a:stretch>
        </p:blipFill>
        <p:spPr bwMode="auto">
          <a:xfrm>
            <a:off x="1847529" y="188642"/>
            <a:ext cx="1295049" cy="648071"/>
          </a:xfrm>
          <a:prstGeom prst="rect">
            <a:avLst/>
          </a:prstGeom>
          <a:noFill/>
          <a:ln w="9525">
            <a:noFill/>
            <a:miter lim="800000"/>
            <a:headEnd/>
            <a:tailEnd/>
          </a:ln>
        </p:spPr>
      </p:pic>
      <p:pic>
        <p:nvPicPr>
          <p:cNvPr id="6" name="Picture 5" descr="I:\CF AYC Nottingham (RGB).jpg"/>
          <p:cNvPicPr>
            <a:picLocks noChangeAspect="1" noChangeArrowheads="1"/>
          </p:cNvPicPr>
          <p:nvPr/>
        </p:nvPicPr>
        <p:blipFill>
          <a:blip r:embed="rId4" cstate="print"/>
          <a:srcRect t="15002" r="1564" b="19991"/>
          <a:stretch>
            <a:fillRect/>
          </a:stretch>
        </p:blipFill>
        <p:spPr bwMode="auto">
          <a:xfrm>
            <a:off x="7968208" y="1"/>
            <a:ext cx="2520280" cy="1250665"/>
          </a:xfrm>
          <a:prstGeom prst="rect">
            <a:avLst/>
          </a:prstGeom>
          <a:noFill/>
        </p:spPr>
      </p:pic>
    </p:spTree>
    <p:extLst>
      <p:ext uri="{BB962C8B-B14F-4D97-AF65-F5344CB8AC3E}">
        <p14:creationId xmlns:p14="http://schemas.microsoft.com/office/powerpoint/2010/main" val="1493129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250" y="-695325"/>
            <a:ext cx="12382500" cy="8248650"/>
          </a:xfrm>
          <a:prstGeom prst="rect">
            <a:avLst/>
          </a:prstGeom>
        </p:spPr>
      </p:pic>
    </p:spTree>
    <p:extLst>
      <p:ext uri="{BB962C8B-B14F-4D97-AF65-F5344CB8AC3E}">
        <p14:creationId xmlns:p14="http://schemas.microsoft.com/office/powerpoint/2010/main" val="2107343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0856" y="773832"/>
            <a:ext cx="8229600" cy="1143000"/>
          </a:xfrm>
        </p:spPr>
        <p:txBody>
          <a:bodyPr/>
          <a:lstStyle/>
          <a:p>
            <a:r>
              <a:rPr lang="en-GB" b="1" dirty="0">
                <a:solidFill>
                  <a:srgbClr val="75436B"/>
                </a:solidFill>
              </a:rPr>
              <a:t>The impact</a:t>
            </a:r>
          </a:p>
        </p:txBody>
      </p:sp>
      <p:sp>
        <p:nvSpPr>
          <p:cNvPr id="5" name="Text Placeholder 4"/>
          <p:cNvSpPr>
            <a:spLocks noGrp="1"/>
          </p:cNvSpPr>
          <p:nvPr>
            <p:ph type="body" idx="1"/>
          </p:nvPr>
        </p:nvSpPr>
        <p:spPr>
          <a:xfrm rot="20510318">
            <a:off x="2055377" y="1045222"/>
            <a:ext cx="1440160" cy="639762"/>
          </a:xfrm>
        </p:spPr>
        <p:txBody>
          <a:bodyPr/>
          <a:lstStyle/>
          <a:p>
            <a:r>
              <a:rPr lang="en-GB" dirty="0">
                <a:solidFill>
                  <a:srgbClr val="75436B"/>
                </a:solidFill>
              </a:rPr>
              <a:t>Positives</a:t>
            </a:r>
          </a:p>
        </p:txBody>
      </p:sp>
      <p:sp>
        <p:nvSpPr>
          <p:cNvPr id="6" name="Content Placeholder 5"/>
          <p:cNvSpPr>
            <a:spLocks noGrp="1"/>
          </p:cNvSpPr>
          <p:nvPr>
            <p:ph sz="half" idx="2"/>
          </p:nvPr>
        </p:nvSpPr>
        <p:spPr>
          <a:xfrm>
            <a:off x="1919536" y="1916832"/>
            <a:ext cx="4040188" cy="5373216"/>
          </a:xfrm>
        </p:spPr>
        <p:txBody>
          <a:bodyPr>
            <a:normAutofit fontScale="85000" lnSpcReduction="20000"/>
          </a:bodyPr>
          <a:lstStyle/>
          <a:p>
            <a:pPr algn="ctr">
              <a:buNone/>
            </a:pPr>
            <a:r>
              <a:rPr lang="en-GB" sz="2800" dirty="0"/>
              <a:t>Feel important, valued &amp; included</a:t>
            </a:r>
          </a:p>
          <a:p>
            <a:pPr algn="ctr">
              <a:buNone/>
            </a:pPr>
            <a:r>
              <a:rPr lang="en-GB" sz="2800" dirty="0"/>
              <a:t>More confident &amp; able to deal with problems</a:t>
            </a:r>
          </a:p>
          <a:p>
            <a:pPr algn="ctr">
              <a:buNone/>
            </a:pPr>
            <a:r>
              <a:rPr lang="en-GB" sz="2800" dirty="0"/>
              <a:t>Learn empathy &amp; to be resilient</a:t>
            </a:r>
          </a:p>
          <a:p>
            <a:pPr algn="ctr">
              <a:buNone/>
            </a:pPr>
            <a:r>
              <a:rPr lang="en-GB" sz="2800" dirty="0"/>
              <a:t>Early life skills – looking after the home, managing budgets &amp; booking appointments etc</a:t>
            </a:r>
          </a:p>
          <a:p>
            <a:pPr algn="ctr">
              <a:buNone/>
            </a:pPr>
            <a:r>
              <a:rPr lang="en-GB" sz="2800" dirty="0"/>
              <a:t>Feel closer</a:t>
            </a:r>
          </a:p>
          <a:p>
            <a:pPr algn="ctr">
              <a:buNone/>
            </a:pPr>
            <a:r>
              <a:rPr lang="en-GB" sz="2800" dirty="0"/>
              <a:t>Peer support / respect for others</a:t>
            </a:r>
          </a:p>
          <a:p>
            <a:pPr algn="ctr">
              <a:buNone/>
            </a:pPr>
            <a:r>
              <a:rPr lang="en-GB" sz="2800" dirty="0"/>
              <a:t>Motivation – increased desire to succeed</a:t>
            </a:r>
          </a:p>
          <a:p>
            <a:endParaRPr lang="en-GB" dirty="0"/>
          </a:p>
        </p:txBody>
      </p:sp>
      <p:sp>
        <p:nvSpPr>
          <p:cNvPr id="7" name="Text Placeholder 6"/>
          <p:cNvSpPr>
            <a:spLocks noGrp="1"/>
          </p:cNvSpPr>
          <p:nvPr>
            <p:ph type="body" sz="quarter" idx="3"/>
          </p:nvPr>
        </p:nvSpPr>
        <p:spPr>
          <a:xfrm rot="1544306">
            <a:off x="8627961" y="1220959"/>
            <a:ext cx="1584176" cy="639762"/>
          </a:xfrm>
        </p:spPr>
        <p:txBody>
          <a:bodyPr/>
          <a:lstStyle/>
          <a:p>
            <a:r>
              <a:rPr lang="en-GB" dirty="0">
                <a:solidFill>
                  <a:srgbClr val="75436B"/>
                </a:solidFill>
              </a:rPr>
              <a:t>Challenges</a:t>
            </a:r>
          </a:p>
        </p:txBody>
      </p:sp>
      <p:sp>
        <p:nvSpPr>
          <p:cNvPr id="8" name="Content Placeholder 7"/>
          <p:cNvSpPr>
            <a:spLocks noGrp="1"/>
          </p:cNvSpPr>
          <p:nvPr>
            <p:ph sz="quarter" idx="4"/>
          </p:nvPr>
        </p:nvSpPr>
        <p:spPr>
          <a:xfrm>
            <a:off x="6096001" y="2060848"/>
            <a:ext cx="4041775" cy="4752528"/>
          </a:xfrm>
        </p:spPr>
        <p:txBody>
          <a:bodyPr>
            <a:normAutofit fontScale="85000" lnSpcReduction="10000"/>
          </a:bodyPr>
          <a:lstStyle/>
          <a:p>
            <a:pPr algn="ctr">
              <a:buNone/>
            </a:pPr>
            <a:r>
              <a:rPr lang="en-GB" sz="2800" dirty="0"/>
              <a:t>Doing too much (inappropriate &amp; excessive)</a:t>
            </a:r>
          </a:p>
          <a:p>
            <a:pPr algn="ctr">
              <a:buNone/>
            </a:pPr>
            <a:r>
              <a:rPr lang="en-GB" sz="2800" dirty="0"/>
              <a:t>Feeling different (bullied)</a:t>
            </a:r>
          </a:p>
          <a:p>
            <a:pPr algn="ctr">
              <a:buNone/>
            </a:pPr>
            <a:r>
              <a:rPr lang="en-GB" sz="2800" dirty="0"/>
              <a:t>Physical health (lifting)</a:t>
            </a:r>
          </a:p>
          <a:p>
            <a:pPr algn="ctr">
              <a:buNone/>
            </a:pPr>
            <a:r>
              <a:rPr lang="en-GB" sz="2800" dirty="0"/>
              <a:t>Isolated</a:t>
            </a:r>
          </a:p>
          <a:p>
            <a:pPr algn="ctr">
              <a:buNone/>
            </a:pPr>
            <a:r>
              <a:rPr lang="en-GB" sz="2800" dirty="0"/>
              <a:t>Worrying about the future</a:t>
            </a:r>
          </a:p>
          <a:p>
            <a:pPr algn="ctr">
              <a:buNone/>
            </a:pPr>
            <a:r>
              <a:rPr lang="en-GB" sz="2800" dirty="0"/>
              <a:t>Struggling with / missing school</a:t>
            </a:r>
          </a:p>
          <a:p>
            <a:pPr algn="ctr">
              <a:buNone/>
            </a:pPr>
            <a:r>
              <a:rPr lang="en-GB" sz="2800" dirty="0"/>
              <a:t>Lack of self-care</a:t>
            </a:r>
          </a:p>
          <a:p>
            <a:pPr algn="ctr">
              <a:buNone/>
            </a:pPr>
            <a:r>
              <a:rPr lang="en-GB" sz="2800" dirty="0"/>
              <a:t>Low self-esteem &amp; self-worth</a:t>
            </a:r>
          </a:p>
          <a:p>
            <a:pPr algn="ctr">
              <a:buNone/>
            </a:pPr>
            <a:r>
              <a:rPr lang="en-GB" sz="2800" dirty="0"/>
              <a:t>Increased maturity!</a:t>
            </a:r>
          </a:p>
          <a:p>
            <a:endParaRPr lang="en-GB" dirty="0"/>
          </a:p>
        </p:txBody>
      </p:sp>
      <p:pic>
        <p:nvPicPr>
          <p:cNvPr id="9" name="Picture 8"/>
          <p:cNvPicPr>
            <a:picLocks noChangeAspect="1" noChangeArrowheads="1"/>
          </p:cNvPicPr>
          <p:nvPr/>
        </p:nvPicPr>
        <p:blipFill>
          <a:blip r:embed="rId2" cstate="print"/>
          <a:stretch>
            <a:fillRect/>
          </a:stretch>
        </p:blipFill>
        <p:spPr bwMode="auto">
          <a:xfrm>
            <a:off x="1847529" y="188642"/>
            <a:ext cx="1295049" cy="648071"/>
          </a:xfrm>
          <a:prstGeom prst="rect">
            <a:avLst/>
          </a:prstGeom>
          <a:noFill/>
          <a:ln w="9525">
            <a:noFill/>
            <a:miter lim="800000"/>
            <a:headEnd/>
            <a:tailEnd/>
          </a:ln>
        </p:spPr>
      </p:pic>
      <p:pic>
        <p:nvPicPr>
          <p:cNvPr id="10" name="Picture 9" descr="I:\CF AYC Nottingham (RGB).jpg"/>
          <p:cNvPicPr>
            <a:picLocks noChangeAspect="1" noChangeArrowheads="1"/>
          </p:cNvPicPr>
          <p:nvPr/>
        </p:nvPicPr>
        <p:blipFill>
          <a:blip r:embed="rId3" cstate="print"/>
          <a:srcRect t="15002" r="1564" b="19991"/>
          <a:stretch>
            <a:fillRect/>
          </a:stretch>
        </p:blipFill>
        <p:spPr bwMode="auto">
          <a:xfrm>
            <a:off x="7968208" y="1"/>
            <a:ext cx="2520280" cy="1250665"/>
          </a:xfrm>
          <a:prstGeom prst="rect">
            <a:avLst/>
          </a:prstGeom>
          <a:noFill/>
        </p:spPr>
      </p:pic>
    </p:spTree>
    <p:extLst>
      <p:ext uri="{BB962C8B-B14F-4D97-AF65-F5344CB8AC3E}">
        <p14:creationId xmlns:p14="http://schemas.microsoft.com/office/powerpoint/2010/main" val="207978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D84A-229B-4B15-8A10-A26313C151AE}"/>
              </a:ext>
            </a:extLst>
          </p:cNvPr>
          <p:cNvSpPr>
            <a:spLocks noGrp="1"/>
          </p:cNvSpPr>
          <p:nvPr>
            <p:ph type="title"/>
          </p:nvPr>
        </p:nvSpPr>
        <p:spPr/>
        <p:txBody>
          <a:bodyPr>
            <a:normAutofit/>
          </a:bodyPr>
          <a:lstStyle/>
          <a:p>
            <a:r>
              <a:rPr lang="en-GB" dirty="0"/>
              <a:t> </a:t>
            </a:r>
          </a:p>
        </p:txBody>
      </p:sp>
      <p:sp>
        <p:nvSpPr>
          <p:cNvPr id="5" name="Text Placeholder 4">
            <a:extLst>
              <a:ext uri="{FF2B5EF4-FFF2-40B4-BE49-F238E27FC236}">
                <a16:creationId xmlns:a16="http://schemas.microsoft.com/office/drawing/2014/main" id="{5B87DA24-0C1F-4BC3-B7D3-E3F00EC3DAAE}"/>
              </a:ext>
            </a:extLst>
          </p:cNvPr>
          <p:cNvSpPr>
            <a:spLocks noGrp="1"/>
          </p:cNvSpPr>
          <p:nvPr>
            <p:ph type="body" sz="quarter" idx="3"/>
          </p:nvPr>
        </p:nvSpPr>
        <p:spPr>
          <a:xfrm>
            <a:off x="1981200" y="1052736"/>
            <a:ext cx="8229600" cy="648072"/>
          </a:xfrm>
        </p:spPr>
        <p:txBody>
          <a:bodyPr>
            <a:noAutofit/>
          </a:bodyPr>
          <a:lstStyle/>
          <a:p>
            <a:pPr algn="ctr"/>
            <a:r>
              <a:rPr lang="en-GB" sz="3600" dirty="0">
                <a:solidFill>
                  <a:srgbClr val="75436B"/>
                </a:solidFill>
              </a:rPr>
              <a:t>School Support Package </a:t>
            </a:r>
          </a:p>
        </p:txBody>
      </p:sp>
      <p:sp>
        <p:nvSpPr>
          <p:cNvPr id="6" name="Content Placeholder 5">
            <a:extLst>
              <a:ext uri="{FF2B5EF4-FFF2-40B4-BE49-F238E27FC236}">
                <a16:creationId xmlns:a16="http://schemas.microsoft.com/office/drawing/2014/main" id="{1CFE2A93-E296-4DAF-9A34-4B0A14130D48}"/>
              </a:ext>
            </a:extLst>
          </p:cNvPr>
          <p:cNvSpPr>
            <a:spLocks noGrp="1"/>
          </p:cNvSpPr>
          <p:nvPr>
            <p:ph sz="quarter" idx="4"/>
          </p:nvPr>
        </p:nvSpPr>
        <p:spPr>
          <a:xfrm>
            <a:off x="1998955" y="1988840"/>
            <a:ext cx="8229600" cy="3951288"/>
          </a:xfrm>
        </p:spPr>
        <p:txBody>
          <a:bodyPr>
            <a:normAutofit fontScale="92500"/>
          </a:bodyPr>
          <a:lstStyle/>
          <a:p>
            <a:r>
              <a:rPr lang="en-GB" dirty="0"/>
              <a:t>Invite to half yearly Young Carers Education network meeting</a:t>
            </a:r>
          </a:p>
          <a:p>
            <a:r>
              <a:rPr lang="en-GB" b="1" u="sng" dirty="0"/>
              <a:t>Free</a:t>
            </a:r>
            <a:r>
              <a:rPr lang="en-GB" dirty="0"/>
              <a:t> Young Carer Awareness training for staff members in school</a:t>
            </a:r>
          </a:p>
          <a:p>
            <a:r>
              <a:rPr lang="en-GB" dirty="0"/>
              <a:t>Delivery of Young Carer Awareness Assemblies to all years</a:t>
            </a:r>
          </a:p>
          <a:p>
            <a:r>
              <a:rPr lang="en-GB" dirty="0"/>
              <a:t>Support in school to set up Young Carer groups</a:t>
            </a:r>
          </a:p>
          <a:p>
            <a:r>
              <a:rPr lang="en-GB" dirty="0"/>
              <a:t>Option for AYC to offer drop-in sessions in school/link in with parents evenings</a:t>
            </a:r>
          </a:p>
          <a:p>
            <a:r>
              <a:rPr lang="en-GB" dirty="0"/>
              <a:t>Provide </a:t>
            </a:r>
            <a:r>
              <a:rPr lang="en-GB" b="1" u="sng" dirty="0"/>
              <a:t>free</a:t>
            </a:r>
            <a:r>
              <a:rPr lang="en-GB" dirty="0"/>
              <a:t> Education Pack to all schools working in partnership with AYC</a:t>
            </a:r>
          </a:p>
          <a:p>
            <a:r>
              <a:rPr lang="en-GB" dirty="0"/>
              <a:t>Information and advice to schools re Young Carers </a:t>
            </a:r>
          </a:p>
          <a:p>
            <a:r>
              <a:rPr lang="en-GB" dirty="0"/>
              <a:t>Support in developing a YC register in school  </a:t>
            </a:r>
          </a:p>
        </p:txBody>
      </p:sp>
      <p:pic>
        <p:nvPicPr>
          <p:cNvPr id="7" name="Picture 6">
            <a:extLst>
              <a:ext uri="{FF2B5EF4-FFF2-40B4-BE49-F238E27FC236}">
                <a16:creationId xmlns:a16="http://schemas.microsoft.com/office/drawing/2014/main" id="{A5AD63AD-D02C-4661-A429-BD9C0CB25AAC}"/>
              </a:ext>
            </a:extLst>
          </p:cNvPr>
          <p:cNvPicPr>
            <a:picLocks noChangeAspect="1" noChangeArrowheads="1"/>
          </p:cNvPicPr>
          <p:nvPr/>
        </p:nvPicPr>
        <p:blipFill>
          <a:blip r:embed="rId2" cstate="print"/>
          <a:stretch>
            <a:fillRect/>
          </a:stretch>
        </p:blipFill>
        <p:spPr bwMode="auto">
          <a:xfrm>
            <a:off x="1847529" y="188642"/>
            <a:ext cx="1295049" cy="648071"/>
          </a:xfrm>
          <a:prstGeom prst="rect">
            <a:avLst/>
          </a:prstGeom>
          <a:noFill/>
          <a:ln w="9525">
            <a:noFill/>
            <a:miter lim="800000"/>
            <a:headEnd/>
            <a:tailEnd/>
          </a:ln>
        </p:spPr>
      </p:pic>
    </p:spTree>
    <p:extLst>
      <p:ext uri="{BB962C8B-B14F-4D97-AF65-F5344CB8AC3E}">
        <p14:creationId xmlns:p14="http://schemas.microsoft.com/office/powerpoint/2010/main" val="216956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908722"/>
            <a:ext cx="7772400" cy="1080119"/>
          </a:xfrm>
        </p:spPr>
        <p:txBody>
          <a:bodyPr>
            <a:normAutofit/>
          </a:bodyPr>
          <a:lstStyle/>
          <a:p>
            <a:r>
              <a:rPr lang="en-GB" sz="3600" b="1" dirty="0">
                <a:solidFill>
                  <a:srgbClr val="75436B"/>
                </a:solidFill>
              </a:rPr>
              <a:t>The Rights of Young Carers</a:t>
            </a:r>
          </a:p>
        </p:txBody>
      </p:sp>
      <p:sp>
        <p:nvSpPr>
          <p:cNvPr id="3" name="Subtitle 2"/>
          <p:cNvSpPr>
            <a:spLocks noGrp="1"/>
          </p:cNvSpPr>
          <p:nvPr>
            <p:ph type="subTitle" idx="1"/>
          </p:nvPr>
        </p:nvSpPr>
        <p:spPr>
          <a:xfrm>
            <a:off x="1991544" y="1844824"/>
            <a:ext cx="8352928" cy="4896544"/>
          </a:xfrm>
        </p:spPr>
        <p:txBody>
          <a:bodyPr>
            <a:normAutofit/>
          </a:bodyPr>
          <a:lstStyle/>
          <a:p>
            <a:pPr algn="l"/>
            <a:r>
              <a:rPr lang="en-GB" sz="2600" b="1" u="sng" dirty="0">
                <a:solidFill>
                  <a:schemeClr val="tx1"/>
                </a:solidFill>
              </a:rPr>
              <a:t>Children &amp; Families Act 2014</a:t>
            </a:r>
          </a:p>
          <a:p>
            <a:pPr algn="l">
              <a:buFont typeface="Arial" pitchFamily="34" charset="0"/>
              <a:buChar char="•"/>
            </a:pPr>
            <a:r>
              <a:rPr lang="en-GB" sz="2600" dirty="0">
                <a:solidFill>
                  <a:schemeClr val="tx1"/>
                </a:solidFill>
              </a:rPr>
              <a:t> </a:t>
            </a:r>
            <a:r>
              <a:rPr lang="en-GB" sz="2400" dirty="0">
                <a:solidFill>
                  <a:schemeClr val="tx1"/>
                </a:solidFill>
              </a:rPr>
              <a:t>The right to be identified</a:t>
            </a:r>
          </a:p>
          <a:p>
            <a:pPr algn="l">
              <a:buFont typeface="Arial" pitchFamily="34" charset="0"/>
              <a:buChar char="•"/>
            </a:pPr>
            <a:r>
              <a:rPr lang="en-GB" sz="2400" dirty="0">
                <a:solidFill>
                  <a:schemeClr val="tx1"/>
                </a:solidFill>
              </a:rPr>
              <a:t> The right to be assessed</a:t>
            </a:r>
          </a:p>
          <a:p>
            <a:pPr algn="l"/>
            <a:r>
              <a:rPr lang="en-GB" sz="2600" b="1" u="sng" dirty="0">
                <a:solidFill>
                  <a:schemeClr val="tx1"/>
                </a:solidFill>
              </a:rPr>
              <a:t>Care Act 2014</a:t>
            </a:r>
          </a:p>
          <a:p>
            <a:pPr algn="l">
              <a:buFont typeface="Arial" pitchFamily="34" charset="0"/>
              <a:buChar char="•"/>
            </a:pPr>
            <a:r>
              <a:rPr lang="en-GB" sz="2600" dirty="0">
                <a:solidFill>
                  <a:schemeClr val="tx1"/>
                </a:solidFill>
              </a:rPr>
              <a:t> </a:t>
            </a:r>
            <a:r>
              <a:rPr lang="en-GB" sz="2400" dirty="0">
                <a:solidFill>
                  <a:schemeClr val="tx1"/>
                </a:solidFill>
              </a:rPr>
              <a:t>The right to be assessed and supported through a ‘Think Family’ approach</a:t>
            </a:r>
          </a:p>
          <a:p>
            <a:pPr algn="l">
              <a:buFont typeface="Arial" pitchFamily="34" charset="0"/>
              <a:buChar char="•"/>
            </a:pPr>
            <a:r>
              <a:rPr lang="en-GB" sz="2400" dirty="0">
                <a:solidFill>
                  <a:schemeClr val="tx1"/>
                </a:solidFill>
              </a:rPr>
              <a:t> The right to a transition assessment if likely to have support needs once turned 18 years old </a:t>
            </a:r>
            <a:r>
              <a:rPr lang="en-GB" sz="2400" i="1" dirty="0">
                <a:solidFill>
                  <a:schemeClr val="tx1"/>
                </a:solidFill>
              </a:rPr>
              <a:t>(to help them plan).</a:t>
            </a:r>
          </a:p>
          <a:p>
            <a:pPr algn="l">
              <a:buFont typeface="Arial" pitchFamily="34" charset="0"/>
              <a:buChar char="•"/>
            </a:pPr>
            <a:r>
              <a:rPr lang="en-GB" sz="2600" b="1" u="sng" dirty="0">
                <a:solidFill>
                  <a:schemeClr val="tx1"/>
                </a:solidFill>
              </a:rPr>
              <a:t>Working Together to safeguard children 2018</a:t>
            </a:r>
            <a:r>
              <a:rPr lang="en-GB" sz="2600" b="1" i="1" dirty="0">
                <a:solidFill>
                  <a:schemeClr val="tx1"/>
                </a:solidFill>
              </a:rPr>
              <a:t> </a:t>
            </a:r>
            <a:endParaRPr lang="en-GB" sz="2600" b="1" dirty="0">
              <a:solidFill>
                <a:schemeClr val="tx1"/>
              </a:solidFill>
            </a:endParaRPr>
          </a:p>
        </p:txBody>
      </p:sp>
      <p:pic>
        <p:nvPicPr>
          <p:cNvPr id="4" name="Picture 3"/>
          <p:cNvPicPr>
            <a:picLocks noChangeAspect="1" noChangeArrowheads="1"/>
          </p:cNvPicPr>
          <p:nvPr/>
        </p:nvPicPr>
        <p:blipFill>
          <a:blip r:embed="rId2" cstate="print"/>
          <a:stretch>
            <a:fillRect/>
          </a:stretch>
        </p:blipFill>
        <p:spPr bwMode="auto">
          <a:xfrm>
            <a:off x="1847529" y="188642"/>
            <a:ext cx="1295049" cy="648071"/>
          </a:xfrm>
          <a:prstGeom prst="rect">
            <a:avLst/>
          </a:prstGeom>
          <a:noFill/>
          <a:ln w="9525">
            <a:noFill/>
            <a:miter lim="800000"/>
            <a:headEnd/>
            <a:tailEnd/>
          </a:ln>
        </p:spPr>
      </p:pic>
      <p:pic>
        <p:nvPicPr>
          <p:cNvPr id="5" name="Picture 4" descr="I:\CF AYC Nottingham (RGB).jpg"/>
          <p:cNvPicPr>
            <a:picLocks noChangeAspect="1" noChangeArrowheads="1"/>
          </p:cNvPicPr>
          <p:nvPr/>
        </p:nvPicPr>
        <p:blipFill>
          <a:blip r:embed="rId3" cstate="print"/>
          <a:srcRect t="15002" r="1564" b="19991"/>
          <a:stretch>
            <a:fillRect/>
          </a:stretch>
        </p:blipFill>
        <p:spPr bwMode="auto">
          <a:xfrm>
            <a:off x="7968208" y="1"/>
            <a:ext cx="2520280" cy="1250665"/>
          </a:xfrm>
          <a:prstGeom prst="rect">
            <a:avLst/>
          </a:prstGeom>
          <a:noFill/>
        </p:spPr>
      </p:pic>
    </p:spTree>
    <p:extLst>
      <p:ext uri="{BB962C8B-B14F-4D97-AF65-F5344CB8AC3E}">
        <p14:creationId xmlns:p14="http://schemas.microsoft.com/office/powerpoint/2010/main" val="2572670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2"/>
          </p:nvPr>
        </p:nvSpPr>
        <p:spPr>
          <a:xfrm>
            <a:off x="1847528" y="1772816"/>
            <a:ext cx="5616624" cy="4824536"/>
          </a:xfrm>
        </p:spPr>
        <p:txBody>
          <a:bodyPr>
            <a:normAutofit/>
          </a:bodyPr>
          <a:lstStyle/>
          <a:p>
            <a:pPr>
              <a:buFont typeface="Arial" pitchFamily="34" charset="0"/>
              <a:buChar char="•"/>
            </a:pPr>
            <a:r>
              <a:rPr lang="en-GB" dirty="0">
                <a:solidFill>
                  <a:schemeClr val="tx1"/>
                </a:solidFill>
              </a:rPr>
              <a:t>Assessment of needs</a:t>
            </a:r>
          </a:p>
          <a:p>
            <a:pPr>
              <a:buFont typeface="Arial" pitchFamily="34" charset="0"/>
              <a:buChar char="•"/>
            </a:pPr>
            <a:r>
              <a:rPr lang="en-GB" dirty="0">
                <a:solidFill>
                  <a:schemeClr val="tx1"/>
                </a:solidFill>
              </a:rPr>
              <a:t>Young Carer groups (primary and secondary age)</a:t>
            </a:r>
          </a:p>
          <a:p>
            <a:pPr>
              <a:buFont typeface="Arial" pitchFamily="34" charset="0"/>
              <a:buChar char="•"/>
            </a:pPr>
            <a:r>
              <a:rPr lang="en-GB" dirty="0">
                <a:solidFill>
                  <a:schemeClr val="tx1"/>
                </a:solidFill>
              </a:rPr>
              <a:t>Activities during school half terms.</a:t>
            </a:r>
          </a:p>
          <a:p>
            <a:pPr>
              <a:buFont typeface="Arial" pitchFamily="34" charset="0"/>
              <a:buChar char="•"/>
            </a:pPr>
            <a:r>
              <a:rPr lang="en-GB" dirty="0">
                <a:solidFill>
                  <a:schemeClr val="tx1"/>
                </a:solidFill>
              </a:rPr>
              <a:t>Young carers groups (term time)</a:t>
            </a:r>
          </a:p>
          <a:p>
            <a:pPr>
              <a:buFont typeface="Arial" pitchFamily="34" charset="0"/>
              <a:buChar char="•"/>
            </a:pPr>
            <a:r>
              <a:rPr lang="en-GB" dirty="0">
                <a:solidFill>
                  <a:schemeClr val="tx1"/>
                </a:solidFill>
              </a:rPr>
              <a:t>1:1 face to face support</a:t>
            </a:r>
          </a:p>
          <a:p>
            <a:pPr>
              <a:buFont typeface="Arial" pitchFamily="34" charset="0"/>
              <a:buChar char="•"/>
            </a:pPr>
            <a:r>
              <a:rPr lang="en-GB" dirty="0">
                <a:solidFill>
                  <a:schemeClr val="tx1"/>
                </a:solidFill>
              </a:rPr>
              <a:t>Young Carer consultations.</a:t>
            </a:r>
          </a:p>
          <a:p>
            <a:pPr>
              <a:buFont typeface="Arial" pitchFamily="34" charset="0"/>
              <a:buChar char="•"/>
            </a:pPr>
            <a:r>
              <a:rPr lang="en-GB" dirty="0">
                <a:solidFill>
                  <a:schemeClr val="tx1"/>
                </a:solidFill>
              </a:rPr>
              <a:t>Access to Young Carer App.</a:t>
            </a:r>
          </a:p>
          <a:p>
            <a:pPr>
              <a:buFont typeface="Arial" pitchFamily="34" charset="0"/>
              <a:buChar char="•"/>
            </a:pPr>
            <a:r>
              <a:rPr lang="en-GB" dirty="0">
                <a:solidFill>
                  <a:schemeClr val="tx1"/>
                </a:solidFill>
              </a:rPr>
              <a:t>Young Carer ID Cards.</a:t>
            </a:r>
          </a:p>
          <a:p>
            <a:pPr>
              <a:buFont typeface="Arial" pitchFamily="34" charset="0"/>
              <a:buChar char="•"/>
            </a:pPr>
            <a:r>
              <a:rPr lang="en-GB" dirty="0">
                <a:solidFill>
                  <a:schemeClr val="tx1"/>
                </a:solidFill>
              </a:rPr>
              <a:t>Speak to people on behalf of both parents and </a:t>
            </a:r>
          </a:p>
        </p:txBody>
      </p:sp>
      <p:sp>
        <p:nvSpPr>
          <p:cNvPr id="2" name="Title 1"/>
          <p:cNvSpPr>
            <a:spLocks noGrp="1"/>
          </p:cNvSpPr>
          <p:nvPr>
            <p:ph type="title"/>
          </p:nvPr>
        </p:nvSpPr>
        <p:spPr>
          <a:xfrm>
            <a:off x="1991544" y="836712"/>
            <a:ext cx="8229600" cy="1143000"/>
          </a:xfrm>
        </p:spPr>
        <p:txBody>
          <a:bodyPr/>
          <a:lstStyle/>
          <a:p>
            <a:r>
              <a:rPr lang="en-GB" b="1" dirty="0">
                <a:solidFill>
                  <a:srgbClr val="75436B"/>
                </a:solidFill>
              </a:rPr>
              <a:t>Action for Young Carers Service</a:t>
            </a:r>
            <a:endParaRPr lang="en-GB" dirty="0">
              <a:solidFill>
                <a:srgbClr val="75436B"/>
              </a:solidFill>
            </a:endParaRPr>
          </a:p>
        </p:txBody>
      </p:sp>
      <p:pic>
        <p:nvPicPr>
          <p:cNvPr id="8" name="Content Placeholder 7" descr="children on leaflets picture2.JPG"/>
          <p:cNvPicPr>
            <a:picLocks noGrp="1" noChangeAspect="1"/>
          </p:cNvPicPr>
          <p:nvPr>
            <p:ph sz="quarter" idx="4"/>
          </p:nvPr>
        </p:nvPicPr>
        <p:blipFill>
          <a:blip r:embed="rId2" cstate="print"/>
          <a:stretch>
            <a:fillRect/>
          </a:stretch>
        </p:blipFill>
        <p:spPr>
          <a:xfrm>
            <a:off x="7536160" y="2060849"/>
            <a:ext cx="2736304" cy="4209331"/>
          </a:xfrm>
          <a:prstGeom prst="rect">
            <a:avLst/>
          </a:prstGeom>
        </p:spPr>
      </p:pic>
      <p:pic>
        <p:nvPicPr>
          <p:cNvPr id="5" name="Picture 4" descr="I:\CF AYC Nottingham (RGB).jpg"/>
          <p:cNvPicPr>
            <a:picLocks noChangeAspect="1" noChangeArrowheads="1"/>
          </p:cNvPicPr>
          <p:nvPr/>
        </p:nvPicPr>
        <p:blipFill>
          <a:blip r:embed="rId3" cstate="print"/>
          <a:srcRect t="15002" r="1564" b="19991"/>
          <a:stretch>
            <a:fillRect/>
          </a:stretch>
        </p:blipFill>
        <p:spPr bwMode="auto">
          <a:xfrm>
            <a:off x="7968208" y="1"/>
            <a:ext cx="2520280" cy="1250665"/>
          </a:xfrm>
          <a:prstGeom prst="rect">
            <a:avLst/>
          </a:prstGeom>
          <a:noFill/>
        </p:spPr>
      </p:pic>
      <p:pic>
        <p:nvPicPr>
          <p:cNvPr id="6" name="Picture 5"/>
          <p:cNvPicPr>
            <a:picLocks noChangeAspect="1" noChangeArrowheads="1"/>
          </p:cNvPicPr>
          <p:nvPr/>
        </p:nvPicPr>
        <p:blipFill>
          <a:blip r:embed="rId4" cstate="print"/>
          <a:stretch>
            <a:fillRect/>
          </a:stretch>
        </p:blipFill>
        <p:spPr bwMode="auto">
          <a:xfrm>
            <a:off x="1847529" y="188642"/>
            <a:ext cx="1295049" cy="648071"/>
          </a:xfrm>
          <a:prstGeom prst="rect">
            <a:avLst/>
          </a:prstGeom>
          <a:noFill/>
          <a:ln w="9525">
            <a:noFill/>
            <a:miter lim="800000"/>
            <a:headEnd/>
            <a:tailEnd/>
          </a:ln>
        </p:spPr>
      </p:pic>
    </p:spTree>
    <p:extLst>
      <p:ext uri="{BB962C8B-B14F-4D97-AF65-F5344CB8AC3E}">
        <p14:creationId xmlns:p14="http://schemas.microsoft.com/office/powerpoint/2010/main" val="862909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575446"/>
            <a:ext cx="8229600" cy="4525963"/>
          </a:xfrm>
        </p:spPr>
        <p:txBody>
          <a:bodyPr>
            <a:normAutofit fontScale="47500" lnSpcReduction="20000"/>
          </a:bodyPr>
          <a:lstStyle/>
          <a:p>
            <a:r>
              <a:rPr lang="en-GB" sz="4200" dirty="0"/>
              <a:t>1. Listen to us / talk to us.</a:t>
            </a:r>
          </a:p>
          <a:p>
            <a:r>
              <a:rPr lang="en-GB" sz="4200" dirty="0"/>
              <a:t>2. Allow us to phone home to check that the person we look after is ok!</a:t>
            </a:r>
          </a:p>
          <a:p>
            <a:r>
              <a:rPr lang="en-GB" sz="4200" dirty="0"/>
              <a:t>3. Allow us to have some breakfast at tutor time / first lesson.</a:t>
            </a:r>
          </a:p>
          <a:p>
            <a:r>
              <a:rPr lang="en-GB" sz="4200" dirty="0"/>
              <a:t>4. Give us extensions to complete our course / homework.</a:t>
            </a:r>
          </a:p>
          <a:p>
            <a:r>
              <a:rPr lang="en-GB" sz="4200" dirty="0"/>
              <a:t>5. Allow us some time out of lessons if we are upset.</a:t>
            </a:r>
          </a:p>
          <a:p>
            <a:r>
              <a:rPr lang="en-GB" sz="4200" dirty="0"/>
              <a:t>6. Tell us our rights and give us and our parents’ information about what support is available.</a:t>
            </a:r>
          </a:p>
          <a:p>
            <a:r>
              <a:rPr lang="en-GB" sz="4200" dirty="0"/>
              <a:t>7. Encourage us to support each other e.g. to set-up young carer groups, be young carer peer ambassadors.</a:t>
            </a:r>
          </a:p>
          <a:p>
            <a:r>
              <a:rPr lang="en-GB" sz="4200" dirty="0"/>
              <a:t>8. Don’t punish us if we are late and look at our Young Carer ID: Card and take us seriously.</a:t>
            </a:r>
          </a:p>
          <a:p>
            <a:r>
              <a:rPr lang="en-GB" sz="4200" dirty="0"/>
              <a:t>9. Hold an annual ‘Bright Day’ to celebrate what young carers do.</a:t>
            </a:r>
          </a:p>
          <a:p>
            <a:r>
              <a:rPr lang="en-GB" sz="4200" dirty="0"/>
              <a:t>10. Let AYC train your staff to understand us better, and let us as young carers inspect your school.</a:t>
            </a:r>
          </a:p>
          <a:p>
            <a:endParaRPr lang="en-GB" dirty="0"/>
          </a:p>
        </p:txBody>
      </p:sp>
      <p:sp>
        <p:nvSpPr>
          <p:cNvPr id="29698" name="WordArt 2"/>
          <p:cNvSpPr>
            <a:spLocks noGrp="1" noChangeArrowheads="1" noChangeShapeType="1" noTextEdit="1"/>
          </p:cNvSpPr>
          <p:nvPr>
            <p:ph type="title"/>
          </p:nvPr>
        </p:nvSpPr>
        <p:spPr bwMode="auto">
          <a:xfrm>
            <a:off x="1981200" y="1124744"/>
            <a:ext cx="8229600" cy="1143000"/>
          </a:xfrm>
          <a:prstGeom prst="rect">
            <a:avLst/>
          </a:prstGeom>
        </p:spPr>
        <p:txBody>
          <a:bodyPr wrap="none" fromWordArt="1">
            <a:prstTxWarp prst="textDeflate">
              <a:avLst>
                <a:gd name="adj" fmla="val 26227"/>
              </a:avLst>
            </a:prstTxWarp>
          </a:bodyPr>
          <a:lstStyle/>
          <a:p>
            <a:pPr algn="ctr" rtl="0"/>
            <a:r>
              <a:rPr lang="en-GB" sz="3600" kern="10" dirty="0">
                <a:ln w="9525">
                  <a:solidFill>
                    <a:srgbClr val="000000"/>
                  </a:solidFill>
                  <a:round/>
                  <a:headEnd/>
                  <a:tailEnd/>
                </a:ln>
                <a:solidFill>
                  <a:srgbClr val="75436B"/>
                </a:solidFill>
                <a:latin typeface="Impact"/>
              </a:rPr>
              <a:t>Young Carers 'Top Ten Tips' for Schools</a:t>
            </a:r>
          </a:p>
        </p:txBody>
      </p:sp>
      <p:pic>
        <p:nvPicPr>
          <p:cNvPr id="4" name="Picture 3"/>
          <p:cNvPicPr>
            <a:picLocks noChangeAspect="1" noChangeArrowheads="1"/>
          </p:cNvPicPr>
          <p:nvPr/>
        </p:nvPicPr>
        <p:blipFill>
          <a:blip r:embed="rId2" cstate="print"/>
          <a:stretch>
            <a:fillRect/>
          </a:stretch>
        </p:blipFill>
        <p:spPr bwMode="auto">
          <a:xfrm>
            <a:off x="1847529" y="188642"/>
            <a:ext cx="1295049" cy="648071"/>
          </a:xfrm>
          <a:prstGeom prst="rect">
            <a:avLst/>
          </a:prstGeom>
          <a:noFill/>
          <a:ln w="9525">
            <a:noFill/>
            <a:miter lim="800000"/>
            <a:headEnd/>
            <a:tailEnd/>
          </a:ln>
        </p:spPr>
      </p:pic>
      <p:pic>
        <p:nvPicPr>
          <p:cNvPr id="5" name="Picture 4" descr="I:\CF AYC Nottingham (RGB).jpg"/>
          <p:cNvPicPr>
            <a:picLocks noChangeAspect="1" noChangeArrowheads="1"/>
          </p:cNvPicPr>
          <p:nvPr/>
        </p:nvPicPr>
        <p:blipFill>
          <a:blip r:embed="rId3" cstate="print"/>
          <a:srcRect t="15002" r="1564" b="19991"/>
          <a:stretch>
            <a:fillRect/>
          </a:stretch>
        </p:blipFill>
        <p:spPr bwMode="auto">
          <a:xfrm>
            <a:off x="7968208" y="1"/>
            <a:ext cx="2520280" cy="1250665"/>
          </a:xfrm>
          <a:prstGeom prst="rect">
            <a:avLst/>
          </a:prstGeom>
          <a:noFill/>
        </p:spPr>
      </p:pic>
    </p:spTree>
    <p:extLst>
      <p:ext uri="{BB962C8B-B14F-4D97-AF65-F5344CB8AC3E}">
        <p14:creationId xmlns:p14="http://schemas.microsoft.com/office/powerpoint/2010/main" val="493041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980729"/>
            <a:ext cx="7772400" cy="1152127"/>
          </a:xfrm>
        </p:spPr>
        <p:txBody>
          <a:bodyPr/>
          <a:lstStyle/>
          <a:p>
            <a:r>
              <a:rPr lang="en-GB" b="1" dirty="0">
                <a:solidFill>
                  <a:srgbClr val="75436B"/>
                </a:solidFill>
              </a:rPr>
              <a:t>Q &amp; A</a:t>
            </a:r>
          </a:p>
        </p:txBody>
      </p:sp>
      <p:sp>
        <p:nvSpPr>
          <p:cNvPr id="3" name="Subtitle 2"/>
          <p:cNvSpPr>
            <a:spLocks noGrp="1"/>
          </p:cNvSpPr>
          <p:nvPr>
            <p:ph type="subTitle" idx="1"/>
          </p:nvPr>
        </p:nvSpPr>
        <p:spPr>
          <a:xfrm>
            <a:off x="1847528" y="2204864"/>
            <a:ext cx="8568952" cy="4392488"/>
          </a:xfrm>
        </p:spPr>
        <p:txBody>
          <a:bodyPr>
            <a:noAutofit/>
          </a:bodyPr>
          <a:lstStyle/>
          <a:p>
            <a:pPr algn="l"/>
            <a:r>
              <a:rPr lang="en-GB" sz="2600" b="1" dirty="0">
                <a:solidFill>
                  <a:srgbClr val="75436B"/>
                </a:solidFill>
              </a:rPr>
              <a:t>Carers Federation, Action for Young Carers</a:t>
            </a:r>
          </a:p>
          <a:p>
            <a:pPr algn="l"/>
            <a:r>
              <a:rPr lang="en-GB" sz="2600" dirty="0">
                <a:solidFill>
                  <a:schemeClr val="tx1"/>
                </a:solidFill>
              </a:rPr>
              <a:t>0115 9629351  </a:t>
            </a:r>
            <a:r>
              <a:rPr lang="en-GB" sz="2600" dirty="0">
                <a:solidFill>
                  <a:schemeClr val="tx1"/>
                </a:solidFill>
                <a:hlinkClick r:id="rId2"/>
              </a:rPr>
              <a:t>info@carersfederation.co.uk</a:t>
            </a:r>
            <a:r>
              <a:rPr lang="en-GB" sz="2600" dirty="0">
                <a:solidFill>
                  <a:schemeClr val="tx1"/>
                </a:solidFill>
              </a:rPr>
              <a:t> </a:t>
            </a:r>
          </a:p>
          <a:p>
            <a:pPr algn="l"/>
            <a:r>
              <a:rPr lang="en-GB" sz="2600" dirty="0">
                <a:solidFill>
                  <a:schemeClr val="tx1"/>
                </a:solidFill>
                <a:hlinkClick r:id="rId3"/>
              </a:rPr>
              <a:t>www.aycnottingham.co.uk</a:t>
            </a:r>
            <a:endParaRPr lang="en-GB" sz="2600" dirty="0">
              <a:solidFill>
                <a:schemeClr val="tx1"/>
              </a:solidFill>
            </a:endParaRPr>
          </a:p>
          <a:p>
            <a:pPr algn="l"/>
            <a:r>
              <a:rPr lang="en-GB" sz="2600" b="1" dirty="0">
                <a:solidFill>
                  <a:srgbClr val="75436B"/>
                </a:solidFill>
              </a:rPr>
              <a:t>Young Carers Schools Programme</a:t>
            </a:r>
          </a:p>
          <a:p>
            <a:pPr algn="l"/>
            <a:r>
              <a:rPr lang="en-GB" sz="2600" dirty="0">
                <a:solidFill>
                  <a:schemeClr val="tx1"/>
                </a:solidFill>
              </a:rPr>
              <a:t>0115 9629351 </a:t>
            </a:r>
            <a:r>
              <a:rPr lang="en-GB" sz="2600" dirty="0">
                <a:solidFill>
                  <a:schemeClr val="tx1"/>
                </a:solidFill>
                <a:hlinkClick r:id="rId4"/>
              </a:rPr>
              <a:t>r.lynch@carersfederation.co.uk</a:t>
            </a:r>
            <a:r>
              <a:rPr lang="en-GB" sz="2600" dirty="0">
                <a:solidFill>
                  <a:schemeClr val="tx1"/>
                </a:solidFill>
              </a:rPr>
              <a:t> </a:t>
            </a:r>
          </a:p>
          <a:p>
            <a:pPr algn="l"/>
            <a:r>
              <a:rPr lang="en-GB" sz="2600" b="1" dirty="0">
                <a:solidFill>
                  <a:srgbClr val="75436B"/>
                </a:solidFill>
              </a:rPr>
              <a:t>Young Carers Needs Assessment (Full Family Approaches)</a:t>
            </a:r>
          </a:p>
          <a:p>
            <a:pPr algn="l">
              <a:buFont typeface="Arial" pitchFamily="34" charset="0"/>
              <a:buChar char="•"/>
            </a:pPr>
            <a:r>
              <a:rPr lang="en-GB" sz="2600" dirty="0">
                <a:solidFill>
                  <a:schemeClr val="tx1"/>
                </a:solidFill>
              </a:rPr>
              <a:t> Young carers living in Nottingham City (see above)</a:t>
            </a:r>
          </a:p>
          <a:p>
            <a:pPr algn="l">
              <a:buFont typeface="Arial" pitchFamily="34" charset="0"/>
              <a:buChar char="•"/>
            </a:pPr>
            <a:r>
              <a:rPr lang="en-GB" sz="2600" dirty="0">
                <a:solidFill>
                  <a:schemeClr val="tx1"/>
                </a:solidFill>
              </a:rPr>
              <a:t> Young carers living in Nottinghamshire: Tel: 0300 500 80 80</a:t>
            </a:r>
          </a:p>
          <a:p>
            <a:pPr algn="l"/>
            <a:endParaRPr lang="en-GB" sz="2600" dirty="0">
              <a:solidFill>
                <a:schemeClr val="tx1"/>
              </a:solidFill>
            </a:endParaRPr>
          </a:p>
          <a:p>
            <a:pPr algn="l"/>
            <a:endParaRPr lang="en-GB" sz="2600" dirty="0">
              <a:solidFill>
                <a:schemeClr val="tx1"/>
              </a:solidFill>
            </a:endParaRPr>
          </a:p>
        </p:txBody>
      </p:sp>
      <p:pic>
        <p:nvPicPr>
          <p:cNvPr id="4" name="Picture 3" descr="I:\CF AYC Nottingham (RGB).jpg"/>
          <p:cNvPicPr>
            <a:picLocks noChangeAspect="1" noChangeArrowheads="1"/>
          </p:cNvPicPr>
          <p:nvPr/>
        </p:nvPicPr>
        <p:blipFill>
          <a:blip r:embed="rId5" cstate="print"/>
          <a:srcRect t="15002" r="1564" b="19991"/>
          <a:stretch>
            <a:fillRect/>
          </a:stretch>
        </p:blipFill>
        <p:spPr bwMode="auto">
          <a:xfrm>
            <a:off x="7968208" y="1"/>
            <a:ext cx="2520280" cy="1250665"/>
          </a:xfrm>
          <a:prstGeom prst="rect">
            <a:avLst/>
          </a:prstGeom>
          <a:noFill/>
        </p:spPr>
      </p:pic>
      <p:pic>
        <p:nvPicPr>
          <p:cNvPr id="5" name="Picture 4"/>
          <p:cNvPicPr>
            <a:picLocks noChangeAspect="1" noChangeArrowheads="1"/>
          </p:cNvPicPr>
          <p:nvPr/>
        </p:nvPicPr>
        <p:blipFill>
          <a:blip r:embed="rId6" cstate="print"/>
          <a:stretch>
            <a:fillRect/>
          </a:stretch>
        </p:blipFill>
        <p:spPr bwMode="auto">
          <a:xfrm>
            <a:off x="1847529" y="188642"/>
            <a:ext cx="1295049" cy="648071"/>
          </a:xfrm>
          <a:prstGeom prst="rect">
            <a:avLst/>
          </a:prstGeom>
          <a:noFill/>
          <a:ln w="9525">
            <a:noFill/>
            <a:miter lim="800000"/>
            <a:headEnd/>
            <a:tailEnd/>
          </a:ln>
        </p:spPr>
      </p:pic>
    </p:spTree>
    <p:extLst>
      <p:ext uri="{BB962C8B-B14F-4D97-AF65-F5344CB8AC3E}">
        <p14:creationId xmlns:p14="http://schemas.microsoft.com/office/powerpoint/2010/main" val="1597729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 table discussion and feedback (25 </a:t>
            </a:r>
            <a:r>
              <a:rPr lang="en-GB" dirty="0" err="1" smtClean="0"/>
              <a:t>mins</a:t>
            </a:r>
            <a:r>
              <a:rPr lang="en-GB" dirty="0" smtClean="0"/>
              <a:t>)</a:t>
            </a:r>
            <a:endParaRPr lang="en-GB" dirty="0"/>
          </a:p>
        </p:txBody>
      </p:sp>
      <p:pic>
        <p:nvPicPr>
          <p:cNvPr id="5" name="Content Placeholder 4"/>
          <p:cNvPicPr>
            <a:picLocks noGrp="1" noChangeAspect="1"/>
          </p:cNvPicPr>
          <p:nvPr>
            <p:ph idx="1"/>
          </p:nvPr>
        </p:nvPicPr>
        <p:blipFill>
          <a:blip r:embed="rId2"/>
          <a:stretch>
            <a:fillRect/>
          </a:stretch>
        </p:blipFill>
        <p:spPr>
          <a:xfrm>
            <a:off x="2006600" y="1892300"/>
            <a:ext cx="7937499" cy="4076700"/>
          </a:xfrm>
          <a:prstGeom prst="rect">
            <a:avLst/>
          </a:prstGeom>
        </p:spPr>
      </p:pic>
    </p:spTree>
    <p:extLst>
      <p:ext uri="{BB962C8B-B14F-4D97-AF65-F5344CB8AC3E}">
        <p14:creationId xmlns:p14="http://schemas.microsoft.com/office/powerpoint/2010/main" val="3462384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 Networking</a:t>
            </a:r>
            <a:endParaRPr lang="en-GB" dirty="0"/>
          </a:p>
        </p:txBody>
      </p:sp>
      <p:sp>
        <p:nvSpPr>
          <p:cNvPr id="3" name="Content Placeholder 2"/>
          <p:cNvSpPr>
            <a:spLocks noGrp="1"/>
          </p:cNvSpPr>
          <p:nvPr>
            <p:ph idx="1"/>
          </p:nvPr>
        </p:nvSpPr>
        <p:spPr/>
        <p:txBody>
          <a:bodyPr/>
          <a:lstStyle/>
          <a:p>
            <a:r>
              <a:rPr lang="en-GB" dirty="0" smtClean="0"/>
              <a:t>How will you respond in you School settings to the information you have heard this morning?</a:t>
            </a:r>
          </a:p>
          <a:p>
            <a:r>
              <a:rPr lang="en-GB" dirty="0" smtClean="0"/>
              <a:t>Note down on paper the implications for you locality and the city. (We will use this to inform our future plans)</a:t>
            </a:r>
            <a:endParaRPr lang="en-GB" dirty="0"/>
          </a:p>
        </p:txBody>
      </p:sp>
    </p:spTree>
    <p:extLst>
      <p:ext uri="{BB962C8B-B14F-4D97-AF65-F5344CB8AC3E}">
        <p14:creationId xmlns:p14="http://schemas.microsoft.com/office/powerpoint/2010/main" val="3991334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72943" y="1721417"/>
            <a:ext cx="4283529" cy="4283529"/>
          </a:xfrm>
          <a:prstGeom prst="rect">
            <a:avLst/>
          </a:prstGeom>
        </p:spPr>
      </p:pic>
      <p:sp>
        <p:nvSpPr>
          <p:cNvPr id="2" name="Title 1"/>
          <p:cNvSpPr>
            <a:spLocks noGrp="1"/>
          </p:cNvSpPr>
          <p:nvPr>
            <p:ph type="title"/>
          </p:nvPr>
        </p:nvSpPr>
        <p:spPr/>
        <p:txBody>
          <a:bodyPr>
            <a:normAutofit fontScale="90000"/>
          </a:bodyPr>
          <a:lstStyle/>
          <a:p>
            <a:r>
              <a:rPr lang="en-GB" dirty="0" smtClean="0"/>
              <a:t>BREAK</a:t>
            </a:r>
            <a:br>
              <a:rPr lang="en-GB" dirty="0" smtClean="0"/>
            </a:br>
            <a:r>
              <a:rPr lang="en-GB" dirty="0" smtClean="0"/>
              <a:t> </a:t>
            </a:r>
            <a:r>
              <a:rPr lang="en-GB" sz="3200" dirty="0" smtClean="0"/>
              <a:t>(10.20 – 10.50)</a:t>
            </a:r>
            <a:endParaRPr lang="en-GB" sz="3200" dirty="0"/>
          </a:p>
        </p:txBody>
      </p:sp>
      <p:sp>
        <p:nvSpPr>
          <p:cNvPr id="3" name="Content Placeholder 2"/>
          <p:cNvSpPr>
            <a:spLocks noGrp="1"/>
          </p:cNvSpPr>
          <p:nvPr>
            <p:ph idx="1"/>
          </p:nvPr>
        </p:nvSpPr>
        <p:spPr/>
        <p:txBody>
          <a:bodyPr/>
          <a:lstStyle/>
          <a:p>
            <a:pPr marL="0" indent="0">
              <a:buNone/>
            </a:pPr>
            <a:r>
              <a:rPr lang="en-GB" dirty="0" smtClean="0"/>
              <a:t>	</a:t>
            </a:r>
            <a:r>
              <a:rPr lang="en-GB" sz="6000" dirty="0" smtClean="0"/>
              <a:t>MARF Consultation booth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13469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a:xfrm>
            <a:off x="555171" y="260351"/>
            <a:ext cx="9425442" cy="1079500"/>
          </a:xfrm>
        </p:spPr>
        <p:txBody>
          <a:bodyPr/>
          <a:lstStyle/>
          <a:p>
            <a:pPr algn="ctr"/>
            <a:r>
              <a:rPr lang="en-GB" sz="4800" dirty="0"/>
              <a:t>Local updates</a:t>
            </a:r>
            <a:endParaRPr lang="en-GB" sz="4800" b="1" dirty="0">
              <a:solidFill>
                <a:schemeClr val="tx1"/>
              </a:solidFill>
              <a:latin typeface="Arial" charset="0"/>
              <a:cs typeface="Arial" charset="0"/>
            </a:endParaRPr>
          </a:p>
        </p:txBody>
      </p:sp>
      <p:sp>
        <p:nvSpPr>
          <p:cNvPr id="18434" name="Rectangle 3"/>
          <p:cNvSpPr>
            <a:spLocks noGrp="1"/>
          </p:cNvSpPr>
          <p:nvPr>
            <p:ph type="body" idx="4294967295"/>
          </p:nvPr>
        </p:nvSpPr>
        <p:spPr>
          <a:xfrm>
            <a:off x="555171" y="1341439"/>
            <a:ext cx="10891157" cy="5019675"/>
          </a:xfrm>
        </p:spPr>
        <p:txBody>
          <a:bodyPr/>
          <a:lstStyle/>
          <a:p>
            <a:pPr lvl="0"/>
            <a:r>
              <a:rPr lang="en-GB" sz="2800" dirty="0"/>
              <a:t>DSL Supervision</a:t>
            </a:r>
          </a:p>
          <a:p>
            <a:pPr lvl="0"/>
            <a:r>
              <a:rPr lang="en-GB" sz="2800" dirty="0"/>
              <a:t>Child R review</a:t>
            </a:r>
          </a:p>
          <a:p>
            <a:pPr lvl="0"/>
            <a:r>
              <a:rPr lang="en-GB" sz="2800" dirty="0"/>
              <a:t>Contextual Safeguarding proposal for October DSL Network</a:t>
            </a:r>
          </a:p>
          <a:p>
            <a:pPr lvl="0"/>
            <a:r>
              <a:rPr lang="en-GB" sz="2800" dirty="0"/>
              <a:t>Prevent referral form</a:t>
            </a:r>
          </a:p>
          <a:p>
            <a:pPr lvl="0"/>
            <a:r>
              <a:rPr lang="en-GB" sz="2800" dirty="0"/>
              <a:t>Professional vigilance CSE</a:t>
            </a:r>
          </a:p>
          <a:p>
            <a:pPr lvl="0"/>
            <a:r>
              <a:rPr lang="en-GB" sz="2800" dirty="0"/>
              <a:t>Best practice for Safeguarding files</a:t>
            </a:r>
          </a:p>
          <a:p>
            <a:pPr lvl="0"/>
            <a:r>
              <a:rPr lang="en-GB" sz="2800" dirty="0"/>
              <a:t>Priority Family workshop for parents</a:t>
            </a:r>
          </a:p>
          <a:p>
            <a:pPr lvl="0"/>
            <a:r>
              <a:rPr lang="en-GB" sz="2800" dirty="0"/>
              <a:t>Parental Conflict – 2 hour train the trainer session</a:t>
            </a:r>
          </a:p>
          <a:p>
            <a:pPr lvl="0"/>
            <a:endParaRPr lang="en-GB" dirty="0"/>
          </a:p>
        </p:txBody>
      </p:sp>
    </p:spTree>
    <p:extLst>
      <p:ext uri="{BB962C8B-B14F-4D97-AF65-F5344CB8AC3E}">
        <p14:creationId xmlns:p14="http://schemas.microsoft.com/office/powerpoint/2010/main" val="249827982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2700" y="596900"/>
            <a:ext cx="7277100" cy="5422900"/>
          </a:xfrm>
          <a:prstGeom prst="rect">
            <a:avLst/>
          </a:prstGeom>
        </p:spPr>
      </p:pic>
    </p:spTree>
    <p:extLst>
      <p:ext uri="{BB962C8B-B14F-4D97-AF65-F5344CB8AC3E}">
        <p14:creationId xmlns:p14="http://schemas.microsoft.com/office/powerpoint/2010/main" val="245225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44627" y="533400"/>
            <a:ext cx="7928225" cy="5648325"/>
          </a:xfrm>
          <a:prstGeom prst="rect">
            <a:avLst/>
          </a:prstGeom>
        </p:spPr>
      </p:pic>
    </p:spTree>
    <p:extLst>
      <p:ext uri="{BB962C8B-B14F-4D97-AF65-F5344CB8AC3E}">
        <p14:creationId xmlns:p14="http://schemas.microsoft.com/office/powerpoint/2010/main" val="2927017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52650" y="432691"/>
            <a:ext cx="7886700" cy="5664006"/>
          </a:xfrm>
          <a:prstGeom prst="rect">
            <a:avLst/>
          </a:prstGeom>
        </p:spPr>
      </p:pic>
    </p:spTree>
    <p:extLst>
      <p:ext uri="{BB962C8B-B14F-4D97-AF65-F5344CB8AC3E}">
        <p14:creationId xmlns:p14="http://schemas.microsoft.com/office/powerpoint/2010/main" val="443729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R review </a:t>
            </a:r>
            <a:endParaRPr lang="en-GB" dirty="0"/>
          </a:p>
        </p:txBody>
      </p:sp>
      <p:pic>
        <p:nvPicPr>
          <p:cNvPr id="2050"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599" y="1356966"/>
            <a:ext cx="5100963" cy="499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562" y="1356965"/>
            <a:ext cx="4986337" cy="499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82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Summary</a:t>
            </a:r>
            <a:endParaRPr lang="en-GB" dirty="0"/>
          </a:p>
        </p:txBody>
      </p:sp>
      <p:sp>
        <p:nvSpPr>
          <p:cNvPr id="3" name="Content Placeholder 2"/>
          <p:cNvSpPr>
            <a:spLocks noGrp="1"/>
          </p:cNvSpPr>
          <p:nvPr>
            <p:ph idx="1"/>
          </p:nvPr>
        </p:nvSpPr>
        <p:spPr/>
        <p:txBody>
          <a:bodyPr/>
          <a:lstStyle/>
          <a:p>
            <a:r>
              <a:rPr lang="en-GB" sz="1400" dirty="0"/>
              <a:t>Child R was presented at the hospital Emergency Department with a headache, followed by vomiting and drowsiness, he also had a large number of bruises over his body. On examination he was found to have a life threatening head injury; bleeding in the brain that required urgent neurosurgery. Following surgery and after a short stay in hospital he made a good recovery.</a:t>
            </a:r>
          </a:p>
          <a:p>
            <a:r>
              <a:rPr lang="en-GB" sz="1400" dirty="0"/>
              <a:t>Following a police investigation the boyfriend of child R’s mother was arrested and subsequently convicted of Grievous Bodily Harm for the injuries to Child R.</a:t>
            </a:r>
          </a:p>
          <a:p>
            <a:r>
              <a:rPr lang="en-GB" sz="1400" dirty="0"/>
              <a:t>At the time of the incident Child R was subject to a Children in Need Plan and had an allocated social worker, due to concerns in relation to possible physical abuse. This included several referrals in relation to injuries and bruising to Child R.</a:t>
            </a:r>
          </a:p>
          <a:p>
            <a:pPr marL="114300" indent="0">
              <a:buNone/>
            </a:pPr>
            <a:endParaRPr lang="en-GB" dirty="0" smtClean="0"/>
          </a:p>
          <a:p>
            <a:r>
              <a:rPr lang="en-GB" sz="1400" b="1" dirty="0"/>
              <a:t>The key findings from the review</a:t>
            </a:r>
            <a:endParaRPr lang="en-GB" sz="1400" dirty="0"/>
          </a:p>
          <a:p>
            <a:r>
              <a:rPr lang="en-GB" sz="1400" dirty="0"/>
              <a:t>The review found that:</a:t>
            </a:r>
          </a:p>
          <a:p>
            <a:pPr lvl="0"/>
            <a:r>
              <a:rPr lang="en-GB" sz="1400" dirty="0"/>
              <a:t>Section 47 child protection procedures were not followed, there were gaps in the process that led to missed opportunities to recognise earlier assaults. </a:t>
            </a:r>
          </a:p>
          <a:p>
            <a:pPr lvl="0"/>
            <a:r>
              <a:rPr lang="en-GB" sz="1400" dirty="0"/>
              <a:t>There were weaknesses in the children’s assessment and evidence of confirmatory bias. Influenced by mothers self-reporting and the child’s positive presentation. Consideration of child R’s lived experiences was inadequate, specifically his experience of thirteen injuries over a period of nine months.</a:t>
            </a:r>
          </a:p>
          <a:p>
            <a:pPr lvl="0"/>
            <a:r>
              <a:rPr lang="en-GB" sz="1400" dirty="0"/>
              <a:t>There was an absence of chronologies in case files and to support safeguarding referrals. Both of which could have supported identification of injury patterns earlier.</a:t>
            </a:r>
          </a:p>
          <a:p>
            <a:pPr marL="114300" indent="0">
              <a:buNone/>
            </a:pPr>
            <a:endParaRPr lang="en-GB" sz="1400" dirty="0"/>
          </a:p>
        </p:txBody>
      </p:sp>
      <p:sp>
        <p:nvSpPr>
          <p:cNvPr id="6"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455101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Rounded Rectangle 4"/>
          <p:cNvSpPr>
            <a:spLocks noChangeArrowheads="1"/>
          </p:cNvSpPr>
          <p:nvPr/>
        </p:nvSpPr>
        <p:spPr bwMode="auto">
          <a:xfrm>
            <a:off x="609600" y="970756"/>
            <a:ext cx="3151476" cy="5009357"/>
          </a:xfrm>
          <a:prstGeom prst="roundRect">
            <a:avLst>
              <a:gd name="adj" fmla="val 16667"/>
            </a:avLst>
          </a:prstGeom>
          <a:solidFill>
            <a:srgbClr val="FFF2CC"/>
          </a:solidFill>
          <a:ln w="6350">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Compliance with Child Protection procedures</a:t>
            </a:r>
            <a:endParaRPr kumimoji="0" lang="en-US" altLang="en-US"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Compliance with procedures is a reoccurring theme from local serious cases reviews. It is essential that workers understand and apply child protection procedures; as per the </a:t>
            </a: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local interagency guidance</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When procedures are not followed it allows for gaps in practice, these gaps can lead to a failure to identify or adequately manage risks. </a:t>
            </a:r>
            <a:endParaRPr kumimoji="0" lang="en-US" altLang="en-US" sz="1200" b="0" i="0" u="none" strike="noStrike" cap="none" normalizeH="0" baseline="0" dirty="0" smtClean="0">
              <a:ln>
                <a:noFill/>
              </a:ln>
              <a:solidFill>
                <a:schemeClr val="tx1"/>
              </a:solidFill>
              <a:effectLs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Strategy meetings play a pivotal role in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multi-agency</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information sharing and decision making. Including decisions about medical examinations and response to the findings.it is critical that these take place in line with interagency procedures.</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endParaRPr kumimoji="0" lang="en-US" altLang="en-US" sz="1200" b="0" i="0" u="none" strike="noStrike" cap="none" normalizeH="0" baseline="0" dirty="0" smtClean="0">
              <a:ln>
                <a:noFill/>
              </a:ln>
              <a:solidFill>
                <a:schemeClr val="tx1"/>
              </a:solidFill>
              <a:effectLs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Safeguarding concern should always be referred to Children and Families Direct MASH, in line with the interagency procedures, regardless of the status of the case. Even if you believe it has recently been assessed and closed.</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endParaRPr kumimoji="0" lang="en-US" altLang="en-US" sz="1200" b="0" i="0" u="none" strike="noStrike" cap="none" normalizeH="0" baseline="0" dirty="0" smtClean="0">
              <a:ln>
                <a:noFill/>
              </a:ln>
              <a:solidFill>
                <a:schemeClr val="tx1"/>
              </a:solidFill>
              <a:effectLs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sp>
        <p:nvSpPr>
          <p:cNvPr id="5" name="Rounded Rectangle 5"/>
          <p:cNvSpPr>
            <a:spLocks noChangeArrowheads="1"/>
          </p:cNvSpPr>
          <p:nvPr/>
        </p:nvSpPr>
        <p:spPr bwMode="auto">
          <a:xfrm>
            <a:off x="4114800" y="970755"/>
            <a:ext cx="3374700" cy="5009357"/>
          </a:xfrm>
          <a:prstGeom prst="roundRect">
            <a:avLst>
              <a:gd name="adj" fmla="val 16667"/>
            </a:avLst>
          </a:prstGeom>
          <a:solidFill>
            <a:srgbClr val="E2EFD9"/>
          </a:solidFill>
          <a:ln w="6350">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Ensuring quality of assessments</a:t>
            </a:r>
            <a:endParaRPr kumimoji="0" lang="en-US" altLang="en-US"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Assessments of physical injuries must be holistic, take adequate account of the child’s lived experience, the context to any injuries and must not rely on self-reporting by a parent to reach conclusions.</a:t>
            </a:r>
            <a:endParaRPr kumimoji="0" lang="en-US" altLang="en-US" sz="1200" b="0" i="0" u="none" strike="noStrike" cap="none" normalizeH="0" baseline="0" dirty="0" smtClean="0">
              <a:ln>
                <a:noFill/>
              </a:ln>
              <a:solidFill>
                <a:schemeClr val="tx1"/>
              </a:solidFill>
              <a:effectLs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It is important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toremember</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that not all children who are being physically abused will present in distress. Workers should be alert to inconsistences in accounts and robustly explore these.</a:t>
            </a:r>
            <a:endParaRPr kumimoji="0" lang="en-US" altLang="en-US" sz="1200" b="0" i="0" u="none" strike="noStrike" cap="none" normalizeH="0" baseline="0" dirty="0" smtClean="0">
              <a:ln>
                <a:noFill/>
              </a:ln>
              <a:solidFill>
                <a:schemeClr val="tx1"/>
              </a:solidFill>
              <a:effectLs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Workers must remain open to the possibility of abuse until there is clear evidence to discount it. </a:t>
            </a:r>
            <a:endParaRPr kumimoji="0" lang="en-US" altLang="en-US" sz="1200" b="0" i="0" u="none" strike="noStrike" cap="none" normalizeH="0" baseline="0" dirty="0" smtClean="0">
              <a:ln>
                <a:noFill/>
              </a:ln>
              <a:solidFill>
                <a:schemeClr val="tx1"/>
              </a:solidFill>
              <a:effectLs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Managers should actively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scrutinise</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assessments and where appropriate challenge the evidence base of conclusions </a:t>
            </a:r>
            <a:endParaRPr kumimoji="0" lang="en-US" altLang="en-US" sz="1200" b="0" i="0" u="none" strike="noStrike" cap="none" normalizeH="0" baseline="0" dirty="0" smtClean="0">
              <a:ln>
                <a:noFill/>
              </a:ln>
              <a:solidFill>
                <a:schemeClr val="tx1"/>
              </a:solidFill>
              <a:effectLs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sp>
        <p:nvSpPr>
          <p:cNvPr id="6" name="Rounded Rectangle 6"/>
          <p:cNvSpPr>
            <a:spLocks noChangeArrowheads="1"/>
          </p:cNvSpPr>
          <p:nvPr/>
        </p:nvSpPr>
        <p:spPr bwMode="auto">
          <a:xfrm>
            <a:off x="7843224" y="920750"/>
            <a:ext cx="3688376" cy="5059362"/>
          </a:xfrm>
          <a:prstGeom prst="roundRect">
            <a:avLst>
              <a:gd name="adj" fmla="val 16667"/>
            </a:avLst>
          </a:prstGeom>
          <a:solidFill>
            <a:srgbClr val="D9E2F3"/>
          </a:solidFill>
          <a:ln w="6350">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Effective use of Chronologies</a:t>
            </a:r>
            <a:endParaRPr kumimoji="0" lang="en-US" altLang="en-US"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review serves as a reminder to the workforce, of the value of chronologies. Considerable work has already been undertaken locally on the use and effectiveness of chronologies to support identification of concerns and support effective case management. </a:t>
            </a:r>
            <a:endParaRPr kumimoji="0" lang="en-US" altLang="en-US" sz="1200" b="0" i="0" u="none" strike="noStrike" cap="none" normalizeH="0" baseline="0" dirty="0" smtClean="0">
              <a:ln>
                <a:noFill/>
              </a:ln>
              <a:solidFill>
                <a:schemeClr val="tx1"/>
              </a:solidFill>
              <a:effectLs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All workers should ensure that chronologies are completed and active for children and young people they are working with. </a:t>
            </a:r>
            <a:endParaRPr kumimoji="0" lang="en-US" altLang="en-US" sz="1200" b="0" i="0" u="none" strike="noStrike" cap="none" normalizeH="0" baseline="0" dirty="0" smtClean="0">
              <a:ln>
                <a:noFill/>
              </a:ln>
              <a:solidFill>
                <a:schemeClr val="tx1"/>
              </a:solidFill>
              <a:effectLs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Chronologies must be used to support safeguarding referrals where there are ongoing concerns in relation to physical injuries.</a:t>
            </a:r>
            <a:endParaRPr kumimoji="0" lang="en-US" altLang="en-US" sz="1200" b="0" i="0" u="none" strike="noStrike" cap="none" normalizeH="0" baseline="0" dirty="0" smtClean="0">
              <a:ln>
                <a:noFill/>
              </a:ln>
              <a:solidFill>
                <a:schemeClr val="tx1"/>
              </a:solidFill>
              <a:effectLs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sp>
        <p:nvSpPr>
          <p:cNvPr id="7"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6"/>
          <p:cNvSpPr>
            <a:spLocks noChangeArrowheads="1"/>
          </p:cNvSpPr>
          <p:nvPr/>
        </p:nvSpPr>
        <p:spPr bwMode="auto">
          <a:xfrm>
            <a:off x="0" y="208747"/>
            <a:ext cx="170271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chemeClr val="tx1"/>
                </a:solidFill>
                <a:effectLst/>
                <a:ea typeface="Calibri" panose="020F0502020204030204" pitchFamily="34" charset="0"/>
                <a:cs typeface="Calibri" panose="020F0502020204030204" pitchFamily="34" charset="0"/>
              </a:rPr>
              <a:t>Learning</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dirty="0" smtClean="0">
              <a:ln>
                <a:noFill/>
              </a:ln>
              <a:solidFill>
                <a:schemeClr val="tx1"/>
              </a:solidFill>
              <a:effectLst/>
            </a:endParaRPr>
          </a:p>
        </p:txBody>
      </p:sp>
      <p:sp>
        <p:nvSpPr>
          <p:cNvPr id="9" name="Rectangle 9"/>
          <p:cNvSpPr>
            <a:spLocks noChangeArrowheads="1"/>
          </p:cNvSpPr>
          <p:nvPr/>
        </p:nvSpPr>
        <p:spPr bwMode="auto">
          <a:xfrm>
            <a:off x="7284352" y="58632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67175" algn="l"/>
              </a:tabLst>
              <a:defRPr>
                <a:solidFill>
                  <a:schemeClr val="tx1"/>
                </a:solidFill>
                <a:latin typeface="Arial" panose="020B0604020202020204" pitchFamily="34" charset="0"/>
              </a:defRPr>
            </a:lvl1pPr>
            <a:lvl2pPr eaLnBrk="0" fontAlgn="base" hangingPunct="0">
              <a:spcBef>
                <a:spcPct val="0"/>
              </a:spcBef>
              <a:spcAft>
                <a:spcPct val="0"/>
              </a:spcAft>
              <a:tabLst>
                <a:tab pos="4067175" algn="l"/>
              </a:tabLst>
              <a:defRPr>
                <a:solidFill>
                  <a:schemeClr val="tx1"/>
                </a:solidFill>
                <a:latin typeface="Arial" panose="020B0604020202020204" pitchFamily="34" charset="0"/>
              </a:defRPr>
            </a:lvl2pPr>
            <a:lvl3pPr eaLnBrk="0" fontAlgn="base" hangingPunct="0">
              <a:spcBef>
                <a:spcPct val="0"/>
              </a:spcBef>
              <a:spcAft>
                <a:spcPct val="0"/>
              </a:spcAft>
              <a:tabLst>
                <a:tab pos="4067175" algn="l"/>
              </a:tabLst>
              <a:defRPr>
                <a:solidFill>
                  <a:schemeClr val="tx1"/>
                </a:solidFill>
                <a:latin typeface="Arial" panose="020B0604020202020204" pitchFamily="34" charset="0"/>
              </a:defRPr>
            </a:lvl3pPr>
            <a:lvl4pPr eaLnBrk="0" fontAlgn="base" hangingPunct="0">
              <a:spcBef>
                <a:spcPct val="0"/>
              </a:spcBef>
              <a:spcAft>
                <a:spcPct val="0"/>
              </a:spcAft>
              <a:tabLst>
                <a:tab pos="4067175" algn="l"/>
              </a:tabLst>
              <a:defRPr>
                <a:solidFill>
                  <a:schemeClr val="tx1"/>
                </a:solidFill>
                <a:latin typeface="Arial" panose="020B0604020202020204" pitchFamily="34" charset="0"/>
              </a:defRPr>
            </a:lvl4pPr>
            <a:lvl5pPr eaLnBrk="0" fontAlgn="base" hangingPunct="0">
              <a:spcBef>
                <a:spcPct val="0"/>
              </a:spcBef>
              <a:spcAft>
                <a:spcPct val="0"/>
              </a:spcAft>
              <a:tabLst>
                <a:tab pos="4067175" algn="l"/>
              </a:tabLst>
              <a:defRPr>
                <a:solidFill>
                  <a:schemeClr val="tx1"/>
                </a:solidFill>
                <a:latin typeface="Arial" panose="020B0604020202020204" pitchFamily="34" charset="0"/>
              </a:defRPr>
            </a:lvl5pPr>
            <a:lvl6pPr eaLnBrk="0" fontAlgn="base" hangingPunct="0">
              <a:spcBef>
                <a:spcPct val="0"/>
              </a:spcBef>
              <a:spcAft>
                <a:spcPct val="0"/>
              </a:spcAft>
              <a:tabLst>
                <a:tab pos="4067175" algn="l"/>
              </a:tabLst>
              <a:defRPr>
                <a:solidFill>
                  <a:schemeClr val="tx1"/>
                </a:solidFill>
                <a:latin typeface="Arial" panose="020B0604020202020204" pitchFamily="34" charset="0"/>
              </a:defRPr>
            </a:lvl6pPr>
            <a:lvl7pPr eaLnBrk="0" fontAlgn="base" hangingPunct="0">
              <a:spcBef>
                <a:spcPct val="0"/>
              </a:spcBef>
              <a:spcAft>
                <a:spcPct val="0"/>
              </a:spcAft>
              <a:tabLst>
                <a:tab pos="4067175" algn="l"/>
              </a:tabLst>
              <a:defRPr>
                <a:solidFill>
                  <a:schemeClr val="tx1"/>
                </a:solidFill>
                <a:latin typeface="Arial" panose="020B0604020202020204" pitchFamily="34" charset="0"/>
              </a:defRPr>
            </a:lvl7pPr>
            <a:lvl8pPr eaLnBrk="0" fontAlgn="base" hangingPunct="0">
              <a:spcBef>
                <a:spcPct val="0"/>
              </a:spcBef>
              <a:spcAft>
                <a:spcPct val="0"/>
              </a:spcAft>
              <a:tabLst>
                <a:tab pos="4067175" algn="l"/>
              </a:tabLst>
              <a:defRPr>
                <a:solidFill>
                  <a:schemeClr val="tx1"/>
                </a:solidFill>
                <a:latin typeface="Arial" panose="020B0604020202020204" pitchFamily="34" charset="0"/>
              </a:defRPr>
            </a:lvl8pPr>
            <a:lvl9pPr eaLnBrk="0" fontAlgn="base" hangingPunct="0">
              <a:spcBef>
                <a:spcPct val="0"/>
              </a:spcBef>
              <a:spcAft>
                <a:spcPct val="0"/>
              </a:spcAft>
              <a:tabLst>
                <a:tab pos="4067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067175" algn="l"/>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67175" algn="l"/>
              </a:tabLst>
            </a:pPr>
            <a:r>
              <a:rPr kumimoji="0" lang="en-GB" altLang="en-US"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2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067175" algn="l"/>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6438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8600" y="1544480"/>
            <a:ext cx="8902700" cy="4188777"/>
          </a:xfrm>
          <a:prstGeom prst="rect">
            <a:avLst/>
          </a:prstGeom>
        </p:spPr>
      </p:pic>
      <p:sp>
        <p:nvSpPr>
          <p:cNvPr id="3" name="Rectangle 2"/>
          <p:cNvSpPr/>
          <p:nvPr/>
        </p:nvSpPr>
        <p:spPr>
          <a:xfrm>
            <a:off x="4511824" y="4721659"/>
            <a:ext cx="5472608" cy="1661993"/>
          </a:xfrm>
          <a:prstGeom prst="rect">
            <a:avLst/>
          </a:prstGeom>
        </p:spPr>
        <p:txBody>
          <a:bodyPr wrap="square">
            <a:spAutoFit/>
          </a:bodyPr>
          <a:lstStyle/>
          <a:p>
            <a:pPr defTabSz="457200" eaLnBrk="0" fontAlgn="base" hangingPunct="0">
              <a:spcBef>
                <a:spcPct val="0"/>
              </a:spcBef>
              <a:spcAft>
                <a:spcPct val="0"/>
              </a:spcAft>
            </a:pPr>
            <a:endParaRPr lang="en-GB" b="1" dirty="0">
              <a:solidFill>
                <a:prstClr val="black"/>
              </a:solidFill>
              <a:latin typeface="Calibri" panose="020F0502020204030204" pitchFamily="34" charset="0"/>
            </a:endParaRPr>
          </a:p>
          <a:p>
            <a:pPr defTabSz="457200" eaLnBrk="0" fontAlgn="base" hangingPunct="0">
              <a:spcBef>
                <a:spcPct val="0"/>
              </a:spcBef>
              <a:spcAft>
                <a:spcPct val="0"/>
              </a:spcAft>
            </a:pPr>
            <a:endParaRPr lang="en-GB" b="1" dirty="0">
              <a:solidFill>
                <a:prstClr val="black"/>
              </a:solidFill>
              <a:latin typeface="Calibri" panose="020F0502020204030204" pitchFamily="34" charset="0"/>
            </a:endParaRPr>
          </a:p>
          <a:p>
            <a:pPr defTabSz="457200" eaLnBrk="0" fontAlgn="base" hangingPunct="0">
              <a:spcBef>
                <a:spcPct val="0"/>
              </a:spcBef>
              <a:spcAft>
                <a:spcPct val="0"/>
              </a:spcAft>
            </a:pPr>
            <a:endParaRPr lang="en-GB" b="1" dirty="0">
              <a:solidFill>
                <a:prstClr val="black"/>
              </a:solidFill>
              <a:latin typeface="Calibri" panose="020F0502020204030204" pitchFamily="34" charset="0"/>
            </a:endParaRPr>
          </a:p>
          <a:p>
            <a:pPr defTabSz="457200" eaLnBrk="0" fontAlgn="base" hangingPunct="0">
              <a:spcBef>
                <a:spcPct val="0"/>
              </a:spcBef>
              <a:spcAft>
                <a:spcPct val="0"/>
              </a:spcAft>
            </a:pPr>
            <a:endParaRPr lang="en-GB" sz="2400" b="1" dirty="0">
              <a:solidFill>
                <a:prstClr val="black"/>
              </a:solidFill>
              <a:latin typeface="Calibri" panose="020F0502020204030204" pitchFamily="34" charset="0"/>
            </a:endParaRPr>
          </a:p>
          <a:p>
            <a:pPr defTabSz="457200" eaLnBrk="0" fontAlgn="base" hangingPunct="0">
              <a:spcBef>
                <a:spcPct val="0"/>
              </a:spcBef>
              <a:spcAft>
                <a:spcPct val="0"/>
              </a:spcAft>
            </a:pPr>
            <a:r>
              <a:rPr lang="en-GB" sz="2400" b="1" dirty="0">
                <a:solidFill>
                  <a:prstClr val="black"/>
                </a:solidFill>
                <a:latin typeface="Calibri" panose="020F0502020204030204" pitchFamily="34" charset="0"/>
              </a:rPr>
              <a:t>Remember, we are still children</a:t>
            </a:r>
            <a:endParaRPr lang="en-GB" sz="2400" dirty="0">
              <a:solidFill>
                <a:prstClr val="black"/>
              </a:solidFill>
              <a:latin typeface="Calibri" panose="020F0502020204030204" pitchFamily="34" charset="0"/>
            </a:endParaRPr>
          </a:p>
        </p:txBody>
      </p:sp>
      <p:sp>
        <p:nvSpPr>
          <p:cNvPr id="4" name="Rectangle 3"/>
          <p:cNvSpPr/>
          <p:nvPr/>
        </p:nvSpPr>
        <p:spPr>
          <a:xfrm>
            <a:off x="1866900" y="959705"/>
            <a:ext cx="7404100" cy="584775"/>
          </a:xfrm>
          <a:prstGeom prst="rect">
            <a:avLst/>
          </a:prstGeom>
        </p:spPr>
        <p:txBody>
          <a:bodyPr wrap="square">
            <a:spAutoFit/>
          </a:bodyPr>
          <a:lstStyle/>
          <a:p>
            <a:pPr algn="ctr"/>
            <a:r>
              <a:rPr lang="en-GB" sz="3200" dirty="0" smtClean="0"/>
              <a:t>Contextual safeguarding </a:t>
            </a:r>
            <a:endParaRPr lang="en-GB" sz="3200" dirty="0"/>
          </a:p>
        </p:txBody>
      </p:sp>
    </p:spTree>
    <p:extLst>
      <p:ext uri="{BB962C8B-B14F-4D97-AF65-F5344CB8AC3E}">
        <p14:creationId xmlns:p14="http://schemas.microsoft.com/office/powerpoint/2010/main" val="679763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dirty="0"/>
              <a:t>During adolescence the nature of the risks faced by young people, and the way that they experience these risks, often differs from earlier childhood – as do their needs. </a:t>
            </a:r>
            <a:endParaRPr lang="en-GB" dirty="0" smtClean="0"/>
          </a:p>
          <a:p>
            <a:r>
              <a:rPr lang="en-GB" dirty="0" smtClean="0"/>
              <a:t>Specifically</a:t>
            </a:r>
            <a:r>
              <a:rPr lang="en-GB" dirty="0"/>
              <a:t>, young people may be faced with a new set of complex risks – ones not posed by families, but instead by peers, partners and adults unconnected to their families. </a:t>
            </a:r>
          </a:p>
        </p:txBody>
      </p:sp>
    </p:spTree>
    <p:extLst>
      <p:ext uri="{BB962C8B-B14F-4D97-AF65-F5344CB8AC3E}">
        <p14:creationId xmlns:p14="http://schemas.microsoft.com/office/powerpoint/2010/main" val="31752165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These risks</a:t>
            </a:r>
            <a:endParaRPr lang="en-GB" dirty="0"/>
          </a:p>
        </p:txBody>
      </p:sp>
      <p:sp>
        <p:nvSpPr>
          <p:cNvPr id="3" name="Content Placeholder 2"/>
          <p:cNvSpPr>
            <a:spLocks noGrp="1"/>
          </p:cNvSpPr>
          <p:nvPr>
            <p:ph idx="1"/>
          </p:nvPr>
        </p:nvSpPr>
        <p:spPr/>
        <p:txBody>
          <a:bodyPr/>
          <a:lstStyle/>
          <a:p>
            <a:r>
              <a:rPr lang="en-GB" dirty="0" smtClean="0"/>
              <a:t>often </a:t>
            </a:r>
            <a:r>
              <a:rPr lang="en-GB" dirty="0"/>
              <a:t>manifest in extra-familial environments including schools, public spaces and online platforms</a:t>
            </a:r>
          </a:p>
          <a:p>
            <a:r>
              <a:rPr lang="en-GB" dirty="0" smtClean="0"/>
              <a:t>are </a:t>
            </a:r>
            <a:r>
              <a:rPr lang="en-GB" dirty="0"/>
              <a:t>informed by peer norms and relationships</a:t>
            </a:r>
          </a:p>
          <a:p>
            <a:r>
              <a:rPr lang="en-GB" dirty="0" smtClean="0"/>
              <a:t>involve </a:t>
            </a:r>
            <a:r>
              <a:rPr lang="en-GB" dirty="0"/>
              <a:t>young people perpetrating, as well as experiencing, harm</a:t>
            </a:r>
          </a:p>
          <a:p>
            <a:r>
              <a:rPr lang="en-GB" dirty="0" smtClean="0"/>
              <a:t>can </a:t>
            </a:r>
            <a:r>
              <a:rPr lang="en-GB" dirty="0"/>
              <a:t>present as the result of perceived ‘choices’ a young person has made and/or continues to make despite professional/parental intervention</a:t>
            </a:r>
          </a:p>
        </p:txBody>
      </p:sp>
    </p:spTree>
    <p:extLst>
      <p:ext uri="{BB962C8B-B14F-4D97-AF65-F5344CB8AC3E}">
        <p14:creationId xmlns:p14="http://schemas.microsoft.com/office/powerpoint/2010/main" val="1844640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552" y="836713"/>
            <a:ext cx="7975798" cy="5340251"/>
          </a:xfrm>
        </p:spPr>
        <p:txBody>
          <a:bodyPr/>
          <a:lstStyle/>
          <a:p>
            <a:r>
              <a:rPr lang="en-GB" dirty="0"/>
              <a:t>often feature grooming, coercion, criminality and serious risks of significant sexual and physical harm that create climates of fear and reduce engagement with services</a:t>
            </a:r>
          </a:p>
          <a:p>
            <a:r>
              <a:rPr lang="en-GB" dirty="0" smtClean="0"/>
              <a:t>are </a:t>
            </a:r>
            <a:r>
              <a:rPr lang="en-GB" dirty="0"/>
              <a:t>beyond the control of parents and rarely instigated by parents</a:t>
            </a:r>
          </a:p>
          <a:p>
            <a:r>
              <a:rPr lang="en-GB" dirty="0" smtClean="0"/>
              <a:t>can </a:t>
            </a:r>
            <a:r>
              <a:rPr lang="en-GB" dirty="0"/>
              <a:t>lead to large numbers of relocations including children over-12 coming into care for the first time and following a rapid escalation in risk and/or managed-moves across schools</a:t>
            </a:r>
          </a:p>
          <a:p>
            <a:r>
              <a:rPr lang="en-GB" dirty="0" smtClean="0"/>
              <a:t>continue </a:t>
            </a:r>
            <a:r>
              <a:rPr lang="en-GB" dirty="0"/>
              <a:t>into adulthood and particularly for young people during the 18-25 transitional period</a:t>
            </a:r>
          </a:p>
        </p:txBody>
      </p:sp>
    </p:spTree>
    <p:extLst>
      <p:ext uri="{BB962C8B-B14F-4D97-AF65-F5344CB8AC3E}">
        <p14:creationId xmlns:p14="http://schemas.microsoft.com/office/powerpoint/2010/main" val="3897219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Contextual Safeguarding</a:t>
            </a:r>
            <a:endParaRPr lang="en-GB" dirty="0"/>
          </a:p>
        </p:txBody>
      </p:sp>
      <p:sp>
        <p:nvSpPr>
          <p:cNvPr id="3" name="Content Placeholder 2"/>
          <p:cNvSpPr>
            <a:spLocks noGrp="1"/>
          </p:cNvSpPr>
          <p:nvPr>
            <p:ph idx="1"/>
          </p:nvPr>
        </p:nvSpPr>
        <p:spPr>
          <a:xfrm>
            <a:off x="2152650" y="1412777"/>
            <a:ext cx="7886700" cy="4764187"/>
          </a:xfrm>
        </p:spPr>
        <p:txBody>
          <a:bodyPr/>
          <a:lstStyle/>
          <a:p>
            <a:r>
              <a:rPr lang="en-GB" dirty="0" smtClean="0"/>
              <a:t>Contextual </a:t>
            </a:r>
            <a:r>
              <a:rPr lang="en-GB" dirty="0"/>
              <a:t>Safeguarding provides a framework for local areas to develop an approach that engages with the extra-familial dynamics of risk in adolescence. </a:t>
            </a:r>
            <a:endParaRPr lang="en-GB" dirty="0" smtClean="0"/>
          </a:p>
          <a:p>
            <a:r>
              <a:rPr lang="en-GB" dirty="0" smtClean="0"/>
              <a:t>Need </a:t>
            </a:r>
            <a:r>
              <a:rPr lang="en-GB" dirty="0"/>
              <a:t>to assess and intervene with extra-familial contexts and relationships in order to safeguard young people during adolescence.</a:t>
            </a:r>
          </a:p>
        </p:txBody>
      </p:sp>
    </p:spTree>
    <p:extLst>
      <p:ext uri="{BB962C8B-B14F-4D97-AF65-F5344CB8AC3E}">
        <p14:creationId xmlns:p14="http://schemas.microsoft.com/office/powerpoint/2010/main" val="1598825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29" y="3105835"/>
            <a:ext cx="10793185" cy="1323439"/>
          </a:xfrm>
          <a:prstGeom prst="rect">
            <a:avLst/>
          </a:prstGeom>
        </p:spPr>
        <p:txBody>
          <a:bodyPr wrap="square">
            <a:spAutoFit/>
          </a:bodyPr>
          <a:lstStyle/>
          <a:p>
            <a:pPr algn="ctr"/>
            <a:r>
              <a:rPr lang="en-GB" sz="4000" u="sng" dirty="0">
                <a:solidFill>
                  <a:srgbClr val="0563C1"/>
                </a:solidFill>
                <a:latin typeface="Calibri" panose="020F0502020204030204" pitchFamily="34" charset="0"/>
                <a:ea typeface="Calibri" panose="020F0502020204030204" pitchFamily="34" charset="0"/>
                <a:hlinkClick r:id="rId2"/>
              </a:rPr>
              <a:t>https://www.nottinghamcity.gov.uk/ncscp</a:t>
            </a:r>
            <a:endParaRPr lang="en-GB" sz="4000" dirty="0">
              <a:latin typeface="Calibri" panose="020F0502020204030204" pitchFamily="34" charset="0"/>
              <a:ea typeface="Calibri" panose="020F0502020204030204" pitchFamily="34" charset="0"/>
            </a:endParaRPr>
          </a:p>
          <a:p>
            <a:pPr algn="ctr"/>
            <a:r>
              <a:rPr lang="en-GB" sz="4000" u="sng" dirty="0">
                <a:solidFill>
                  <a:srgbClr val="0000FF"/>
                </a:solidFill>
                <a:latin typeface="Calibri" panose="020F0502020204030204" pitchFamily="34" charset="0"/>
                <a:ea typeface="Calibri" panose="020F0502020204030204" pitchFamily="34" charset="0"/>
                <a:hlinkClick r:id="rId3"/>
              </a:rPr>
              <a:t>https://twitter.com/NottinghamCSCP</a:t>
            </a:r>
            <a:endParaRPr lang="en-GB" sz="4000" dirty="0">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p:txBody>
          <a:bodyPr/>
          <a:lstStyle/>
          <a:p>
            <a:r>
              <a:rPr lang="en-GB" dirty="0" smtClean="0"/>
              <a:t>Follow Nottingham City Safeguarding Children's Partnership</a:t>
            </a:r>
            <a:endParaRPr lang="en-GB" dirty="0"/>
          </a:p>
        </p:txBody>
      </p:sp>
    </p:spTree>
    <p:extLst>
      <p:ext uri="{BB962C8B-B14F-4D97-AF65-F5344CB8AC3E}">
        <p14:creationId xmlns:p14="http://schemas.microsoft.com/office/powerpoint/2010/main" val="193668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88641"/>
            <a:ext cx="7975798" cy="1502048"/>
          </a:xfrm>
        </p:spPr>
        <p:txBody>
          <a:bodyPr/>
          <a:lstStyle/>
          <a:p>
            <a:r>
              <a:rPr lang="en-GB" sz="2800" dirty="0"/>
              <a:t>Contextual Safeguarding includes (but is not limited to) :</a:t>
            </a:r>
            <a:br>
              <a:rPr lang="en-GB" sz="2800" dirty="0"/>
            </a:br>
            <a:endParaRPr lang="en-GB" sz="2800" dirty="0"/>
          </a:p>
        </p:txBody>
      </p:sp>
      <p:sp>
        <p:nvSpPr>
          <p:cNvPr id="3" name="Content Placeholder 2"/>
          <p:cNvSpPr>
            <a:spLocks noGrp="1"/>
          </p:cNvSpPr>
          <p:nvPr>
            <p:ph idx="1"/>
          </p:nvPr>
        </p:nvSpPr>
        <p:spPr/>
        <p:txBody>
          <a:bodyPr/>
          <a:lstStyle/>
          <a:p>
            <a:r>
              <a:rPr lang="en-GB" dirty="0" smtClean="0"/>
              <a:t>Gang </a:t>
            </a:r>
            <a:r>
              <a:rPr lang="en-GB" dirty="0"/>
              <a:t>membership / serious youth violence</a:t>
            </a:r>
          </a:p>
          <a:p>
            <a:r>
              <a:rPr lang="en-GB" dirty="0"/>
              <a:t>Child sexual exploitation</a:t>
            </a:r>
          </a:p>
          <a:p>
            <a:r>
              <a:rPr lang="en-GB" dirty="0"/>
              <a:t>Child criminal exploitation</a:t>
            </a:r>
          </a:p>
          <a:p>
            <a:r>
              <a:rPr lang="en-GB" dirty="0"/>
              <a:t>Harmful sexual behaviours</a:t>
            </a:r>
          </a:p>
          <a:p>
            <a:r>
              <a:rPr lang="en-GB" dirty="0"/>
              <a:t>Missing from care, home and education</a:t>
            </a:r>
          </a:p>
          <a:p>
            <a:r>
              <a:rPr lang="en-GB" dirty="0"/>
              <a:t>Radicalisation</a:t>
            </a:r>
          </a:p>
          <a:p>
            <a:r>
              <a:rPr lang="en-GB" dirty="0"/>
              <a:t>Trafficking</a:t>
            </a:r>
          </a:p>
          <a:p>
            <a:endParaRPr lang="en-GB" dirty="0"/>
          </a:p>
        </p:txBody>
      </p:sp>
    </p:spTree>
    <p:extLst>
      <p:ext uri="{BB962C8B-B14F-4D97-AF65-F5344CB8AC3E}">
        <p14:creationId xmlns:p14="http://schemas.microsoft.com/office/powerpoint/2010/main" val="3502027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mn-lt"/>
              </a:rPr>
              <a:t>New Prevent Referral Form</a:t>
            </a:r>
            <a:endParaRPr lang="en-GB" b="1" dirty="0">
              <a:latin typeface="+mn-lt"/>
            </a:endParaRPr>
          </a:p>
        </p:txBody>
      </p:sp>
      <p:sp>
        <p:nvSpPr>
          <p:cNvPr id="3" name="Content Placeholder 2"/>
          <p:cNvSpPr>
            <a:spLocks noGrp="1"/>
          </p:cNvSpPr>
          <p:nvPr>
            <p:ph idx="1"/>
          </p:nvPr>
        </p:nvSpPr>
        <p:spPr/>
        <p:txBody>
          <a:bodyPr/>
          <a:lstStyle/>
          <a:p>
            <a:endParaRPr lang="en-GB" sz="4400" b="1" dirty="0" smtClean="0"/>
          </a:p>
          <a:p>
            <a:r>
              <a:rPr lang="en-GB" sz="4400" b="1" dirty="0" smtClean="0"/>
              <a:t>0115 </a:t>
            </a:r>
            <a:r>
              <a:rPr lang="en-GB" sz="4400" b="1" dirty="0"/>
              <a:t>9670999 Ext: </a:t>
            </a:r>
            <a:r>
              <a:rPr lang="en-GB" sz="4400" b="1" dirty="0" smtClean="0"/>
              <a:t>8002963</a:t>
            </a:r>
          </a:p>
          <a:p>
            <a:r>
              <a:rPr lang="en-GB" sz="4400" b="1" dirty="0" smtClean="0"/>
              <a:t>Prevent@Nottinghamshire.pnn.police.uk</a:t>
            </a:r>
            <a:endParaRPr lang="en-GB" sz="4400" dirty="0"/>
          </a:p>
        </p:txBody>
      </p:sp>
    </p:spTree>
    <p:extLst>
      <p:ext uri="{BB962C8B-B14F-4D97-AF65-F5344CB8AC3E}">
        <p14:creationId xmlns:p14="http://schemas.microsoft.com/office/powerpoint/2010/main" val="28405244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l="24662" t="9121" r="32600" b="46394"/>
          <a:stretch/>
        </p:blipFill>
        <p:spPr>
          <a:xfrm>
            <a:off x="1524000" y="19050"/>
            <a:ext cx="5156200" cy="6769100"/>
          </a:xfrm>
          <a:prstGeom prst="rect">
            <a:avLst/>
          </a:prstGeom>
        </p:spPr>
      </p:pic>
      <p:pic>
        <p:nvPicPr>
          <p:cNvPr id="5" name="Picture 4"/>
          <p:cNvPicPr>
            <a:picLocks noChangeAspect="1"/>
          </p:cNvPicPr>
          <p:nvPr/>
        </p:nvPicPr>
        <p:blipFill rotWithShape="1">
          <a:blip r:embed="rId3"/>
          <a:srcRect l="23217" t="8518" r="30216" b="46451"/>
          <a:stretch/>
        </p:blipFill>
        <p:spPr>
          <a:xfrm>
            <a:off x="6464300" y="19050"/>
            <a:ext cx="5727700" cy="6769100"/>
          </a:xfrm>
          <a:prstGeom prst="rect">
            <a:avLst/>
          </a:prstGeom>
        </p:spPr>
      </p:pic>
    </p:spTree>
    <p:extLst>
      <p:ext uri="{BB962C8B-B14F-4D97-AF65-F5344CB8AC3E}">
        <p14:creationId xmlns:p14="http://schemas.microsoft.com/office/powerpoint/2010/main" val="3135433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800" y="197346"/>
            <a:ext cx="7569200" cy="6001643"/>
          </a:xfrm>
          <a:prstGeom prst="rect">
            <a:avLst/>
          </a:prstGeom>
        </p:spPr>
        <p:txBody>
          <a:bodyPr wrap="square">
            <a:spAutoFit/>
          </a:bodyPr>
          <a:lstStyle/>
          <a:p>
            <a:pPr algn="ctr"/>
            <a:r>
              <a:rPr lang="en-US" sz="2400" b="1" dirty="0"/>
              <a:t>Child Sexual Exploitation is child abuse</a:t>
            </a:r>
          </a:p>
          <a:p>
            <a:endParaRPr lang="en-US" dirty="0"/>
          </a:p>
          <a:p>
            <a:r>
              <a:rPr lang="en-US" dirty="0"/>
              <a:t>Perpetrators of CSE  </a:t>
            </a:r>
            <a:r>
              <a:rPr lang="en-US" dirty="0" err="1"/>
              <a:t>recognise</a:t>
            </a:r>
            <a:r>
              <a:rPr lang="en-US" dirty="0"/>
              <a:t> vulnerability, and develop exploitative relationships; further compounding the child’s vulnerability. </a:t>
            </a:r>
          </a:p>
          <a:p>
            <a:r>
              <a:rPr lang="en-US" dirty="0"/>
              <a:t>Professional vigilance  is needed as:</a:t>
            </a:r>
          </a:p>
          <a:p>
            <a:endParaRPr lang="en-US" dirty="0"/>
          </a:p>
          <a:p>
            <a:r>
              <a:rPr lang="en-US" dirty="0"/>
              <a:t>A child may think they are in a consensual relationship because they get affection, attention or gifts.</a:t>
            </a:r>
          </a:p>
          <a:p>
            <a:r>
              <a:rPr lang="en-US" dirty="0"/>
              <a:t> </a:t>
            </a:r>
          </a:p>
          <a:p>
            <a:r>
              <a:rPr lang="en-US" dirty="0"/>
              <a:t>Always consider Peer on Peer CSE with gifts as little as Take away food or access to Wi-Fi.</a:t>
            </a:r>
          </a:p>
          <a:p>
            <a:endParaRPr lang="en-US" dirty="0"/>
          </a:p>
          <a:p>
            <a:r>
              <a:rPr lang="en-US" dirty="0"/>
              <a:t>A relationships that appears to be ‘’loving’’ can change significantly, so that the child experiences  fear, deception, coercion or violence. They are not in control.  They have no choice.</a:t>
            </a:r>
          </a:p>
          <a:p>
            <a:endParaRPr lang="en-US" dirty="0"/>
          </a:p>
          <a:p>
            <a:pPr algn="ctr"/>
            <a:r>
              <a:rPr lang="en-US" dirty="0"/>
              <a:t>Victims:</a:t>
            </a:r>
          </a:p>
          <a:p>
            <a:pPr algn="ctr"/>
            <a:r>
              <a:rPr lang="en-US" dirty="0"/>
              <a:t>Any child of any age</a:t>
            </a:r>
          </a:p>
          <a:p>
            <a:pPr algn="ctr"/>
            <a:r>
              <a:rPr lang="en-US" dirty="0"/>
              <a:t>Any background</a:t>
            </a:r>
          </a:p>
          <a:p>
            <a:pPr algn="ctr"/>
            <a:r>
              <a:rPr lang="en-US" dirty="0"/>
              <a:t>Any gender or sexual orientation</a:t>
            </a:r>
          </a:p>
          <a:p>
            <a:pPr algn="ctr"/>
            <a:r>
              <a:rPr lang="en-US" dirty="0"/>
              <a:t>Any vulnerability </a:t>
            </a:r>
          </a:p>
        </p:txBody>
      </p:sp>
    </p:spTree>
    <p:extLst>
      <p:ext uri="{BB962C8B-B14F-4D97-AF65-F5344CB8AC3E}">
        <p14:creationId xmlns:p14="http://schemas.microsoft.com/office/powerpoint/2010/main" val="2346901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Best Practice for Safeguarding Files</a:t>
            </a:r>
            <a:r>
              <a:rPr lang="en-GB" dirty="0"/>
              <a:t/>
            </a:r>
            <a:br>
              <a:rPr lang="en-GB" dirty="0"/>
            </a:br>
            <a:endParaRPr lang="en-GB" dirty="0"/>
          </a:p>
        </p:txBody>
      </p:sp>
      <p:sp>
        <p:nvSpPr>
          <p:cNvPr id="3" name="Content Placeholder 2"/>
          <p:cNvSpPr>
            <a:spLocks noGrp="1"/>
          </p:cNvSpPr>
          <p:nvPr>
            <p:ph idx="1"/>
          </p:nvPr>
        </p:nvSpPr>
        <p:spPr>
          <a:xfrm>
            <a:off x="415600" y="1356967"/>
            <a:ext cx="11360800" cy="4734866"/>
          </a:xfrm>
        </p:spPr>
        <p:txBody>
          <a:bodyPr/>
          <a:lstStyle/>
          <a:p>
            <a:pPr marL="114300" indent="0">
              <a:buNone/>
            </a:pPr>
            <a:endParaRPr lang="en-GB" dirty="0"/>
          </a:p>
          <a:p>
            <a:pPr lvl="0"/>
            <a:r>
              <a:rPr lang="en-GB" sz="2400" dirty="0"/>
              <a:t>Monitor, review and action your safeguarding system daily.</a:t>
            </a:r>
          </a:p>
          <a:p>
            <a:pPr lvl="0"/>
            <a:r>
              <a:rPr lang="en-GB" sz="2400" dirty="0"/>
              <a:t>Risk assess concerns raised and record your rational.</a:t>
            </a:r>
          </a:p>
          <a:p>
            <a:pPr lvl="0"/>
            <a:r>
              <a:rPr lang="en-GB" sz="2400" dirty="0"/>
              <a:t>Once action is allocated state name, role, date and time.</a:t>
            </a:r>
          </a:p>
          <a:p>
            <a:pPr lvl="0"/>
            <a:r>
              <a:rPr lang="en-GB" sz="2400" dirty="0"/>
              <a:t>Embed weekly safeguarding meetings regarding overarching concerns. If individual children are discussed transfer from minutes into safeguarding system.</a:t>
            </a:r>
          </a:p>
          <a:p>
            <a:pPr lvl="0"/>
            <a:r>
              <a:rPr lang="en-GB" sz="2400" dirty="0"/>
              <a:t>Children who are on a Child Protection Plan should have a weekly update from Teacher on their presentation, behaviour and emotional wellbeing. Include positive comments.</a:t>
            </a:r>
          </a:p>
          <a:p>
            <a:endParaRPr lang="en-GB" sz="2400" dirty="0"/>
          </a:p>
        </p:txBody>
      </p:sp>
    </p:spTree>
    <p:extLst>
      <p:ext uri="{BB962C8B-B14F-4D97-AF65-F5344CB8AC3E}">
        <p14:creationId xmlns:p14="http://schemas.microsoft.com/office/powerpoint/2010/main" val="1761579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00" y="711200"/>
            <a:ext cx="11360800" cy="5380633"/>
          </a:xfrm>
        </p:spPr>
        <p:txBody>
          <a:bodyPr/>
          <a:lstStyle/>
          <a:p>
            <a:r>
              <a:rPr lang="en-GB" sz="2400" dirty="0"/>
              <a:t>When recording do not use emotive language, be as factual as possible. If you express your opinion state that is what it is and make it clear</a:t>
            </a:r>
            <a:r>
              <a:rPr lang="en-GB" sz="2400" dirty="0" smtClean="0"/>
              <a:t>.</a:t>
            </a:r>
          </a:p>
          <a:p>
            <a:pPr lvl="0"/>
            <a:r>
              <a:rPr lang="en-GB" sz="2400" dirty="0" smtClean="0"/>
              <a:t>When </a:t>
            </a:r>
            <a:r>
              <a:rPr lang="en-GB" sz="2400" dirty="0"/>
              <a:t>your provision has a number of DSL’s have a rota that clearly states to others who is on duty that day. </a:t>
            </a:r>
          </a:p>
          <a:p>
            <a:pPr lvl="0"/>
            <a:r>
              <a:rPr lang="en-GB" sz="2400" dirty="0"/>
              <a:t>Consider using the vulnerability index. This may help staff understand the behaviour of the child.</a:t>
            </a:r>
          </a:p>
          <a:p>
            <a:pPr lvl="0"/>
            <a:r>
              <a:rPr lang="en-GB" sz="2400" dirty="0"/>
              <a:t>Anyone who is not a DSL but administrates your safeguarding system must have minimum basic safeguarding training.</a:t>
            </a:r>
          </a:p>
          <a:p>
            <a:pPr lvl="0"/>
            <a:r>
              <a:rPr lang="en-GB" sz="2400" dirty="0"/>
              <a:t>Share safeguarding concerns and vulnerabilities with the Teacher. They are the person with them the most they need the information to understand presented behaviour and be able to safeguard the child.</a:t>
            </a:r>
          </a:p>
          <a:p>
            <a:pPr lvl="0"/>
            <a:r>
              <a:rPr lang="en-GB" sz="2400" dirty="0"/>
              <a:t>If you have trouble getting the minutes of meetings from the Social Worker let me know I may be able to help.</a:t>
            </a:r>
          </a:p>
          <a:p>
            <a:endParaRPr lang="en-GB" dirty="0"/>
          </a:p>
        </p:txBody>
      </p:sp>
    </p:spTree>
    <p:extLst>
      <p:ext uri="{BB962C8B-B14F-4D97-AF65-F5344CB8AC3E}">
        <p14:creationId xmlns:p14="http://schemas.microsoft.com/office/powerpoint/2010/main" val="4137779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231900" y="1079500"/>
            <a:ext cx="9105900" cy="5651500"/>
          </a:xfrm>
          <a:prstGeom prst="rect">
            <a:avLst/>
          </a:prstGeom>
        </p:spPr>
      </p:pic>
      <p:sp>
        <p:nvSpPr>
          <p:cNvPr id="8" name="Rectangle 7"/>
          <p:cNvSpPr/>
          <p:nvPr/>
        </p:nvSpPr>
        <p:spPr>
          <a:xfrm>
            <a:off x="624795" y="297934"/>
            <a:ext cx="7545655" cy="646331"/>
          </a:xfrm>
          <a:prstGeom prst="rect">
            <a:avLst/>
          </a:prstGeom>
        </p:spPr>
        <p:txBody>
          <a:bodyPr wrap="none">
            <a:spAutoFit/>
          </a:bodyPr>
          <a:lstStyle/>
          <a:p>
            <a:pPr lvl="0">
              <a:spcBef>
                <a:spcPts val="300"/>
              </a:spcBef>
              <a:spcAft>
                <a:spcPts val="300"/>
              </a:spcAft>
            </a:pPr>
            <a:r>
              <a:rPr lang="en-GB" sz="3600" dirty="0">
                <a:latin typeface="Arial" panose="020B0604020202020204" pitchFamily="34" charset="0"/>
                <a:ea typeface="Times New Roman" panose="02020603050405020304" pitchFamily="18" charset="0"/>
                <a:cs typeface="Times New Roman" panose="02020603050405020304" pitchFamily="18" charset="0"/>
              </a:rPr>
              <a:t>Priority Family workshop for parents</a:t>
            </a:r>
            <a:endParaRPr lang="en-GB" sz="3600" dirty="0">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2624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dirty="0" smtClean="0"/>
              <a:t>Paul Martin Priority Families</a:t>
            </a:r>
            <a:endParaRPr lang="en-GB" sz="3600" dirty="0"/>
          </a:p>
        </p:txBody>
      </p:sp>
      <p:sp>
        <p:nvSpPr>
          <p:cNvPr id="4" name="Rectangle 3"/>
          <p:cNvSpPr/>
          <p:nvPr/>
        </p:nvSpPr>
        <p:spPr>
          <a:xfrm>
            <a:off x="415600" y="3105835"/>
            <a:ext cx="10442900" cy="1200329"/>
          </a:xfrm>
          <a:prstGeom prst="rect">
            <a:avLst/>
          </a:prstGeom>
        </p:spPr>
        <p:txBody>
          <a:bodyPr wrap="square">
            <a:spAutoFit/>
          </a:bodyPr>
          <a:lstStyle/>
          <a:p>
            <a:pPr marL="457200" indent="-457200">
              <a:buFont typeface="Arial" panose="020B0604020202020204" pitchFamily="34" charset="0"/>
              <a:buChar char="•"/>
            </a:pPr>
            <a:r>
              <a:rPr lang="en-GB" sz="3600" dirty="0"/>
              <a:t>Reducing Parenting Conflict - training for staff</a:t>
            </a:r>
          </a:p>
          <a:p>
            <a:pPr marL="457200" indent="-457200">
              <a:buFont typeface="Arial" panose="020B0604020202020204" pitchFamily="34" charset="0"/>
              <a:buChar char="•"/>
            </a:pPr>
            <a:r>
              <a:rPr lang="en-GB" sz="3600" dirty="0"/>
              <a:t>Trauma and other training for parents/carers</a:t>
            </a:r>
          </a:p>
        </p:txBody>
      </p:sp>
    </p:spTree>
    <p:extLst>
      <p:ext uri="{BB962C8B-B14F-4D97-AF65-F5344CB8AC3E}">
        <p14:creationId xmlns:p14="http://schemas.microsoft.com/office/powerpoint/2010/main" val="86070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6225" y="1130357"/>
            <a:ext cx="11639550" cy="1610072"/>
          </a:xfrm>
        </p:spPr>
        <p:txBody>
          <a:bodyPr/>
          <a:lstStyle/>
          <a:p>
            <a:pPr>
              <a:defRPr/>
            </a:pPr>
            <a:r>
              <a:rPr lang="en-GB" altLang="en-US" sz="3200" cap="none" dirty="0">
                <a:solidFill>
                  <a:schemeClr val="bg2">
                    <a:lumMod val="10000"/>
                  </a:schemeClr>
                </a:solidFill>
              </a:rPr>
              <a:t>Nottingham Behaviour Support Team</a:t>
            </a:r>
            <a:br>
              <a:rPr lang="en-GB" altLang="en-US" sz="3200" cap="none" dirty="0">
                <a:solidFill>
                  <a:schemeClr val="bg2">
                    <a:lumMod val="10000"/>
                  </a:schemeClr>
                </a:solidFill>
              </a:rPr>
            </a:br>
            <a:r>
              <a:rPr lang="en-GB" altLang="en-US" sz="3200" cap="none" dirty="0" smtClean="0">
                <a:solidFill>
                  <a:schemeClr val="bg2">
                    <a:lumMod val="10000"/>
                  </a:schemeClr>
                </a:solidFill>
              </a:rPr>
              <a:t>Approach </a:t>
            </a:r>
            <a:r>
              <a:rPr lang="en-GB" altLang="en-US" sz="3200" cap="none" dirty="0">
                <a:solidFill>
                  <a:schemeClr val="bg2">
                    <a:lumMod val="10000"/>
                  </a:schemeClr>
                </a:solidFill>
              </a:rPr>
              <a:t>Training ltd.</a:t>
            </a:r>
            <a:endParaRPr lang="en-GB" sz="3200" cap="none" dirty="0"/>
          </a:p>
        </p:txBody>
      </p:sp>
      <p:sp>
        <p:nvSpPr>
          <p:cNvPr id="5" name="Subtitle 4"/>
          <p:cNvSpPr>
            <a:spLocks noGrp="1"/>
          </p:cNvSpPr>
          <p:nvPr>
            <p:ph type="subTitle" idx="1"/>
          </p:nvPr>
        </p:nvSpPr>
        <p:spPr>
          <a:xfrm>
            <a:off x="276225" y="2799214"/>
            <a:ext cx="11639550" cy="1259572"/>
          </a:xfrm>
        </p:spPr>
        <p:txBody>
          <a:bodyPr>
            <a:noAutofit/>
          </a:bodyPr>
          <a:lstStyle/>
          <a:p>
            <a:pPr>
              <a:defRPr/>
            </a:pPr>
            <a:r>
              <a:rPr lang="en-GB" sz="2400" b="1" dirty="0">
                <a:latin typeface="+mj-lt"/>
                <a:ea typeface="ＭＳ Ｐゴシック" charset="0"/>
              </a:rPr>
              <a:t>Positive Behaviour </a:t>
            </a:r>
            <a:r>
              <a:rPr lang="en-GB" sz="2400" b="1" dirty="0" smtClean="0">
                <a:latin typeface="+mj-lt"/>
                <a:ea typeface="ＭＳ Ｐゴシック" charset="0"/>
              </a:rPr>
              <a:t>Support,</a:t>
            </a:r>
            <a:endParaRPr lang="en-GB" sz="2400" b="1" dirty="0">
              <a:latin typeface="+mj-lt"/>
              <a:ea typeface="ＭＳ Ｐゴシック" charset="0"/>
            </a:endParaRPr>
          </a:p>
          <a:p>
            <a:pPr>
              <a:defRPr/>
            </a:pPr>
            <a:r>
              <a:rPr lang="en-GB" sz="2400" b="1" dirty="0">
                <a:latin typeface="+mj-lt"/>
                <a:ea typeface="ＭＳ Ｐゴシック" charset="0"/>
              </a:rPr>
              <a:t>De-escalation and Restrictive Physical Intervention (RPI) Strategies</a:t>
            </a:r>
          </a:p>
          <a:p>
            <a:endParaRPr lang="en-GB" sz="1800" dirty="0"/>
          </a:p>
        </p:txBody>
      </p:sp>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1" t="9501" r="20512" b="9501"/>
          <a:stretch/>
        </p:blipFill>
        <p:spPr>
          <a:xfrm>
            <a:off x="11123687" y="5501043"/>
            <a:ext cx="792088" cy="61366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501" t="9501" r="20512" b="9501"/>
          <a:stretch/>
        </p:blipFill>
        <p:spPr>
          <a:xfrm>
            <a:off x="5144211" y="4243628"/>
            <a:ext cx="1903578" cy="1474794"/>
          </a:xfrm>
          <a:prstGeom prst="rect">
            <a:avLst/>
          </a:prstGeom>
        </p:spPr>
      </p:pic>
      <p:sp>
        <p:nvSpPr>
          <p:cNvPr id="8" name="Subtitle 4"/>
          <p:cNvSpPr txBox="1">
            <a:spLocks/>
          </p:cNvSpPr>
          <p:nvPr/>
        </p:nvSpPr>
        <p:spPr>
          <a:xfrm>
            <a:off x="2185615" y="4981025"/>
            <a:ext cx="8640960" cy="125957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400" kern="1200" spc="80" baseline="0">
                <a:solidFill>
                  <a:schemeClr val="tx1"/>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400" kern="1200">
                <a:solidFill>
                  <a:schemeClr val="tx1"/>
                </a:solidFill>
                <a:latin typeface="+mn-lt"/>
                <a:ea typeface="+mn-ea"/>
                <a:cs typeface="+mn-cs"/>
              </a:defRPr>
            </a:lvl9pPr>
          </a:lstStyle>
          <a:p>
            <a:pPr>
              <a:defRPr/>
            </a:pPr>
            <a:endParaRPr lang="en-GB" sz="1800" dirty="0"/>
          </a:p>
        </p:txBody>
      </p:sp>
    </p:spTree>
    <p:extLst>
      <p:ext uri="{BB962C8B-B14F-4D97-AF65-F5344CB8AC3E}">
        <p14:creationId xmlns:p14="http://schemas.microsoft.com/office/powerpoint/2010/main" val="3632807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wnload.jpg"/>
          <p:cNvPicPr>
            <a:picLocks noChangeAspect="1"/>
          </p:cNvPicPr>
          <p:nvPr/>
        </p:nvPicPr>
        <p:blipFill rotWithShape="1">
          <a:blip r:embed="rId3">
            <a:extLst>
              <a:ext uri="{28A0092B-C50C-407E-A947-70E740481C1C}">
                <a14:useLocalDpi xmlns:a14="http://schemas.microsoft.com/office/drawing/2010/main" val="0"/>
              </a:ext>
            </a:extLst>
          </a:blip>
          <a:srcRect t="8880" b="3519"/>
          <a:stretch/>
        </p:blipFill>
        <p:spPr bwMode="auto">
          <a:xfrm>
            <a:off x="8058141" y="9053181"/>
            <a:ext cx="1821479" cy="14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3"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1127" y="8906463"/>
            <a:ext cx="2104042"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itle 2"/>
          <p:cNvSpPr>
            <a:spLocks noGrp="1"/>
          </p:cNvSpPr>
          <p:nvPr>
            <p:ph type="title"/>
          </p:nvPr>
        </p:nvSpPr>
        <p:spPr>
          <a:xfrm>
            <a:off x="273329" y="196530"/>
            <a:ext cx="10241280" cy="865354"/>
          </a:xfrm>
        </p:spPr>
        <p:txBody>
          <a:bodyPr anchor="t">
            <a:normAutofit fontScale="90000"/>
          </a:bodyPr>
          <a:lstStyle/>
          <a:p>
            <a:r>
              <a:rPr lang="en-GB" dirty="0" smtClean="0"/>
              <a:t>Task</a:t>
            </a:r>
            <a:br>
              <a:rPr lang="en-GB" dirty="0" smtClean="0"/>
            </a:br>
            <a:r>
              <a:rPr lang="en-GB" dirty="0" smtClean="0"/>
              <a:t/>
            </a:r>
            <a:br>
              <a:rPr lang="en-GB" dirty="0" smtClean="0"/>
            </a:br>
            <a:r>
              <a:rPr lang="en-GB" sz="3600" dirty="0" smtClean="0"/>
              <a:t>True or false?</a:t>
            </a:r>
            <a:r>
              <a:rPr lang="en-GB" sz="2700" dirty="0" smtClean="0"/>
              <a:t/>
            </a:r>
            <a:br>
              <a:rPr lang="en-GB" sz="2700" dirty="0" smtClean="0"/>
            </a:br>
            <a:r>
              <a:rPr lang="en-GB" sz="2700" dirty="0" smtClean="0"/>
              <a:t>  </a:t>
            </a:r>
            <a:br>
              <a:rPr lang="en-GB" sz="2700" dirty="0" smtClean="0"/>
            </a:br>
            <a:r>
              <a:rPr lang="en-GB" sz="2700" b="1" dirty="0" smtClean="0"/>
              <a:t>  -</a:t>
            </a:r>
            <a:r>
              <a:rPr lang="en-GB" sz="2400" b="1" dirty="0" smtClean="0"/>
              <a:t>Only senior management can restrain a CYP.</a:t>
            </a:r>
            <a:br>
              <a:rPr lang="en-GB" sz="2400" b="1" dirty="0" smtClean="0"/>
            </a:br>
            <a:r>
              <a:rPr lang="en-GB" sz="2400" b="1" dirty="0" smtClean="0"/>
              <a:t/>
            </a:r>
            <a:br>
              <a:rPr lang="en-GB" sz="2400" b="1" dirty="0" smtClean="0"/>
            </a:br>
            <a:r>
              <a:rPr lang="en-GB" sz="2400" b="1" dirty="0" smtClean="0"/>
              <a:t>  - Teachers and TA’s must restrain if they see a problem arising.</a:t>
            </a:r>
            <a:br>
              <a:rPr lang="en-GB" sz="2400" b="1" dirty="0" smtClean="0"/>
            </a:br>
            <a:r>
              <a:rPr lang="en-GB" sz="2400" b="1" dirty="0" smtClean="0"/>
              <a:t/>
            </a:r>
            <a:br>
              <a:rPr lang="en-GB" sz="2400" b="1" dirty="0" smtClean="0"/>
            </a:br>
            <a:r>
              <a:rPr lang="en-GB" sz="2400" b="1" dirty="0"/>
              <a:t>  </a:t>
            </a:r>
            <a:r>
              <a:rPr lang="en-GB" sz="2400" b="1" dirty="0" smtClean="0"/>
              <a:t>- Staff can ‘opt out’ of using physical intervention.</a:t>
            </a:r>
            <a:br>
              <a:rPr lang="en-GB" sz="2400" b="1" dirty="0" smtClean="0"/>
            </a:br>
            <a:r>
              <a:rPr lang="en-GB" sz="2400" b="1" dirty="0" smtClean="0"/>
              <a:t/>
            </a:r>
            <a:br>
              <a:rPr lang="en-GB" sz="2400" b="1" dirty="0" smtClean="0"/>
            </a:br>
            <a:r>
              <a:rPr lang="en-GB" sz="2400" b="1" dirty="0"/>
              <a:t> </a:t>
            </a:r>
            <a:r>
              <a:rPr lang="en-GB" sz="2400" b="1" dirty="0" smtClean="0"/>
              <a:t> - The only time that restraint can be used is when the situation is unsafe.</a:t>
            </a:r>
            <a:br>
              <a:rPr lang="en-GB" sz="2400" b="1" dirty="0" smtClean="0"/>
            </a:br>
            <a:r>
              <a:rPr lang="en-GB" sz="2400" b="1" dirty="0" smtClean="0"/>
              <a:t/>
            </a:r>
            <a:br>
              <a:rPr lang="en-GB" sz="2400" b="1" dirty="0" smtClean="0"/>
            </a:br>
            <a:r>
              <a:rPr lang="en-GB" sz="2400" b="1" dirty="0"/>
              <a:t> </a:t>
            </a:r>
            <a:r>
              <a:rPr lang="en-GB" sz="2400" b="1" dirty="0" smtClean="0"/>
              <a:t> - Parents can refuse to let school staff restrain CYP’s.</a:t>
            </a:r>
            <a:br>
              <a:rPr lang="en-GB" sz="2400" b="1" dirty="0" smtClean="0"/>
            </a:br>
            <a:r>
              <a:rPr lang="en-GB" sz="2400" b="1" dirty="0" smtClean="0"/>
              <a:t/>
            </a:r>
            <a:br>
              <a:rPr lang="en-GB" sz="2400" b="1" dirty="0" smtClean="0"/>
            </a:br>
            <a:r>
              <a:rPr lang="en-GB" sz="2400" b="1" dirty="0"/>
              <a:t> </a:t>
            </a:r>
            <a:r>
              <a:rPr lang="en-GB" sz="2400" b="1" dirty="0" smtClean="0"/>
              <a:t> - there must be a written risk assessment before CYP’s can be restrained.</a:t>
            </a:r>
            <a:br>
              <a:rPr lang="en-GB" sz="2400" b="1" dirty="0" smtClean="0"/>
            </a:br>
            <a:r>
              <a:rPr lang="en-GB" sz="2400" b="1" dirty="0" smtClean="0"/>
              <a:t/>
            </a:r>
            <a:br>
              <a:rPr lang="en-GB" sz="2400" b="1" dirty="0" smtClean="0"/>
            </a:br>
            <a:endParaRPr lang="en-GB" sz="2400" b="1" dirty="0"/>
          </a:p>
        </p:txBody>
      </p:sp>
      <p:pic>
        <p:nvPicPr>
          <p:cNvPr id="22" name="Picture 21"/>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1" t="9501" r="20512" b="9501"/>
          <a:stretch/>
        </p:blipFill>
        <p:spPr>
          <a:xfrm>
            <a:off x="11123687" y="5501043"/>
            <a:ext cx="792088" cy="613669"/>
          </a:xfrm>
          <a:prstGeom prst="rect">
            <a:avLst/>
          </a:prstGeom>
        </p:spPr>
      </p:pic>
    </p:spTree>
    <p:extLst>
      <p:ext uri="{BB962C8B-B14F-4D97-AF65-F5344CB8AC3E}">
        <p14:creationId xmlns:p14="http://schemas.microsoft.com/office/powerpoint/2010/main" val="264172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a:xfrm>
            <a:off x="736600" y="333374"/>
            <a:ext cx="9244013" cy="1724025"/>
          </a:xfrm>
        </p:spPr>
        <p:txBody>
          <a:bodyPr/>
          <a:lstStyle/>
          <a:p>
            <a:pPr algn="ctr"/>
            <a:r>
              <a:rPr lang="en-GB" altLang="en-US" sz="4000" dirty="0">
                <a:latin typeface="Arial" panose="020B0604020202020204" pitchFamily="34" charset="0"/>
              </a:rPr>
              <a:t>DSL Network</a:t>
            </a:r>
            <a:br>
              <a:rPr lang="en-GB" altLang="en-US" sz="4000" dirty="0">
                <a:latin typeface="Arial" panose="020B0604020202020204" pitchFamily="34" charset="0"/>
              </a:rPr>
            </a:br>
            <a:r>
              <a:rPr lang="en-GB" altLang="en-US" sz="4000" dirty="0">
                <a:latin typeface="Arial" panose="020B0604020202020204" pitchFamily="34" charset="0"/>
              </a:rPr>
              <a:t>Aims and Purpose </a:t>
            </a:r>
            <a:endParaRPr lang="en-GB" sz="3800" b="1" dirty="0">
              <a:solidFill>
                <a:schemeClr val="tx1"/>
              </a:solidFill>
              <a:latin typeface="Arial" charset="0"/>
              <a:cs typeface="Arial" charset="0"/>
            </a:endParaRPr>
          </a:p>
        </p:txBody>
      </p:sp>
      <p:sp>
        <p:nvSpPr>
          <p:cNvPr id="16386" name="Rectangle 3"/>
          <p:cNvSpPr>
            <a:spLocks noGrp="1"/>
          </p:cNvSpPr>
          <p:nvPr>
            <p:ph type="body" idx="4294967295"/>
          </p:nvPr>
        </p:nvSpPr>
        <p:spPr>
          <a:xfrm>
            <a:off x="1003300" y="2705100"/>
            <a:ext cx="10414000" cy="3871914"/>
          </a:xfrm>
        </p:spPr>
        <p:txBody>
          <a:bodyPr/>
          <a:lstStyle/>
          <a:p>
            <a:pPr marL="457189">
              <a:buFontTx/>
              <a:buChar char="•"/>
            </a:pPr>
            <a:r>
              <a:rPr lang="en-GB" altLang="en-US" sz="2800" dirty="0">
                <a:latin typeface="Arial" panose="020B0604020202020204" pitchFamily="34" charset="0"/>
              </a:rPr>
              <a:t>To promote connectivity with the </a:t>
            </a:r>
            <a:r>
              <a:rPr lang="en-GB" altLang="en-US" sz="2800" dirty="0" smtClean="0">
                <a:latin typeface="Arial" panose="020B0604020202020204" pitchFamily="34" charset="0"/>
              </a:rPr>
              <a:t>Nottingham City </a:t>
            </a:r>
            <a:r>
              <a:rPr lang="en-GB" altLang="en-US" sz="2800" dirty="0">
                <a:latin typeface="Arial" panose="020B0604020202020204" pitchFamily="34" charset="0"/>
              </a:rPr>
              <a:t>Safeguarding Children </a:t>
            </a:r>
            <a:r>
              <a:rPr lang="en-GB" altLang="en-US" sz="2800" dirty="0" smtClean="0">
                <a:latin typeface="Arial" panose="020B0604020202020204" pitchFamily="34" charset="0"/>
              </a:rPr>
              <a:t>Partnership </a:t>
            </a:r>
            <a:endParaRPr lang="en-GB" altLang="en-US" sz="2800" dirty="0">
              <a:latin typeface="Arial" panose="020B0604020202020204" pitchFamily="34" charset="0"/>
            </a:endParaRPr>
          </a:p>
          <a:p>
            <a:pPr marL="457189">
              <a:buFontTx/>
              <a:buChar char="•"/>
            </a:pPr>
            <a:r>
              <a:rPr lang="en-GB" altLang="en-US" sz="2800" dirty="0">
                <a:latin typeface="Arial" panose="020B0604020202020204" pitchFamily="34" charset="0"/>
              </a:rPr>
              <a:t>Act as a conduit for policy updates </a:t>
            </a:r>
          </a:p>
          <a:p>
            <a:pPr marL="457189">
              <a:buFontTx/>
              <a:buChar char="•"/>
            </a:pPr>
            <a:r>
              <a:rPr lang="en-GB" altLang="en-US" sz="2800" dirty="0">
                <a:latin typeface="Arial" panose="020B0604020202020204" pitchFamily="34" charset="0"/>
              </a:rPr>
              <a:t>A practice network which demonstrates professional behaviours and mutual support </a:t>
            </a:r>
          </a:p>
          <a:p>
            <a:pPr marL="266693" indent="0">
              <a:lnSpc>
                <a:spcPct val="80000"/>
              </a:lnSpc>
              <a:buFontTx/>
              <a:buAutoNum type="arabicPeriod"/>
            </a:pPr>
            <a:endParaRPr lang="en-GB" sz="2800" dirty="0">
              <a:latin typeface="Arial" charset="0"/>
              <a:cs typeface="Arial" charset="0"/>
            </a:endParaRPr>
          </a:p>
        </p:txBody>
      </p:sp>
    </p:spTree>
    <p:extLst>
      <p:ext uri="{BB962C8B-B14F-4D97-AF65-F5344CB8AC3E}">
        <p14:creationId xmlns:p14="http://schemas.microsoft.com/office/powerpoint/2010/main" val="4008650808"/>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10" y="204444"/>
            <a:ext cx="10241280" cy="1371600"/>
          </a:xfrm>
        </p:spPr>
        <p:txBody>
          <a:bodyPr anchor="t"/>
          <a:lstStyle/>
          <a:p>
            <a:r>
              <a:rPr lang="en-GB" dirty="0" smtClean="0"/>
              <a:t>Nottingham City RPI Team</a:t>
            </a:r>
            <a:endParaRPr lang="en-GB" dirty="0"/>
          </a:p>
        </p:txBody>
      </p:sp>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1" t="9501" r="20512" b="9501"/>
          <a:stretch/>
        </p:blipFill>
        <p:spPr>
          <a:xfrm>
            <a:off x="11123687" y="5501043"/>
            <a:ext cx="792088" cy="613669"/>
          </a:xfrm>
          <a:prstGeom prst="rect">
            <a:avLst/>
          </a:prstGeom>
        </p:spPr>
      </p:pic>
      <p:graphicFrame>
        <p:nvGraphicFramePr>
          <p:cNvPr id="3" name="Diagram 2"/>
          <p:cNvGraphicFramePr/>
          <p:nvPr>
            <p:extLst/>
          </p:nvPr>
        </p:nvGraphicFramePr>
        <p:xfrm>
          <a:off x="-4795" y="727587"/>
          <a:ext cx="6995529" cy="5938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371303" y="1997839"/>
            <a:ext cx="5151181"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Should you require </a:t>
            </a:r>
            <a:r>
              <a:rPr lang="en-GB" dirty="0" smtClean="0"/>
              <a:t>further training, assistance  </a:t>
            </a:r>
            <a:r>
              <a:rPr lang="en-GB" dirty="0"/>
              <a:t>or support </a:t>
            </a:r>
            <a:r>
              <a:rPr lang="en-GB" dirty="0" smtClean="0"/>
              <a:t>in </a:t>
            </a:r>
            <a:r>
              <a:rPr lang="en-GB" dirty="0"/>
              <a:t>your </a:t>
            </a:r>
            <a:r>
              <a:rPr lang="en-GB" dirty="0" smtClean="0"/>
              <a:t>setting </a:t>
            </a:r>
            <a:r>
              <a:rPr lang="en-GB" dirty="0"/>
              <a:t>please feel free to contact us.</a:t>
            </a:r>
            <a:br>
              <a:rPr lang="en-GB" dirty="0"/>
            </a:br>
            <a:r>
              <a:rPr lang="en-GB" dirty="0"/>
              <a:t/>
            </a:r>
            <a:br>
              <a:rPr lang="en-GB" dirty="0"/>
            </a:br>
            <a:r>
              <a:rPr lang="en-GB" dirty="0"/>
              <a:t>Tel: 0115 876 2438</a:t>
            </a:r>
            <a:br>
              <a:rPr lang="en-GB" dirty="0"/>
            </a:br>
            <a:r>
              <a:rPr lang="en-GB" dirty="0"/>
              <a:t>Email: rpitraining@nottinghamcity.gov.uk</a:t>
            </a:r>
            <a:br>
              <a:rPr lang="en-GB" dirty="0"/>
            </a:br>
            <a:r>
              <a:rPr lang="en-GB" dirty="0"/>
              <a:t/>
            </a:r>
            <a:br>
              <a:rPr lang="en-GB" dirty="0"/>
            </a:br>
            <a:r>
              <a:rPr lang="en-GB" dirty="0"/>
              <a:t>Alternatively, you can contact your BST Link Teacher to set up further training or receive support.</a:t>
            </a:r>
          </a:p>
        </p:txBody>
      </p:sp>
    </p:spTree>
    <p:extLst>
      <p:ext uri="{BB962C8B-B14F-4D97-AF65-F5344CB8AC3E}">
        <p14:creationId xmlns:p14="http://schemas.microsoft.com/office/powerpoint/2010/main" val="993157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2601522" y="1165122"/>
          <a:ext cx="6988956" cy="4348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89941" y="223494"/>
            <a:ext cx="10241280" cy="1371600"/>
          </a:xfrm>
        </p:spPr>
        <p:txBody>
          <a:bodyPr anchor="t">
            <a:normAutofit fontScale="90000"/>
          </a:bodyPr>
          <a:lstStyle/>
          <a:p>
            <a:r>
              <a:rPr lang="en-GB" dirty="0" smtClean="0"/>
              <a:t>Outcomes of an Approach Training day</a:t>
            </a:r>
            <a:br>
              <a:rPr lang="en-GB" dirty="0" smtClean="0"/>
            </a:br>
            <a:r>
              <a:rPr lang="en-GB" dirty="0"/>
              <a:t/>
            </a:r>
            <a:br>
              <a:rPr lang="en-GB" dirty="0"/>
            </a:br>
            <a:endParaRPr lang="en-GB" dirty="0"/>
          </a:p>
        </p:txBody>
      </p:sp>
      <p:pic>
        <p:nvPicPr>
          <p:cNvPr id="7" name="Picture 6"/>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1" t="9501" r="20512" b="9501"/>
          <a:stretch/>
        </p:blipFill>
        <p:spPr>
          <a:xfrm>
            <a:off x="11123687" y="5501043"/>
            <a:ext cx="792088" cy="613669"/>
          </a:xfrm>
          <a:prstGeom prst="rect">
            <a:avLst/>
          </a:prstGeom>
        </p:spPr>
      </p:pic>
    </p:spTree>
    <p:extLst>
      <p:ext uri="{BB962C8B-B14F-4D97-AF65-F5344CB8AC3E}">
        <p14:creationId xmlns:p14="http://schemas.microsoft.com/office/powerpoint/2010/main" val="1989754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68" y="211038"/>
            <a:ext cx="10947010" cy="1371600"/>
          </a:xfrm>
        </p:spPr>
        <p:txBody>
          <a:bodyPr anchor="t"/>
          <a:lstStyle/>
          <a:p>
            <a:r>
              <a:rPr lang="en-GB" dirty="0" smtClean="0">
                <a:solidFill>
                  <a:schemeClr val="tx1"/>
                </a:solidFill>
              </a:rPr>
              <a:t>Key Messages regarding </a:t>
            </a:r>
            <a:r>
              <a:rPr lang="en-GB" dirty="0">
                <a:solidFill>
                  <a:schemeClr val="tx1"/>
                </a:solidFill>
              </a:rPr>
              <a:t>Approach Training</a:t>
            </a:r>
            <a:endParaRPr lang="en-GB" dirty="0"/>
          </a:p>
        </p:txBody>
      </p:sp>
      <p:graphicFrame>
        <p:nvGraphicFramePr>
          <p:cNvPr id="7" name="Diagram 6"/>
          <p:cNvGraphicFramePr/>
          <p:nvPr>
            <p:extLst/>
          </p:nvPr>
        </p:nvGraphicFramePr>
        <p:xfrm>
          <a:off x="1714500" y="1105415"/>
          <a:ext cx="8410527" cy="4647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1" t="9501" r="20512" b="9501"/>
          <a:stretch/>
        </p:blipFill>
        <p:spPr>
          <a:xfrm>
            <a:off x="11123687" y="5501043"/>
            <a:ext cx="792088" cy="613669"/>
          </a:xfrm>
          <a:prstGeom prst="rect">
            <a:avLst/>
          </a:prstGeom>
        </p:spPr>
      </p:pic>
    </p:spTree>
    <p:extLst>
      <p:ext uri="{BB962C8B-B14F-4D97-AF65-F5344CB8AC3E}">
        <p14:creationId xmlns:p14="http://schemas.microsoft.com/office/powerpoint/2010/main" val="2768613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35" y="213969"/>
            <a:ext cx="10241280" cy="1371600"/>
          </a:xfrm>
        </p:spPr>
        <p:txBody>
          <a:bodyPr anchor="t"/>
          <a:lstStyle/>
          <a:p>
            <a:r>
              <a:rPr lang="en-GB" dirty="0" smtClean="0">
                <a:solidFill>
                  <a:schemeClr val="tx1"/>
                </a:solidFill>
              </a:rPr>
              <a:t>Approach takes guidance from</a:t>
            </a:r>
            <a:endParaRPr lang="en-GB" dirty="0"/>
          </a:p>
        </p:txBody>
      </p:sp>
      <p:grpSp>
        <p:nvGrpSpPr>
          <p:cNvPr id="5" name="Group 4"/>
          <p:cNvGrpSpPr/>
          <p:nvPr/>
        </p:nvGrpSpPr>
        <p:grpSpPr>
          <a:xfrm>
            <a:off x="492873" y="1585569"/>
            <a:ext cx="11222877" cy="3600000"/>
            <a:chOff x="492873" y="1585569"/>
            <a:chExt cx="11222877" cy="3600000"/>
          </a:xfrm>
        </p:grpSpPr>
        <p:grpSp>
          <p:nvGrpSpPr>
            <p:cNvPr id="9" name="Group 8"/>
            <p:cNvGrpSpPr/>
            <p:nvPr/>
          </p:nvGrpSpPr>
          <p:grpSpPr>
            <a:xfrm>
              <a:off x="492873" y="1585569"/>
              <a:ext cx="8150440" cy="3600000"/>
              <a:chOff x="2266951" y="2171700"/>
              <a:chExt cx="8150440" cy="3600000"/>
            </a:xfrm>
          </p:grpSpPr>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7635" y="2171700"/>
                <a:ext cx="2538901" cy="3600000"/>
              </a:xfrm>
              <a:prstGeom prst="rect">
                <a:avLst/>
              </a:prstGeom>
              <a:solidFill>
                <a:srgbClr val="FFFFFF">
                  <a:shade val="85000"/>
                </a:srgbClr>
              </a:solidFill>
              <a:ln w="88900" cap="sq">
                <a:solidFill>
                  <a:srgbClr val="3F81C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10"/>
              <p:cNvPicPr>
                <a:picLocks noChangeAspect="1"/>
              </p:cNvPicPr>
              <p:nvPr/>
            </p:nvPicPr>
            <p:blipFill>
              <a:blip r:embed="rId4"/>
              <a:stretch>
                <a:fillRect/>
              </a:stretch>
            </p:blipFill>
            <p:spPr>
              <a:xfrm>
                <a:off x="2266951" y="2171700"/>
                <a:ext cx="2562711"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5"/>
              <a:stretch>
                <a:fillRect/>
              </a:stretch>
            </p:blipFill>
            <p:spPr>
              <a:xfrm>
                <a:off x="7844510" y="2171700"/>
                <a:ext cx="2572881"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3" name="Picture 2"/>
            <p:cNvPicPr>
              <a:picLocks noChangeAspect="1"/>
            </p:cNvPicPr>
            <p:nvPr/>
          </p:nvPicPr>
          <p:blipFill>
            <a:blip r:embed="rId6"/>
            <a:stretch>
              <a:fillRect/>
            </a:stretch>
          </p:blipFill>
          <p:spPr>
            <a:xfrm>
              <a:off x="8913300" y="1585569"/>
              <a:ext cx="2802450"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3" name="Picture 12"/>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1" t="9501" r="20512" b="9501"/>
          <a:stretch/>
        </p:blipFill>
        <p:spPr>
          <a:xfrm>
            <a:off x="11123687" y="5501043"/>
            <a:ext cx="792088" cy="613669"/>
          </a:xfrm>
          <a:prstGeom prst="rect">
            <a:avLst/>
          </a:prstGeom>
        </p:spPr>
      </p:pic>
    </p:spTree>
    <p:extLst>
      <p:ext uri="{BB962C8B-B14F-4D97-AF65-F5344CB8AC3E}">
        <p14:creationId xmlns:p14="http://schemas.microsoft.com/office/powerpoint/2010/main" val="17109360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992" y="201039"/>
            <a:ext cx="10241280" cy="1371600"/>
          </a:xfrm>
        </p:spPr>
        <p:txBody>
          <a:bodyPr anchor="t"/>
          <a:lstStyle/>
          <a:p>
            <a:r>
              <a:rPr lang="en-GB" dirty="0" smtClean="0">
                <a:solidFill>
                  <a:schemeClr val="tx1"/>
                </a:solidFill>
              </a:rPr>
              <a:t>Reasonable Force - </a:t>
            </a:r>
            <a:r>
              <a:rPr lang="en-GB" dirty="0" err="1" smtClean="0">
                <a:solidFill>
                  <a:schemeClr val="tx1"/>
                </a:solidFill>
              </a:rPr>
              <a:t>DfE</a:t>
            </a:r>
            <a:r>
              <a:rPr lang="en-GB" dirty="0" smtClean="0">
                <a:solidFill>
                  <a:schemeClr val="tx1"/>
                </a:solidFill>
              </a:rPr>
              <a:t> Guidance</a:t>
            </a:r>
            <a:endParaRPr lang="en-GB" dirty="0"/>
          </a:p>
        </p:txBody>
      </p:sp>
      <p:grpSp>
        <p:nvGrpSpPr>
          <p:cNvPr id="8" name="Group 7"/>
          <p:cNvGrpSpPr/>
          <p:nvPr/>
        </p:nvGrpSpPr>
        <p:grpSpPr>
          <a:xfrm>
            <a:off x="600075" y="1356383"/>
            <a:ext cx="5257800" cy="4153914"/>
            <a:chOff x="2314941" y="2197616"/>
            <a:chExt cx="5381625" cy="3648075"/>
          </a:xfrm>
        </p:grpSpPr>
        <p:pic>
          <p:nvPicPr>
            <p:cNvPr id="6" name="Picture 5"/>
            <p:cNvPicPr>
              <a:picLocks noChangeAspect="1"/>
            </p:cNvPicPr>
            <p:nvPr/>
          </p:nvPicPr>
          <p:blipFill>
            <a:blip r:embed="rId3"/>
            <a:stretch>
              <a:fillRect/>
            </a:stretch>
          </p:blipFill>
          <p:spPr>
            <a:xfrm>
              <a:off x="2314941" y="2197616"/>
              <a:ext cx="5381625" cy="3648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391508" y="2197616"/>
              <a:ext cx="3103684" cy="607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0" name="Diagram 9"/>
          <p:cNvGraphicFramePr/>
          <p:nvPr>
            <p:extLst/>
          </p:nvPr>
        </p:nvGraphicFramePr>
        <p:xfrm>
          <a:off x="6190958" y="1622293"/>
          <a:ext cx="5495924" cy="3622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1" t="9501" r="20512" b="9501"/>
          <a:stretch/>
        </p:blipFill>
        <p:spPr>
          <a:xfrm>
            <a:off x="11123687" y="5501043"/>
            <a:ext cx="792088" cy="613669"/>
          </a:xfrm>
          <a:prstGeom prst="rect">
            <a:avLst/>
          </a:prstGeom>
        </p:spPr>
      </p:pic>
    </p:spTree>
    <p:extLst>
      <p:ext uri="{BB962C8B-B14F-4D97-AF65-F5344CB8AC3E}">
        <p14:creationId xmlns:p14="http://schemas.microsoft.com/office/powerpoint/2010/main" val="29069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0AE02715-E417-4C36-8CB2-8E4BAB3B41A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4AF648EF-7331-4220-B9F5-FBF36550004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1869" y="199249"/>
            <a:ext cx="10241280" cy="1371600"/>
          </a:xfrm>
        </p:spPr>
        <p:txBody>
          <a:bodyPr anchor="t">
            <a:normAutofit fontScale="90000"/>
          </a:bodyPr>
          <a:lstStyle/>
          <a:p>
            <a:r>
              <a:rPr lang="en-GB" dirty="0" smtClean="0"/>
              <a:t>       </a:t>
            </a:r>
            <a:br>
              <a:rPr lang="en-GB" dirty="0" smtClean="0"/>
            </a:br>
            <a:r>
              <a:rPr lang="en-GB" dirty="0"/>
              <a:t> </a:t>
            </a:r>
            <a:r>
              <a:rPr lang="en-GB" dirty="0" smtClean="0"/>
              <a:t>    </a:t>
            </a:r>
            <a:r>
              <a:rPr lang="en-GB" u="sng" dirty="0" smtClean="0"/>
              <a:t>Task</a:t>
            </a:r>
            <a:r>
              <a:rPr lang="en-GB" dirty="0" smtClean="0"/>
              <a:t/>
            </a:r>
            <a:br>
              <a:rPr lang="en-GB" dirty="0" smtClean="0"/>
            </a:br>
            <a:r>
              <a:rPr lang="en-GB" dirty="0"/>
              <a:t/>
            </a:r>
            <a:br>
              <a:rPr lang="en-GB" dirty="0"/>
            </a:br>
            <a:r>
              <a:rPr lang="en-GB" dirty="0" smtClean="0"/>
              <a:t>   Share an incident in your school </a:t>
            </a:r>
            <a:br>
              <a:rPr lang="en-GB" dirty="0" smtClean="0"/>
            </a:br>
            <a:r>
              <a:rPr lang="en-GB" dirty="0"/>
              <a:t/>
            </a:r>
            <a:br>
              <a:rPr lang="en-GB" dirty="0"/>
            </a:br>
            <a:r>
              <a:rPr lang="en-GB" dirty="0" smtClean="0"/>
              <a:t> - demonstrating effective de escalation</a:t>
            </a:r>
            <a:br>
              <a:rPr lang="en-GB" dirty="0" smtClean="0"/>
            </a:br>
            <a:r>
              <a:rPr lang="en-GB" dirty="0" smtClean="0"/>
              <a:t/>
            </a:r>
            <a:br>
              <a:rPr lang="en-GB" dirty="0" smtClean="0"/>
            </a:br>
            <a:r>
              <a:rPr lang="en-GB" dirty="0" smtClean="0"/>
              <a:t> - where a physical intervention was used</a:t>
            </a:r>
            <a:br>
              <a:rPr lang="en-GB" dirty="0" smtClean="0"/>
            </a:br>
            <a:r>
              <a:rPr lang="en-GB" dirty="0"/>
              <a:t> </a:t>
            </a:r>
            <a:r>
              <a:rPr lang="en-GB" dirty="0" smtClean="0"/>
              <a:t>  either effectively or ineffectively</a:t>
            </a:r>
            <a:br>
              <a:rPr lang="en-GB" dirty="0" smtClean="0"/>
            </a:br>
            <a:r>
              <a:rPr lang="en-GB" dirty="0"/>
              <a:t> </a:t>
            </a:r>
            <a:r>
              <a:rPr lang="en-GB" dirty="0" smtClean="0"/>
              <a:t>  </a:t>
            </a:r>
            <a:endParaRPr lang="en-GB" dirty="0"/>
          </a:p>
        </p:txBody>
      </p:sp>
      <p:pic>
        <p:nvPicPr>
          <p:cNvPr id="6" name="Picture 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1" t="9501" r="20512" b="9501"/>
          <a:stretch/>
        </p:blipFill>
        <p:spPr>
          <a:xfrm>
            <a:off x="11123687" y="5501043"/>
            <a:ext cx="792088" cy="613669"/>
          </a:xfrm>
          <a:prstGeom prst="rect">
            <a:avLst/>
          </a:prstGeom>
        </p:spPr>
      </p:pic>
    </p:spTree>
    <p:extLst>
      <p:ext uri="{BB962C8B-B14F-4D97-AF65-F5344CB8AC3E}">
        <p14:creationId xmlns:p14="http://schemas.microsoft.com/office/powerpoint/2010/main" val="1972531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301746" y="1106739"/>
          <a:ext cx="7104588" cy="179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1754" y="1119647"/>
            <a:ext cx="4313274" cy="2228078"/>
          </a:xfrm>
          <a:prstGeom prst="rect">
            <a:avLst/>
          </a:prstGeom>
        </p:spPr>
      </p:pic>
      <p:sp>
        <p:nvSpPr>
          <p:cNvPr id="9" name="Rectangle 8"/>
          <p:cNvSpPr/>
          <p:nvPr/>
        </p:nvSpPr>
        <p:spPr>
          <a:xfrm>
            <a:off x="7877369" y="2904922"/>
            <a:ext cx="3482043"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DYNAMIC</a:t>
            </a:r>
            <a:endParaRPr lang="en-US" sz="5400" b="1" dirty="0">
              <a:ln w="22225">
                <a:solidFill>
                  <a:schemeClr val="accent2"/>
                </a:solidFill>
                <a:prstDash val="solid"/>
              </a:ln>
              <a:solidFill>
                <a:schemeClr val="accent2">
                  <a:lumMod val="40000"/>
                  <a:lumOff val="60000"/>
                </a:schemeClr>
              </a:solidFill>
            </a:endParaRPr>
          </a:p>
        </p:txBody>
      </p:sp>
      <p:sp>
        <p:nvSpPr>
          <p:cNvPr id="3" name="Title 2"/>
          <p:cNvSpPr>
            <a:spLocks noGrp="1"/>
          </p:cNvSpPr>
          <p:nvPr>
            <p:ph type="title"/>
          </p:nvPr>
        </p:nvSpPr>
        <p:spPr>
          <a:xfrm>
            <a:off x="280965" y="198653"/>
            <a:ext cx="10241280" cy="1371600"/>
          </a:xfrm>
        </p:spPr>
        <p:txBody>
          <a:bodyPr anchor="t"/>
          <a:lstStyle/>
          <a:p>
            <a:r>
              <a:rPr lang="en-GB" dirty="0" smtClean="0"/>
              <a:t>Whose responsibility is it to risk assess?</a:t>
            </a:r>
            <a:endParaRPr lang="en-GB" dirty="0"/>
          </a:p>
        </p:txBody>
      </p:sp>
      <p:grpSp>
        <p:nvGrpSpPr>
          <p:cNvPr id="10" name="Group 9"/>
          <p:cNvGrpSpPr/>
          <p:nvPr/>
        </p:nvGrpSpPr>
        <p:grpSpPr>
          <a:xfrm>
            <a:off x="357164" y="2595418"/>
            <a:ext cx="7202150" cy="3974790"/>
            <a:chOff x="716252" y="0"/>
            <a:chExt cx="11467261" cy="6858000"/>
          </a:xfrm>
        </p:grpSpPr>
        <p:pic>
          <p:nvPicPr>
            <p:cNvPr id="11" name="Picture 10"/>
            <p:cNvPicPr>
              <a:picLocks noChangeAspect="1"/>
            </p:cNvPicPr>
            <p:nvPr/>
          </p:nvPicPr>
          <p:blipFill>
            <a:blip r:embed="rId9">
              <a:clrChange>
                <a:clrFrom>
                  <a:srgbClr val="E6E6E6"/>
                </a:clrFrom>
                <a:clrTo>
                  <a:srgbClr val="E6E6E6">
                    <a:alpha val="0"/>
                  </a:srgbClr>
                </a:clrTo>
              </a:clrChange>
            </a:blip>
            <a:stretch>
              <a:fillRect/>
            </a:stretch>
          </p:blipFill>
          <p:spPr>
            <a:xfrm>
              <a:off x="4551513" y="1458000"/>
              <a:ext cx="7632000" cy="5400000"/>
            </a:xfrm>
            <a:prstGeom prst="rect">
              <a:avLst/>
            </a:prstGeom>
          </p:spPr>
        </p:pic>
        <p:pic>
          <p:nvPicPr>
            <p:cNvPr id="12" name="Picture 11"/>
            <p:cNvPicPr>
              <a:picLocks noChangeAspect="1"/>
            </p:cNvPicPr>
            <p:nvPr/>
          </p:nvPicPr>
          <p:blipFill>
            <a:blip r:embed="rId10">
              <a:clrChange>
                <a:clrFrom>
                  <a:srgbClr val="E6E6E6"/>
                </a:clrFrom>
                <a:clrTo>
                  <a:srgbClr val="E6E6E6">
                    <a:alpha val="0"/>
                  </a:srgbClr>
                </a:clrTo>
              </a:clrChange>
            </a:blip>
            <a:stretch>
              <a:fillRect/>
            </a:stretch>
          </p:blipFill>
          <p:spPr>
            <a:xfrm>
              <a:off x="716252" y="0"/>
              <a:ext cx="7670523" cy="5400000"/>
            </a:xfrm>
            <a:prstGeom prst="rect">
              <a:avLst/>
            </a:prstGeom>
          </p:spPr>
        </p:pic>
      </p:grpSp>
      <p:pic>
        <p:nvPicPr>
          <p:cNvPr id="14" name="Picture 13"/>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1" t="9501" r="20512" b="9501"/>
          <a:stretch/>
        </p:blipFill>
        <p:spPr>
          <a:xfrm>
            <a:off x="11123687" y="5501043"/>
            <a:ext cx="792088" cy="613669"/>
          </a:xfrm>
          <a:prstGeom prst="rect">
            <a:avLst/>
          </a:prstGeom>
        </p:spPr>
      </p:pic>
    </p:spTree>
    <p:extLst>
      <p:ext uri="{BB962C8B-B14F-4D97-AF65-F5344CB8AC3E}">
        <p14:creationId xmlns:p14="http://schemas.microsoft.com/office/powerpoint/2010/main" val="8231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26" presetClass="emph" presetSubtype="0" repeatCount="5000" fill="hold" grpId="1" nodeType="withEffect">
                                  <p:stCondLst>
                                    <p:cond delay="0"/>
                                  </p:stCondLst>
                                  <p:childTnLst>
                                    <p:animEffect transition="out" filter="fade">
                                      <p:cBhvr>
                                        <p:cTn id="18" dur="2000" tmFilter="0, 0; .2, .5; .8, .5; 1, 0"/>
                                        <p:tgtEl>
                                          <p:spTgt spid="9"/>
                                        </p:tgtEl>
                                      </p:cBhvr>
                                    </p:animEffect>
                                    <p:animScale>
                                      <p:cBhvr>
                                        <p:cTn id="19" dur="10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9"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676522" y="1085851"/>
          <a:ext cx="8838956" cy="5544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66700" y="213969"/>
            <a:ext cx="11593388" cy="1371600"/>
          </a:xfrm>
        </p:spPr>
        <p:txBody>
          <a:bodyPr anchor="t"/>
          <a:lstStyle/>
          <a:p>
            <a:r>
              <a:rPr lang="en-GB" dirty="0" smtClean="0"/>
              <a:t>What to consider when using RPI Techniques?</a:t>
            </a:r>
            <a:endParaRPr lang="en-GB" dirty="0"/>
          </a:p>
        </p:txBody>
      </p:sp>
      <p:pic>
        <p:nvPicPr>
          <p:cNvPr id="6" name="Picture 5"/>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1" t="9501" r="20512" b="9501"/>
          <a:stretch/>
        </p:blipFill>
        <p:spPr>
          <a:xfrm>
            <a:off x="11123687" y="5501043"/>
            <a:ext cx="792088" cy="613669"/>
          </a:xfrm>
          <a:prstGeom prst="rect">
            <a:avLst/>
          </a:prstGeom>
        </p:spPr>
      </p:pic>
    </p:spTree>
    <p:extLst>
      <p:ext uri="{BB962C8B-B14F-4D97-AF65-F5344CB8AC3E}">
        <p14:creationId xmlns:p14="http://schemas.microsoft.com/office/powerpoint/2010/main" val="9873413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568986" y="1429569"/>
          <a:ext cx="106476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1" t="9501" r="20512" b="9501"/>
          <a:stretch/>
        </p:blipFill>
        <p:spPr>
          <a:xfrm>
            <a:off x="11123687" y="5501043"/>
            <a:ext cx="792088" cy="613669"/>
          </a:xfrm>
          <a:prstGeom prst="rect">
            <a:avLst/>
          </a:prstGeom>
        </p:spPr>
      </p:pic>
      <p:sp>
        <p:nvSpPr>
          <p:cNvPr id="6" name="Rectangle 5"/>
          <p:cNvSpPr/>
          <p:nvPr/>
        </p:nvSpPr>
        <p:spPr>
          <a:xfrm>
            <a:off x="3760840" y="1214352"/>
            <a:ext cx="4380766"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400"/>
              <a:t>School ethos</a:t>
            </a:r>
          </a:p>
          <a:p>
            <a:pPr algn="ctr"/>
            <a:r>
              <a:rPr lang="en-GB"/>
              <a:t>flexible</a:t>
            </a:r>
          </a:p>
          <a:p>
            <a:pPr algn="ctr"/>
            <a:r>
              <a:rPr lang="en-GB"/>
              <a:t>empathetic</a:t>
            </a:r>
          </a:p>
          <a:p>
            <a:pPr algn="ctr"/>
            <a:r>
              <a:rPr lang="en-GB"/>
              <a:t>Inclusive</a:t>
            </a:r>
          </a:p>
          <a:p>
            <a:pPr algn="ctr"/>
            <a:r>
              <a:rPr lang="en-GB"/>
              <a:t>early intervention R2i</a:t>
            </a:r>
            <a:endParaRPr lang="en-GB" dirty="0"/>
          </a:p>
        </p:txBody>
      </p:sp>
      <p:sp>
        <p:nvSpPr>
          <p:cNvPr id="2" name="Title 1"/>
          <p:cNvSpPr>
            <a:spLocks noGrp="1"/>
          </p:cNvSpPr>
          <p:nvPr>
            <p:ph type="title"/>
          </p:nvPr>
        </p:nvSpPr>
        <p:spPr>
          <a:xfrm>
            <a:off x="975360" y="221226"/>
            <a:ext cx="10241280" cy="993126"/>
          </a:xfrm>
        </p:spPr>
        <p:txBody>
          <a:bodyPr/>
          <a:lstStyle/>
          <a:p>
            <a:r>
              <a:rPr lang="en-GB" dirty="0" smtClean="0"/>
              <a:t>Reducing risk-avoiding RPI</a:t>
            </a:r>
            <a:endParaRPr lang="en-GB" dirty="0"/>
          </a:p>
        </p:txBody>
      </p:sp>
    </p:spTree>
    <p:extLst>
      <p:ext uri="{BB962C8B-B14F-4D97-AF65-F5344CB8AC3E}">
        <p14:creationId xmlns:p14="http://schemas.microsoft.com/office/powerpoint/2010/main" val="35359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02319" y="11057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939039" y="1368579"/>
            <a:ext cx="1993392"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GB" sz="3600" dirty="0"/>
          </a:p>
        </p:txBody>
      </p:sp>
      <p:sp>
        <p:nvSpPr>
          <p:cNvPr id="8" name="TextBox 7"/>
          <p:cNvSpPr txBox="1"/>
          <p:nvPr/>
        </p:nvSpPr>
        <p:spPr>
          <a:xfrm>
            <a:off x="8939039" y="3833031"/>
            <a:ext cx="1993392"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GB" sz="3600" dirty="0">
              <a:solidFill>
                <a:srgbClr val="FF0000"/>
              </a:solidFill>
            </a:endParaRPr>
          </a:p>
        </p:txBody>
      </p:sp>
      <p:sp>
        <p:nvSpPr>
          <p:cNvPr id="9" name="TextBox 8"/>
          <p:cNvSpPr txBox="1"/>
          <p:nvPr/>
        </p:nvSpPr>
        <p:spPr>
          <a:xfrm>
            <a:off x="8939039" y="2187627"/>
            <a:ext cx="1993392"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GB" sz="3600" dirty="0">
              <a:solidFill>
                <a:srgbClr val="FF0000"/>
              </a:solidFill>
            </a:endParaRPr>
          </a:p>
        </p:txBody>
      </p:sp>
      <p:sp>
        <p:nvSpPr>
          <p:cNvPr id="10" name="TextBox 9"/>
          <p:cNvSpPr txBox="1"/>
          <p:nvPr/>
        </p:nvSpPr>
        <p:spPr>
          <a:xfrm>
            <a:off x="8939039" y="3006675"/>
            <a:ext cx="1993392"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GB" sz="3600" dirty="0"/>
          </a:p>
        </p:txBody>
      </p:sp>
      <p:sp>
        <p:nvSpPr>
          <p:cNvPr id="11" name="TextBox 10"/>
          <p:cNvSpPr txBox="1"/>
          <p:nvPr/>
        </p:nvSpPr>
        <p:spPr>
          <a:xfrm>
            <a:off x="8939039" y="4659387"/>
            <a:ext cx="1993392"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GB" sz="3600" dirty="0">
              <a:solidFill>
                <a:srgbClr val="FF0000"/>
              </a:solidFill>
            </a:endParaRPr>
          </a:p>
        </p:txBody>
      </p:sp>
      <p:sp>
        <p:nvSpPr>
          <p:cNvPr id="14" name="Rounded Rectangle 13"/>
          <p:cNvSpPr/>
          <p:nvPr/>
        </p:nvSpPr>
        <p:spPr>
          <a:xfrm>
            <a:off x="8597014" y="630276"/>
            <a:ext cx="2677443" cy="64698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altLang="en-US" sz="3200" dirty="0" smtClean="0"/>
              <a:t>True </a:t>
            </a:r>
            <a:r>
              <a:rPr lang="en-GB" altLang="en-US" sz="3200" dirty="0"/>
              <a:t>or False</a:t>
            </a:r>
            <a:endParaRPr lang="en-GB" sz="3200" dirty="0"/>
          </a:p>
        </p:txBody>
      </p:sp>
      <p:sp>
        <p:nvSpPr>
          <p:cNvPr id="6" name="Title 5"/>
          <p:cNvSpPr>
            <a:spLocks noGrp="1"/>
          </p:cNvSpPr>
          <p:nvPr>
            <p:ph type="title"/>
          </p:nvPr>
        </p:nvSpPr>
        <p:spPr>
          <a:xfrm>
            <a:off x="302319" y="204736"/>
            <a:ext cx="10241280" cy="1371600"/>
          </a:xfrm>
        </p:spPr>
        <p:txBody>
          <a:bodyPr anchor="t"/>
          <a:lstStyle/>
          <a:p>
            <a:r>
              <a:rPr lang="en-GB" altLang="en-US" dirty="0"/>
              <a:t>Approach Training will always…</a:t>
            </a:r>
            <a:endParaRPr lang="en-GB" dirty="0"/>
          </a:p>
        </p:txBody>
      </p:sp>
      <p:pic>
        <p:nvPicPr>
          <p:cNvPr id="12" name="Picture 11"/>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1" t="9501" r="20512" b="9501"/>
          <a:stretch/>
        </p:blipFill>
        <p:spPr>
          <a:xfrm>
            <a:off x="11123687" y="5501043"/>
            <a:ext cx="792088" cy="613669"/>
          </a:xfrm>
          <a:prstGeom prst="rect">
            <a:avLst/>
          </a:prstGeom>
        </p:spPr>
      </p:pic>
      <p:sp>
        <p:nvSpPr>
          <p:cNvPr id="13" name="TextBox 12"/>
          <p:cNvSpPr txBox="1"/>
          <p:nvPr/>
        </p:nvSpPr>
        <p:spPr>
          <a:xfrm>
            <a:off x="8939039" y="5514583"/>
            <a:ext cx="1993392"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GB" sz="3600" dirty="0">
              <a:solidFill>
                <a:srgbClr val="FF0000"/>
              </a:solidFill>
            </a:endParaRPr>
          </a:p>
        </p:txBody>
      </p:sp>
    </p:spTree>
    <p:extLst>
      <p:ext uri="{BB962C8B-B14F-4D97-AF65-F5344CB8AC3E}">
        <p14:creationId xmlns:p14="http://schemas.microsoft.com/office/powerpoint/2010/main" val="214839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8" grpId="0" animBg="1"/>
      <p:bldP spid="9" grpId="0" animBg="1"/>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3592" y="836712"/>
            <a:ext cx="6840760" cy="861774"/>
          </a:xfrm>
          <a:prstGeom prst="rect">
            <a:avLst/>
          </a:prstGeom>
        </p:spPr>
        <p:txBody>
          <a:bodyPr wrap="square">
            <a:spAutoFit/>
          </a:bodyPr>
          <a:lstStyle/>
          <a:p>
            <a:pPr algn="ctr"/>
            <a:r>
              <a:rPr lang="en-GB" sz="3600" b="1" dirty="0">
                <a:latin typeface="Arial" panose="020B0604020202020204" pitchFamily="34" charset="0"/>
                <a:ea typeface="Times New Roman" panose="02020603050405020304" pitchFamily="18" charset="0"/>
                <a:cs typeface="Times New Roman" panose="02020603050405020304" pitchFamily="18" charset="0"/>
              </a:rPr>
              <a:t>National </a:t>
            </a:r>
            <a:r>
              <a:rPr lang="en-GB" sz="3600" b="1" dirty="0" smtClean="0">
                <a:latin typeface="Arial" panose="020B0604020202020204" pitchFamily="34" charset="0"/>
                <a:ea typeface="Times New Roman" panose="02020603050405020304" pitchFamily="18" charset="0"/>
                <a:cs typeface="Times New Roman" panose="02020603050405020304" pitchFamily="18" charset="0"/>
              </a:rPr>
              <a:t>Updates</a:t>
            </a:r>
            <a:endParaRPr lang="en-GB" dirty="0"/>
          </a:p>
          <a:p>
            <a:endParaRPr lang="en-GB" sz="1400" dirty="0"/>
          </a:p>
        </p:txBody>
      </p:sp>
      <p:sp>
        <p:nvSpPr>
          <p:cNvPr id="5" name="Rectangle 4"/>
          <p:cNvSpPr/>
          <p:nvPr/>
        </p:nvSpPr>
        <p:spPr>
          <a:xfrm>
            <a:off x="1092200" y="2413338"/>
            <a:ext cx="8051800" cy="3539430"/>
          </a:xfrm>
          <a:prstGeom prst="rect">
            <a:avLst/>
          </a:prstGeom>
        </p:spPr>
        <p:txBody>
          <a:bodyPr wrap="square">
            <a:spAutoFit/>
          </a:bodyPr>
          <a:lstStyle/>
          <a:p>
            <a:pPr marL="285750" indent="-285750">
              <a:buFont typeface="Arial" panose="020B0604020202020204" pitchFamily="34" charset="0"/>
              <a:buChar char="•"/>
            </a:pPr>
            <a:r>
              <a:rPr lang="en-US" sz="2800" dirty="0">
                <a:latin typeface="+mj-lt"/>
              </a:rPr>
              <a:t>Safer Internet Day Videos</a:t>
            </a:r>
          </a:p>
          <a:p>
            <a:pPr marL="285750" indent="-285750">
              <a:buFont typeface="Arial" panose="020B0604020202020204" pitchFamily="34" charset="0"/>
              <a:buChar char="•"/>
            </a:pPr>
            <a:r>
              <a:rPr lang="en-US" sz="2800" dirty="0">
                <a:latin typeface="+mj-lt"/>
              </a:rPr>
              <a:t>Freedom of Information request to police </a:t>
            </a:r>
          </a:p>
          <a:p>
            <a:pPr marL="285750" indent="-285750">
              <a:buFont typeface="Arial" panose="020B0604020202020204" pitchFamily="34" charset="0"/>
              <a:buChar char="•"/>
            </a:pPr>
            <a:r>
              <a:rPr lang="en-US" sz="2800" dirty="0">
                <a:latin typeface="+mj-lt"/>
              </a:rPr>
              <a:t>Neglect</a:t>
            </a:r>
          </a:p>
          <a:p>
            <a:pPr marL="285750" indent="-285750">
              <a:buFont typeface="Arial" panose="020B0604020202020204" pitchFamily="34" charset="0"/>
              <a:buChar char="•"/>
            </a:pPr>
            <a:r>
              <a:rPr lang="en-US" sz="2800" dirty="0">
                <a:latin typeface="+mj-lt"/>
              </a:rPr>
              <a:t>Child Safeguarding National Practice Panel Review</a:t>
            </a:r>
          </a:p>
          <a:p>
            <a:pPr marL="285750" indent="-285750">
              <a:buFont typeface="Arial" panose="020B0604020202020204" pitchFamily="34" charset="0"/>
              <a:buChar char="•"/>
            </a:pPr>
            <a:r>
              <a:rPr lang="en-US" sz="2800" dirty="0">
                <a:latin typeface="+mj-lt"/>
              </a:rPr>
              <a:t>Child-friendly policies</a:t>
            </a:r>
          </a:p>
          <a:p>
            <a:pPr marL="285750" indent="-285750">
              <a:buFont typeface="Arial" panose="020B0604020202020204" pitchFamily="34" charset="0"/>
              <a:buChar char="•"/>
            </a:pPr>
            <a:r>
              <a:rPr lang="en-US" sz="2800" dirty="0">
                <a:latin typeface="+mj-lt"/>
              </a:rPr>
              <a:t>Period products for schools (</a:t>
            </a:r>
            <a:r>
              <a:rPr lang="en-US" sz="2800" dirty="0" err="1">
                <a:latin typeface="+mj-lt"/>
              </a:rPr>
              <a:t>DfE</a:t>
            </a:r>
            <a:r>
              <a:rPr lang="en-US" sz="2800" dirty="0">
                <a:latin typeface="+mj-lt"/>
              </a:rPr>
              <a:t>) </a:t>
            </a:r>
          </a:p>
          <a:p>
            <a:pPr marL="285750" indent="-285750">
              <a:buFont typeface="Arial" panose="020B0604020202020204" pitchFamily="34" charset="0"/>
              <a:buChar char="•"/>
            </a:pPr>
            <a:r>
              <a:rPr lang="en-US" sz="2800" dirty="0">
                <a:latin typeface="+mj-lt"/>
              </a:rPr>
              <a:t>Data</a:t>
            </a:r>
            <a:endParaRPr lang="en-GB" sz="2800" dirty="0">
              <a:latin typeface="+mj-lt"/>
            </a:endParaRPr>
          </a:p>
        </p:txBody>
      </p:sp>
    </p:spTree>
    <p:extLst>
      <p:ext uri="{BB962C8B-B14F-4D97-AF65-F5344CB8AC3E}">
        <p14:creationId xmlns:p14="http://schemas.microsoft.com/office/powerpoint/2010/main" val="3597984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58672" y="1132369"/>
          <a:ext cx="6756503" cy="5194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8501" t="9501" r="20512" b="9501"/>
          <a:stretch/>
        </p:blipFill>
        <p:spPr>
          <a:xfrm>
            <a:off x="11123687" y="5501043"/>
            <a:ext cx="792088" cy="613669"/>
          </a:xfrm>
          <a:prstGeom prst="rect">
            <a:avLst/>
          </a:prstGeom>
        </p:spPr>
      </p:pic>
      <p:sp>
        <p:nvSpPr>
          <p:cNvPr id="2" name="Content Placeholder 1"/>
          <p:cNvSpPr>
            <a:spLocks noGrp="1"/>
          </p:cNvSpPr>
          <p:nvPr>
            <p:ph idx="1"/>
          </p:nvPr>
        </p:nvSpPr>
        <p:spPr>
          <a:xfrm>
            <a:off x="562405" y="731520"/>
            <a:ext cx="10241280" cy="3931920"/>
          </a:xfrm>
        </p:spPr>
        <p:txBody>
          <a:bodyPr>
            <a:normAutofit/>
          </a:bodyPr>
          <a:lstStyle/>
          <a:p>
            <a:pPr marL="0" indent="0">
              <a:buNone/>
            </a:pPr>
            <a:r>
              <a:rPr lang="en-GB" sz="4000" dirty="0" smtClean="0"/>
              <a:t>                         </a:t>
            </a:r>
          </a:p>
          <a:p>
            <a:pPr marL="0" indent="0">
              <a:buNone/>
            </a:pPr>
            <a:endParaRPr lang="en-GB" sz="4000" dirty="0"/>
          </a:p>
          <a:p>
            <a:pPr marL="0" indent="0">
              <a:buNone/>
            </a:pPr>
            <a:r>
              <a:rPr lang="en-GB" sz="4000" dirty="0" smtClean="0"/>
              <a:t>                          Questions</a:t>
            </a:r>
            <a:endParaRPr lang="en-GB" sz="4000" dirty="0"/>
          </a:p>
        </p:txBody>
      </p:sp>
    </p:spTree>
    <p:extLst>
      <p:ext uri="{BB962C8B-B14F-4D97-AF65-F5344CB8AC3E}">
        <p14:creationId xmlns:p14="http://schemas.microsoft.com/office/powerpoint/2010/main" val="13761184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8900" y="901700"/>
            <a:ext cx="11811000" cy="6045200"/>
          </a:xfrm>
          <a:prstGeom prst="rect">
            <a:avLst/>
          </a:prstGeom>
        </p:spPr>
      </p:pic>
      <p:sp>
        <p:nvSpPr>
          <p:cNvPr id="5" name="Rectangle 4"/>
          <p:cNvSpPr/>
          <p:nvPr/>
        </p:nvSpPr>
        <p:spPr>
          <a:xfrm>
            <a:off x="965200" y="419101"/>
            <a:ext cx="10337800" cy="369332"/>
          </a:xfrm>
          <a:prstGeom prst="rect">
            <a:avLst/>
          </a:prstGeom>
        </p:spPr>
        <p:txBody>
          <a:bodyPr wrap="square">
            <a:spAutoFit/>
          </a:bodyPr>
          <a:lstStyle/>
          <a:p>
            <a:pPr>
              <a:spcAft>
                <a:spcPts val="0"/>
              </a:spcAft>
              <a:tabLst>
                <a:tab pos="2865755" algn="ctr"/>
                <a:tab pos="5731510" algn="r"/>
              </a:tabLst>
            </a:pPr>
            <a:r>
              <a:rPr lang="en-GB" b="1" dirty="0">
                <a:latin typeface="Berlin Sans FB" panose="020E0602020502020306" pitchFamily="34" charset="0"/>
                <a:ea typeface="Calibri" panose="020F0502020204030204" pitchFamily="34" charset="0"/>
                <a:cs typeface="Times New Roman" panose="02020603050405020304" pitchFamily="18" charset="0"/>
              </a:rPr>
              <a:t>Children Missing From Education – Referral Pathway for Schools/ attendance Officers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2678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6"/>
          <p:cNvSpPr>
            <a:spLocks noChangeArrowheads="1"/>
          </p:cNvSpPr>
          <p:nvPr/>
        </p:nvSpPr>
        <p:spPr bwMode="auto">
          <a:xfrm>
            <a:off x="6400800" y="889000"/>
            <a:ext cx="5168900" cy="5495925"/>
          </a:xfrm>
          <a:prstGeom prst="foldedCorner">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1400" b="0" i="0" u="sng" strike="noStrike" cap="none" normalizeH="0" baseline="0" dirty="0" smtClean="0">
                <a:ln>
                  <a:noFill/>
                </a:ln>
                <a:solidFill>
                  <a:schemeClr val="tx1"/>
                </a:solidFill>
                <a:effectLst/>
                <a:latin typeface="Elephant" panose="02020904090505020303" pitchFamily="18" charset="0"/>
                <a:ea typeface="Calibri" panose="020F0502020204030204" pitchFamily="34" charset="0"/>
                <a:cs typeface="Times New Roman" panose="02020603050405020304" pitchFamily="18" charset="0"/>
              </a:rPr>
              <a:t>Finally</a:t>
            </a:r>
            <a:r>
              <a:rPr kumimoji="0" lang="en-US" altLang="en-US" sz="14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0" i="0" u="sng" strike="noStrike" cap="none" normalizeH="0" baseline="0" dirty="0" smtClean="0">
                <a:ln>
                  <a:noFill/>
                </a:ln>
                <a:solidFill>
                  <a:schemeClr val="tx1"/>
                </a:solidFill>
                <a:effectLst/>
                <a:latin typeface="Elephant" panose="02020904090505020303" pitchFamily="18" charset="0"/>
                <a:ea typeface="Calibri" panose="020F0502020204030204" pitchFamily="34" charset="0"/>
                <a:cs typeface="Times New Roman" panose="02020603050405020304" pitchFamily="18" charset="0"/>
              </a:rPr>
              <a:t>.</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final decision about removing a child from a school roll remains with the </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Head-teacher</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the school after </a:t>
            </a:r>
            <a:r>
              <a:rPr kumimoji="0" lang="en-US" altLang="en-US" sz="1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consultation</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the Local Authority (CMFE). </a:t>
            </a:r>
            <a:r>
              <a:rPr kumimoji="0" lang="en-US" altLang="en-US" sz="14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Ofsted</a:t>
            </a:r>
            <a:r>
              <a:rPr kumimoji="0" lang="en-US" altLang="en-US" sz="1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will always look at removing children </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school roll primarily as a safeguarding issue and will expect that safeguarding comes before removal from roll. </a:t>
            </a:r>
            <a:r>
              <a:rPr kumimoji="0" lang="en-US" altLang="en-US" sz="1400"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Ofsted</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expect that the child’s welfare is overseen by an independent body i.e. another school or there is a continued effort to ensure that the child is located and their welfare overseen before taking off roll. This means that unless a forwarding school is known by the leaving school all other children should be referred to </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CMFE</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consultation before the child is removed from roll.</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Vertical Scroll 8"/>
          <p:cNvSpPr>
            <a:spLocks noChangeArrowheads="1"/>
          </p:cNvSpPr>
          <p:nvPr/>
        </p:nvSpPr>
        <p:spPr bwMode="auto">
          <a:xfrm>
            <a:off x="152400" y="457200"/>
            <a:ext cx="6096000" cy="6146800"/>
          </a:xfrm>
          <a:prstGeom prst="verticalScroll">
            <a:avLst>
              <a:gd name="adj" fmla="val 12500"/>
            </a:avLst>
          </a:prstGeom>
          <a:solidFill>
            <a:srgbClr val="00B0F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Education (Pupil Registration) (England) Regulations 2006</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that he has ceased to attend the school, or, in the case of a boarder, that he has ceased to be a pupil of the school;</a:t>
            </a:r>
            <a:b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 that he has been continuously absent from the school for a period of not less than twenty school days and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a:t>
            </a: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no time was his absence during that period agreed by the proprietor;</a:t>
            </a:r>
            <a:b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(ii) the proprietor does not have reasonable grounds to believe that the pupil is unable to attend the school by reason of sickness or any unavoidable cause; and</a:t>
            </a:r>
            <a:b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(iii) the proprietor of the school has failed, after reasonable enquiry, to ascertain where the pupil is;</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 that the pupil has died;</a:t>
            </a:r>
            <a:b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 where the pupil has been admitted to the school to receive nursery education, he has not on completing such education transferred to a reception, or higher, class at the school; or</a:t>
            </a:r>
            <a:b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 that he has been permanently excluded from the school.</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6" name="Text Box 2"/>
          <p:cNvSpPr txBox="1">
            <a:spLocks noChangeArrowheads="1"/>
          </p:cNvSpPr>
          <p:nvPr/>
        </p:nvSpPr>
        <p:spPr bwMode="auto">
          <a:xfrm>
            <a:off x="2133600" y="457200"/>
            <a:ext cx="287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Reasons for which a child            may be removed from roll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8"/>
          <p:cNvSpPr>
            <a:spLocks noChangeArrowheads="1"/>
          </p:cNvSpPr>
          <p:nvPr/>
        </p:nvSpPr>
        <p:spPr bwMode="auto">
          <a:xfrm>
            <a:off x="2133600" y="185662"/>
            <a:ext cx="3429000"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95700" algn="l"/>
              </a:tabLst>
              <a:defRPr>
                <a:solidFill>
                  <a:schemeClr val="tx1"/>
                </a:solidFill>
                <a:latin typeface="Arial" panose="020B0604020202020204" pitchFamily="34" charset="0"/>
              </a:defRPr>
            </a:lvl1pPr>
            <a:lvl2pPr eaLnBrk="0" fontAlgn="base" hangingPunct="0">
              <a:spcBef>
                <a:spcPct val="0"/>
              </a:spcBef>
              <a:spcAft>
                <a:spcPct val="0"/>
              </a:spcAft>
              <a:tabLst>
                <a:tab pos="3695700" algn="l"/>
              </a:tabLst>
              <a:defRPr>
                <a:solidFill>
                  <a:schemeClr val="tx1"/>
                </a:solidFill>
                <a:latin typeface="Arial" panose="020B0604020202020204" pitchFamily="34" charset="0"/>
              </a:defRPr>
            </a:lvl2pPr>
            <a:lvl3pPr eaLnBrk="0" fontAlgn="base" hangingPunct="0">
              <a:spcBef>
                <a:spcPct val="0"/>
              </a:spcBef>
              <a:spcAft>
                <a:spcPct val="0"/>
              </a:spcAft>
              <a:tabLst>
                <a:tab pos="3695700" algn="l"/>
              </a:tabLst>
              <a:defRPr>
                <a:solidFill>
                  <a:schemeClr val="tx1"/>
                </a:solidFill>
                <a:latin typeface="Arial" panose="020B0604020202020204" pitchFamily="34" charset="0"/>
              </a:defRPr>
            </a:lvl3pPr>
            <a:lvl4pPr eaLnBrk="0" fontAlgn="base" hangingPunct="0">
              <a:spcBef>
                <a:spcPct val="0"/>
              </a:spcBef>
              <a:spcAft>
                <a:spcPct val="0"/>
              </a:spcAft>
              <a:tabLst>
                <a:tab pos="3695700" algn="l"/>
              </a:tabLst>
              <a:defRPr>
                <a:solidFill>
                  <a:schemeClr val="tx1"/>
                </a:solidFill>
                <a:latin typeface="Arial" panose="020B0604020202020204" pitchFamily="34" charset="0"/>
              </a:defRPr>
            </a:lvl4pPr>
            <a:lvl5pPr eaLnBrk="0" fontAlgn="base" hangingPunct="0">
              <a:spcBef>
                <a:spcPct val="0"/>
              </a:spcBef>
              <a:spcAft>
                <a:spcPct val="0"/>
              </a:spcAft>
              <a:tabLst>
                <a:tab pos="3695700" algn="l"/>
              </a:tabLst>
              <a:defRPr>
                <a:solidFill>
                  <a:schemeClr val="tx1"/>
                </a:solidFill>
                <a:latin typeface="Arial" panose="020B0604020202020204" pitchFamily="34" charset="0"/>
              </a:defRPr>
            </a:lvl5pPr>
            <a:lvl6pPr eaLnBrk="0" fontAlgn="base" hangingPunct="0">
              <a:spcBef>
                <a:spcPct val="0"/>
              </a:spcBef>
              <a:spcAft>
                <a:spcPct val="0"/>
              </a:spcAft>
              <a:tabLst>
                <a:tab pos="3695700" algn="l"/>
              </a:tabLst>
              <a:defRPr>
                <a:solidFill>
                  <a:schemeClr val="tx1"/>
                </a:solidFill>
                <a:latin typeface="Arial" panose="020B0604020202020204" pitchFamily="34" charset="0"/>
              </a:defRPr>
            </a:lvl6pPr>
            <a:lvl7pPr eaLnBrk="0" fontAlgn="base" hangingPunct="0">
              <a:spcBef>
                <a:spcPct val="0"/>
              </a:spcBef>
              <a:spcAft>
                <a:spcPct val="0"/>
              </a:spcAft>
              <a:tabLst>
                <a:tab pos="3695700" algn="l"/>
              </a:tabLst>
              <a:defRPr>
                <a:solidFill>
                  <a:schemeClr val="tx1"/>
                </a:solidFill>
                <a:latin typeface="Arial" panose="020B0604020202020204" pitchFamily="34" charset="0"/>
              </a:defRPr>
            </a:lvl7pPr>
            <a:lvl8pPr eaLnBrk="0" fontAlgn="base" hangingPunct="0">
              <a:spcBef>
                <a:spcPct val="0"/>
              </a:spcBef>
              <a:spcAft>
                <a:spcPct val="0"/>
              </a:spcAft>
              <a:tabLst>
                <a:tab pos="3695700" algn="l"/>
              </a:tabLst>
              <a:defRPr>
                <a:solidFill>
                  <a:schemeClr val="tx1"/>
                </a:solidFill>
                <a:latin typeface="Arial" panose="020B0604020202020204" pitchFamily="34" charset="0"/>
              </a:defRPr>
            </a:lvl8pPr>
            <a:lvl9pPr eaLnBrk="0" fontAlgn="base" hangingPunct="0">
              <a:spcBef>
                <a:spcPct val="0"/>
              </a:spcBef>
              <a:spcAft>
                <a:spcPct val="0"/>
              </a:spcAft>
              <a:tabLst>
                <a:tab pos="3695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95700" algn="l"/>
              </a:tabLst>
            </a:pPr>
            <a:endParaRPr kumimoji="0" lang="en-GB"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95700" algn="l"/>
              </a:tabLst>
            </a:pPr>
            <a:r>
              <a:rPr kumimoji="0" lang="en-GB" altLang="en-US" sz="1800" b="0" i="0" u="none" strike="noStrike" cap="none" normalizeH="0" baseline="0" dirty="0" smtClean="0">
                <a:ln>
                  <a:noFill/>
                </a:ln>
                <a:solidFill>
                  <a:schemeClr val="tx1"/>
                </a:solidFill>
                <a:effectLst/>
                <a:latin typeface="Arial" panose="020B0604020202020204" pitchFamily="34" charset="0"/>
              </a:rPr>
              <a:t/>
            </a:r>
            <a:br>
              <a:rPr kumimoji="0" lang="en-GB" altLang="en-US" sz="1800" b="0" i="0" u="none" strike="noStrike" cap="none" normalizeH="0" baseline="0" dirty="0" smtClean="0">
                <a:ln>
                  <a:noFill/>
                </a:ln>
                <a:solidFill>
                  <a:schemeClr val="tx1"/>
                </a:solidFill>
                <a:effectLst/>
                <a:latin typeface="Arial" panose="020B0604020202020204" pitchFamily="34" charset="0"/>
              </a:rPr>
            </a:br>
            <a:endParaRPr kumimoji="0" lang="en-GB"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95700" algn="l"/>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467054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Children Missing From Education-Procedural flowchart for school referral</a:t>
            </a:r>
            <a:r>
              <a:rPr lang="en-GB" dirty="0"/>
              <a:t/>
            </a:r>
            <a:br>
              <a:rPr lang="en-GB" dirty="0"/>
            </a:br>
            <a:endParaRPr lang="en-GB" dirty="0"/>
          </a:p>
        </p:txBody>
      </p:sp>
      <p:sp>
        <p:nvSpPr>
          <p:cNvPr id="4" name="Text Box 2"/>
          <p:cNvSpPr txBox="1">
            <a:spLocks noGrp="1" noChangeArrowheads="1"/>
          </p:cNvSpPr>
          <p:nvPr>
            <p:ph idx="1"/>
          </p:nvPr>
        </p:nvSpPr>
        <p:spPr bwMode="auto">
          <a:xfrm>
            <a:off x="415600" y="1536633"/>
            <a:ext cx="5426400" cy="492766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Information that is required for a referral to CMFE:</a:t>
            </a: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Name of Child / Date of Birth / gender</a:t>
            </a: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Address from which missing.</a:t>
            </a: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Parents Names</a:t>
            </a: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Any siblings known and school they attend if possible.</a:t>
            </a: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Language / nationality of family</a:t>
            </a: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Any known contacts / phone nos./ email</a:t>
            </a: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circumstances under which they went missing i.e. what contact was there with the family before they left, have they overstayed a holiday or mercy visit, has there been any contact since they initially left. Has there been any response to letters written from the school?</a:t>
            </a:r>
          </a:p>
          <a:p>
            <a:pPr marL="114300" indent="0">
              <a:lnSpc>
                <a:spcPct val="115000"/>
              </a:lnSpc>
              <a:spcAft>
                <a:spcPts val="1000"/>
              </a:spcAft>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5773057" y="1195985"/>
            <a:ext cx="5826928" cy="5662015"/>
          </a:xfrm>
          <a:prstGeom prst="rect">
            <a:avLst/>
          </a:prstGeom>
          <a:solidFill>
            <a:schemeClr val="lt1"/>
          </a:solidFill>
        </p:spPr>
      </p:pic>
      <p:sp>
        <p:nvSpPr>
          <p:cNvPr id="8" name="Text Box 10"/>
          <p:cNvSpPr txBox="1"/>
          <p:nvPr/>
        </p:nvSpPr>
        <p:spPr>
          <a:xfrm>
            <a:off x="6978371" y="2743200"/>
            <a:ext cx="3416300" cy="2679700"/>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dirty="0">
                <a:effectLst/>
                <a:highlight>
                  <a:srgbClr val="00FFFF"/>
                </a:highlight>
                <a:latin typeface="Harlow Solid Italic" panose="04030604020F02020D02" pitchFamily="82" charset="0"/>
                <a:ea typeface="Calibri" panose="020F0502020204030204" pitchFamily="34" charset="0"/>
                <a:cs typeface="FrankRuehl"/>
              </a:rPr>
              <a:t>Information that makes you a star:</a:t>
            </a:r>
            <a:endParaRPr lang="en-GB" dirty="0">
              <a:effectLst/>
              <a:ea typeface="Calibri" panose="020F0502020204030204" pitchFamily="34" charset="0"/>
              <a:cs typeface="Times New Roman" panose="02020603050405020304" pitchFamily="18" charset="0"/>
            </a:endParaRPr>
          </a:p>
          <a:p>
            <a:pPr>
              <a:lnSpc>
                <a:spcPct val="115000"/>
              </a:lnSpc>
              <a:spcAft>
                <a:spcPts val="1000"/>
              </a:spcAft>
            </a:pPr>
            <a:r>
              <a:rPr lang="en-GB" dirty="0">
                <a:effectLst/>
                <a:latin typeface="Harlow Solid Italic" panose="04030604020F02020D02" pitchFamily="82" charset="0"/>
                <a:ea typeface="Calibri" panose="020F0502020204030204" pitchFamily="34" charset="0"/>
                <a:cs typeface="FrankRuehl"/>
              </a:rPr>
              <a:t>The address they are going to.</a:t>
            </a:r>
            <a:endParaRPr lang="en-GB" dirty="0">
              <a:effectLst/>
              <a:ea typeface="Calibri" panose="020F0502020204030204" pitchFamily="34" charset="0"/>
              <a:cs typeface="Times New Roman" panose="02020603050405020304" pitchFamily="18" charset="0"/>
            </a:endParaRPr>
          </a:p>
          <a:p>
            <a:pPr>
              <a:lnSpc>
                <a:spcPct val="115000"/>
              </a:lnSpc>
              <a:spcAft>
                <a:spcPts val="1000"/>
              </a:spcAft>
            </a:pPr>
            <a:r>
              <a:rPr lang="en-GB" dirty="0">
                <a:effectLst/>
                <a:latin typeface="Harlow Solid Italic" panose="04030604020F02020D02" pitchFamily="82" charset="0"/>
                <a:ea typeface="Calibri" panose="020F0502020204030204" pitchFamily="34" charset="0"/>
                <a:cs typeface="FrankRuehl"/>
              </a:rPr>
              <a:t>The school they intend to attend.</a:t>
            </a:r>
            <a:endParaRPr lang="en-GB" dirty="0">
              <a:effectLst/>
              <a:ea typeface="Calibri" panose="020F0502020204030204" pitchFamily="34" charset="0"/>
              <a:cs typeface="Times New Roman" panose="02020603050405020304" pitchFamily="18" charset="0"/>
            </a:endParaRPr>
          </a:p>
          <a:p>
            <a:pPr>
              <a:lnSpc>
                <a:spcPct val="115000"/>
              </a:lnSpc>
              <a:spcAft>
                <a:spcPts val="1000"/>
              </a:spcAft>
            </a:pPr>
            <a:r>
              <a:rPr lang="en-GB" dirty="0">
                <a:effectLst/>
                <a:latin typeface="Harlow Solid Italic" panose="04030604020F02020D02" pitchFamily="82" charset="0"/>
                <a:ea typeface="Calibri" panose="020F0502020204030204" pitchFamily="34" charset="0"/>
                <a:cs typeface="FrankRuehl"/>
              </a:rPr>
              <a:t>The school they came from</a:t>
            </a:r>
            <a:endParaRPr lang="en-GB" dirty="0">
              <a:effectLst/>
              <a:ea typeface="Calibri" panose="020F0502020204030204" pitchFamily="34" charset="0"/>
              <a:cs typeface="Times New Roman" panose="02020603050405020304" pitchFamily="18" charset="0"/>
            </a:endParaRPr>
          </a:p>
          <a:p>
            <a:pPr>
              <a:lnSpc>
                <a:spcPct val="115000"/>
              </a:lnSpc>
              <a:spcAft>
                <a:spcPts val="1000"/>
              </a:spcAft>
            </a:pPr>
            <a:r>
              <a:rPr lang="en-GB" dirty="0">
                <a:effectLst/>
                <a:latin typeface="Harlow Solid Italic" panose="04030604020F02020D02" pitchFamily="82" charset="0"/>
                <a:ea typeface="Calibri" panose="020F0502020204030204" pitchFamily="34" charset="0"/>
                <a:cs typeface="FrankRuehl"/>
              </a:rPr>
              <a:t>The address they came from</a:t>
            </a:r>
            <a:endParaRPr lang="en-GB" dirty="0">
              <a:effectLst/>
              <a:ea typeface="Calibri" panose="020F0502020204030204" pitchFamily="34" charset="0"/>
              <a:cs typeface="Times New Roman" panose="02020603050405020304" pitchFamily="18" charset="0"/>
            </a:endParaRPr>
          </a:p>
          <a:p>
            <a:pPr>
              <a:lnSpc>
                <a:spcPct val="115000"/>
              </a:lnSpc>
              <a:spcAft>
                <a:spcPts val="1000"/>
              </a:spcAft>
            </a:pPr>
            <a:r>
              <a:rPr lang="en-GB"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732305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5900" y="228599"/>
            <a:ext cx="11798300" cy="6413501"/>
          </a:xfrm>
          <a:prstGeom prst="horizontalScroll">
            <a:avLst/>
          </a:prstGeom>
          <a:pattFill prst="smConfetti">
            <a:fgClr>
              <a:schemeClr val="tx2">
                <a:lumMod val="40000"/>
                <a:lumOff val="60000"/>
              </a:schemeClr>
            </a:fgClr>
            <a:bgClr>
              <a:schemeClr val="accent5">
                <a:lumMod val="20000"/>
                <a:lumOff val="80000"/>
              </a:schemeClr>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dirty="0"/>
              <a:t>the new Requirement for schools to do….</a:t>
            </a:r>
          </a:p>
          <a:p>
            <a:r>
              <a:rPr lang="en-GB" dirty="0"/>
              <a:t>Following the implementation of The Education (Pupil Registration) (England) (Amendment) Regulations 2016, Schools not only have to refer all children who have left their school whether their destination school is known or not. They are also required to supply the Local Authority with details of all pupils who are taken on roll outside normal transition times i.e. Year 1 and Year 7. Thus when a pupil is taken on roll at any other time and when the local authority are not aware that the place has become taken because the school dealt with its own admissions, then the CMFE team must be informed within 5 school days of the child being placed on roll. </a:t>
            </a:r>
          </a:p>
          <a:p>
            <a:r>
              <a:rPr lang="en-GB" dirty="0"/>
              <a:t>The CMFE team will need to know the Child’s name, Date of Birth, Address, Parental Names and contact details, previous address (whether in this country or abroad) and the previous School (whether in this country or abroad) </a:t>
            </a:r>
          </a:p>
          <a:p>
            <a:r>
              <a:rPr lang="en-GB" dirty="0"/>
              <a:t>This information would be best forwarded via the CMFE referral form either on-line or via email as a password protected document.</a:t>
            </a:r>
          </a:p>
          <a:p>
            <a:endParaRPr lang="en-GB" dirty="0"/>
          </a:p>
        </p:txBody>
      </p:sp>
    </p:spTree>
    <p:extLst>
      <p:ext uri="{BB962C8B-B14F-4D97-AF65-F5344CB8AC3E}">
        <p14:creationId xmlns:p14="http://schemas.microsoft.com/office/powerpoint/2010/main" val="2201907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0" y="751344"/>
            <a:ext cx="10693400" cy="4678204"/>
          </a:xfrm>
          <a:prstGeom prst="rect">
            <a:avLst/>
          </a:prstGeom>
        </p:spPr>
        <p:txBody>
          <a:bodyPr wrap="square">
            <a:spAutoFit/>
          </a:bodyPr>
          <a:lstStyle/>
          <a:p>
            <a:r>
              <a:rPr lang="en-US" sz="2800" b="1" dirty="0">
                <a:latin typeface="+mj-lt"/>
              </a:rPr>
              <a:t>Safer Internet Day Videos</a:t>
            </a:r>
          </a:p>
          <a:p>
            <a:endParaRPr lang="en-US" dirty="0"/>
          </a:p>
          <a:p>
            <a:r>
              <a:rPr lang="en-US" dirty="0"/>
              <a:t>Safer Internet Day is today, Tuesday 11th February 2020.</a:t>
            </a:r>
          </a:p>
          <a:p>
            <a:r>
              <a:rPr lang="en-US" dirty="0"/>
              <a:t>The UK Safer Internet Centre have released a series of films to be used as discussion starters. The films are</a:t>
            </a:r>
            <a:r>
              <a:rPr lang="en-US" dirty="0" smtClean="0"/>
              <a:t>:</a:t>
            </a:r>
          </a:p>
          <a:p>
            <a:endParaRPr lang="en-US" dirty="0"/>
          </a:p>
          <a:p>
            <a:r>
              <a:rPr lang="en-US" dirty="0"/>
              <a:t>•	#</a:t>
            </a:r>
            <a:r>
              <a:rPr lang="en-US" dirty="0" err="1"/>
              <a:t>freetobe</a:t>
            </a:r>
            <a:endParaRPr lang="en-US" dirty="0"/>
          </a:p>
          <a:p>
            <a:r>
              <a:rPr lang="en-US" dirty="0"/>
              <a:t>•	What does my avatar say about me?</a:t>
            </a:r>
          </a:p>
          <a:p>
            <a:r>
              <a:rPr lang="en-US" dirty="0"/>
              <a:t>•	Are you #</a:t>
            </a:r>
            <a:r>
              <a:rPr lang="en-US" dirty="0" err="1"/>
              <a:t>freetobe</a:t>
            </a:r>
            <a:r>
              <a:rPr lang="en-US" dirty="0"/>
              <a:t> yourself online</a:t>
            </a:r>
          </a:p>
          <a:p>
            <a:r>
              <a:rPr lang="en-US" dirty="0"/>
              <a:t>•	How can parents talk to children about their online lives?</a:t>
            </a:r>
          </a:p>
          <a:p>
            <a:endParaRPr lang="en-US" dirty="0"/>
          </a:p>
          <a:p>
            <a:r>
              <a:rPr lang="en-US" dirty="0"/>
              <a:t>The videos are also available with British Sign Language (BSL) interpretation.</a:t>
            </a:r>
          </a:p>
          <a:p>
            <a:endParaRPr lang="en-US" dirty="0"/>
          </a:p>
          <a:p>
            <a:r>
              <a:rPr lang="en-US" dirty="0"/>
              <a:t>The films can be here: https://www.saferinternet.org.uk/sid-films</a:t>
            </a:r>
          </a:p>
          <a:p>
            <a:r>
              <a:rPr lang="en-US" dirty="0"/>
              <a:t>A really useful can be found below.</a:t>
            </a:r>
          </a:p>
          <a:p>
            <a:r>
              <a:rPr lang="en-US" dirty="0"/>
              <a:t>https://www.nspcc.org.uk/keeping-children-safe/online-safety/</a:t>
            </a:r>
          </a:p>
        </p:txBody>
      </p:sp>
    </p:spTree>
    <p:extLst>
      <p:ext uri="{BB962C8B-B14F-4D97-AF65-F5344CB8AC3E}">
        <p14:creationId xmlns:p14="http://schemas.microsoft.com/office/powerpoint/2010/main" val="341930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Freedom of Information request to P</a:t>
            </a:r>
            <a:r>
              <a:rPr lang="en-GB" b="1" dirty="0" smtClean="0"/>
              <a:t>olice</a:t>
            </a:r>
            <a:endParaRPr lang="en-GB" b="1" dirty="0"/>
          </a:p>
        </p:txBody>
      </p:sp>
      <p:sp>
        <p:nvSpPr>
          <p:cNvPr id="6" name="Text Placeholder 5"/>
          <p:cNvSpPr>
            <a:spLocks noGrp="1"/>
          </p:cNvSpPr>
          <p:nvPr>
            <p:ph type="body" idx="1"/>
          </p:nvPr>
        </p:nvSpPr>
        <p:spPr/>
        <p:txBody>
          <a:bodyPr/>
          <a:lstStyle/>
          <a:p>
            <a:r>
              <a:rPr lang="en-US" dirty="0"/>
              <a:t>A Freedom of Information request to police forces in England and Wales shows there were at least 4,373 offences of sexual communication with a child recorded in the year to April 2019 compared with 3,217 in the previous year1.</a:t>
            </a:r>
          </a:p>
          <a:p>
            <a:r>
              <a:rPr lang="en-US" dirty="0"/>
              <a:t>The data revealed:</a:t>
            </a:r>
          </a:p>
          <a:p>
            <a:r>
              <a:rPr lang="en-US" dirty="0"/>
              <a:t>•	Where age was provided, 1 in 5 victims were aged just 11 or younger</a:t>
            </a:r>
          </a:p>
          <a:p>
            <a:r>
              <a:rPr lang="en-US" dirty="0"/>
              <a:t>•	The number of recorded instances of the use of Instagram was more than double that of the previous year.</a:t>
            </a:r>
          </a:p>
          <a:p>
            <a:r>
              <a:rPr lang="en-US" dirty="0"/>
              <a:t>In the last 2 years, Facebook-owned apps (Facebook, Messenger, Instagram and WhatsApp) and Snapchat were used in more than 70% of the instances where police recorded and provided the communication method</a:t>
            </a:r>
          </a:p>
          <a:p>
            <a:pPr marL="114298" indent="0">
              <a:buNone/>
            </a:pPr>
            <a:endParaRPr lang="en-GB" dirty="0"/>
          </a:p>
        </p:txBody>
      </p:sp>
    </p:spTree>
    <p:extLst>
      <p:ext uri="{BB962C8B-B14F-4D97-AF65-F5344CB8AC3E}">
        <p14:creationId xmlns:p14="http://schemas.microsoft.com/office/powerpoint/2010/main" val="3160941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Neglect</a:t>
            </a:r>
            <a:endParaRPr lang="en-GB" dirty="0"/>
          </a:p>
        </p:txBody>
      </p:sp>
      <p:sp>
        <p:nvSpPr>
          <p:cNvPr id="3" name="Text Placeholder 2"/>
          <p:cNvSpPr>
            <a:spLocks noGrp="1"/>
          </p:cNvSpPr>
          <p:nvPr>
            <p:ph type="body" idx="1"/>
          </p:nvPr>
        </p:nvSpPr>
        <p:spPr/>
        <p:txBody>
          <a:bodyPr/>
          <a:lstStyle/>
          <a:p>
            <a:r>
              <a:rPr lang="en-GB" dirty="0"/>
              <a:t>“</a:t>
            </a:r>
            <a:r>
              <a:rPr lang="en-GB" sz="1600" dirty="0"/>
              <a:t>We must be ambitious for all our children”</a:t>
            </a:r>
          </a:p>
          <a:p>
            <a:pPr lvl="0"/>
            <a:r>
              <a:rPr lang="en-GB" sz="1600" dirty="0"/>
              <a:t>Is deprivation now seen as the “new norm”? There are implications for recognition of neglect and what constitutes ‘good enough care’.</a:t>
            </a:r>
          </a:p>
          <a:p>
            <a:r>
              <a:rPr lang="en-GB" sz="1600" dirty="0"/>
              <a:t>Neglect is the ongoing failure to meet a child's basic needs and the most common form of child abuse. A child might be left hungry or dirty, or without proper clothing, shelter, supervision or health care. This can put children and young people in danger. And it can also have long term effects on their physical and mental wellbeing.</a:t>
            </a:r>
          </a:p>
          <a:p>
            <a:pPr lvl="0"/>
            <a:r>
              <a:rPr lang="en-GB" sz="1600" b="1" dirty="0"/>
              <a:t>Physical neglect</a:t>
            </a:r>
            <a:br>
              <a:rPr lang="en-GB" sz="1600" b="1" dirty="0"/>
            </a:br>
            <a:r>
              <a:rPr lang="en-GB" sz="1600" dirty="0"/>
              <a:t>a child's basic needs, such as food, clothing or shelter, are not met or they aren’t properly supervised or kept safe.</a:t>
            </a:r>
          </a:p>
          <a:p>
            <a:pPr lvl="0"/>
            <a:r>
              <a:rPr lang="en-GB" sz="1600" b="1" dirty="0"/>
              <a:t>Educational neglect</a:t>
            </a:r>
            <a:br>
              <a:rPr lang="en-GB" sz="1600" b="1" dirty="0"/>
            </a:br>
            <a:r>
              <a:rPr lang="en-GB" sz="1600" dirty="0"/>
              <a:t>a parent doesn't ensure their child is given an education.</a:t>
            </a:r>
          </a:p>
          <a:p>
            <a:pPr lvl="0"/>
            <a:r>
              <a:rPr lang="en-GB" sz="1600" b="1" dirty="0"/>
              <a:t>Emotional neglect</a:t>
            </a:r>
            <a:br>
              <a:rPr lang="en-GB" sz="1600" b="1" dirty="0"/>
            </a:br>
            <a:r>
              <a:rPr lang="en-GB" sz="1600" dirty="0"/>
              <a:t>a child doesn't get the nurture and stimulation they need. This could be through ignoring, humiliating, intimidating or isolating them.</a:t>
            </a:r>
          </a:p>
          <a:p>
            <a:pPr lvl="0"/>
            <a:r>
              <a:rPr lang="en-GB" sz="1600" b="1" dirty="0"/>
              <a:t>Medical neglect</a:t>
            </a:r>
            <a:br>
              <a:rPr lang="en-GB" sz="1600" b="1" dirty="0"/>
            </a:br>
            <a:r>
              <a:rPr lang="en-GB" sz="1600" dirty="0"/>
              <a:t>a child isn't given proper health care. This includes dental care and refusing or ignoring medical recommendations.</a:t>
            </a:r>
          </a:p>
          <a:p>
            <a:r>
              <a:rPr lang="en-GB" sz="1600" u="sng" dirty="0">
                <a:hlinkClick r:id="rId2"/>
              </a:rPr>
              <a:t>https://www.nspcc.org.uk/what-is-child-abuse/types-of-abuse/neglect/</a:t>
            </a:r>
            <a:endParaRPr lang="en-GB" sz="1600" dirty="0"/>
          </a:p>
          <a:p>
            <a:endParaRPr lang="en-GB" dirty="0"/>
          </a:p>
        </p:txBody>
      </p:sp>
    </p:spTree>
    <p:extLst>
      <p:ext uri="{BB962C8B-B14F-4D97-AF65-F5344CB8AC3E}">
        <p14:creationId xmlns:p14="http://schemas.microsoft.com/office/powerpoint/2010/main" val="745701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4460</Words>
  <Application>Microsoft Office PowerPoint</Application>
  <PresentationFormat>Widescreen</PresentationFormat>
  <Paragraphs>407</Paragraphs>
  <Slides>64</Slides>
  <Notes>18</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64</vt:i4>
      </vt:variant>
    </vt:vector>
  </HeadingPairs>
  <TitlesOfParts>
    <vt:vector size="81" baseType="lpstr">
      <vt:lpstr>ＭＳ Ｐゴシック</vt:lpstr>
      <vt:lpstr>Arial</vt:lpstr>
      <vt:lpstr>Berlin Sans FB</vt:lpstr>
      <vt:lpstr>Calibri</vt:lpstr>
      <vt:lpstr>Calibri Light</vt:lpstr>
      <vt:lpstr>Elephant</vt:lpstr>
      <vt:lpstr>FrankRuehl</vt:lpstr>
      <vt:lpstr>Garamond</vt:lpstr>
      <vt:lpstr>Harlow Solid Italic</vt:lpstr>
      <vt:lpstr>Impact</vt:lpstr>
      <vt:lpstr>Tahoma</vt:lpstr>
      <vt:lpstr>Times</vt:lpstr>
      <vt:lpstr>Times New Roman</vt:lpstr>
      <vt:lpstr>Wingdings</vt:lpstr>
      <vt:lpstr>Simple Light</vt:lpstr>
      <vt:lpstr>Office Theme</vt:lpstr>
      <vt:lpstr>1_Office Theme</vt:lpstr>
      <vt:lpstr>Nottingham city dsl network    11th February 2020</vt:lpstr>
      <vt:lpstr>PowerPoint Presentation</vt:lpstr>
      <vt:lpstr>PowerPoint Presentation</vt:lpstr>
      <vt:lpstr>Follow Nottingham City Safeguarding Children's Partnership</vt:lpstr>
      <vt:lpstr>DSL Network Aims and Purpose </vt:lpstr>
      <vt:lpstr>PowerPoint Presentation</vt:lpstr>
      <vt:lpstr>PowerPoint Presentation</vt:lpstr>
      <vt:lpstr>Freedom of Information request to Police</vt:lpstr>
      <vt:lpstr>Neglect</vt:lpstr>
      <vt:lpstr>Child Safeguarding National Practice Panel Review</vt:lpstr>
      <vt:lpstr>Period products for schools (DfE) </vt:lpstr>
      <vt:lpstr>Data</vt:lpstr>
      <vt:lpstr>     Deprivation  Local Authority maps Index of Multiple Deprivation https://imd2019.group.shef.ac.uk/  Indices of Deprivation Maps http://dclgapps.communities.gov.uk/imd/iod_index.html  Crime  Search the crime map for your area https://www.police.uk/search/  Download police data https://data.police.uk/  National Crime Agency Threat Reports https://www.nationalcrimeagency.gov.uk/who-we-are/publications/173-national-strategic-assessment-of-serious-and-organised-crime-2018/file  Child Protection Data  NSPCC Child Protection Data How safe are our children? 2013 - 2019  https://learning.nspcc.org.uk/research-resources/how-safe-are-our-children/  </vt:lpstr>
      <vt:lpstr>Young Carers Awareness Training</vt:lpstr>
      <vt:lpstr>What is a Young Carer?</vt:lpstr>
      <vt:lpstr>PowerPoint Presentation</vt:lpstr>
      <vt:lpstr>Why do children become carers?</vt:lpstr>
      <vt:lpstr>Who am I? </vt:lpstr>
      <vt:lpstr>What might I do?</vt:lpstr>
      <vt:lpstr>The impact</vt:lpstr>
      <vt:lpstr> </vt:lpstr>
      <vt:lpstr>The Rights of Young Carers</vt:lpstr>
      <vt:lpstr>Action for Young Carers Service</vt:lpstr>
      <vt:lpstr>Young Carers 'Top Ten Tips' for Schools</vt:lpstr>
      <vt:lpstr>Q &amp; A</vt:lpstr>
      <vt:lpstr>Round table discussion and feedback (25 mins)</vt:lpstr>
      <vt:lpstr>Discussion / Networking</vt:lpstr>
      <vt:lpstr>BREAK  (10.20 – 10.50)</vt:lpstr>
      <vt:lpstr>Local updates</vt:lpstr>
      <vt:lpstr>PowerPoint Presentation</vt:lpstr>
      <vt:lpstr>PowerPoint Presentation</vt:lpstr>
      <vt:lpstr>Child R review </vt:lpstr>
      <vt:lpstr>Case Summary</vt:lpstr>
      <vt:lpstr>PowerPoint Presentation</vt:lpstr>
      <vt:lpstr>PowerPoint Presentation</vt:lpstr>
      <vt:lpstr>Background</vt:lpstr>
      <vt:lpstr>These risks</vt:lpstr>
      <vt:lpstr>PowerPoint Presentation</vt:lpstr>
      <vt:lpstr>Contextual Safeguarding</vt:lpstr>
      <vt:lpstr>Contextual Safeguarding includes (but is not limited to) : </vt:lpstr>
      <vt:lpstr>New Prevent Referral Form</vt:lpstr>
      <vt:lpstr>PowerPoint Presentation</vt:lpstr>
      <vt:lpstr>PowerPoint Presentation</vt:lpstr>
      <vt:lpstr>Best Practice for Safeguarding Files </vt:lpstr>
      <vt:lpstr>PowerPoint Presentation</vt:lpstr>
      <vt:lpstr>PowerPoint Presentation</vt:lpstr>
      <vt:lpstr>Paul Martin Priority Families</vt:lpstr>
      <vt:lpstr>Nottingham Behaviour Support Team Approach Training ltd.</vt:lpstr>
      <vt:lpstr>Task  True or false?      -Only senior management can restrain a CYP.    - Teachers and TA’s must restrain if they see a problem arising.    - Staff can ‘opt out’ of using physical intervention.    - The only time that restraint can be used is when the situation is unsafe.    - Parents can refuse to let school staff restrain CYP’s.    - there must be a written risk assessment before CYP’s can be restrained.  </vt:lpstr>
      <vt:lpstr>Nottingham City RPI Team</vt:lpstr>
      <vt:lpstr>Outcomes of an Approach Training day  </vt:lpstr>
      <vt:lpstr>Key Messages regarding Approach Training</vt:lpstr>
      <vt:lpstr>Approach takes guidance from</vt:lpstr>
      <vt:lpstr>Reasonable Force - DfE Guidance</vt:lpstr>
      <vt:lpstr>             Task     Share an incident in your school    - demonstrating effective de escalation   - where a physical intervention was used    either effectively or ineffectively    </vt:lpstr>
      <vt:lpstr>Whose responsibility is it to risk assess?</vt:lpstr>
      <vt:lpstr>What to consider when using RPI Techniques?</vt:lpstr>
      <vt:lpstr>Reducing risk-avoiding RPI</vt:lpstr>
      <vt:lpstr>Approach Training will always…</vt:lpstr>
      <vt:lpstr>PowerPoint Presentation</vt:lpstr>
      <vt:lpstr>PowerPoint Presentation</vt:lpstr>
      <vt:lpstr>PowerPoint Presentation</vt:lpstr>
      <vt:lpstr>Children Missing From Education-Procedural flowchart for school referral </vt:lpstr>
      <vt:lpstr>PowerPoint Presentation</vt:lpstr>
    </vt:vector>
  </TitlesOfParts>
  <Company>Nottingham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Nottingham city dsl network    11th February 2020</dc:title>
  <dc:creator>Lisa Hurst</dc:creator>
  <cp:lastModifiedBy>Oscar Speed</cp:lastModifiedBy>
  <cp:revision>30</cp:revision>
  <cp:lastPrinted>2020-02-10T15:45:27Z</cp:lastPrinted>
  <dcterms:created xsi:type="dcterms:W3CDTF">2020-02-07T15:14:04Z</dcterms:created>
  <dcterms:modified xsi:type="dcterms:W3CDTF">2020-02-17T17:01:58Z</dcterms:modified>
</cp:coreProperties>
</file>