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73" r:id="rId4"/>
    <p:sldId id="259" r:id="rId5"/>
    <p:sldId id="334" r:id="rId6"/>
    <p:sldId id="335" r:id="rId7"/>
    <p:sldId id="336" r:id="rId8"/>
    <p:sldId id="337" r:id="rId9"/>
    <p:sldId id="338" r:id="rId10"/>
    <p:sldId id="339" r:id="rId11"/>
    <p:sldId id="340" r:id="rId12"/>
    <p:sldId id="341" r:id="rId13"/>
    <p:sldId id="342" r:id="rId14"/>
    <p:sldId id="343" r:id="rId15"/>
    <p:sldId id="344" r:id="rId16"/>
    <p:sldId id="345" r:id="rId17"/>
    <p:sldId id="346" r:id="rId18"/>
    <p:sldId id="347" r:id="rId19"/>
    <p:sldId id="348" r:id="rId20"/>
    <p:sldId id="349" r:id="rId21"/>
    <p:sldId id="350" r:id="rId22"/>
    <p:sldId id="351" r:id="rId23"/>
    <p:sldId id="352" r:id="rId24"/>
    <p:sldId id="353" r:id="rId25"/>
    <p:sldId id="354" r:id="rId26"/>
    <p:sldId id="355" r:id="rId27"/>
    <p:sldId id="356" r:id="rId28"/>
    <p:sldId id="260" r:id="rId29"/>
    <p:sldId id="359" r:id="rId30"/>
    <p:sldId id="358" r:id="rId31"/>
    <p:sldId id="275" r:id="rId32"/>
    <p:sldId id="274" r:id="rId33"/>
    <p:sldId id="276" r:id="rId34"/>
    <p:sldId id="277" r:id="rId35"/>
    <p:sldId id="278" r:id="rId36"/>
    <p:sldId id="279" r:id="rId37"/>
    <p:sldId id="280" r:id="rId38"/>
    <p:sldId id="281" r:id="rId39"/>
    <p:sldId id="271" r:id="rId40"/>
    <p:sldId id="272" r:id="rId41"/>
    <p:sldId id="290" r:id="rId42"/>
    <p:sldId id="270" r:id="rId43"/>
    <p:sldId id="296" r:id="rId44"/>
    <p:sldId id="291" r:id="rId45"/>
    <p:sldId id="293" r:id="rId46"/>
    <p:sldId id="315" r:id="rId47"/>
    <p:sldId id="317" r:id="rId48"/>
    <p:sldId id="318" r:id="rId49"/>
    <p:sldId id="319" r:id="rId50"/>
    <p:sldId id="320" r:id="rId51"/>
    <p:sldId id="321" r:id="rId52"/>
    <p:sldId id="322" r:id="rId53"/>
    <p:sldId id="323" r:id="rId54"/>
    <p:sldId id="324" r:id="rId55"/>
    <p:sldId id="325" r:id="rId56"/>
    <p:sldId id="29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nd Introductions" id="{4E2F2DB0-0F60-40D0-A2D4-3A39FA95001D}">
          <p14:sldIdLst>
            <p14:sldId id="256"/>
            <p14:sldId id="262"/>
            <p14:sldId id="273"/>
            <p14:sldId id="259"/>
          </p14:sldIdLst>
        </p14:section>
        <p14:section name="National Updates" id="{3AF17B60-9EAC-4EC6-B8C9-D830470074DC}">
          <p14:sldIdLst>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Lst>
        </p14:section>
        <p14:section name="Local Updates" id="{EA8E8F2D-DFF0-44D7-ABF5-20153B78035A}">
          <p14:sldIdLst>
            <p14:sldId id="260"/>
            <p14:sldId id="359"/>
            <p14:sldId id="358"/>
          </p14:sldIdLst>
        </p14:section>
        <p14:section name="Mentors in Violence Prevention" id="{3F2C392C-580E-4164-84B7-BDD8F0FBFB60}">
          <p14:sldIdLst/>
        </p14:section>
        <p14:section name="Intro to VRU" id="{FEB05F99-1FEA-4014-9202-FEAAA63DA6C7}">
          <p14:sldIdLst/>
        </p14:section>
        <p14:section name="VRU Social Media Campaign" id="{244D49B7-C40C-4E48-B396-AD814D412BF8}">
          <p14:sldIdLst>
            <p14:sldId id="275"/>
            <p14:sldId id="274"/>
            <p14:sldId id="276"/>
            <p14:sldId id="277"/>
            <p14:sldId id="278"/>
            <p14:sldId id="279"/>
            <p14:sldId id="280"/>
            <p14:sldId id="281"/>
          </p14:sldIdLst>
        </p14:section>
        <p14:section name="Non-accidental Injury" id="{7B774101-F6C9-4F61-ABC9-9B39947944B8}">
          <p14:sldIdLst>
            <p14:sldId id="271"/>
            <p14:sldId id="272"/>
          </p14:sldIdLst>
        </p14:section>
        <p14:section name="Sharp (flyers)" id="{33DA5A83-A0AE-4CD4-82C9-13958C280DC5}">
          <p14:sldIdLst>
            <p14:sldId id="290"/>
          </p14:sldIdLst>
        </p14:section>
        <p14:section name="#Nottinghamyouvebeenmissed" id="{9E23D75D-9E7C-45B3-B29C-FF61D81AB05C}">
          <p14:sldIdLst>
            <p14:sldId id="270"/>
            <p14:sldId id="296"/>
          </p14:sldIdLst>
        </p14:section>
        <p14:section name="Emotional Health and Resilience Charter" id="{FE6F9314-72EE-4EB6-8872-1A8FF0E8EA4C}">
          <p14:sldIdLst>
            <p14:sldId id="291"/>
            <p14:sldId id="293"/>
          </p14:sldIdLst>
        </p14:section>
        <p14:section name="Contextual Safeguarding" id="{0F719C0A-A0A8-442A-9715-B4E8C006AFAC}">
          <p14:sldIdLst>
            <p14:sldId id="315"/>
            <p14:sldId id="317"/>
            <p14:sldId id="318"/>
            <p14:sldId id="319"/>
            <p14:sldId id="320"/>
            <p14:sldId id="321"/>
            <p14:sldId id="322"/>
            <p14:sldId id="323"/>
            <p14:sldId id="324"/>
            <p14:sldId id="325"/>
          </p14:sldIdLst>
        </p14:section>
        <p14:section name="Street Doctors (flyer)" id="{89C8A040-8F1C-4DBE-9B29-953974CB8C88}">
          <p14:sldIdLst>
            <p14:sldId id="29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3A3A"/>
    <a:srgbClr val="262F3A"/>
    <a:srgbClr val="E0941D"/>
    <a:srgbClr val="FF6600"/>
    <a:srgbClr val="288AC9"/>
    <a:srgbClr val="DEF2F9"/>
    <a:srgbClr val="85C0E2"/>
    <a:srgbClr val="E8C7BC"/>
    <a:srgbClr val="D682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53" autoAdjust="0"/>
    <p:restoredTop sz="94660"/>
  </p:normalViewPr>
  <p:slideViewPr>
    <p:cSldViewPr snapToGrid="0">
      <p:cViewPr varScale="1">
        <p:scale>
          <a:sx n="69" d="100"/>
          <a:sy n="69" d="100"/>
        </p:scale>
        <p:origin x="52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B667232-2621-423E-AB60-13EBF34C6CE1}" type="datetimeFigureOut">
              <a:rPr lang="en-GB" smtClean="0"/>
              <a:t>15/10/2020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3C5973-452C-4A85-899E-DFFB2AA3ACA2}" type="slidenum">
              <a:rPr lang="en-GB" smtClean="0"/>
              <a:t>‹#›</a:t>
            </a:fld>
            <a:endParaRPr lang="en-GB"/>
          </a:p>
        </p:txBody>
      </p:sp>
    </p:spTree>
    <p:extLst>
      <p:ext uri="{BB962C8B-B14F-4D97-AF65-F5344CB8AC3E}">
        <p14:creationId xmlns:p14="http://schemas.microsoft.com/office/powerpoint/2010/main" val="1883491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667232-2621-423E-AB60-13EBF34C6CE1}" type="datetimeFigureOut">
              <a:rPr lang="en-GB" smtClean="0"/>
              <a:t>15/10/2020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3C5973-452C-4A85-899E-DFFB2AA3ACA2}" type="slidenum">
              <a:rPr lang="en-GB" smtClean="0"/>
              <a:t>‹#›</a:t>
            </a:fld>
            <a:endParaRPr lang="en-GB"/>
          </a:p>
        </p:txBody>
      </p:sp>
    </p:spTree>
    <p:extLst>
      <p:ext uri="{BB962C8B-B14F-4D97-AF65-F5344CB8AC3E}">
        <p14:creationId xmlns:p14="http://schemas.microsoft.com/office/powerpoint/2010/main" val="834452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667232-2621-423E-AB60-13EBF34C6CE1}" type="datetimeFigureOut">
              <a:rPr lang="en-GB" smtClean="0"/>
              <a:t>15/10/2020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3C5973-452C-4A85-899E-DFFB2AA3ACA2}" type="slidenum">
              <a:rPr lang="en-GB" smtClean="0"/>
              <a:t>‹#›</a:t>
            </a:fld>
            <a:endParaRPr lang="en-GB"/>
          </a:p>
        </p:txBody>
      </p:sp>
    </p:spTree>
    <p:extLst>
      <p:ext uri="{BB962C8B-B14F-4D97-AF65-F5344CB8AC3E}">
        <p14:creationId xmlns:p14="http://schemas.microsoft.com/office/powerpoint/2010/main" val="817104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741673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667232-2621-423E-AB60-13EBF34C6CE1}" type="datetimeFigureOut">
              <a:rPr lang="en-GB" smtClean="0"/>
              <a:t>15/10/2020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3C5973-452C-4A85-899E-DFFB2AA3ACA2}" type="slidenum">
              <a:rPr lang="en-GB" smtClean="0"/>
              <a:t>‹#›</a:t>
            </a:fld>
            <a:endParaRPr lang="en-GB"/>
          </a:p>
        </p:txBody>
      </p:sp>
    </p:spTree>
    <p:extLst>
      <p:ext uri="{BB962C8B-B14F-4D97-AF65-F5344CB8AC3E}">
        <p14:creationId xmlns:p14="http://schemas.microsoft.com/office/powerpoint/2010/main" val="3691923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B667232-2621-423E-AB60-13EBF34C6CE1}" type="datetimeFigureOut">
              <a:rPr lang="en-GB" smtClean="0"/>
              <a:t>15/10/2020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3C5973-452C-4A85-899E-DFFB2AA3ACA2}" type="slidenum">
              <a:rPr lang="en-GB" smtClean="0"/>
              <a:t>‹#›</a:t>
            </a:fld>
            <a:endParaRPr lang="en-GB"/>
          </a:p>
        </p:txBody>
      </p:sp>
    </p:spTree>
    <p:extLst>
      <p:ext uri="{BB962C8B-B14F-4D97-AF65-F5344CB8AC3E}">
        <p14:creationId xmlns:p14="http://schemas.microsoft.com/office/powerpoint/2010/main" val="599946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B667232-2621-423E-AB60-13EBF34C6CE1}" type="datetimeFigureOut">
              <a:rPr lang="en-GB" smtClean="0"/>
              <a:t>15/10/2020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3C5973-452C-4A85-899E-DFFB2AA3ACA2}" type="slidenum">
              <a:rPr lang="en-GB" smtClean="0"/>
              <a:t>‹#›</a:t>
            </a:fld>
            <a:endParaRPr lang="en-GB"/>
          </a:p>
        </p:txBody>
      </p:sp>
    </p:spTree>
    <p:extLst>
      <p:ext uri="{BB962C8B-B14F-4D97-AF65-F5344CB8AC3E}">
        <p14:creationId xmlns:p14="http://schemas.microsoft.com/office/powerpoint/2010/main" val="3056768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B667232-2621-423E-AB60-13EBF34C6CE1}" type="datetimeFigureOut">
              <a:rPr lang="en-GB" smtClean="0"/>
              <a:t>15/10/2020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C3C5973-452C-4A85-899E-DFFB2AA3ACA2}" type="slidenum">
              <a:rPr lang="en-GB" smtClean="0"/>
              <a:t>‹#›</a:t>
            </a:fld>
            <a:endParaRPr lang="en-GB"/>
          </a:p>
        </p:txBody>
      </p:sp>
    </p:spTree>
    <p:extLst>
      <p:ext uri="{BB962C8B-B14F-4D97-AF65-F5344CB8AC3E}">
        <p14:creationId xmlns:p14="http://schemas.microsoft.com/office/powerpoint/2010/main" val="1386797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B667232-2621-423E-AB60-13EBF34C6CE1}" type="datetimeFigureOut">
              <a:rPr lang="en-GB" smtClean="0"/>
              <a:t>15/10/2020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C3C5973-452C-4A85-899E-DFFB2AA3ACA2}" type="slidenum">
              <a:rPr lang="en-GB" smtClean="0"/>
              <a:t>‹#›</a:t>
            </a:fld>
            <a:endParaRPr lang="en-GB"/>
          </a:p>
        </p:txBody>
      </p:sp>
    </p:spTree>
    <p:extLst>
      <p:ext uri="{BB962C8B-B14F-4D97-AF65-F5344CB8AC3E}">
        <p14:creationId xmlns:p14="http://schemas.microsoft.com/office/powerpoint/2010/main" val="1170033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667232-2621-423E-AB60-13EBF34C6CE1}" type="datetimeFigureOut">
              <a:rPr lang="en-GB" smtClean="0"/>
              <a:t>15/10/2020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C3C5973-452C-4A85-899E-DFFB2AA3ACA2}" type="slidenum">
              <a:rPr lang="en-GB" smtClean="0"/>
              <a:t>‹#›</a:t>
            </a:fld>
            <a:endParaRPr lang="en-GB"/>
          </a:p>
        </p:txBody>
      </p:sp>
    </p:spTree>
    <p:extLst>
      <p:ext uri="{BB962C8B-B14F-4D97-AF65-F5344CB8AC3E}">
        <p14:creationId xmlns:p14="http://schemas.microsoft.com/office/powerpoint/2010/main" val="485342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B667232-2621-423E-AB60-13EBF34C6CE1}" type="datetimeFigureOut">
              <a:rPr lang="en-GB" smtClean="0"/>
              <a:t>15/10/2020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3C5973-452C-4A85-899E-DFFB2AA3ACA2}" type="slidenum">
              <a:rPr lang="en-GB" smtClean="0"/>
              <a:t>‹#›</a:t>
            </a:fld>
            <a:endParaRPr lang="en-GB"/>
          </a:p>
        </p:txBody>
      </p:sp>
    </p:spTree>
    <p:extLst>
      <p:ext uri="{BB962C8B-B14F-4D97-AF65-F5344CB8AC3E}">
        <p14:creationId xmlns:p14="http://schemas.microsoft.com/office/powerpoint/2010/main" val="3805725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B667232-2621-423E-AB60-13EBF34C6CE1}" type="datetimeFigureOut">
              <a:rPr lang="en-GB" smtClean="0"/>
              <a:t>15/10/2020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3C5973-452C-4A85-899E-DFFB2AA3ACA2}" type="slidenum">
              <a:rPr lang="en-GB" smtClean="0"/>
              <a:t>‹#›</a:t>
            </a:fld>
            <a:endParaRPr lang="en-GB"/>
          </a:p>
        </p:txBody>
      </p:sp>
    </p:spTree>
    <p:extLst>
      <p:ext uri="{BB962C8B-B14F-4D97-AF65-F5344CB8AC3E}">
        <p14:creationId xmlns:p14="http://schemas.microsoft.com/office/powerpoint/2010/main" val="966896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667232-2621-423E-AB60-13EBF34C6CE1}" type="datetimeFigureOut">
              <a:rPr lang="en-GB" smtClean="0"/>
              <a:t>15/10/2020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3C5973-452C-4A85-899E-DFFB2AA3ACA2}" type="slidenum">
              <a:rPr lang="en-GB" smtClean="0"/>
              <a:t>‹#›</a:t>
            </a:fld>
            <a:endParaRPr lang="en-GB"/>
          </a:p>
        </p:txBody>
      </p:sp>
    </p:spTree>
    <p:extLst>
      <p:ext uri="{BB962C8B-B14F-4D97-AF65-F5344CB8AC3E}">
        <p14:creationId xmlns:p14="http://schemas.microsoft.com/office/powerpoint/2010/main" val="3717719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nottinghamshirescb.proceduresonline.com/p_conflict_res.html?zoom_highlight=escalation" TargetMode="Externa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prevent@nottinghamshire.pnn.police.uk"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john.matravers@nottinghamcity.gov.uk" TargetMode="Externa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www.asklion.co.uk/nottinghamyouvebeenmissed" TargetMode="External"/><Relationship Id="rId2" Type="http://schemas.openxmlformats.org/officeDocument/2006/relationships/hyperlink" Target="http://www.asklion.co.uk/mhstnottingham"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www.gov.uk/guidance/safeguarding-and-remote-education-during-coronavirus-covid-19?utm_source=2dd098e2-9daa-412b-be7e-bfee730b6d0f&amp;utm_medium=email&amp;utm_campaign=govuk-notifications&amp;utm_content=daily"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tmp"/><Relationship Id="rId1" Type="http://schemas.openxmlformats.org/officeDocument/2006/relationships/slideLayout" Target="../slideLayouts/slideLayout6.xml"/><Relationship Id="rId4" Type="http://schemas.openxmlformats.org/officeDocument/2006/relationships/image" Target="../media/image16.tmp"/></Relationships>
</file>

<file path=ppt/slides/_rels/slide42.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mailto:jane.hyland@nottinghamcity.gov.uk" TargetMode="External"/><Relationship Id="rId2" Type="http://schemas.openxmlformats.org/officeDocument/2006/relationships/hyperlink" Target="http://www.nottinghamschools.org.uk/teaching-and-learning-support/emotional-health-and-wellbeing/" TargetMode="External"/><Relationship Id="rId1" Type="http://schemas.openxmlformats.org/officeDocument/2006/relationships/slideLayout" Target="../slideLayouts/slideLayout7.xml"/><Relationship Id="rId4" Type="http://schemas.openxmlformats.org/officeDocument/2006/relationships/hyperlink" Target="mailto:karen.smith2@nottinghamcity.gov.uk"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6240" y="2072807"/>
            <a:ext cx="9918719" cy="1724298"/>
          </a:xfrm>
        </p:spPr>
        <p:txBody>
          <a:bodyPr>
            <a:normAutofit fontScale="90000"/>
          </a:bodyPr>
          <a:lstStyle/>
          <a:p>
            <a:r>
              <a:rPr lang="en-GB" b="1" dirty="0" smtClean="0">
                <a:latin typeface="Arial Black" panose="020B0A04020102020204" pitchFamily="34" charset="0"/>
              </a:rPr>
              <a:t>Nottingham City DSL Network</a:t>
            </a:r>
            <a:endParaRPr lang="en-GB" sz="5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404593" y="5661295"/>
            <a:ext cx="11382014" cy="963677"/>
          </a:xfrm>
          <a:prstGeom prst="rect">
            <a:avLst/>
          </a:prstGeom>
        </p:spPr>
      </p:pic>
      <p:sp>
        <p:nvSpPr>
          <p:cNvPr id="6" name="TextBox 5"/>
          <p:cNvSpPr txBox="1"/>
          <p:nvPr/>
        </p:nvSpPr>
        <p:spPr>
          <a:xfrm>
            <a:off x="3443839" y="4048621"/>
            <a:ext cx="5303520" cy="477054"/>
          </a:xfrm>
          <a:prstGeom prst="rect">
            <a:avLst/>
          </a:prstGeom>
          <a:noFill/>
        </p:spPr>
        <p:txBody>
          <a:bodyPr wrap="square" rtlCol="0">
            <a:spAutoFit/>
          </a:bodyPr>
          <a:lstStyle/>
          <a:p>
            <a:pPr algn="ctr"/>
            <a:r>
              <a:rPr lang="en-GB" sz="2500" b="1" dirty="0">
                <a:latin typeface="Arial" panose="020B0604020202020204" pitchFamily="34" charset="0"/>
                <a:cs typeface="Arial" panose="020B0604020202020204" pitchFamily="34" charset="0"/>
              </a:rPr>
              <a:t>14</a:t>
            </a:r>
            <a:r>
              <a:rPr lang="en-GB" sz="2500" b="1" baseline="30000" dirty="0">
                <a:latin typeface="Arial" panose="020B0604020202020204" pitchFamily="34" charset="0"/>
                <a:cs typeface="Arial" panose="020B0604020202020204" pitchFamily="34" charset="0"/>
              </a:rPr>
              <a:t>th</a:t>
            </a:r>
            <a:r>
              <a:rPr lang="en-GB" sz="2500" b="1" dirty="0">
                <a:latin typeface="Arial" panose="020B0604020202020204" pitchFamily="34" charset="0"/>
                <a:cs typeface="Arial" panose="020B0604020202020204" pitchFamily="34" charset="0"/>
              </a:rPr>
              <a:t> October </a:t>
            </a:r>
            <a:r>
              <a:rPr lang="en-GB" sz="2500" b="1" dirty="0" smtClean="0">
                <a:latin typeface="Arial" panose="020B0604020202020204" pitchFamily="34" charset="0"/>
                <a:cs typeface="Arial" panose="020B0604020202020204" pitchFamily="34" charset="0"/>
              </a:rPr>
              <a:t>2020</a:t>
            </a:r>
          </a:p>
        </p:txBody>
      </p:sp>
      <p:pic>
        <p:nvPicPr>
          <p:cNvPr id="7" name="Picture 6"/>
          <p:cNvPicPr>
            <a:picLocks noChangeAspect="1"/>
          </p:cNvPicPr>
          <p:nvPr/>
        </p:nvPicPr>
        <p:blipFill>
          <a:blip r:embed="rId3"/>
          <a:stretch>
            <a:fillRect/>
          </a:stretch>
        </p:blipFill>
        <p:spPr>
          <a:xfrm>
            <a:off x="404593" y="233737"/>
            <a:ext cx="835645" cy="1399120"/>
          </a:xfrm>
          <a:prstGeom prst="rect">
            <a:avLst/>
          </a:prstGeom>
        </p:spPr>
      </p:pic>
    </p:spTree>
    <p:extLst>
      <p:ext uri="{BB962C8B-B14F-4D97-AF65-F5344CB8AC3E}">
        <p14:creationId xmlns:p14="http://schemas.microsoft.com/office/powerpoint/2010/main" val="8858888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764" y="512618"/>
            <a:ext cx="10377055" cy="4524315"/>
          </a:xfrm>
          <a:prstGeom prst="rect">
            <a:avLst/>
          </a:prstGeom>
          <a:noFill/>
        </p:spPr>
        <p:txBody>
          <a:bodyPr wrap="square" rtlCol="0">
            <a:spAutoFit/>
          </a:bodyPr>
          <a:lstStyle/>
          <a:p>
            <a:pPr>
              <a:spcAft>
                <a:spcPts val="0"/>
              </a:spcAft>
            </a:pPr>
            <a:endParaRPr lang="en-GB" sz="3600" dirty="0" smtClean="0">
              <a:latin typeface="Arial" panose="020B0604020202020204" pitchFamily="34" charset="0"/>
              <a:ea typeface="Times New Roman" panose="02020603050405020304" pitchFamily="18" charset="0"/>
            </a:endParaRPr>
          </a:p>
          <a:p>
            <a:pPr>
              <a:spcAft>
                <a:spcPts val="0"/>
              </a:spcAft>
            </a:pPr>
            <a:endParaRPr lang="en-GB" sz="3600" dirty="0">
              <a:latin typeface="Arial" panose="020B0604020202020204" pitchFamily="34" charset="0"/>
              <a:ea typeface="Times New Roman" panose="02020603050405020304" pitchFamily="18" charset="0"/>
            </a:endParaRPr>
          </a:p>
          <a:p>
            <a:pPr marL="571500" indent="-571500">
              <a:spcAft>
                <a:spcPts val="0"/>
              </a:spcAft>
              <a:buFont typeface="Arial" panose="020B0604020202020204" pitchFamily="34" charset="0"/>
              <a:buChar char="•"/>
            </a:pPr>
            <a:r>
              <a:rPr lang="en-GB" sz="3600" dirty="0" smtClean="0">
                <a:latin typeface="Arial" panose="020B0604020202020204" pitchFamily="34" charset="0"/>
                <a:ea typeface="Times New Roman" panose="02020603050405020304" pitchFamily="18" charset="0"/>
              </a:rPr>
              <a:t>These key areas for priority work are </a:t>
            </a:r>
            <a:r>
              <a:rPr lang="en-GB" sz="3600" dirty="0">
                <a:latin typeface="Arial" panose="020B0604020202020204" pitchFamily="34" charset="0"/>
                <a:ea typeface="Times New Roman" panose="02020603050405020304" pitchFamily="18" charset="0"/>
              </a:rPr>
              <a:t>currently being developed into a detailed action plan that will underpin the recommended actions by the </a:t>
            </a:r>
            <a:r>
              <a:rPr lang="en-GB" sz="3600" dirty="0" smtClean="0">
                <a:latin typeface="Arial" panose="020B0604020202020204" pitchFamily="34" charset="0"/>
                <a:ea typeface="Times New Roman" panose="02020603050405020304" pitchFamily="18" charset="0"/>
              </a:rPr>
              <a:t>NSPCC. </a:t>
            </a:r>
          </a:p>
          <a:p>
            <a:pPr>
              <a:spcAft>
                <a:spcPts val="0"/>
              </a:spcAft>
            </a:pPr>
            <a:endParaRPr lang="en-GB" sz="3600" dirty="0" smtClean="0">
              <a:latin typeface="Arial" panose="020B0604020202020204" pitchFamily="34" charset="0"/>
              <a:ea typeface="Times New Roman" panose="02020603050405020304" pitchFamily="18" charset="0"/>
            </a:endParaRPr>
          </a:p>
          <a:p>
            <a:pPr marL="571500" indent="-571500">
              <a:spcAft>
                <a:spcPts val="0"/>
              </a:spcAft>
              <a:buFont typeface="Arial" panose="020B0604020202020204" pitchFamily="34" charset="0"/>
              <a:buChar char="•"/>
            </a:pPr>
            <a:r>
              <a:rPr lang="en-GB" sz="3600" dirty="0" smtClean="0">
                <a:latin typeface="Arial" panose="020B0604020202020204" pitchFamily="34" charset="0"/>
                <a:ea typeface="Times New Roman" panose="02020603050405020304" pitchFamily="18" charset="0"/>
              </a:rPr>
              <a:t>This </a:t>
            </a:r>
            <a:r>
              <a:rPr lang="en-GB" sz="3600" dirty="0">
                <a:latin typeface="Arial" panose="020B0604020202020204" pitchFamily="34" charset="0"/>
                <a:ea typeface="Times New Roman" panose="02020603050405020304" pitchFamily="18" charset="0"/>
              </a:rPr>
              <a:t>plan will be </a:t>
            </a:r>
            <a:r>
              <a:rPr lang="en-GB" sz="3600" dirty="0" smtClean="0">
                <a:latin typeface="Arial" panose="020B0604020202020204" pitchFamily="34" charset="0"/>
                <a:ea typeface="Times New Roman" panose="02020603050405020304" pitchFamily="18" charset="0"/>
              </a:rPr>
              <a:t>monitored by the NCSCP</a:t>
            </a:r>
            <a:endParaRPr lang="en-GB" sz="36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374073" y="318655"/>
            <a:ext cx="11513127" cy="62899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C:\Users\mansmi\Desktop\Logos\56634_NCSCP NEW 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6259" y="318655"/>
            <a:ext cx="798242" cy="1196636"/>
          </a:xfrm>
          <a:prstGeom prst="rect">
            <a:avLst/>
          </a:prstGeom>
          <a:noFill/>
          <a:ln>
            <a:noFill/>
          </a:ln>
        </p:spPr>
      </p:pic>
    </p:spTree>
    <p:extLst>
      <p:ext uri="{BB962C8B-B14F-4D97-AF65-F5344CB8AC3E}">
        <p14:creationId xmlns:p14="http://schemas.microsoft.com/office/powerpoint/2010/main" val="27459433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764" y="512618"/>
            <a:ext cx="10377055" cy="5262979"/>
          </a:xfrm>
          <a:prstGeom prst="rect">
            <a:avLst/>
          </a:prstGeom>
          <a:noFill/>
        </p:spPr>
        <p:txBody>
          <a:bodyPr wrap="square" rtlCol="0">
            <a:spAutoFit/>
          </a:bodyPr>
          <a:lstStyle/>
          <a:p>
            <a:pPr>
              <a:spcAft>
                <a:spcPts val="0"/>
              </a:spcAft>
            </a:pPr>
            <a:r>
              <a:rPr lang="en-GB" sz="4800" b="1" u="sng" dirty="0" smtClean="0">
                <a:effectLst/>
                <a:latin typeface="Times New Roman" panose="02020603050405020304" pitchFamily="18" charset="0"/>
                <a:ea typeface="Times New Roman" panose="02020603050405020304" pitchFamily="18" charset="0"/>
              </a:rPr>
              <a:t>Neglect: Partnership Strategy</a:t>
            </a:r>
          </a:p>
          <a:p>
            <a:pPr>
              <a:spcAft>
                <a:spcPts val="0"/>
              </a:spcAft>
            </a:pPr>
            <a:endParaRPr lang="en-GB" sz="4800" b="1" u="sng" dirty="0" smtClean="0">
              <a:effectLst/>
              <a:latin typeface="Times New Roman" panose="02020603050405020304" pitchFamily="18" charset="0"/>
              <a:ea typeface="Times New Roman" panose="02020603050405020304" pitchFamily="18" charset="0"/>
            </a:endParaRPr>
          </a:p>
          <a:p>
            <a:r>
              <a:rPr lang="en-GB" sz="3200" dirty="0"/>
              <a:t>Effective and active responses to children experiencing neglect have been identified as an important area for improvement</a:t>
            </a:r>
            <a:r>
              <a:rPr lang="en-GB" sz="3200" dirty="0" smtClean="0"/>
              <a:t>. </a:t>
            </a:r>
            <a:endParaRPr lang="en-GB" sz="3200" dirty="0"/>
          </a:p>
          <a:p>
            <a:r>
              <a:rPr lang="en-GB" sz="3200" dirty="0" smtClean="0"/>
              <a:t>Work has been prioritised </a:t>
            </a:r>
            <a:r>
              <a:rPr lang="en-GB" sz="3200" dirty="0"/>
              <a:t>to address the partnership </a:t>
            </a:r>
            <a:r>
              <a:rPr lang="en-GB" sz="3200" dirty="0" smtClean="0"/>
              <a:t>improvements identified, </a:t>
            </a:r>
            <a:r>
              <a:rPr lang="en-GB" sz="3200" dirty="0"/>
              <a:t>starting with the completion of a scoping exercise across the </a:t>
            </a:r>
            <a:r>
              <a:rPr lang="en-GB" sz="3200" dirty="0" smtClean="0"/>
              <a:t>NCSCP.</a:t>
            </a:r>
            <a:endParaRPr lang="en-GB" sz="3200" dirty="0"/>
          </a:p>
          <a:p>
            <a:pPr>
              <a:spcAft>
                <a:spcPts val="0"/>
              </a:spcAft>
            </a:pPr>
            <a:endParaRPr lang="en-GB" sz="4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374073" y="318655"/>
            <a:ext cx="11513127" cy="62899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C:\Users\mansmi\Desktop\Logos\56634_NCSCP NEW 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6259" y="318655"/>
            <a:ext cx="798242" cy="1196636"/>
          </a:xfrm>
          <a:prstGeom prst="rect">
            <a:avLst/>
          </a:prstGeom>
          <a:noFill/>
          <a:ln>
            <a:noFill/>
          </a:ln>
        </p:spPr>
      </p:pic>
    </p:spTree>
    <p:extLst>
      <p:ext uri="{BB962C8B-B14F-4D97-AF65-F5344CB8AC3E}">
        <p14:creationId xmlns:p14="http://schemas.microsoft.com/office/powerpoint/2010/main" val="10965422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764" y="512618"/>
            <a:ext cx="10377055" cy="5262979"/>
          </a:xfrm>
          <a:prstGeom prst="rect">
            <a:avLst/>
          </a:prstGeom>
          <a:noFill/>
        </p:spPr>
        <p:txBody>
          <a:bodyPr wrap="square" rtlCol="0">
            <a:spAutoFit/>
          </a:bodyPr>
          <a:lstStyle/>
          <a:p>
            <a:r>
              <a:rPr lang="en-GB" sz="2800" dirty="0"/>
              <a:t>This work has now been completed. Colleagues who have contributed to this scoping exercise are:</a:t>
            </a:r>
          </a:p>
          <a:p>
            <a:pPr marL="457200" lvl="0" indent="-457200">
              <a:buFont typeface="Arial" panose="020B0604020202020204" pitchFamily="34" charset="0"/>
              <a:buChar char="•"/>
            </a:pPr>
            <a:r>
              <a:rPr lang="en-GB" sz="2800" dirty="0"/>
              <a:t>Selina Carlin, Assistant Director Children’s Services, Nottingham CityCare Partnership</a:t>
            </a:r>
          </a:p>
          <a:p>
            <a:pPr marL="457200" lvl="0" indent="-457200">
              <a:buFont typeface="Arial" panose="020B0604020202020204" pitchFamily="34" charset="0"/>
              <a:buChar char="•"/>
            </a:pPr>
            <a:r>
              <a:rPr lang="en-GB" sz="2800" dirty="0"/>
              <a:t>Detective Chief Inspector Pete Quinn, Public Protection Lead for Children</a:t>
            </a:r>
          </a:p>
          <a:p>
            <a:pPr marL="457200" lvl="0" indent="-457200">
              <a:buFont typeface="Arial" panose="020B0604020202020204" pitchFamily="34" charset="0"/>
              <a:buChar char="•"/>
            </a:pPr>
            <a:r>
              <a:rPr lang="en-GB" sz="2800" dirty="0"/>
              <a:t>Jo Lawson, Inclusion Lead at Forest Fields Primary and Nursery School and Advanced Designated Safeguarding Lead. </a:t>
            </a:r>
          </a:p>
          <a:p>
            <a:r>
              <a:rPr lang="en-GB" sz="2800" dirty="0" smtClean="0"/>
              <a:t>There </a:t>
            </a:r>
            <a:r>
              <a:rPr lang="en-GB" sz="2800" dirty="0"/>
              <a:t>has also been an initial meeting with the Independent Scrutineers for the Nottingham City Safeguarding Children Partnership (NCSCP) to discuss the findings to date and support ownership and oversight of this work within the NCSCP in the future. </a:t>
            </a:r>
          </a:p>
        </p:txBody>
      </p:sp>
      <p:sp>
        <p:nvSpPr>
          <p:cNvPr id="3" name="Rectangle 2"/>
          <p:cNvSpPr/>
          <p:nvPr/>
        </p:nvSpPr>
        <p:spPr>
          <a:xfrm>
            <a:off x="374073" y="318655"/>
            <a:ext cx="11513127" cy="62899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C:\Users\mansmi\Desktop\Logos\56634_NCSCP NEW 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6259" y="318655"/>
            <a:ext cx="798242" cy="1196636"/>
          </a:xfrm>
          <a:prstGeom prst="rect">
            <a:avLst/>
          </a:prstGeom>
          <a:noFill/>
          <a:ln>
            <a:noFill/>
          </a:ln>
        </p:spPr>
      </p:pic>
    </p:spTree>
    <p:extLst>
      <p:ext uri="{BB962C8B-B14F-4D97-AF65-F5344CB8AC3E}">
        <p14:creationId xmlns:p14="http://schemas.microsoft.com/office/powerpoint/2010/main" val="4967101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764" y="512618"/>
            <a:ext cx="10377055" cy="5411481"/>
          </a:xfrm>
          <a:prstGeom prst="rect">
            <a:avLst/>
          </a:prstGeom>
          <a:noFill/>
        </p:spPr>
        <p:txBody>
          <a:bodyPr wrap="square" rtlCol="0">
            <a:spAutoFit/>
          </a:bodyPr>
          <a:lstStyle/>
          <a:p>
            <a:pPr algn="just">
              <a:lnSpc>
                <a:spcPct val="107000"/>
              </a:lnSpc>
              <a:spcAft>
                <a:spcPts val="800"/>
              </a:spcAft>
            </a:pPr>
            <a:r>
              <a:rPr lang="en-GB" sz="3200" b="1" u="sng" dirty="0" smtClean="0">
                <a:effectLst/>
                <a:latin typeface="Arial" panose="020B0604020202020204" pitchFamily="34" charset="0"/>
                <a:ea typeface="Calibri" panose="020F0502020204030204" pitchFamily="34" charset="0"/>
                <a:cs typeface="Times New Roman" panose="02020603050405020304" pitchFamily="18" charset="0"/>
              </a:rPr>
              <a:t>Summary Findings:</a:t>
            </a:r>
            <a:endParaRPr lang="en-GB"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800" b="1" dirty="0" smtClean="0">
                <a:effectLst/>
                <a:latin typeface="Arial" panose="020B0604020202020204" pitchFamily="34" charset="0"/>
                <a:ea typeface="Calibri" panose="020F0502020204030204" pitchFamily="34" charset="0"/>
                <a:cs typeface="Times New Roman" panose="02020603050405020304" pitchFamily="18" charset="0"/>
              </a:rPr>
              <a:t>What’s working well?</a:t>
            </a:r>
            <a:endParaRPr lang="en-GB"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GB" sz="2800" dirty="0" smtClean="0">
                <a:effectLst/>
                <a:latin typeface="Arial" panose="020B0604020202020204" pitchFamily="34" charset="0"/>
                <a:ea typeface="Calibri" panose="020F0502020204030204" pitchFamily="34" charset="0"/>
                <a:cs typeface="Times New Roman" panose="02020603050405020304" pitchFamily="18" charset="0"/>
              </a:rPr>
              <a:t>Neglect was a feature in the safeguarding policies and procedures for all partners.</a:t>
            </a:r>
            <a:endParaRPr lang="en-GB"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GB" sz="2800" dirty="0" smtClean="0">
                <a:effectLst/>
                <a:latin typeface="Arial" panose="020B0604020202020204" pitchFamily="34" charset="0"/>
                <a:ea typeface="Calibri" panose="020F0502020204030204" pitchFamily="34" charset="0"/>
                <a:cs typeface="Times New Roman" panose="02020603050405020304" pitchFamily="18" charset="0"/>
              </a:rPr>
              <a:t>Training in relation to child abuse and neglect is available to colleagues across the partnership. </a:t>
            </a:r>
            <a:endParaRPr lang="en-GB"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GB" sz="2800" dirty="0" smtClean="0">
                <a:effectLst/>
                <a:latin typeface="Arial" panose="020B0604020202020204" pitchFamily="34" charset="0"/>
                <a:ea typeface="Calibri" panose="020F0502020204030204" pitchFamily="34" charset="0"/>
                <a:cs typeface="Times New Roman" panose="02020603050405020304" pitchFamily="18" charset="0"/>
              </a:rPr>
              <a:t>Partners felt that the workforce would recognise neglect in most cases, although some challenges were identified in relation to recognising the neglect of older children, and felt that there were clear routes to escalate worries about neglect within partner agencies. </a:t>
            </a:r>
            <a:endParaRPr lang="en-GB" sz="28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74073" y="318655"/>
            <a:ext cx="11513127" cy="62899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C:\Users\mansmi\Desktop\Logos\56634_NCSCP NEW 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6259" y="318655"/>
            <a:ext cx="798242" cy="1196636"/>
          </a:xfrm>
          <a:prstGeom prst="rect">
            <a:avLst/>
          </a:prstGeom>
          <a:noFill/>
          <a:ln>
            <a:noFill/>
          </a:ln>
        </p:spPr>
      </p:pic>
    </p:spTree>
    <p:extLst>
      <p:ext uri="{BB962C8B-B14F-4D97-AF65-F5344CB8AC3E}">
        <p14:creationId xmlns:p14="http://schemas.microsoft.com/office/powerpoint/2010/main" val="16357614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764" y="512618"/>
            <a:ext cx="10377055" cy="6525312"/>
          </a:xfrm>
          <a:prstGeom prst="rect">
            <a:avLst/>
          </a:prstGeom>
          <a:noFill/>
        </p:spPr>
        <p:txBody>
          <a:bodyPr wrap="square" rtlCol="0">
            <a:spAutoFit/>
          </a:bodyPr>
          <a:lstStyle/>
          <a:p>
            <a:pPr algn="just">
              <a:lnSpc>
                <a:spcPct val="107000"/>
              </a:lnSpc>
              <a:spcAft>
                <a:spcPts val="800"/>
              </a:spcAft>
            </a:pPr>
            <a:r>
              <a:rPr lang="en-GB" sz="3200" b="1" u="sng" dirty="0" smtClean="0">
                <a:effectLst/>
                <a:latin typeface="Arial" panose="020B0604020202020204" pitchFamily="34" charset="0"/>
                <a:ea typeface="Calibri" panose="020F0502020204030204" pitchFamily="34" charset="0"/>
                <a:cs typeface="Times New Roman" panose="02020603050405020304" pitchFamily="18" charset="0"/>
              </a:rPr>
              <a:t>Summary Findings:</a:t>
            </a:r>
            <a:endParaRPr lang="en-GB" sz="28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800" b="1" dirty="0" smtClean="0">
                <a:effectLst/>
                <a:latin typeface="Arial" panose="020B0604020202020204" pitchFamily="34" charset="0"/>
                <a:ea typeface="Calibri" panose="020F0502020204030204" pitchFamily="34" charset="0"/>
                <a:cs typeface="Times New Roman" panose="02020603050405020304" pitchFamily="18" charset="0"/>
              </a:rPr>
              <a:t>What’s working well?</a:t>
            </a:r>
          </a:p>
          <a:p>
            <a:pPr marL="342900" lvl="0" indent="-342900" algn="just">
              <a:lnSpc>
                <a:spcPct val="107000"/>
              </a:lnSpc>
              <a:buFont typeface="Symbol" panose="05050102010706020507" pitchFamily="18" charset="2"/>
              <a:buChar char=""/>
            </a:pPr>
            <a:r>
              <a:rPr lang="en-GB" sz="2400" dirty="0">
                <a:solidFill>
                  <a:prstClr val="black"/>
                </a:solidFill>
                <a:latin typeface="Arial" panose="020B0604020202020204" pitchFamily="34" charset="0"/>
                <a:ea typeface="Calibri" panose="020F0502020204030204" pitchFamily="34" charset="0"/>
                <a:cs typeface="Times New Roman" panose="02020603050405020304" pitchFamily="18" charset="0"/>
              </a:rPr>
              <a:t>There are a wide range of services and pathways of support for children and families. Schools, in particular, were able to articulate a wide range of services that they would sign-post families to for support. </a:t>
            </a:r>
            <a:endParaRPr lang="en-GB"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GB" sz="2400" dirty="0">
                <a:solidFill>
                  <a:prstClr val="black"/>
                </a:solidFill>
                <a:latin typeface="Arial" panose="020B0604020202020204" pitchFamily="34" charset="0"/>
                <a:ea typeface="Calibri" panose="020F0502020204030204" pitchFamily="34" charset="0"/>
                <a:cs typeface="Times New Roman" panose="02020603050405020304" pitchFamily="18" charset="0"/>
              </a:rPr>
              <a:t>Partners described mechanisms for discussing worries about children or escalating concerns about practice in relation to neglect – examples given were the relationship with Children and Families Direct MASH (including Consultation Line), joint meetings between health and children’s social work teams, Designated Safeguarding Leads network and Advanced Designated Safeguarding Leads. </a:t>
            </a:r>
            <a:endParaRPr lang="en-GB"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2400" dirty="0">
                <a:solidFill>
                  <a:prstClr val="black"/>
                </a:solidFill>
                <a:latin typeface="Arial" panose="020B0604020202020204" pitchFamily="34" charset="0"/>
                <a:ea typeface="Calibri" panose="020F0502020204030204" pitchFamily="34" charset="0"/>
                <a:cs typeface="Times New Roman" panose="02020603050405020304" pitchFamily="18" charset="0"/>
              </a:rPr>
              <a:t>Regular information sharing between the Council and the Police enables children open to social care to be flagged on Police systems, so first responders are aware of additional vulnerabilities in households. </a:t>
            </a:r>
            <a:endParaRPr lang="en-GB"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24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74073" y="318655"/>
            <a:ext cx="11513127" cy="62899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C:\Users\mansmi\Desktop\Logos\56634_NCSCP NEW 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6259" y="318655"/>
            <a:ext cx="798242" cy="1196636"/>
          </a:xfrm>
          <a:prstGeom prst="rect">
            <a:avLst/>
          </a:prstGeom>
          <a:noFill/>
          <a:ln>
            <a:noFill/>
          </a:ln>
        </p:spPr>
      </p:pic>
    </p:spTree>
    <p:extLst>
      <p:ext uri="{BB962C8B-B14F-4D97-AF65-F5344CB8AC3E}">
        <p14:creationId xmlns:p14="http://schemas.microsoft.com/office/powerpoint/2010/main" val="13437345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764" y="512618"/>
            <a:ext cx="10377055" cy="4556953"/>
          </a:xfrm>
          <a:prstGeom prst="rect">
            <a:avLst/>
          </a:prstGeom>
          <a:noFill/>
        </p:spPr>
        <p:txBody>
          <a:bodyPr wrap="square" rtlCol="0">
            <a:spAutoFit/>
          </a:bodyPr>
          <a:lstStyle/>
          <a:p>
            <a:pPr algn="just">
              <a:lnSpc>
                <a:spcPct val="107000"/>
              </a:lnSpc>
              <a:spcAft>
                <a:spcPts val="800"/>
              </a:spcAft>
            </a:pPr>
            <a:r>
              <a:rPr lang="en-GB" sz="2400" b="1" dirty="0" smtClean="0">
                <a:effectLst/>
                <a:latin typeface="Arial" panose="020B0604020202020204" pitchFamily="34" charset="0"/>
                <a:ea typeface="Calibri" panose="020F0502020204030204" pitchFamily="34" charset="0"/>
                <a:cs typeface="Times New Roman" panose="02020603050405020304" pitchFamily="18" charset="0"/>
              </a:rPr>
              <a:t>What are we worried about?</a:t>
            </a:r>
            <a:endParaRPr lang="en-GB"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GB" sz="2200" dirty="0" smtClean="0">
                <a:effectLst/>
                <a:latin typeface="Arial" panose="020B0604020202020204" pitchFamily="34" charset="0"/>
                <a:ea typeface="Calibri" panose="020F0502020204030204" pitchFamily="34" charset="0"/>
                <a:cs typeface="Times New Roman" panose="02020603050405020304" pitchFamily="18" charset="0"/>
              </a:rPr>
              <a:t>Training can be a ‘one off’ event.  We could look at other methods of delivering the message about neglect and the impact for the child to act as a reminder for colleagues across the partnership.  </a:t>
            </a:r>
            <a:endParaRPr lang="en-GB"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GB" sz="2200" dirty="0" smtClean="0">
                <a:effectLst/>
                <a:latin typeface="Arial" panose="020B0604020202020204" pitchFamily="34" charset="0"/>
                <a:ea typeface="Calibri" panose="020F0502020204030204" pitchFamily="34" charset="0"/>
                <a:cs typeface="Times New Roman" panose="02020603050405020304" pitchFamily="18" charset="0"/>
              </a:rPr>
              <a:t>Whilst there were clear referral and signposting pathways, some partners were not able to describe specific tools and interventions that they would use to identify and respond to neglect. </a:t>
            </a:r>
            <a:endParaRPr lang="en-GB"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2200" dirty="0" smtClean="0">
                <a:effectLst/>
                <a:latin typeface="Arial" panose="020B0604020202020204" pitchFamily="34" charset="0"/>
                <a:ea typeface="Calibri" panose="020F0502020204030204" pitchFamily="34" charset="0"/>
                <a:cs typeface="Times New Roman" panose="02020603050405020304" pitchFamily="18" charset="0"/>
              </a:rPr>
              <a:t>Data in relation to neglect was a challenge across the partnership, with systems not well-established to help us to understand the prevalence of neglect. Partners reflected that neglect often co-existed with other safeguarding issues which may be recorded more reliably as ‘precipitating factors’ for referral or an escalation in the support/intervention e.g. domestic violence.</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74073" y="318655"/>
            <a:ext cx="11513127" cy="62899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C:\Users\mansmi\Desktop\Logos\56634_NCSCP NEW 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6259" y="318655"/>
            <a:ext cx="798242" cy="1196636"/>
          </a:xfrm>
          <a:prstGeom prst="rect">
            <a:avLst/>
          </a:prstGeom>
          <a:noFill/>
          <a:ln>
            <a:noFill/>
          </a:ln>
        </p:spPr>
      </p:pic>
    </p:spTree>
    <p:extLst>
      <p:ext uri="{BB962C8B-B14F-4D97-AF65-F5344CB8AC3E}">
        <p14:creationId xmlns:p14="http://schemas.microsoft.com/office/powerpoint/2010/main" val="30562185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764" y="512618"/>
            <a:ext cx="10177495" cy="4351832"/>
          </a:xfrm>
          <a:prstGeom prst="rect">
            <a:avLst/>
          </a:prstGeom>
          <a:noFill/>
        </p:spPr>
        <p:txBody>
          <a:bodyPr wrap="square" rtlCol="0">
            <a:spAutoFit/>
          </a:bodyPr>
          <a:lstStyle/>
          <a:p>
            <a:pPr algn="just">
              <a:lnSpc>
                <a:spcPct val="107000"/>
              </a:lnSpc>
              <a:spcAft>
                <a:spcPts val="800"/>
              </a:spcAft>
            </a:pPr>
            <a:r>
              <a:rPr lang="en-GB" sz="2400" b="1" dirty="0" smtClean="0">
                <a:effectLst/>
                <a:latin typeface="Arial" panose="020B0604020202020204" pitchFamily="34" charset="0"/>
                <a:ea typeface="Calibri" panose="020F0502020204030204" pitchFamily="34" charset="0"/>
                <a:cs typeface="Times New Roman" panose="02020603050405020304" pitchFamily="18" charset="0"/>
              </a:rPr>
              <a:t>What are we worried about?</a:t>
            </a:r>
          </a:p>
          <a:p>
            <a:pPr marL="342900" lvl="0" indent="-342900" algn="just">
              <a:lnSpc>
                <a:spcPct val="107000"/>
              </a:lnSpc>
              <a:spcAft>
                <a:spcPts val="800"/>
              </a:spcAft>
              <a:buFont typeface="Symbol" panose="05050102010706020507" pitchFamily="18" charset="2"/>
              <a:buChar char=""/>
            </a:pPr>
            <a:r>
              <a:rPr lang="en-GB" sz="2400" dirty="0" smtClean="0">
                <a:effectLst/>
                <a:latin typeface="Arial" panose="020B0604020202020204" pitchFamily="34" charset="0"/>
                <a:ea typeface="Calibri" panose="020F0502020204030204" pitchFamily="34" charset="0"/>
                <a:cs typeface="Times New Roman" panose="02020603050405020304" pitchFamily="18" charset="0"/>
              </a:rPr>
              <a:t>Partners, particularly schools, shared concerns about parental non-engagement with consent-based (non-statutory) services. This creates pressure in the system as partners seek a social work intervention as they see that a statutory service compels families to engage. Families who do not meet the social work threshold are offered an Early Help or Targeted Family Support service but if families do not consent the case is closed, the child’s daily lived experience does not change.</a:t>
            </a:r>
            <a:endParaRPr lang="en-GB"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2400" b="1"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24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74073" y="318655"/>
            <a:ext cx="11513127" cy="62899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C:\Users\mansmi\Desktop\Logos\56634_NCSCP NEW 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6259" y="318655"/>
            <a:ext cx="798242" cy="1196636"/>
          </a:xfrm>
          <a:prstGeom prst="rect">
            <a:avLst/>
          </a:prstGeom>
          <a:noFill/>
          <a:ln>
            <a:noFill/>
          </a:ln>
        </p:spPr>
      </p:pic>
    </p:spTree>
    <p:extLst>
      <p:ext uri="{BB962C8B-B14F-4D97-AF65-F5344CB8AC3E}">
        <p14:creationId xmlns:p14="http://schemas.microsoft.com/office/powerpoint/2010/main" val="39497258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764" y="512618"/>
            <a:ext cx="10177495" cy="5352427"/>
          </a:xfrm>
          <a:prstGeom prst="rect">
            <a:avLst/>
          </a:prstGeom>
          <a:noFill/>
        </p:spPr>
        <p:txBody>
          <a:bodyPr wrap="square" rtlCol="0">
            <a:spAutoFit/>
          </a:bodyPr>
          <a:lstStyle/>
          <a:p>
            <a:pPr algn="just">
              <a:lnSpc>
                <a:spcPct val="107000"/>
              </a:lnSpc>
              <a:spcAft>
                <a:spcPts val="800"/>
              </a:spcAft>
            </a:pPr>
            <a:r>
              <a:rPr lang="en-GB" sz="2400" b="1" dirty="0" smtClean="0">
                <a:effectLst/>
                <a:latin typeface="Arial" panose="020B0604020202020204" pitchFamily="34" charset="0"/>
                <a:ea typeface="Calibri" panose="020F0502020204030204" pitchFamily="34" charset="0"/>
                <a:cs typeface="Times New Roman" panose="02020603050405020304" pitchFamily="18" charset="0"/>
              </a:rPr>
              <a:t>What needs to happen?</a:t>
            </a:r>
            <a:endParaRPr lang="en-GB"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400" dirty="0" smtClean="0">
                <a:effectLst/>
                <a:latin typeface="Arial" panose="020B0604020202020204" pitchFamily="34" charset="0"/>
                <a:ea typeface="Calibri" panose="020F0502020204030204" pitchFamily="34" charset="0"/>
                <a:cs typeface="Times New Roman" panose="02020603050405020304" pitchFamily="18" charset="0"/>
              </a:rPr>
              <a:t>Four areas for focus have been highlighted from this exercise:</a:t>
            </a:r>
            <a:endParaRPr lang="en-GB"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Arial" panose="020B0604020202020204" pitchFamily="34" charset="0"/>
              <a:buChar char="•"/>
            </a:pPr>
            <a:r>
              <a:rPr lang="en-GB" sz="2000" b="1" dirty="0" smtClean="0">
                <a:effectLst/>
                <a:latin typeface="Arial" panose="020B0604020202020204" pitchFamily="34" charset="0"/>
                <a:ea typeface="Calibri" panose="020F0502020204030204" pitchFamily="34" charset="0"/>
                <a:cs typeface="Times New Roman" panose="02020603050405020304" pitchFamily="18" charset="0"/>
              </a:rPr>
              <a:t>Development of a partnership strategy and toolkit</a:t>
            </a:r>
            <a:r>
              <a:rPr lang="en-GB" sz="2000" dirty="0" smtClean="0">
                <a:effectLst/>
                <a:latin typeface="Arial" panose="020B0604020202020204" pitchFamily="34" charset="0"/>
                <a:ea typeface="Calibri" panose="020F0502020204030204" pitchFamily="34" charset="0"/>
                <a:cs typeface="Times New Roman" panose="02020603050405020304" pitchFamily="18" charset="0"/>
              </a:rPr>
              <a:t> (using recently launched CIS Practice Guidance as a basis) to ensure that all partners share a common language when describing neglect and its impact on the child, have access to consistent tools and guidance to supporting identification and intervention and ensuring that the focus is on what life is like for the child/children and what needs to change. This should include ‘brief intervention’ approaches (e.g. powerful questions) to help first responders to flag worries about neglect to parents/carers. </a:t>
            </a:r>
            <a:endParaRPr lang="en-GB"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pPr>
            <a:r>
              <a:rPr lang="en-GB" sz="2000" b="1" dirty="0" smtClean="0">
                <a:effectLst/>
                <a:latin typeface="Arial" panose="020B0604020202020204" pitchFamily="34" charset="0"/>
                <a:ea typeface="Calibri" panose="020F0502020204030204" pitchFamily="34" charset="0"/>
                <a:cs typeface="Times New Roman" panose="02020603050405020304" pitchFamily="18" charset="0"/>
              </a:rPr>
              <a:t>Establish a multi-agency training programme around neglect</a:t>
            </a:r>
            <a:r>
              <a:rPr lang="en-GB" sz="2000" dirty="0" smtClean="0">
                <a:effectLst/>
                <a:latin typeface="Arial" panose="020B0604020202020204" pitchFamily="34" charset="0"/>
                <a:ea typeface="Calibri" panose="020F0502020204030204" pitchFamily="34" charset="0"/>
                <a:cs typeface="Times New Roman" panose="02020603050405020304" pitchFamily="18" charset="0"/>
              </a:rPr>
              <a:t> to provide additionality to the ongoing safeguarding training being delivered by all partners, creating a ‘tiered’ offer to meet the needs of a range of colleagues across the partnership. This should include short videos for first-responders like the successful ‘Was Not Brought’ video and ‘masterclasses’ for more specialist workers. This development would need to be jointly funded by partners.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74073" y="318655"/>
            <a:ext cx="11513127" cy="62899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C:\Users\mansmi\Desktop\Logos\56634_NCSCP NEW 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6259" y="318655"/>
            <a:ext cx="798242" cy="1196636"/>
          </a:xfrm>
          <a:prstGeom prst="rect">
            <a:avLst/>
          </a:prstGeom>
          <a:noFill/>
          <a:ln>
            <a:noFill/>
          </a:ln>
        </p:spPr>
      </p:pic>
    </p:spTree>
    <p:extLst>
      <p:ext uri="{BB962C8B-B14F-4D97-AF65-F5344CB8AC3E}">
        <p14:creationId xmlns:p14="http://schemas.microsoft.com/office/powerpoint/2010/main" val="31568827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764" y="512618"/>
            <a:ext cx="10177495" cy="5624745"/>
          </a:xfrm>
          <a:prstGeom prst="rect">
            <a:avLst/>
          </a:prstGeom>
          <a:noFill/>
        </p:spPr>
        <p:txBody>
          <a:bodyPr wrap="square" rtlCol="0">
            <a:spAutoFit/>
          </a:bodyPr>
          <a:lstStyle/>
          <a:p>
            <a:pPr marL="342900" lvl="0" indent="-342900" algn="just">
              <a:lnSpc>
                <a:spcPct val="107000"/>
              </a:lnSpc>
              <a:spcAft>
                <a:spcPts val="0"/>
              </a:spcAft>
              <a:buFont typeface="Arial" panose="020B0604020202020204" pitchFamily="34" charset="0"/>
              <a:buChar char="•"/>
            </a:pPr>
            <a:endParaRPr lang="en-GB" sz="2400" b="1" dirty="0" smtClean="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Arial" panose="020B0604020202020204" pitchFamily="34" charset="0"/>
              <a:buChar char="•"/>
            </a:pPr>
            <a:r>
              <a:rPr lang="en-GB" sz="2400" b="1" dirty="0" smtClean="0">
                <a:effectLst/>
                <a:latin typeface="Arial" panose="020B0604020202020204" pitchFamily="34" charset="0"/>
                <a:ea typeface="Calibri" panose="020F0502020204030204" pitchFamily="34" charset="0"/>
                <a:cs typeface="Times New Roman" panose="02020603050405020304" pitchFamily="18" charset="0"/>
              </a:rPr>
              <a:t>Development of a partnership approach/toolkit in relation to non-engagement</a:t>
            </a:r>
            <a:r>
              <a:rPr lang="en-GB" sz="2400" dirty="0" smtClean="0">
                <a:effectLst/>
                <a:latin typeface="Arial" panose="020B0604020202020204" pitchFamily="34" charset="0"/>
                <a:ea typeface="Calibri" panose="020F0502020204030204" pitchFamily="34" charset="0"/>
                <a:cs typeface="Times New Roman" panose="02020603050405020304" pitchFamily="18" charset="0"/>
              </a:rPr>
              <a:t> of families, to provide a proportionate response and to avoid the need for statutory service involvement. This should include consideration of how partners are able to create spaces for reflection and discussion when there are differences of opinion about the support that’s needed to make a difference for children.</a:t>
            </a:r>
          </a:p>
          <a:p>
            <a:pPr lvl="0" algn="just">
              <a:lnSpc>
                <a:spcPct val="107000"/>
              </a:lnSpc>
              <a:spcAft>
                <a:spcPts val="0"/>
              </a:spcAft>
            </a:pPr>
            <a:endParaRPr lang="en-GB"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pPr>
            <a:r>
              <a:rPr lang="en-GB" sz="2400" b="1" dirty="0" smtClean="0">
                <a:effectLst/>
                <a:latin typeface="Arial" panose="020B0604020202020204" pitchFamily="34" charset="0"/>
                <a:ea typeface="Calibri" panose="020F0502020204030204" pitchFamily="34" charset="0"/>
                <a:cs typeface="Times New Roman" panose="02020603050405020304" pitchFamily="18" charset="0"/>
              </a:rPr>
              <a:t>Consider the opportunities for gathering data</a:t>
            </a:r>
            <a:r>
              <a:rPr lang="en-GB" sz="2400" dirty="0" smtClean="0">
                <a:effectLst/>
                <a:latin typeface="Arial" panose="020B0604020202020204" pitchFamily="34" charset="0"/>
                <a:ea typeface="Calibri" panose="020F0502020204030204" pitchFamily="34" charset="0"/>
                <a:cs typeface="Times New Roman" panose="02020603050405020304" pitchFamily="18" charset="0"/>
              </a:rPr>
              <a:t> across the partnership in relation to neglect to inform service design and delivery and to understand the impact of services offered. Where this is not possible, audits should be commissioned within partner agencies to look at the effectiveness of services in meeting the needs of children impacted by neglect and provide further insight into practice.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74073" y="318655"/>
            <a:ext cx="11513127" cy="62899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C:\Users\mansmi\Desktop\Logos\56634_NCSCP NEW 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6259" y="318655"/>
            <a:ext cx="798242" cy="1196636"/>
          </a:xfrm>
          <a:prstGeom prst="rect">
            <a:avLst/>
          </a:prstGeom>
          <a:noFill/>
          <a:ln>
            <a:noFill/>
          </a:ln>
        </p:spPr>
      </p:pic>
    </p:spTree>
    <p:extLst>
      <p:ext uri="{BB962C8B-B14F-4D97-AF65-F5344CB8AC3E}">
        <p14:creationId xmlns:p14="http://schemas.microsoft.com/office/powerpoint/2010/main" val="35000778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764" y="512618"/>
            <a:ext cx="10177495" cy="6657400"/>
          </a:xfrm>
          <a:prstGeom prst="rect">
            <a:avLst/>
          </a:prstGeom>
          <a:noFill/>
        </p:spPr>
        <p:txBody>
          <a:bodyPr wrap="square" rtlCol="0">
            <a:spAutoFit/>
          </a:bodyPr>
          <a:lstStyle/>
          <a:p>
            <a:pPr algn="just">
              <a:lnSpc>
                <a:spcPct val="107000"/>
              </a:lnSpc>
              <a:spcAft>
                <a:spcPts val="800"/>
              </a:spcAft>
            </a:pPr>
            <a:r>
              <a:rPr lang="en-GB" sz="2800" b="1" u="sng" dirty="0" smtClean="0">
                <a:effectLst/>
                <a:latin typeface="Arial" panose="020B0604020202020204" pitchFamily="34" charset="0"/>
                <a:ea typeface="Calibri" panose="020F0502020204030204" pitchFamily="34" charset="0"/>
                <a:cs typeface="Times New Roman" panose="02020603050405020304" pitchFamily="18" charset="0"/>
              </a:rPr>
              <a:t>Next Steps</a:t>
            </a:r>
            <a:endParaRPr lang="en-GB"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GB" sz="2400" dirty="0" smtClean="0">
                <a:effectLst/>
                <a:latin typeface="Arial" panose="020B0604020202020204" pitchFamily="34" charset="0"/>
                <a:ea typeface="Calibri" panose="020F0502020204030204" pitchFamily="34" charset="0"/>
                <a:cs typeface="Times New Roman" panose="02020603050405020304" pitchFamily="18" charset="0"/>
              </a:rPr>
              <a:t>Leadership and coordination through the Nottingham City Safeguarding Children’s Partnership for further development and consultation with the wider partnership and support to capture the views of children, young people and families.  This will also ensure that the strategy is in line with cross-authority policies and procedures so that there is a consistent approach for partners working across City/Council boundaries. </a:t>
            </a:r>
            <a:endParaRPr lang="en-GB"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GB" sz="2400" dirty="0" smtClean="0">
                <a:effectLst/>
                <a:latin typeface="Arial" panose="020B0604020202020204" pitchFamily="34" charset="0"/>
                <a:ea typeface="Calibri" panose="020F0502020204030204" pitchFamily="34" charset="0"/>
                <a:cs typeface="Times New Roman" panose="02020603050405020304" pitchFamily="18" charset="0"/>
              </a:rPr>
              <a:t>Essex PiP to support with workshop for partners to explore issues in relation to neglect, particularly around threshold for social work service and non-engagement of families. </a:t>
            </a:r>
            <a:endParaRPr lang="en-GB"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GB" sz="2400" dirty="0" smtClean="0">
                <a:effectLst/>
                <a:latin typeface="Arial" panose="020B0604020202020204" pitchFamily="34" charset="0"/>
                <a:ea typeface="Calibri" panose="020F0502020204030204" pitchFamily="34" charset="0"/>
                <a:cs typeface="Times New Roman" panose="02020603050405020304" pitchFamily="18" charset="0"/>
              </a:rPr>
              <a:t>Partnership Neglect Strategy to be available for consultation by the end of August 2020. </a:t>
            </a:r>
            <a:endParaRPr lang="en-GB"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2400" dirty="0" smtClean="0">
                <a:effectLst/>
                <a:latin typeface="Arial" panose="020B0604020202020204" pitchFamily="34" charset="0"/>
                <a:ea typeface="Calibri" panose="020F0502020204030204" pitchFamily="34" charset="0"/>
                <a:cs typeface="Times New Roman" panose="02020603050405020304" pitchFamily="18" charset="0"/>
              </a:rPr>
              <a:t>Key products (e.g. masterclasses, training videos) to be available across the partnership by the end of September 2020. </a:t>
            </a:r>
            <a:endParaRPr lang="en-GB"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Arial" panose="020B0604020202020204" pitchFamily="34" charset="0"/>
              <a:buChar char="•"/>
            </a:pPr>
            <a:endParaRPr lang="en-GB" sz="2400" b="1" dirty="0" smtClean="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74073" y="318655"/>
            <a:ext cx="11513127" cy="62899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C:\Users\mansmi\Desktop\Logos\56634_NCSCP NEW 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6259" y="318655"/>
            <a:ext cx="798242" cy="1196636"/>
          </a:xfrm>
          <a:prstGeom prst="rect">
            <a:avLst/>
          </a:prstGeom>
          <a:noFill/>
          <a:ln>
            <a:noFill/>
          </a:ln>
        </p:spPr>
      </p:pic>
    </p:spTree>
    <p:extLst>
      <p:ext uri="{BB962C8B-B14F-4D97-AF65-F5344CB8AC3E}">
        <p14:creationId xmlns:p14="http://schemas.microsoft.com/office/powerpoint/2010/main" val="32168715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250" y="-695325"/>
            <a:ext cx="12382500" cy="8248650"/>
          </a:xfrm>
          <a:prstGeom prst="rect">
            <a:avLst/>
          </a:prstGeom>
        </p:spPr>
      </p:pic>
    </p:spTree>
    <p:extLst>
      <p:ext uri="{BB962C8B-B14F-4D97-AF65-F5344CB8AC3E}">
        <p14:creationId xmlns:p14="http://schemas.microsoft.com/office/powerpoint/2010/main" val="40847753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764" y="512618"/>
            <a:ext cx="10177495" cy="2858539"/>
          </a:xfrm>
          <a:prstGeom prst="rect">
            <a:avLst/>
          </a:prstGeom>
          <a:noFill/>
        </p:spPr>
        <p:txBody>
          <a:bodyPr wrap="square" rtlCol="0">
            <a:spAutoFit/>
          </a:bodyPr>
          <a:lstStyle/>
          <a:p>
            <a:pPr lvl="0" algn="just">
              <a:lnSpc>
                <a:spcPct val="107000"/>
              </a:lnSpc>
              <a:spcAft>
                <a:spcPts val="0"/>
              </a:spcAft>
            </a:pPr>
            <a:r>
              <a:rPr lang="en-GB" sz="2400" b="1" u="sng" dirty="0" smtClean="0">
                <a:effectLst/>
                <a:latin typeface="Arial" panose="020B0604020202020204" pitchFamily="34" charset="0"/>
                <a:ea typeface="Calibri" panose="020F0502020204030204" pitchFamily="34" charset="0"/>
                <a:cs typeface="Times New Roman" panose="02020603050405020304" pitchFamily="18" charset="0"/>
              </a:rPr>
              <a:t>Escalation</a:t>
            </a:r>
          </a:p>
          <a:p>
            <a:pPr lvl="0" algn="just">
              <a:lnSpc>
                <a:spcPct val="107000"/>
              </a:lnSpc>
              <a:spcAft>
                <a:spcPts val="0"/>
              </a:spcAft>
            </a:pPr>
            <a:endParaRPr lang="en-GB" sz="2400" b="1" u="sng" dirty="0">
              <a:latin typeface="Arial" panose="020B060402020202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r>
              <a:rPr lang="en-GB" sz="2400" b="1" u="sng" dirty="0" smtClean="0">
                <a:effectLst/>
                <a:latin typeface="Arial" panose="020B0604020202020204" pitchFamily="34" charset="0"/>
                <a:ea typeface="Calibri" panose="020F0502020204030204" pitchFamily="34" charset="0"/>
                <a:cs typeface="Times New Roman" panose="02020603050405020304" pitchFamily="18" charset="0"/>
                <a:hlinkClick r:id="rId2"/>
              </a:rPr>
              <a:t>Escalation Procedure</a:t>
            </a:r>
            <a:endParaRPr lang="en-GB" sz="2400" b="1" u="sng" dirty="0" smtClean="0">
              <a:effectLst/>
              <a:latin typeface="Arial" panose="020B060402020202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GB" sz="2400" b="1" u="sng" dirty="0">
              <a:latin typeface="Arial" panose="020B060402020202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GB" sz="2400" b="1" u="sng" dirty="0" smtClean="0">
              <a:effectLst/>
              <a:latin typeface="Arial" panose="020B060402020202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GB" sz="2400" b="1" u="sng" dirty="0">
              <a:latin typeface="Arial" panose="020B060402020202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GB" sz="2400" b="1" u="sng" dirty="0" smtClean="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74073" y="318655"/>
            <a:ext cx="11513127" cy="62899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C:\Users\mansmi\Desktop\Logos\56634_NCSCP NEW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6259" y="318655"/>
            <a:ext cx="798242" cy="1196636"/>
          </a:xfrm>
          <a:prstGeom prst="rect">
            <a:avLst/>
          </a:prstGeom>
          <a:noFill/>
          <a:ln>
            <a:noFill/>
          </a:ln>
        </p:spPr>
      </p:pic>
      <p:pic>
        <p:nvPicPr>
          <p:cNvPr id="4" name="Picture 3"/>
          <p:cNvPicPr>
            <a:picLocks noChangeAspect="1"/>
          </p:cNvPicPr>
          <p:nvPr/>
        </p:nvPicPr>
        <p:blipFill>
          <a:blip r:embed="rId4"/>
          <a:stretch>
            <a:fillRect/>
          </a:stretch>
        </p:blipFill>
        <p:spPr>
          <a:xfrm>
            <a:off x="3714750" y="1185862"/>
            <a:ext cx="4762500" cy="4486275"/>
          </a:xfrm>
          <a:prstGeom prst="rect">
            <a:avLst/>
          </a:prstGeom>
        </p:spPr>
      </p:pic>
    </p:spTree>
    <p:extLst>
      <p:ext uri="{BB962C8B-B14F-4D97-AF65-F5344CB8AC3E}">
        <p14:creationId xmlns:p14="http://schemas.microsoft.com/office/powerpoint/2010/main" val="31675980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764" y="512618"/>
            <a:ext cx="10177495" cy="4154984"/>
          </a:xfrm>
          <a:prstGeom prst="rect">
            <a:avLst/>
          </a:prstGeom>
          <a:noFill/>
        </p:spPr>
        <p:txBody>
          <a:bodyPr wrap="square" rtlCol="0">
            <a:spAutoFit/>
          </a:bodyPr>
          <a:lstStyle/>
          <a:p>
            <a:r>
              <a:rPr lang="en-US" sz="2400" b="1" i="0" u="sng" dirty="0" smtClean="0">
                <a:solidFill>
                  <a:srgbClr val="000000"/>
                </a:solidFill>
                <a:effectLst/>
                <a:latin typeface="Calibri" panose="020F0502020204030204" pitchFamily="34" charset="0"/>
              </a:rPr>
              <a:t>Escalation Timescales</a:t>
            </a:r>
          </a:p>
          <a:p>
            <a:endParaRPr lang="en-US" sz="2400" b="1" i="0" dirty="0" smtClean="0">
              <a:solidFill>
                <a:srgbClr val="000000"/>
              </a:solidFill>
              <a:effectLst/>
              <a:latin typeface="Calibri" panose="020F0502020204030204" pitchFamily="34" charset="0"/>
            </a:endParaRPr>
          </a:p>
          <a:p>
            <a:r>
              <a:rPr lang="en-US" sz="2400" b="0" i="0" dirty="0" smtClean="0">
                <a:solidFill>
                  <a:srgbClr val="000000"/>
                </a:solidFill>
                <a:effectLst/>
                <a:latin typeface="Calibri" panose="020F0502020204030204" pitchFamily="34" charset="0"/>
              </a:rPr>
              <a:t>The timescale within which the processes set out above should take place will be dependent on the nature of the disagreement and what this may mean for the safety of the child. In some circumstances immediate action will be merited and progress through agency line management routes will need to take place </a:t>
            </a:r>
            <a:r>
              <a:rPr lang="en-US" sz="2400" b="1" i="0" dirty="0" smtClean="0">
                <a:solidFill>
                  <a:srgbClr val="000000"/>
                </a:solidFill>
                <a:effectLst/>
                <a:latin typeface="Calibri" panose="020F0502020204030204" pitchFamily="34" charset="0"/>
              </a:rPr>
              <a:t>within 1 working day</a:t>
            </a:r>
            <a:r>
              <a:rPr lang="en-US" sz="2400" b="0" i="0" dirty="0" smtClean="0">
                <a:solidFill>
                  <a:srgbClr val="000000"/>
                </a:solidFill>
                <a:effectLst/>
                <a:latin typeface="Calibri" panose="020F0502020204030204" pitchFamily="34" charset="0"/>
              </a:rPr>
              <a:t> and, in circumstances where there continues to be disagreement, the issue will be brought to the attention of the Independent Chair the following working day. In less urgent cases the whole process should be completed within no more than </a:t>
            </a:r>
            <a:r>
              <a:rPr lang="en-US" sz="2400" b="1" i="0" dirty="0" smtClean="0">
                <a:solidFill>
                  <a:srgbClr val="000000"/>
                </a:solidFill>
                <a:effectLst/>
                <a:latin typeface="Calibri" panose="020F0502020204030204" pitchFamily="34" charset="0"/>
              </a:rPr>
              <a:t>4 weeks</a:t>
            </a:r>
            <a:r>
              <a:rPr lang="en-US" sz="2400" b="0" i="0" dirty="0" smtClean="0">
                <a:solidFill>
                  <a:srgbClr val="000000"/>
                </a:solidFill>
                <a:effectLst/>
                <a:latin typeface="Calibri" panose="020F0502020204030204" pitchFamily="34" charset="0"/>
              </a:rPr>
              <a:t>.</a:t>
            </a:r>
          </a:p>
          <a:p>
            <a:endParaRPr lang="en-US" sz="2400" b="1" dirty="0">
              <a:solidFill>
                <a:srgbClr val="000000"/>
              </a:solidFill>
              <a:latin typeface="Calibri" panose="020F0502020204030204" pitchFamily="34" charset="0"/>
            </a:endParaRPr>
          </a:p>
        </p:txBody>
      </p:sp>
      <p:sp>
        <p:nvSpPr>
          <p:cNvPr id="3" name="Rectangle 2"/>
          <p:cNvSpPr/>
          <p:nvPr/>
        </p:nvSpPr>
        <p:spPr>
          <a:xfrm>
            <a:off x="374073" y="318655"/>
            <a:ext cx="11513127" cy="62899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C:\Users\mansmi\Desktop\Logos\56634_NCSCP NEW 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6259" y="318655"/>
            <a:ext cx="798242" cy="1196636"/>
          </a:xfrm>
          <a:prstGeom prst="rect">
            <a:avLst/>
          </a:prstGeom>
          <a:noFill/>
          <a:ln>
            <a:noFill/>
          </a:ln>
        </p:spPr>
      </p:pic>
    </p:spTree>
    <p:extLst>
      <p:ext uri="{BB962C8B-B14F-4D97-AF65-F5344CB8AC3E}">
        <p14:creationId xmlns:p14="http://schemas.microsoft.com/office/powerpoint/2010/main" val="37099874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764" y="512618"/>
            <a:ext cx="10177495" cy="3785652"/>
          </a:xfrm>
          <a:prstGeom prst="rect">
            <a:avLst/>
          </a:prstGeom>
          <a:noFill/>
        </p:spPr>
        <p:txBody>
          <a:bodyPr wrap="square" rtlCol="0">
            <a:spAutoFit/>
          </a:bodyPr>
          <a:lstStyle/>
          <a:p>
            <a:r>
              <a:rPr lang="en-US" sz="2400" b="1" i="0" dirty="0" smtClean="0">
                <a:solidFill>
                  <a:srgbClr val="000000"/>
                </a:solidFill>
                <a:effectLst/>
                <a:latin typeface="Calibri" panose="020F0502020204030204" pitchFamily="34" charset="0"/>
              </a:rPr>
              <a:t>Effective Escalation</a:t>
            </a:r>
          </a:p>
          <a:p>
            <a:endParaRPr lang="en-US" sz="2400" b="1" dirty="0" smtClean="0">
              <a:solidFill>
                <a:srgbClr val="000000"/>
              </a:solidFill>
              <a:latin typeface="Calibri" panose="020F0502020204030204" pitchFamily="34" charset="0"/>
            </a:endParaRPr>
          </a:p>
          <a:p>
            <a:r>
              <a:rPr lang="en-US" sz="2400" b="0" i="0" dirty="0" smtClean="0">
                <a:solidFill>
                  <a:srgbClr val="000000"/>
                </a:solidFill>
                <a:effectLst/>
                <a:latin typeface="Calibri" panose="020F0502020204030204" pitchFamily="34" charset="0"/>
              </a:rPr>
              <a:t>When trying to resolve professional disagreements remember to:</a:t>
            </a:r>
          </a:p>
          <a:p>
            <a:pPr>
              <a:buFont typeface="Arial" panose="020B0604020202020204" pitchFamily="34" charset="0"/>
              <a:buChar char="•"/>
            </a:pPr>
            <a:r>
              <a:rPr lang="en-US" sz="2400" b="0" i="0" dirty="0" smtClean="0">
                <a:solidFill>
                  <a:srgbClr val="000000"/>
                </a:solidFill>
                <a:effectLst/>
                <a:latin typeface="Calibri" panose="020F0502020204030204" pitchFamily="34" charset="0"/>
              </a:rPr>
              <a:t>Clearly identify your concerns;</a:t>
            </a:r>
          </a:p>
          <a:p>
            <a:pPr>
              <a:buFont typeface="Arial" panose="020B0604020202020204" pitchFamily="34" charset="0"/>
              <a:buChar char="•"/>
            </a:pPr>
            <a:r>
              <a:rPr lang="en-US" sz="2400" b="0" i="0" dirty="0" smtClean="0">
                <a:solidFill>
                  <a:srgbClr val="000000"/>
                </a:solidFill>
                <a:effectLst/>
                <a:latin typeface="Calibri" panose="020F0502020204030204" pitchFamily="34" charset="0"/>
              </a:rPr>
              <a:t>Describe the impact on the child(ren);</a:t>
            </a:r>
          </a:p>
          <a:p>
            <a:pPr>
              <a:buFont typeface="Arial" panose="020B0604020202020204" pitchFamily="34" charset="0"/>
              <a:buChar char="•"/>
            </a:pPr>
            <a:r>
              <a:rPr lang="en-US" sz="2400" b="0" i="0" dirty="0" smtClean="0">
                <a:solidFill>
                  <a:srgbClr val="000000"/>
                </a:solidFill>
                <a:effectLst/>
                <a:latin typeface="Calibri" panose="020F0502020204030204" pitchFamily="34" charset="0"/>
              </a:rPr>
              <a:t>Set out what work has already been undertaken;</a:t>
            </a:r>
          </a:p>
          <a:p>
            <a:pPr>
              <a:buFont typeface="Arial" panose="020B0604020202020204" pitchFamily="34" charset="0"/>
              <a:buChar char="•"/>
            </a:pPr>
            <a:r>
              <a:rPr lang="en-US" sz="2400" b="0" i="0" dirty="0" smtClean="0">
                <a:solidFill>
                  <a:srgbClr val="000000"/>
                </a:solidFill>
                <a:effectLst/>
                <a:latin typeface="Calibri" panose="020F0502020204030204" pitchFamily="34" charset="0"/>
              </a:rPr>
              <a:t>Put all of the above in writing and provide it to the other agency and record details of conversations;</a:t>
            </a:r>
          </a:p>
          <a:p>
            <a:pPr>
              <a:buFont typeface="Arial" panose="020B0604020202020204" pitchFamily="34" charset="0"/>
              <a:buChar char="•"/>
            </a:pPr>
            <a:r>
              <a:rPr lang="en-US" sz="2400" b="0" i="0" dirty="0" smtClean="0">
                <a:solidFill>
                  <a:srgbClr val="000000"/>
                </a:solidFill>
                <a:effectLst/>
                <a:latin typeface="Calibri" panose="020F0502020204030204" pitchFamily="34" charset="0"/>
              </a:rPr>
              <a:t>Be responsive to obtaining/providing any additional information requested.</a:t>
            </a:r>
          </a:p>
          <a:p>
            <a:endParaRPr lang="en-US" sz="2400" b="1" i="0" dirty="0">
              <a:solidFill>
                <a:srgbClr val="000000"/>
              </a:solidFill>
              <a:effectLst/>
              <a:latin typeface="Calibri" panose="020F0502020204030204" pitchFamily="34" charset="0"/>
            </a:endParaRPr>
          </a:p>
        </p:txBody>
      </p:sp>
      <p:sp>
        <p:nvSpPr>
          <p:cNvPr id="3" name="Rectangle 2"/>
          <p:cNvSpPr/>
          <p:nvPr/>
        </p:nvSpPr>
        <p:spPr>
          <a:xfrm>
            <a:off x="374073" y="318655"/>
            <a:ext cx="11513127" cy="62899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C:\Users\mansmi\Desktop\Logos\56634_NCSCP NEW 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6259" y="318655"/>
            <a:ext cx="798242" cy="1196636"/>
          </a:xfrm>
          <a:prstGeom prst="rect">
            <a:avLst/>
          </a:prstGeom>
          <a:noFill/>
          <a:ln>
            <a:noFill/>
          </a:ln>
        </p:spPr>
      </p:pic>
    </p:spTree>
    <p:extLst>
      <p:ext uri="{BB962C8B-B14F-4D97-AF65-F5344CB8AC3E}">
        <p14:creationId xmlns:p14="http://schemas.microsoft.com/office/powerpoint/2010/main" val="38499110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764" y="512618"/>
            <a:ext cx="10177495" cy="7571303"/>
          </a:xfrm>
          <a:prstGeom prst="rect">
            <a:avLst/>
          </a:prstGeom>
          <a:noFill/>
        </p:spPr>
        <p:txBody>
          <a:bodyPr wrap="square" rtlCol="0">
            <a:spAutoFit/>
          </a:bodyPr>
          <a:lstStyle/>
          <a:p>
            <a:r>
              <a:rPr lang="en-US" sz="2400" b="1" u="sng" dirty="0">
                <a:latin typeface="Calibri" panose="020F0502020204030204" pitchFamily="34" charset="0"/>
                <a:ea typeface="Calibri" panose="020F0502020204030204" pitchFamily="34" charset="0"/>
              </a:rPr>
              <a:t>Drugs Information - "edibles" being sold to </a:t>
            </a:r>
            <a:r>
              <a:rPr lang="en-US" sz="2400" b="1" u="sng" dirty="0" smtClean="0">
                <a:latin typeface="Calibri" panose="020F0502020204030204" pitchFamily="34" charset="0"/>
                <a:ea typeface="Calibri" panose="020F0502020204030204" pitchFamily="34" charset="0"/>
              </a:rPr>
              <a:t>children</a:t>
            </a:r>
          </a:p>
          <a:p>
            <a:endParaRPr lang="en-US" sz="2400" b="1" i="0" dirty="0">
              <a:solidFill>
                <a:srgbClr val="000000"/>
              </a:solidFill>
              <a:effectLst/>
              <a:latin typeface="Calibri" panose="020F0502020204030204" pitchFamily="34" charset="0"/>
            </a:endParaRPr>
          </a:p>
          <a:p>
            <a:r>
              <a:rPr lang="en-GB" i="1" dirty="0"/>
              <a:t>This is to alert you to the presence of ‘nerd ‘sweets laced with THC and sometimes amphetamines which are being marketed online to young people. The potent sweets can be found with a quick online search and effects lasts up to three hours.</a:t>
            </a:r>
            <a:endParaRPr lang="en-GB" dirty="0"/>
          </a:p>
          <a:p>
            <a:endParaRPr lang="en-GB" dirty="0" smtClean="0"/>
          </a:p>
          <a:p>
            <a:r>
              <a:rPr lang="en-GB" b="1" dirty="0"/>
              <a:t>Police Intel last week. </a:t>
            </a:r>
            <a:endParaRPr lang="en-GB" dirty="0"/>
          </a:p>
          <a:p>
            <a:r>
              <a:rPr lang="en-GB" dirty="0"/>
              <a:t> </a:t>
            </a:r>
          </a:p>
          <a:p>
            <a:r>
              <a:rPr lang="en-GB" dirty="0"/>
              <a:t>A phone was seized by a young male offender who had messages showing sales of Nerd Ropes. He is believed to be mainly selling in the Mansfield area, however he is claiming exploitation and so there is potential for other young people to also be providing these in other areas as well. He was also supplying pre-rolled joints.</a:t>
            </a:r>
          </a:p>
          <a:p>
            <a:r>
              <a:rPr lang="en-GB" dirty="0"/>
              <a:t> </a:t>
            </a:r>
          </a:p>
          <a:p>
            <a:r>
              <a:rPr lang="en-GB" b="1" dirty="0"/>
              <a:t>Money Mules</a:t>
            </a:r>
            <a:r>
              <a:rPr lang="en-GB" dirty="0"/>
              <a:t> </a:t>
            </a:r>
          </a:p>
          <a:p>
            <a:r>
              <a:rPr lang="en-GB" dirty="0"/>
              <a:t> Young people being coerced into laundering money through their own bank accounts by others. </a:t>
            </a:r>
          </a:p>
          <a:p>
            <a:r>
              <a:rPr lang="en-GB" dirty="0"/>
              <a:t> </a:t>
            </a:r>
          </a:p>
          <a:p>
            <a:r>
              <a:rPr lang="en-GB" b="1" dirty="0"/>
              <a:t>Cannabis</a:t>
            </a:r>
            <a:endParaRPr lang="en-GB" dirty="0"/>
          </a:p>
          <a:p>
            <a:r>
              <a:rPr lang="en-GB" dirty="0"/>
              <a:t> </a:t>
            </a:r>
          </a:p>
          <a:p>
            <a:r>
              <a:rPr lang="en-GB" dirty="0"/>
              <a:t>Seeing an increase in cannabis prices or reduction in deal sizes. Some young people are reporting that they cannot source cannabis at all.  Increased reports of edibles being sold and used. Also an increase in dealing activity on Instagram. </a:t>
            </a:r>
          </a:p>
          <a:p>
            <a:endParaRPr lang="en-GB" dirty="0" smtClean="0"/>
          </a:p>
          <a:p>
            <a:endParaRPr lang="en-GB" dirty="0"/>
          </a:p>
          <a:p>
            <a:endParaRPr lang="en-GB" dirty="0"/>
          </a:p>
          <a:p>
            <a:endParaRPr lang="en-GB" dirty="0"/>
          </a:p>
          <a:p>
            <a:endParaRPr lang="en-US" sz="2400" b="1" i="0" dirty="0">
              <a:solidFill>
                <a:srgbClr val="000000"/>
              </a:solidFill>
              <a:effectLst/>
              <a:latin typeface="Calibri" panose="020F0502020204030204" pitchFamily="34" charset="0"/>
            </a:endParaRPr>
          </a:p>
        </p:txBody>
      </p:sp>
      <p:sp>
        <p:nvSpPr>
          <p:cNvPr id="3" name="Rectangle 2"/>
          <p:cNvSpPr/>
          <p:nvPr/>
        </p:nvSpPr>
        <p:spPr>
          <a:xfrm>
            <a:off x="374073" y="318655"/>
            <a:ext cx="11513127" cy="62899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C:\Users\mansmi\Desktop\Logos\56634_NCSCP NEW 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6259" y="318655"/>
            <a:ext cx="798242" cy="1196636"/>
          </a:xfrm>
          <a:prstGeom prst="rect">
            <a:avLst/>
          </a:prstGeom>
          <a:noFill/>
          <a:ln>
            <a:noFill/>
          </a:ln>
        </p:spPr>
      </p:pic>
    </p:spTree>
    <p:extLst>
      <p:ext uri="{BB962C8B-B14F-4D97-AF65-F5344CB8AC3E}">
        <p14:creationId xmlns:p14="http://schemas.microsoft.com/office/powerpoint/2010/main" val="11092791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764" y="512618"/>
            <a:ext cx="10177495" cy="4247317"/>
          </a:xfrm>
          <a:prstGeom prst="rect">
            <a:avLst/>
          </a:prstGeom>
          <a:noFill/>
        </p:spPr>
        <p:txBody>
          <a:bodyPr wrap="square" rtlCol="0">
            <a:spAutoFit/>
          </a:bodyPr>
          <a:lstStyle/>
          <a:p>
            <a:r>
              <a:rPr lang="en-US" sz="2400" b="1" u="sng" dirty="0">
                <a:latin typeface="Calibri" panose="020F0502020204030204" pitchFamily="34" charset="0"/>
                <a:ea typeface="Calibri" panose="020F0502020204030204" pitchFamily="34" charset="0"/>
              </a:rPr>
              <a:t>Drugs Information - "edibles" being sold to </a:t>
            </a:r>
            <a:r>
              <a:rPr lang="en-US" sz="2400" b="1" u="sng" dirty="0" smtClean="0">
                <a:latin typeface="Calibri" panose="020F0502020204030204" pitchFamily="34" charset="0"/>
                <a:ea typeface="Calibri" panose="020F0502020204030204" pitchFamily="34" charset="0"/>
              </a:rPr>
              <a:t>children</a:t>
            </a:r>
          </a:p>
          <a:p>
            <a:endParaRPr lang="en-US" sz="2400" b="1" i="0" dirty="0">
              <a:solidFill>
                <a:srgbClr val="000000"/>
              </a:solidFill>
              <a:effectLst/>
              <a:latin typeface="Calibri" panose="020F0502020204030204" pitchFamily="34" charset="0"/>
            </a:endParaRPr>
          </a:p>
          <a:p>
            <a:r>
              <a:rPr lang="en-GB" dirty="0"/>
              <a:t>We have been aware of this new “edibles” market for some time but not really in this area up until now. They started mainly as home-made but there now seems to be a concerted push on well packaged products which are being marketed online to young people through social media. </a:t>
            </a:r>
          </a:p>
          <a:p>
            <a:r>
              <a:rPr lang="en-GB" dirty="0"/>
              <a:t>We are starting to see cases of young people actually selling them to other young people directly. The packaging is very professional and often looks just like a popular sweet product like Nerd Ropes or Gummy Bears. Packets may say things like “medicated”, “THC” or “Not suitable for human consumption”, but at a glance they look just like sweets. Some are sold loose or in plain packaging. </a:t>
            </a:r>
          </a:p>
          <a:p>
            <a:endParaRPr lang="en-GB" dirty="0" smtClean="0"/>
          </a:p>
          <a:p>
            <a:endParaRPr lang="en-GB" dirty="0"/>
          </a:p>
          <a:p>
            <a:endParaRPr lang="en-GB" dirty="0"/>
          </a:p>
          <a:p>
            <a:endParaRPr lang="en-GB" dirty="0"/>
          </a:p>
          <a:p>
            <a:endParaRPr lang="en-US" sz="2400" b="1" i="0" dirty="0">
              <a:solidFill>
                <a:srgbClr val="000000"/>
              </a:solidFill>
              <a:effectLst/>
              <a:latin typeface="Calibri" panose="020F0502020204030204" pitchFamily="34" charset="0"/>
            </a:endParaRPr>
          </a:p>
        </p:txBody>
      </p:sp>
      <p:sp>
        <p:nvSpPr>
          <p:cNvPr id="3" name="Rectangle 2"/>
          <p:cNvSpPr/>
          <p:nvPr/>
        </p:nvSpPr>
        <p:spPr>
          <a:xfrm>
            <a:off x="374073" y="318655"/>
            <a:ext cx="11513127" cy="62899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C:\Users\mansmi\Desktop\Logos\56634_NCSCP NEW 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6259" y="318655"/>
            <a:ext cx="798242" cy="1196636"/>
          </a:xfrm>
          <a:prstGeom prst="rect">
            <a:avLst/>
          </a:prstGeom>
          <a:noFill/>
          <a:ln>
            <a:noFill/>
          </a:ln>
        </p:spPr>
      </p:pic>
      <p:pic>
        <p:nvPicPr>
          <p:cNvPr id="4" name="Picture 3"/>
          <p:cNvPicPr>
            <a:picLocks noChangeAspect="1"/>
          </p:cNvPicPr>
          <p:nvPr/>
        </p:nvPicPr>
        <p:blipFill>
          <a:blip r:embed="rId3"/>
          <a:stretch>
            <a:fillRect/>
          </a:stretch>
        </p:blipFill>
        <p:spPr>
          <a:xfrm>
            <a:off x="3625775" y="3463636"/>
            <a:ext cx="4609524" cy="3072386"/>
          </a:xfrm>
          <a:prstGeom prst="rect">
            <a:avLst/>
          </a:prstGeom>
        </p:spPr>
      </p:pic>
    </p:spTree>
    <p:extLst>
      <p:ext uri="{BB962C8B-B14F-4D97-AF65-F5344CB8AC3E}">
        <p14:creationId xmlns:p14="http://schemas.microsoft.com/office/powerpoint/2010/main" val="17396785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764" y="512618"/>
            <a:ext cx="10177495" cy="3416320"/>
          </a:xfrm>
          <a:prstGeom prst="rect">
            <a:avLst/>
          </a:prstGeom>
          <a:noFill/>
        </p:spPr>
        <p:txBody>
          <a:bodyPr wrap="square" rtlCol="0">
            <a:spAutoFit/>
          </a:bodyPr>
          <a:lstStyle/>
          <a:p>
            <a:pPr>
              <a:spcAft>
                <a:spcPts val="0"/>
              </a:spcAft>
            </a:pPr>
            <a:r>
              <a:rPr lang="en-GB" sz="2400" u="sng" dirty="0">
                <a:latin typeface="Calibri" panose="020F0502020204030204" pitchFamily="34" charset="0"/>
                <a:ea typeface="Calibri" panose="020F0502020204030204" pitchFamily="34" charset="0"/>
              </a:rPr>
              <a:t>Prevent</a:t>
            </a:r>
            <a:r>
              <a:rPr lang="en-GB" sz="2400" u="sng" dirty="0" smtClean="0">
                <a:latin typeface="Calibri" panose="020F0502020204030204" pitchFamily="34" charset="0"/>
                <a:ea typeface="Calibri" panose="020F0502020204030204" pitchFamily="34" charset="0"/>
              </a:rPr>
              <a:t>:</a:t>
            </a:r>
          </a:p>
          <a:p>
            <a:pPr>
              <a:spcAft>
                <a:spcPts val="0"/>
              </a:spcAft>
            </a:pPr>
            <a:endParaRPr lang="en-GB" sz="2400" u="sng" dirty="0">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GB" sz="2400" dirty="0">
                <a:latin typeface="Calibri" panose="020F0502020204030204" pitchFamily="34" charset="0"/>
                <a:ea typeface="Calibri" panose="020F0502020204030204" pitchFamily="34" charset="0"/>
              </a:rPr>
              <a:t>During </a:t>
            </a:r>
            <a:r>
              <a:rPr lang="en-GB" sz="2400" dirty="0" smtClean="0">
                <a:latin typeface="Calibri" panose="020F0502020204030204" pitchFamily="34" charset="0"/>
                <a:ea typeface="Calibri" panose="020F0502020204030204" pitchFamily="34" charset="0"/>
              </a:rPr>
              <a:t>lockdown there is an </a:t>
            </a:r>
            <a:r>
              <a:rPr lang="en-GB" sz="2400" dirty="0">
                <a:latin typeface="Calibri" panose="020F0502020204030204" pitchFamily="34" charset="0"/>
                <a:ea typeface="Calibri" panose="020F0502020204030204" pitchFamily="34" charset="0"/>
              </a:rPr>
              <a:t>opportunity for increased activity online for extremist groups to target vulnerable families and </a:t>
            </a:r>
            <a:r>
              <a:rPr lang="en-GB" sz="2400" dirty="0" smtClean="0">
                <a:latin typeface="Calibri" panose="020F0502020204030204" pitchFamily="34" charset="0"/>
                <a:ea typeface="Calibri" panose="020F0502020204030204" pitchFamily="34" charset="0"/>
              </a:rPr>
              <a:t>children</a:t>
            </a:r>
          </a:p>
          <a:p>
            <a:pPr lvl="0">
              <a:spcAft>
                <a:spcPts val="0"/>
              </a:spcAft>
            </a:pPr>
            <a:endParaRPr lang="en-GB" sz="2400" dirty="0">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GB" sz="2400" dirty="0">
                <a:latin typeface="Calibri" panose="020F0502020204030204" pitchFamily="34" charset="0"/>
                <a:ea typeface="Calibri" panose="020F0502020204030204" pitchFamily="34" charset="0"/>
              </a:rPr>
              <a:t>Intelligence of some groups promoting deregistration from </a:t>
            </a:r>
            <a:r>
              <a:rPr lang="en-GB" sz="2400" dirty="0" smtClean="0">
                <a:latin typeface="Calibri" panose="020F0502020204030204" pitchFamily="34" charset="0"/>
                <a:ea typeface="Calibri" panose="020F0502020204030204" pitchFamily="34" charset="0"/>
              </a:rPr>
              <a:t>education</a:t>
            </a:r>
          </a:p>
          <a:p>
            <a:pPr lvl="0">
              <a:spcAft>
                <a:spcPts val="0"/>
              </a:spcAft>
            </a:pPr>
            <a:endParaRPr lang="en-GB" sz="2400" dirty="0">
              <a:latin typeface="Calibri" panose="020F0502020204030204" pitchFamily="34" charset="0"/>
              <a:ea typeface="Calibri" panose="020F0502020204030204" pitchFamily="34" charset="0"/>
            </a:endParaRPr>
          </a:p>
          <a:p>
            <a:pPr marL="342900" lvl="0" indent="-342900">
              <a:spcAft>
                <a:spcPts val="0"/>
              </a:spcAft>
              <a:buFont typeface="Symbol" panose="05050102010706020507" pitchFamily="18" charset="2"/>
              <a:buChar char=""/>
            </a:pPr>
            <a:r>
              <a:rPr lang="en-GB" sz="2400" dirty="0">
                <a:latin typeface="Calibri" panose="020F0502020204030204" pitchFamily="34" charset="0"/>
                <a:ea typeface="Calibri" panose="020F0502020204030204" pitchFamily="34" charset="0"/>
              </a:rPr>
              <a:t>Reminder: any Prevent enquiries to </a:t>
            </a:r>
            <a:r>
              <a:rPr lang="en-GB" u="sng" dirty="0">
                <a:solidFill>
                  <a:srgbClr val="0563C1"/>
                </a:solidFill>
                <a:latin typeface="Arial" panose="020B0604020202020204" pitchFamily="34" charset="0"/>
                <a:ea typeface="Calibri" panose="020F0502020204030204" pitchFamily="34" charset="0"/>
                <a:hlinkClick r:id="rId2"/>
              </a:rPr>
              <a:t>prevent@nottinghamshire.pnn.police.uk</a:t>
            </a:r>
            <a:r>
              <a:rPr lang="en-GB" dirty="0">
                <a:latin typeface="Arial" panose="020B0604020202020204" pitchFamily="34" charset="0"/>
                <a:ea typeface="Calibri" panose="020F0502020204030204" pitchFamily="34" charset="0"/>
              </a:rPr>
              <a:t> </a:t>
            </a:r>
            <a:r>
              <a:rPr lang="en-GB" sz="2400" dirty="0">
                <a:latin typeface="Calibri" panose="020F0502020204030204" pitchFamily="34" charset="0"/>
                <a:ea typeface="Calibri" panose="020F0502020204030204" pitchFamily="34" charset="0"/>
              </a:rPr>
              <a:t>or call 101 ext. 800 2963/2965</a:t>
            </a:r>
            <a:endParaRPr lang="en-GB" sz="2400" dirty="0">
              <a:effectLst/>
              <a:latin typeface="Calibri" panose="020F0502020204030204" pitchFamily="34" charset="0"/>
              <a:ea typeface="Calibri" panose="020F0502020204030204" pitchFamily="34" charset="0"/>
            </a:endParaRPr>
          </a:p>
        </p:txBody>
      </p:sp>
      <p:sp>
        <p:nvSpPr>
          <p:cNvPr id="3" name="Rectangle 2"/>
          <p:cNvSpPr/>
          <p:nvPr/>
        </p:nvSpPr>
        <p:spPr>
          <a:xfrm>
            <a:off x="374073" y="318655"/>
            <a:ext cx="11513127" cy="62899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C:\Users\mansmi\Desktop\Logos\56634_NCSCP NEW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6259" y="318655"/>
            <a:ext cx="798242" cy="1196636"/>
          </a:xfrm>
          <a:prstGeom prst="rect">
            <a:avLst/>
          </a:prstGeom>
          <a:noFill/>
          <a:ln>
            <a:noFill/>
          </a:ln>
        </p:spPr>
      </p:pic>
    </p:spTree>
    <p:extLst>
      <p:ext uri="{BB962C8B-B14F-4D97-AF65-F5344CB8AC3E}">
        <p14:creationId xmlns:p14="http://schemas.microsoft.com/office/powerpoint/2010/main" val="5533388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764" y="512618"/>
            <a:ext cx="10177495" cy="4893647"/>
          </a:xfrm>
          <a:prstGeom prst="rect">
            <a:avLst/>
          </a:prstGeom>
          <a:noFill/>
        </p:spPr>
        <p:txBody>
          <a:bodyPr wrap="square" rtlCol="0">
            <a:spAutoFit/>
          </a:bodyPr>
          <a:lstStyle/>
          <a:p>
            <a:pPr>
              <a:spcAft>
                <a:spcPts val="0"/>
              </a:spcAft>
            </a:pPr>
            <a:r>
              <a:rPr lang="en-GB" sz="2400" dirty="0" smtClean="0">
                <a:effectLst/>
                <a:latin typeface="Calibri" panose="020F0502020204030204" pitchFamily="34" charset="0"/>
                <a:ea typeface="Calibri" panose="020F0502020204030204" pitchFamily="34" charset="0"/>
              </a:rPr>
              <a:t>John Matravers - 0115 876 5367/ 07534 391579</a:t>
            </a:r>
          </a:p>
          <a:p>
            <a:pPr>
              <a:spcAft>
                <a:spcPts val="0"/>
              </a:spcAft>
            </a:pPr>
            <a:r>
              <a:rPr lang="en-GB" sz="2400" dirty="0" smtClean="0">
                <a:latin typeface="Calibri" panose="020F0502020204030204" pitchFamily="34" charset="0"/>
                <a:ea typeface="Calibri" panose="020F0502020204030204" pitchFamily="34" charset="0"/>
                <a:hlinkClick r:id="rId2"/>
              </a:rPr>
              <a:t>john.matravers@nottinghamcity.gov.uk</a:t>
            </a:r>
            <a:endParaRPr lang="en-GB" sz="2400" dirty="0" smtClean="0">
              <a:latin typeface="Calibri" panose="020F0502020204030204" pitchFamily="34" charset="0"/>
              <a:ea typeface="Calibri" panose="020F0502020204030204" pitchFamily="34" charset="0"/>
            </a:endParaRPr>
          </a:p>
          <a:p>
            <a:pPr>
              <a:spcAft>
                <a:spcPts val="0"/>
              </a:spcAft>
            </a:pPr>
            <a:endParaRPr lang="en-GB" sz="2400" dirty="0">
              <a:effectLst/>
              <a:latin typeface="Calibri" panose="020F0502020204030204" pitchFamily="34" charset="0"/>
              <a:ea typeface="Calibri" panose="020F0502020204030204" pitchFamily="34" charset="0"/>
            </a:endParaRPr>
          </a:p>
          <a:p>
            <a:pPr>
              <a:spcAft>
                <a:spcPts val="0"/>
              </a:spcAft>
            </a:pPr>
            <a:endParaRPr lang="en-GB" sz="2400" dirty="0" smtClean="0">
              <a:latin typeface="Calibri" panose="020F0502020204030204" pitchFamily="34" charset="0"/>
              <a:ea typeface="Calibri" panose="020F0502020204030204" pitchFamily="34" charset="0"/>
            </a:endParaRPr>
          </a:p>
          <a:p>
            <a:pPr>
              <a:spcAft>
                <a:spcPts val="0"/>
              </a:spcAft>
            </a:pPr>
            <a:endParaRPr lang="en-GB" sz="2400" dirty="0">
              <a:effectLst/>
              <a:latin typeface="Calibri" panose="020F0502020204030204" pitchFamily="34" charset="0"/>
              <a:ea typeface="Calibri" panose="020F0502020204030204" pitchFamily="34" charset="0"/>
            </a:endParaRPr>
          </a:p>
          <a:p>
            <a:pPr>
              <a:spcAft>
                <a:spcPts val="0"/>
              </a:spcAft>
            </a:pPr>
            <a:endParaRPr lang="en-GB" sz="2400" dirty="0" smtClean="0">
              <a:latin typeface="Calibri" panose="020F0502020204030204" pitchFamily="34" charset="0"/>
              <a:ea typeface="Calibri" panose="020F0502020204030204" pitchFamily="34" charset="0"/>
            </a:endParaRPr>
          </a:p>
          <a:p>
            <a:pPr>
              <a:spcAft>
                <a:spcPts val="0"/>
              </a:spcAft>
            </a:pPr>
            <a:endParaRPr lang="en-GB" sz="2400" dirty="0">
              <a:effectLst/>
              <a:latin typeface="Calibri" panose="020F0502020204030204" pitchFamily="34" charset="0"/>
              <a:ea typeface="Calibri" panose="020F0502020204030204" pitchFamily="34" charset="0"/>
            </a:endParaRPr>
          </a:p>
          <a:p>
            <a:pPr>
              <a:spcAft>
                <a:spcPts val="0"/>
              </a:spcAft>
            </a:pPr>
            <a:endParaRPr lang="en-GB" sz="2400" dirty="0" smtClean="0">
              <a:latin typeface="Calibri" panose="020F0502020204030204" pitchFamily="34" charset="0"/>
              <a:ea typeface="Calibri" panose="020F0502020204030204" pitchFamily="34" charset="0"/>
            </a:endParaRPr>
          </a:p>
          <a:p>
            <a:pPr>
              <a:spcAft>
                <a:spcPts val="0"/>
              </a:spcAft>
            </a:pPr>
            <a:endParaRPr lang="en-GB" sz="2400" dirty="0">
              <a:effectLst/>
              <a:latin typeface="Calibri" panose="020F0502020204030204" pitchFamily="34" charset="0"/>
              <a:ea typeface="Calibri" panose="020F0502020204030204" pitchFamily="34" charset="0"/>
            </a:endParaRPr>
          </a:p>
          <a:p>
            <a:pPr>
              <a:spcAft>
                <a:spcPts val="0"/>
              </a:spcAft>
            </a:pPr>
            <a:endParaRPr lang="en-GB" sz="2400" dirty="0" smtClean="0">
              <a:latin typeface="Calibri" panose="020F0502020204030204" pitchFamily="34" charset="0"/>
              <a:ea typeface="Calibri" panose="020F0502020204030204" pitchFamily="34" charset="0"/>
            </a:endParaRPr>
          </a:p>
          <a:p>
            <a:pPr>
              <a:spcAft>
                <a:spcPts val="0"/>
              </a:spcAft>
            </a:pPr>
            <a:endParaRPr lang="en-GB" sz="2400" dirty="0">
              <a:effectLst/>
              <a:latin typeface="Calibri" panose="020F0502020204030204" pitchFamily="34" charset="0"/>
              <a:ea typeface="Calibri" panose="020F0502020204030204" pitchFamily="34" charset="0"/>
            </a:endParaRPr>
          </a:p>
          <a:p>
            <a:pPr>
              <a:spcAft>
                <a:spcPts val="0"/>
              </a:spcAft>
            </a:pPr>
            <a:endParaRPr lang="en-GB" sz="2400" dirty="0" smtClean="0">
              <a:latin typeface="Calibri" panose="020F0502020204030204" pitchFamily="34" charset="0"/>
              <a:ea typeface="Calibri" panose="020F0502020204030204" pitchFamily="34" charset="0"/>
            </a:endParaRPr>
          </a:p>
          <a:p>
            <a:pPr>
              <a:spcAft>
                <a:spcPts val="0"/>
              </a:spcAft>
            </a:pPr>
            <a:endParaRPr lang="en-GB" sz="2400" dirty="0">
              <a:effectLst/>
              <a:latin typeface="Calibri" panose="020F0502020204030204" pitchFamily="34" charset="0"/>
              <a:ea typeface="Calibri" panose="020F0502020204030204" pitchFamily="34" charset="0"/>
            </a:endParaRPr>
          </a:p>
        </p:txBody>
      </p:sp>
      <p:sp>
        <p:nvSpPr>
          <p:cNvPr id="3" name="Rectangle 2"/>
          <p:cNvSpPr/>
          <p:nvPr/>
        </p:nvSpPr>
        <p:spPr>
          <a:xfrm>
            <a:off x="374073" y="318655"/>
            <a:ext cx="11513127" cy="62899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C:\Users\mansmi\Desktop\Logos\56634_NCSCP NEW LOG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6259" y="318655"/>
            <a:ext cx="798242" cy="1196636"/>
          </a:xfrm>
          <a:prstGeom prst="rect">
            <a:avLst/>
          </a:prstGeom>
          <a:noFill/>
          <a:ln>
            <a:noFill/>
          </a:ln>
        </p:spPr>
      </p:pic>
      <p:pic>
        <p:nvPicPr>
          <p:cNvPr id="5" name="Picture 2"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2843" y="1936733"/>
            <a:ext cx="3569335" cy="3053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5021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08951" y="924827"/>
            <a:ext cx="4767308" cy="49456"/>
          </a:xfrm>
          <a:prstGeom prst="rect">
            <a:avLst/>
          </a:prstGeom>
          <a:noFill/>
        </p:spPr>
        <p:txBody>
          <a:bodyPr wrap="square" rtlCol="0">
            <a:spAutoFit/>
          </a:bodyPr>
          <a:lstStyle/>
          <a:p>
            <a:pPr>
              <a:spcAft>
                <a:spcPts val="0"/>
              </a:spcAft>
            </a:pPr>
            <a:endParaRPr lang="en-GB" sz="2400" dirty="0">
              <a:effectLst/>
              <a:latin typeface="Calibri" panose="020F0502020204030204" pitchFamily="34" charset="0"/>
              <a:ea typeface="Calibri" panose="020F0502020204030204" pitchFamily="34" charset="0"/>
            </a:endParaRPr>
          </a:p>
        </p:txBody>
      </p:sp>
      <p:sp>
        <p:nvSpPr>
          <p:cNvPr id="3" name="Rectangle 2"/>
          <p:cNvSpPr/>
          <p:nvPr/>
        </p:nvSpPr>
        <p:spPr>
          <a:xfrm>
            <a:off x="374073" y="318655"/>
            <a:ext cx="11513127" cy="62899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C:\Users\mansmi\Desktop\Logos\56634_NCSCP NEW 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6259" y="318655"/>
            <a:ext cx="798242" cy="1196636"/>
          </a:xfrm>
          <a:prstGeom prst="rect">
            <a:avLst/>
          </a:prstGeom>
          <a:noFill/>
          <a:ln>
            <a:noFill/>
          </a:ln>
        </p:spPr>
      </p:pic>
    </p:spTree>
    <p:extLst>
      <p:ext uri="{BB962C8B-B14F-4D97-AF65-F5344CB8AC3E}">
        <p14:creationId xmlns:p14="http://schemas.microsoft.com/office/powerpoint/2010/main" val="35246636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500" dirty="0" smtClean="0">
                <a:latin typeface="Arial Black" panose="020B0A04020102020204" pitchFamily="34" charset="0"/>
              </a:rPr>
              <a:t>Local Updates</a:t>
            </a:r>
            <a:endParaRPr lang="en-GB" sz="4500" dirty="0">
              <a:latin typeface="Arial Black" panose="020B0A04020102020204" pitchFamily="34" charset="0"/>
            </a:endParaRPr>
          </a:p>
        </p:txBody>
      </p:sp>
      <p:sp>
        <p:nvSpPr>
          <p:cNvPr id="4" name="TextBox 3"/>
          <p:cNvSpPr txBox="1"/>
          <p:nvPr/>
        </p:nvSpPr>
        <p:spPr>
          <a:xfrm>
            <a:off x="838200" y="2055871"/>
            <a:ext cx="6463937" cy="1631216"/>
          </a:xfrm>
          <a:prstGeom prst="rect">
            <a:avLst/>
          </a:prstGeom>
          <a:noFill/>
        </p:spPr>
        <p:txBody>
          <a:bodyPr wrap="square" rtlCol="0">
            <a:spAutoFit/>
          </a:bodyPr>
          <a:lstStyle/>
          <a:p>
            <a:pPr marL="342900" indent="-342900">
              <a:buFont typeface="Arial" panose="020B0604020202020204" pitchFamily="34" charset="0"/>
              <a:buChar char="•"/>
            </a:pPr>
            <a:r>
              <a:rPr lang="en-US" sz="2500" dirty="0" smtClean="0">
                <a:latin typeface="Arial" panose="020B0604020202020204" pitchFamily="34" charset="0"/>
                <a:cs typeface="Arial" panose="020B0604020202020204" pitchFamily="34" charset="0"/>
              </a:rPr>
              <a:t>Mental </a:t>
            </a:r>
            <a:r>
              <a:rPr lang="en-US" sz="2500" dirty="0">
                <a:latin typeface="Arial" panose="020B0604020202020204" pitchFamily="34" charset="0"/>
                <a:cs typeface="Arial" panose="020B0604020202020204" pitchFamily="34" charset="0"/>
              </a:rPr>
              <a:t>Health Support Teams</a:t>
            </a:r>
          </a:p>
          <a:p>
            <a:pPr marL="342900" indent="-342900">
              <a:buFont typeface="Arial" panose="020B0604020202020204" pitchFamily="34" charset="0"/>
              <a:buChar char="•"/>
            </a:pPr>
            <a:r>
              <a:rPr lang="en-US" sz="2500" dirty="0" smtClean="0">
                <a:latin typeface="Arial" panose="020B0604020202020204" pitchFamily="34" charset="0"/>
                <a:cs typeface="Arial" panose="020B0604020202020204" pitchFamily="34" charset="0"/>
              </a:rPr>
              <a:t>Strength </a:t>
            </a:r>
            <a:r>
              <a:rPr lang="en-US" sz="2500" dirty="0">
                <a:latin typeface="Arial" panose="020B0604020202020204" pitchFamily="34" charset="0"/>
                <a:cs typeface="Arial" panose="020B0604020202020204" pitchFamily="34" charset="0"/>
              </a:rPr>
              <a:t>based training &amp; Signs of </a:t>
            </a:r>
            <a:r>
              <a:rPr lang="en-US" sz="2500" dirty="0" smtClean="0">
                <a:latin typeface="Arial" panose="020B0604020202020204" pitchFamily="34" charset="0"/>
                <a:cs typeface="Arial" panose="020B0604020202020204" pitchFamily="34" charset="0"/>
              </a:rPr>
              <a:t>Safety</a:t>
            </a:r>
            <a:endParaRPr lang="en-US" sz="25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500" dirty="0" smtClean="0">
                <a:latin typeface="Arial" panose="020B0604020202020204" pitchFamily="34" charset="0"/>
                <a:cs typeface="Arial" panose="020B0604020202020204" pitchFamily="34" charset="0"/>
              </a:rPr>
              <a:t>Voice </a:t>
            </a:r>
            <a:r>
              <a:rPr lang="en-US" sz="2500" dirty="0">
                <a:latin typeface="Arial" panose="020B0604020202020204" pitchFamily="34" charset="0"/>
                <a:cs typeface="Arial" panose="020B0604020202020204" pitchFamily="34" charset="0"/>
              </a:rPr>
              <a:t>of the Child</a:t>
            </a:r>
          </a:p>
          <a:p>
            <a:pPr marL="342900" indent="-342900">
              <a:buFont typeface="Arial" panose="020B0604020202020204" pitchFamily="34" charset="0"/>
              <a:buChar char="•"/>
            </a:pPr>
            <a:r>
              <a:rPr lang="en-US" sz="2500" dirty="0" smtClean="0">
                <a:latin typeface="Arial" panose="020B0604020202020204" pitchFamily="34" charset="0"/>
                <a:cs typeface="Arial" panose="020B0604020202020204" pitchFamily="34" charset="0"/>
              </a:rPr>
              <a:t>Mentors </a:t>
            </a:r>
            <a:r>
              <a:rPr lang="en-US" sz="2500" dirty="0">
                <a:latin typeface="Arial" panose="020B0604020202020204" pitchFamily="34" charset="0"/>
                <a:cs typeface="Arial" panose="020B0604020202020204" pitchFamily="34" charset="0"/>
              </a:rPr>
              <a:t>in </a:t>
            </a:r>
            <a:r>
              <a:rPr lang="en-US" sz="2500" dirty="0" smtClean="0">
                <a:latin typeface="Arial" panose="020B0604020202020204" pitchFamily="34" charset="0"/>
                <a:cs typeface="Arial" panose="020B0604020202020204" pitchFamily="34" charset="0"/>
              </a:rPr>
              <a:t>Violence Prevention</a:t>
            </a:r>
            <a:endParaRPr lang="en-GB"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80513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Mental Health Support </a:t>
            </a:r>
            <a:r>
              <a:rPr lang="en-US" dirty="0" smtClean="0">
                <a:latin typeface="Arial" panose="020B0604020202020204" pitchFamily="34" charset="0"/>
                <a:cs typeface="Arial" panose="020B0604020202020204" pitchFamily="34" charset="0"/>
              </a:rPr>
              <a:t>Teams</a:t>
            </a:r>
            <a:br>
              <a:rPr lang="en-US"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Sebrina Turner</a:t>
            </a:r>
            <a:endParaRPr lang="en-GB" sz="2400" dirty="0"/>
          </a:p>
        </p:txBody>
      </p:sp>
      <p:sp>
        <p:nvSpPr>
          <p:cNvPr id="3" name="Rectangle 2"/>
          <p:cNvSpPr/>
          <p:nvPr/>
        </p:nvSpPr>
        <p:spPr>
          <a:xfrm>
            <a:off x="738909" y="2382983"/>
            <a:ext cx="10926618" cy="3139321"/>
          </a:xfrm>
          <a:prstGeom prst="rect">
            <a:avLst/>
          </a:prstGeom>
        </p:spPr>
        <p:txBody>
          <a:bodyPr wrap="square">
            <a:spAutoFit/>
          </a:bodyPr>
          <a:lstStyle/>
          <a:p>
            <a:r>
              <a:rPr lang="en-GB" dirty="0">
                <a:latin typeface="Segoe UI" panose="020B0502040204020203" pitchFamily="34" charset="0"/>
                <a:hlinkClick r:id="rId2" tooltip="https://www.asklion.co.uk/mhstnottingham"/>
              </a:rPr>
              <a:t>www.asklion.co.uk/mhstnottingham</a:t>
            </a:r>
            <a:r>
              <a:rPr lang="en-GB" dirty="0">
                <a:latin typeface="Segoe UI" panose="020B0502040204020203" pitchFamily="34" charset="0"/>
              </a:rPr>
              <a:t> For more information on #</a:t>
            </a:r>
            <a:r>
              <a:rPr lang="en-GB" dirty="0" err="1">
                <a:latin typeface="Segoe UI" panose="020B0502040204020203" pitchFamily="34" charset="0"/>
              </a:rPr>
              <a:t>Nottinghamyouvebeenmissed</a:t>
            </a:r>
            <a:r>
              <a:rPr lang="en-GB" dirty="0">
                <a:latin typeface="Segoe UI" panose="020B0502040204020203" pitchFamily="34" charset="0"/>
              </a:rPr>
              <a:t> visit </a:t>
            </a:r>
            <a:r>
              <a:rPr lang="en-GB" dirty="0">
                <a:latin typeface="Segoe UI" panose="020B0502040204020203" pitchFamily="34" charset="0"/>
                <a:hlinkClick r:id="rId3" tooltip="https://www.asklion.co.uk/nottinghamyouvebeenmissed"/>
              </a:rPr>
              <a:t>www.asklion.co.uk/nottinghamyouvebeenmissed</a:t>
            </a:r>
            <a:r>
              <a:rPr lang="en-GB" dirty="0">
                <a:latin typeface="Segoe UI" panose="020B0502040204020203" pitchFamily="34" charset="0"/>
              </a:rPr>
              <a:t> For access to CAMHS and </a:t>
            </a:r>
            <a:r>
              <a:rPr lang="en-GB" dirty="0" smtClean="0">
                <a:latin typeface="Segoe UI" panose="020B0502040204020203" pitchFamily="34" charset="0"/>
              </a:rPr>
              <a:t>Sharp</a:t>
            </a:r>
          </a:p>
          <a:p>
            <a:endParaRPr lang="en-GB" dirty="0">
              <a:latin typeface="Segoe UI" panose="020B0502040204020203" pitchFamily="34" charset="0"/>
            </a:endParaRPr>
          </a:p>
          <a:p>
            <a:endParaRPr lang="en-GB" dirty="0" smtClean="0">
              <a:latin typeface="Segoe UI" panose="020B0502040204020203" pitchFamily="34" charset="0"/>
            </a:endParaRPr>
          </a:p>
          <a:p>
            <a:r>
              <a:rPr lang="en-GB" dirty="0"/>
              <a:t>sebrina.turner@nottinghamcity.gov.uk if you would like to discuss MHST further. </a:t>
            </a:r>
            <a:endParaRPr lang="en-GB" dirty="0" smtClean="0"/>
          </a:p>
          <a:p>
            <a:endParaRPr lang="en-GB" dirty="0" smtClean="0"/>
          </a:p>
          <a:p>
            <a:r>
              <a:rPr lang="en-GB" dirty="0" smtClean="0"/>
              <a:t>If </a:t>
            </a:r>
            <a:r>
              <a:rPr lang="en-GB" dirty="0"/>
              <a:t>you have not yet signed up to the 'Wellbeing to Education </a:t>
            </a:r>
            <a:r>
              <a:rPr lang="en-GB" dirty="0" smtClean="0"/>
              <a:t>Return‘</a:t>
            </a:r>
          </a:p>
          <a:p>
            <a:endParaRPr lang="en-GB" dirty="0"/>
          </a:p>
          <a:p>
            <a:r>
              <a:rPr lang="en-GB" dirty="0"/>
              <a:t>package of support and would like to, please email Maddi.popoola@nottinghamcity.gov.uk</a:t>
            </a:r>
          </a:p>
          <a:p>
            <a:endParaRPr lang="en-GB" dirty="0">
              <a:latin typeface="Segoe UI" panose="020B0502040204020203" pitchFamily="34" charset="0"/>
            </a:endParaRPr>
          </a:p>
          <a:p>
            <a:endParaRPr lang="en-GB" dirty="0">
              <a:latin typeface="Segoe UI" panose="020B0502040204020203" pitchFamily="34" charset="0"/>
            </a:endParaRPr>
          </a:p>
        </p:txBody>
      </p:sp>
    </p:spTree>
    <p:extLst>
      <p:ext uri="{BB962C8B-B14F-4D97-AF65-F5344CB8AC3E}">
        <p14:creationId xmlns:p14="http://schemas.microsoft.com/office/powerpoint/2010/main" val="279050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231101"/>
            <a:ext cx="10515600" cy="1325563"/>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4500" dirty="0" smtClean="0">
              <a:latin typeface="Arial Black" panose="020B0A04020102020204" pitchFamily="34" charset="0"/>
            </a:endParaRPr>
          </a:p>
          <a:p>
            <a:r>
              <a:rPr lang="en-GB" sz="4500" dirty="0" smtClean="0">
                <a:latin typeface="Arial Black" panose="020B0A04020102020204" pitchFamily="34" charset="0"/>
              </a:rPr>
              <a:t>DSL Network</a:t>
            </a:r>
            <a:endParaRPr lang="en-GB" sz="4500" dirty="0">
              <a:latin typeface="Arial Black" panose="020B0A04020102020204" pitchFamily="34" charset="0"/>
            </a:endParaRPr>
          </a:p>
        </p:txBody>
      </p:sp>
      <p:sp>
        <p:nvSpPr>
          <p:cNvPr id="3" name="TextBox 2"/>
          <p:cNvSpPr txBox="1"/>
          <p:nvPr/>
        </p:nvSpPr>
        <p:spPr>
          <a:xfrm>
            <a:off x="838200" y="1213634"/>
            <a:ext cx="3148150" cy="477054"/>
          </a:xfrm>
          <a:prstGeom prst="rect">
            <a:avLst/>
          </a:prstGeom>
          <a:noFill/>
        </p:spPr>
        <p:txBody>
          <a:bodyPr wrap="square" rtlCol="0">
            <a:spAutoFit/>
          </a:bodyPr>
          <a:lstStyle/>
          <a:p>
            <a:r>
              <a:rPr lang="en-GB" sz="2500" dirty="0" smtClean="0">
                <a:latin typeface="Arial" panose="020B0604020202020204" pitchFamily="34" charset="0"/>
                <a:cs typeface="Arial" panose="020B0604020202020204" pitchFamily="34" charset="0"/>
              </a:rPr>
              <a:t>Aims and Purpose</a:t>
            </a:r>
            <a:endParaRPr lang="en-GB" sz="2500" dirty="0">
              <a:latin typeface="Arial" panose="020B0604020202020204" pitchFamily="34" charset="0"/>
              <a:cs typeface="Arial" panose="020B0604020202020204" pitchFamily="34" charset="0"/>
            </a:endParaRPr>
          </a:p>
        </p:txBody>
      </p:sp>
      <p:sp>
        <p:nvSpPr>
          <p:cNvPr id="4" name="TextBox 3"/>
          <p:cNvSpPr txBox="1"/>
          <p:nvPr/>
        </p:nvSpPr>
        <p:spPr>
          <a:xfrm>
            <a:off x="838200" y="2055871"/>
            <a:ext cx="10515600" cy="2015936"/>
          </a:xfrm>
          <a:prstGeom prst="rect">
            <a:avLst/>
          </a:prstGeom>
          <a:noFill/>
        </p:spPr>
        <p:txBody>
          <a:bodyPr wrap="square" rtlCol="0">
            <a:spAutoFit/>
          </a:bodyPr>
          <a:lstStyle/>
          <a:p>
            <a:pPr marL="285750" indent="-285750">
              <a:buFont typeface="Arial" panose="020B0604020202020204" pitchFamily="34" charset="0"/>
              <a:buChar char="•"/>
            </a:pPr>
            <a:r>
              <a:rPr lang="en-GB" sz="2500" dirty="0" smtClean="0">
                <a:latin typeface="Arial" panose="020B0604020202020204" pitchFamily="34" charset="0"/>
                <a:cs typeface="Arial" panose="020B0604020202020204" pitchFamily="34" charset="0"/>
              </a:rPr>
              <a:t>To promote connectivity with the Nottingham City Safeguarding Children Partnership</a:t>
            </a:r>
          </a:p>
          <a:p>
            <a:pPr marL="285750" indent="-285750">
              <a:buFont typeface="Arial" panose="020B0604020202020204" pitchFamily="34" charset="0"/>
              <a:buChar char="•"/>
            </a:pPr>
            <a:r>
              <a:rPr lang="en-GB" sz="2500" dirty="0" smtClean="0">
                <a:latin typeface="Arial" panose="020B0604020202020204" pitchFamily="34" charset="0"/>
                <a:cs typeface="Arial" panose="020B0604020202020204" pitchFamily="34" charset="0"/>
              </a:rPr>
              <a:t>Act as a conduit for policy updates.</a:t>
            </a:r>
          </a:p>
          <a:p>
            <a:pPr marL="285750" indent="-285750">
              <a:buFont typeface="Arial" panose="020B0604020202020204" pitchFamily="34" charset="0"/>
              <a:buChar char="•"/>
            </a:pPr>
            <a:r>
              <a:rPr lang="en-GB" sz="2500" dirty="0" smtClean="0">
                <a:latin typeface="Arial" panose="020B0604020202020204" pitchFamily="34" charset="0"/>
                <a:cs typeface="Arial" panose="020B0604020202020204" pitchFamily="34" charset="0"/>
              </a:rPr>
              <a:t>A practice network which demonstrates professional behaviours and mutual support.</a:t>
            </a:r>
            <a:endParaRPr lang="en-GB"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2685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Strength </a:t>
            </a:r>
            <a:r>
              <a:rPr lang="en-US" dirty="0">
                <a:latin typeface="Arial" panose="020B0604020202020204" pitchFamily="34" charset="0"/>
                <a:cs typeface="Arial" panose="020B0604020202020204" pitchFamily="34" charset="0"/>
              </a:rPr>
              <a:t>based training &amp; Signs of Safety</a:t>
            </a:r>
            <a:br>
              <a:rPr lang="en-US" dirty="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slides will be uploaded onto the DSL webpage separately</a:t>
            </a:r>
            <a:endParaRPr lang="en-GB" sz="2200" dirty="0"/>
          </a:p>
        </p:txBody>
      </p:sp>
    </p:spTree>
    <p:extLst>
      <p:ext uri="{BB962C8B-B14F-4D97-AF65-F5344CB8AC3E}">
        <p14:creationId xmlns:p14="http://schemas.microsoft.com/office/powerpoint/2010/main" val="664159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30308"/>
            <a:ext cx="10515600" cy="1325563"/>
          </a:xfrm>
        </p:spPr>
        <p:txBody>
          <a:bodyPr>
            <a:normAutofit/>
          </a:bodyPr>
          <a:lstStyle/>
          <a:p>
            <a:r>
              <a:rPr lang="en-GB" sz="4500" dirty="0" smtClean="0">
                <a:solidFill>
                  <a:srgbClr val="262F3A"/>
                </a:solidFill>
                <a:latin typeface="Arial Black" panose="020B0A04020102020204" pitchFamily="34" charset="0"/>
              </a:rPr>
              <a:t>VRU</a:t>
            </a:r>
            <a:r>
              <a:rPr lang="en-GB" sz="4500" dirty="0" smtClean="0">
                <a:latin typeface="Arial Black" panose="020B0A04020102020204" pitchFamily="34" charset="0"/>
              </a:rPr>
              <a:t> </a:t>
            </a:r>
            <a:r>
              <a:rPr lang="en-GB" sz="4500" dirty="0" smtClean="0">
                <a:solidFill>
                  <a:srgbClr val="3A3A3A"/>
                </a:solidFill>
                <a:latin typeface="Arial Black" panose="020B0A04020102020204" pitchFamily="34" charset="0"/>
              </a:rPr>
              <a:t>Social Media Campaign</a:t>
            </a:r>
            <a:endParaRPr lang="en-GB" sz="4500" dirty="0">
              <a:solidFill>
                <a:srgbClr val="3A3A3A"/>
              </a:solidFill>
              <a:latin typeface="Arial Black" panose="020B0A04020102020204" pitchFamily="34" charset="0"/>
            </a:endParaRPr>
          </a:p>
        </p:txBody>
      </p:sp>
      <p:sp>
        <p:nvSpPr>
          <p:cNvPr id="4" name="TextBox 3"/>
          <p:cNvSpPr txBox="1"/>
          <p:nvPr/>
        </p:nvSpPr>
        <p:spPr>
          <a:xfrm>
            <a:off x="838200" y="2055871"/>
            <a:ext cx="10515600" cy="3939540"/>
          </a:xfrm>
          <a:prstGeom prst="rect">
            <a:avLst/>
          </a:prstGeom>
          <a:noFill/>
        </p:spPr>
        <p:txBody>
          <a:bodyPr wrap="square" rtlCol="0">
            <a:spAutoFit/>
          </a:bodyPr>
          <a:lstStyle/>
          <a:p>
            <a:r>
              <a:rPr lang="en-US" sz="2500" dirty="0">
                <a:latin typeface="Arial" panose="020B0604020202020204" pitchFamily="34" charset="0"/>
                <a:cs typeface="Arial" panose="020B0604020202020204" pitchFamily="34" charset="0"/>
              </a:rPr>
              <a:t>Nottinghamshire </a:t>
            </a:r>
            <a:r>
              <a:rPr lang="en-US" sz="2500" dirty="0" smtClean="0">
                <a:solidFill>
                  <a:srgbClr val="E0941D"/>
                </a:solidFill>
                <a:latin typeface="Arial" panose="020B0604020202020204" pitchFamily="34" charset="0"/>
                <a:cs typeface="Arial" panose="020B0604020202020204" pitchFamily="34" charset="0"/>
              </a:rPr>
              <a:t>#STOPVIOLENCE </a:t>
            </a:r>
            <a:r>
              <a:rPr lang="en-US" sz="2500" dirty="0">
                <a:latin typeface="Arial" panose="020B0604020202020204" pitchFamily="34" charset="0"/>
                <a:cs typeface="Arial" panose="020B0604020202020204" pitchFamily="34" charset="0"/>
              </a:rPr>
              <a:t>Campaign. August – October 2020</a:t>
            </a:r>
            <a:r>
              <a:rPr lang="en-US" sz="2500" dirty="0" smtClean="0">
                <a:latin typeface="Arial" panose="020B0604020202020204" pitchFamily="34" charset="0"/>
                <a:cs typeface="Arial" panose="020B0604020202020204" pitchFamily="34" charset="0"/>
              </a:rPr>
              <a:t>.</a:t>
            </a:r>
          </a:p>
          <a:p>
            <a:endParaRPr lang="en-US" sz="25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#STOPVIOLENCE campaign, which has been under development since December, has been funded by Nottinghamshire’s Violence Reduction Unit (VRU) and the county’s Police and Crime Commissioner Paddy Tipping to lift the veil on weapon-enabled violence and exploitation and direct vulnerable victims and their parents and </a:t>
            </a:r>
            <a:r>
              <a:rPr lang="en-US" sz="2000" dirty="0" err="1">
                <a:latin typeface="Arial" panose="020B0604020202020204" pitchFamily="34" charset="0"/>
                <a:cs typeface="Arial" panose="020B0604020202020204" pitchFamily="34" charset="0"/>
              </a:rPr>
              <a:t>carers</a:t>
            </a:r>
            <a:r>
              <a:rPr lang="en-US" sz="2000" dirty="0">
                <a:latin typeface="Arial" panose="020B0604020202020204" pitchFamily="34" charset="0"/>
                <a:cs typeface="Arial" panose="020B0604020202020204" pitchFamily="34" charset="0"/>
              </a:rPr>
              <a:t> towards help. Developed by marketing firm Powell and Barns Group Ltd, the project amassed the personal experiences and views of young people across Nottinghamshire through a series of city and county focus groups. The research has culminated in the production of a series of hard-hitting short videos, shot in and around Nottingham, retelling the graphic stories of victims of gang culture, sexual exploitation, online bullying, intimidation, joint enterprise and ‘county lines’ in a bid to shatter illusions about violence and gang culture. </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13005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1703" y="1443841"/>
            <a:ext cx="8582297" cy="400110"/>
          </a:xfrm>
          <a:prstGeom prst="rect">
            <a:avLst/>
          </a:prstGeom>
        </p:spPr>
        <p:txBody>
          <a:bodyPr wrap="square">
            <a:spAutoFit/>
          </a:bodyPr>
          <a:lstStyle/>
          <a:p>
            <a:endParaRPr lang="en-GB" sz="2000" dirty="0">
              <a:latin typeface="Arial" panose="020B0604020202020204" pitchFamily="34" charset="0"/>
              <a:cs typeface="Arial" panose="020B0604020202020204" pitchFamily="34" charset="0"/>
            </a:endParaRPr>
          </a:p>
        </p:txBody>
      </p:sp>
      <p:sp>
        <p:nvSpPr>
          <p:cNvPr id="4" name="TextBox 3"/>
          <p:cNvSpPr txBox="1"/>
          <p:nvPr/>
        </p:nvSpPr>
        <p:spPr>
          <a:xfrm>
            <a:off x="851263" y="684271"/>
            <a:ext cx="10515600" cy="3170099"/>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It </a:t>
            </a:r>
            <a:r>
              <a:rPr lang="en-US" sz="2000" dirty="0">
                <a:latin typeface="Arial" panose="020B0604020202020204" pitchFamily="34" charset="0"/>
                <a:cs typeface="Arial" panose="020B0604020202020204" pitchFamily="34" charset="0"/>
              </a:rPr>
              <a:t>was vital we used the language and mediums appropriate to young people so the message resonates with them and leaves a lasting impression. We make no apology for the realism and emotive testimonies portrayed in these films. We want young viewers to remember what they have seen and heard forever and if we can stop just one young person carrying a knife or weapon then a life may have been saved. Actors, performers and models for the campaign were supplied by Bilborough College in the city, and youth consultants from local neighbourhoods assisted with content development to ensure authenticity and a true reflection of the issues covered by the campaign. We appreciate you raising awareness of this campaign and sharing its important message with the young people in your school or organisation</a:t>
            </a:r>
            <a:r>
              <a:rPr lang="en-US" sz="2000" dirty="0" smtClean="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8754" y="3724433"/>
            <a:ext cx="3880617" cy="2531118"/>
          </a:xfrm>
          <a:prstGeom prst="rect">
            <a:avLst/>
          </a:prstGeom>
        </p:spPr>
      </p:pic>
    </p:spTree>
    <p:extLst>
      <p:ext uri="{BB962C8B-B14F-4D97-AF65-F5344CB8AC3E}">
        <p14:creationId xmlns:p14="http://schemas.microsoft.com/office/powerpoint/2010/main" val="16765082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1263" y="684271"/>
            <a:ext cx="10515600" cy="6017032"/>
          </a:xfrm>
          <a:prstGeom prst="rect">
            <a:avLst/>
          </a:prstGeom>
          <a:noFill/>
        </p:spPr>
        <p:txBody>
          <a:bodyPr wrap="square" rtlCol="0">
            <a:spAutoFit/>
          </a:bodyPr>
          <a:lstStyle/>
          <a:p>
            <a:r>
              <a:rPr lang="en-US" sz="2500" b="1" dirty="0" smtClean="0">
                <a:latin typeface="Arial" panose="020B0604020202020204" pitchFamily="34" charset="0"/>
                <a:cs typeface="Arial" panose="020B0604020202020204" pitchFamily="34" charset="0"/>
              </a:rPr>
              <a:t>Videos </a:t>
            </a:r>
            <a:r>
              <a:rPr lang="en-US" sz="2500" b="1" dirty="0">
                <a:latin typeface="Arial" panose="020B0604020202020204" pitchFamily="34" charset="0"/>
                <a:cs typeface="Arial" panose="020B0604020202020204" pitchFamily="34" charset="0"/>
              </a:rPr>
              <a:t>and topics: </a:t>
            </a:r>
            <a:endParaRPr lang="en-US" sz="2500" b="1" dirty="0" smtClean="0">
              <a:latin typeface="Arial" panose="020B0604020202020204" pitchFamily="34" charset="0"/>
              <a:cs typeface="Arial" panose="020B0604020202020204" pitchFamily="34" charset="0"/>
            </a:endParaRPr>
          </a:p>
          <a:p>
            <a:endParaRPr lang="en-US" sz="2000" dirty="0"/>
          </a:p>
          <a:p>
            <a:r>
              <a:rPr lang="en-US" sz="2000" dirty="0">
                <a:latin typeface="Arial" panose="020B0604020202020204" pitchFamily="34" charset="0"/>
                <a:cs typeface="Arial" panose="020B0604020202020204" pitchFamily="34" charset="0"/>
              </a:rPr>
              <a:t>The first series of videos are live at www.hashtagng.co.uk the website also has information and links for people who may be concerned or impacted by violent crime. Young people, parents and the wider community can follow and share the campaign across social media as follows: </a:t>
            </a:r>
            <a:endParaRPr lang="en-US" sz="2000" dirty="0" smtClean="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YouTube </a:t>
            </a:r>
            <a:r>
              <a:rPr lang="en-US" sz="2000" dirty="0">
                <a:latin typeface="Arial" panose="020B0604020202020204" pitchFamily="34" charset="0"/>
                <a:cs typeface="Arial" panose="020B0604020202020204" pitchFamily="34" charset="0"/>
              </a:rPr>
              <a:t>&amp; Snapchat: hashtagng </a:t>
            </a:r>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Instagram</a:t>
            </a:r>
            <a:r>
              <a:rPr lang="en-US" sz="2000" dirty="0">
                <a:latin typeface="Arial" panose="020B0604020202020204" pitchFamily="34" charset="0"/>
                <a:cs typeface="Arial" panose="020B0604020202020204" pitchFamily="34" charset="0"/>
              </a:rPr>
              <a:t>: _hashtagng </a:t>
            </a:r>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Facebook</a:t>
            </a:r>
            <a:r>
              <a:rPr lang="en-US" sz="2000" dirty="0">
                <a:latin typeface="Arial" panose="020B0604020202020204" pitchFamily="34" charset="0"/>
                <a:cs typeface="Arial" panose="020B0604020202020204" pitchFamily="34" charset="0"/>
              </a:rPr>
              <a:t>: hashtag_NG </a:t>
            </a:r>
            <a:endParaRPr lang="en-US" sz="20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Videos </a:t>
            </a:r>
            <a:r>
              <a:rPr lang="en-US" sz="2000" dirty="0">
                <a:latin typeface="Arial" panose="020B0604020202020204" pitchFamily="34" charset="0"/>
                <a:cs typeface="Arial" panose="020B0604020202020204" pitchFamily="34" charset="0"/>
              </a:rPr>
              <a:t>will continue to be released until October and each section of the campaign is designed to ‘speak to’ the experiences and concerns some young people face alone. The campaign also aims to provide a counter narrative to the ‘normality’ of violent crime and reporting a concern with hashtags and slogans such as #</a:t>
            </a:r>
            <a:r>
              <a:rPr lang="en-US" sz="2000" dirty="0" err="1">
                <a:latin typeface="Arial" panose="020B0604020202020204" pitchFamily="34" charset="0"/>
                <a:cs typeface="Arial" panose="020B0604020202020204" pitchFamily="34" charset="0"/>
              </a:rPr>
              <a:t>befearless</a:t>
            </a:r>
            <a:r>
              <a:rPr lang="en-US" sz="2000" dirty="0">
                <a:latin typeface="Arial" panose="020B0604020202020204" pitchFamily="34" charset="0"/>
                <a:cs typeface="Arial" panose="020B0604020202020204" pitchFamily="34" charset="0"/>
              </a:rPr>
              <a:t> #chooselife #</a:t>
            </a:r>
            <a:r>
              <a:rPr lang="en-US" sz="2000" dirty="0" err="1">
                <a:latin typeface="Arial" panose="020B0604020202020204" pitchFamily="34" charset="0"/>
                <a:cs typeface="Arial" panose="020B0604020202020204" pitchFamily="34" charset="0"/>
              </a:rPr>
              <a:t>stopviolence</a:t>
            </a:r>
            <a:r>
              <a:rPr lang="en-US" sz="2000" dirty="0">
                <a:latin typeface="Arial" panose="020B0604020202020204" pitchFamily="34" charset="0"/>
                <a:cs typeface="Arial" panose="020B0604020202020204" pitchFamily="34" charset="0"/>
              </a:rPr>
              <a:t> that promote safety and the idea of taking control of personal decisions. Young people and parents can access links to further information and local, confidential advice from the website.</a:t>
            </a:r>
            <a:endParaRPr lang="en-GB" sz="2000" dirty="0">
              <a:latin typeface="Arial" panose="020B0604020202020204" pitchFamily="34" charset="0"/>
              <a:cs typeface="Arial" panose="020B0604020202020204" pitchFamily="34" charset="0"/>
            </a:endParaRPr>
          </a:p>
          <a:p>
            <a:r>
              <a:rPr lang="en-US" sz="2000" dirty="0" smtClean="0"/>
              <a:t> </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85312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1263" y="684271"/>
            <a:ext cx="6973388" cy="4785926"/>
          </a:xfrm>
          <a:prstGeom prst="rect">
            <a:avLst/>
          </a:prstGeom>
          <a:noFill/>
        </p:spPr>
        <p:txBody>
          <a:bodyPr wrap="square" rtlCol="0">
            <a:spAutoFit/>
          </a:bodyPr>
          <a:lstStyle/>
          <a:p>
            <a:r>
              <a:rPr lang="en-US" sz="2500" b="1" dirty="0" smtClean="0">
                <a:latin typeface="Arial" panose="020B0604020202020204" pitchFamily="34" charset="0"/>
                <a:cs typeface="Arial" panose="020B0604020202020204" pitchFamily="34" charset="0"/>
              </a:rPr>
              <a:t>Video summaries: </a:t>
            </a:r>
          </a:p>
          <a:p>
            <a:endParaRPr lang="en-US" sz="2000" b="1" dirty="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Lonely in a crowd: </a:t>
            </a:r>
            <a:r>
              <a:rPr lang="en-US" sz="2000" dirty="0" smtClean="0">
                <a:latin typeface="Arial" panose="020B0604020202020204" pitchFamily="34" charset="0"/>
                <a:cs typeface="Arial" panose="020B0604020202020204" pitchFamily="34" charset="0"/>
              </a:rPr>
              <a:t>A </a:t>
            </a:r>
            <a:r>
              <a:rPr lang="en-US" sz="2000" dirty="0">
                <a:latin typeface="Arial" panose="020B0604020202020204" pitchFamily="34" charset="0"/>
                <a:cs typeface="Arial" panose="020B0604020202020204" pitchFamily="34" charset="0"/>
              </a:rPr>
              <a:t>short video that depicts the impact of sharing violent content such as bullying and intimidation online, particularly in a school or college environment. The video encourages young people to think about what they share and understand the prolonged impact this type of bullying has on the victim. </a:t>
            </a:r>
            <a:endParaRPr lang="en-US" sz="2000" dirty="0" smtClean="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Don’t Press Send: </a:t>
            </a:r>
            <a:r>
              <a:rPr lang="en-US" sz="2000" dirty="0">
                <a:latin typeface="Arial" panose="020B0604020202020204" pitchFamily="34" charset="0"/>
                <a:cs typeface="Arial" panose="020B0604020202020204" pitchFamily="34" charset="0"/>
              </a:rPr>
              <a:t>This video focuses on the issue of sexual intimidation and exploitation and being aware of what is appropriate to share online. It covers the sensitive issue of being pressured by a friend or partner to share sexual images and encourages young people to be safe and aware.</a:t>
            </a:r>
            <a:endParaRPr lang="en-US" sz="2000" b="1" dirty="0" smtClean="0">
              <a:latin typeface="Arial" panose="020B0604020202020204" pitchFamily="34" charset="0"/>
              <a:cs typeface="Arial" panose="020B0604020202020204" pitchFamily="34" charset="0"/>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6404" y="1344055"/>
            <a:ext cx="2533961" cy="1667649"/>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6404" y="3411497"/>
            <a:ext cx="2533961" cy="1662408"/>
          </a:xfrm>
          <a:prstGeom prst="rect">
            <a:avLst/>
          </a:prstGeom>
        </p:spPr>
      </p:pic>
    </p:spTree>
    <p:extLst>
      <p:ext uri="{BB962C8B-B14F-4D97-AF65-F5344CB8AC3E}">
        <p14:creationId xmlns:p14="http://schemas.microsoft.com/office/powerpoint/2010/main" val="41528727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1263" y="684271"/>
            <a:ext cx="7391400" cy="5709255"/>
          </a:xfrm>
          <a:prstGeom prst="rect">
            <a:avLst/>
          </a:prstGeom>
          <a:noFill/>
        </p:spPr>
        <p:txBody>
          <a:bodyPr wrap="square" rtlCol="0">
            <a:spAutoFit/>
          </a:bodyPr>
          <a:lstStyle/>
          <a:p>
            <a:r>
              <a:rPr lang="en-US" sz="2500" b="1" dirty="0" smtClean="0">
                <a:latin typeface="Arial" panose="020B0604020202020204" pitchFamily="34" charset="0"/>
                <a:cs typeface="Arial" panose="020B0604020202020204" pitchFamily="34" charset="0"/>
              </a:rPr>
              <a:t>Video summaries: </a:t>
            </a:r>
          </a:p>
          <a:p>
            <a:endParaRPr lang="en-US" sz="2000" b="1"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Going OT? (County Lines): </a:t>
            </a:r>
            <a:r>
              <a:rPr lang="en-US" sz="2000" dirty="0">
                <a:latin typeface="Arial" panose="020B0604020202020204" pitchFamily="34" charset="0"/>
                <a:cs typeface="Arial" panose="020B0604020202020204" pitchFamily="34" charset="0"/>
              </a:rPr>
              <a:t>Real audio of a young person in Nottingham who had been ‘groomed’ by older gang members and forced to carry out violent crime after being taken far away from his home. Young actors from Nottingham re-enact the story and show how this is an issue that could affect any young person. The video aims to educate and empower young people to be aware of criminal grooming, whilst raising awareness about the signs for parents and the wider community. </a:t>
            </a:r>
            <a:endParaRPr lang="en-US" sz="2000" dirty="0" smtClean="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Two Sides: </a:t>
            </a:r>
            <a:r>
              <a:rPr lang="en-US" sz="2000" dirty="0">
                <a:latin typeface="Arial" panose="020B0604020202020204" pitchFamily="34" charset="0"/>
                <a:cs typeface="Arial" panose="020B0604020202020204" pitchFamily="34" charset="0"/>
              </a:rPr>
              <a:t>Real audio of a young person sharing a personal experience of what happened when he chose to attend Nottingham’s Goose Fair with the ‘wrong crowd’. The video includes re-enactments and powerful performances by Nottingham actors, to reinforce the message that violent culture is not glamorous, it has serious consequences and real friends would not put each other at risk of harm, death, or prison. </a:t>
            </a:r>
            <a:endParaRPr lang="en-US" sz="2000" b="1" dirty="0">
              <a:latin typeface="Arial" panose="020B0604020202020204" pitchFamily="34" charset="0"/>
              <a:cs typeface="Arial" panose="020B0604020202020204" pitchFamily="34" charset="0"/>
            </a:endParaRP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6404" y="1512865"/>
            <a:ext cx="2539784" cy="1687536"/>
          </a:xfrm>
          <a:prstGeom prst="rect">
            <a:avLst/>
          </a:prstGeom>
        </p:spPr>
      </p:pic>
    </p:spTree>
    <p:extLst>
      <p:ext uri="{BB962C8B-B14F-4D97-AF65-F5344CB8AC3E}">
        <p14:creationId xmlns:p14="http://schemas.microsoft.com/office/powerpoint/2010/main" val="15918209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1263" y="684271"/>
            <a:ext cx="10435046" cy="5401479"/>
          </a:xfrm>
          <a:prstGeom prst="rect">
            <a:avLst/>
          </a:prstGeom>
          <a:noFill/>
        </p:spPr>
        <p:txBody>
          <a:bodyPr wrap="square" rtlCol="0">
            <a:spAutoFit/>
          </a:bodyPr>
          <a:lstStyle/>
          <a:p>
            <a:r>
              <a:rPr lang="en-US" sz="2500" b="1" dirty="0" smtClean="0">
                <a:latin typeface="Arial" panose="020B0604020202020204" pitchFamily="34" charset="0"/>
                <a:cs typeface="Arial" panose="020B0604020202020204" pitchFamily="34" charset="0"/>
              </a:rPr>
              <a:t>Video summaries: </a:t>
            </a:r>
          </a:p>
          <a:p>
            <a:endParaRPr lang="en-US" sz="2000" b="1" dirty="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My City: </a:t>
            </a:r>
            <a:r>
              <a:rPr lang="en-US" sz="2000" dirty="0">
                <a:latin typeface="Arial" panose="020B0604020202020204" pitchFamily="34" charset="0"/>
                <a:cs typeface="Arial" panose="020B0604020202020204" pitchFamily="34" charset="0"/>
              </a:rPr>
              <a:t>This short, upbeat video is designed to empower young people in Nottinghamshire with a sense of pride for where they live. It shows great buildings and facilities accessible to young people. The idea is to provide a positive image of young people from Nottinghamshire and reinforce the message ‘You do have a choice’ #chooselife </a:t>
            </a:r>
            <a:endParaRPr lang="en-US" sz="2000" dirty="0" smtClean="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endParaRPr lang="en-US" sz="2500" b="1" dirty="0" smtClean="0">
              <a:latin typeface="Arial" panose="020B0604020202020204" pitchFamily="34" charset="0"/>
              <a:cs typeface="Arial" panose="020B0604020202020204" pitchFamily="34" charset="0"/>
            </a:endParaRPr>
          </a:p>
          <a:p>
            <a:endParaRPr lang="en-US" sz="2500" b="1" dirty="0">
              <a:latin typeface="Arial" panose="020B0604020202020204" pitchFamily="34" charset="0"/>
              <a:cs typeface="Arial" panose="020B0604020202020204" pitchFamily="34" charset="0"/>
            </a:endParaRPr>
          </a:p>
          <a:p>
            <a:r>
              <a:rPr lang="en-US" sz="2500" b="1" dirty="0" smtClean="0">
                <a:latin typeface="Arial" panose="020B0604020202020204" pitchFamily="34" charset="0"/>
                <a:cs typeface="Arial" panose="020B0604020202020204" pitchFamily="34" charset="0"/>
              </a:rPr>
              <a:t>Later this month: </a:t>
            </a:r>
          </a:p>
          <a:p>
            <a:endParaRPr lang="en-US" sz="2500" b="1" dirty="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The trap: </a:t>
            </a:r>
            <a:r>
              <a:rPr lang="en-US" sz="2000" dirty="0">
                <a:latin typeface="Arial" panose="020B0604020202020204" pitchFamily="34" charset="0"/>
                <a:cs typeface="Arial" panose="020B0604020202020204" pitchFamily="34" charset="0"/>
              </a:rPr>
              <a:t>We have created a short replica of a video game to encourage young people to think about their choices and not allow themselves to be controlled or used as weapons by older people or ‘gangs’. This video focuses on criminal exploitation and provides a counter narrative to the idea of gaining ‘street cred’ through criminal activities or violence.</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10050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1263" y="684271"/>
            <a:ext cx="10435046" cy="3631763"/>
          </a:xfrm>
          <a:prstGeom prst="rect">
            <a:avLst/>
          </a:prstGeom>
          <a:noFill/>
        </p:spPr>
        <p:txBody>
          <a:bodyPr wrap="square" rtlCol="0">
            <a:spAutoFit/>
          </a:bodyPr>
          <a:lstStyle/>
          <a:p>
            <a:r>
              <a:rPr lang="en-US" sz="2500" b="1" dirty="0" smtClean="0">
                <a:latin typeface="Arial" panose="020B0604020202020204" pitchFamily="34" charset="0"/>
                <a:cs typeface="Arial" panose="020B0604020202020204" pitchFamily="34" charset="0"/>
              </a:rPr>
              <a:t>Later this month: </a:t>
            </a:r>
          </a:p>
          <a:p>
            <a:endParaRPr lang="en-US" sz="2500" b="1" dirty="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Stabbed by my Friends: </a:t>
            </a:r>
            <a:r>
              <a:rPr lang="en-US" sz="2000" dirty="0">
                <a:latin typeface="Arial" panose="020B0604020202020204" pitchFamily="34" charset="0"/>
                <a:cs typeface="Arial" panose="020B0604020202020204" pitchFamily="34" charset="0"/>
              </a:rPr>
              <a:t>Real audio of a young person who was attacked by his own friends after he refused not to become part of a gang. It highlights the importance of talking to someone you trust if you are in threat of danger, and the importance of reporting threats or acts of violence in order to stay safe.</a:t>
            </a:r>
            <a:r>
              <a:rPr lang="en-US" sz="2000" b="1" dirty="0" smtClean="0">
                <a:latin typeface="Arial" panose="020B0604020202020204" pitchFamily="34" charset="0"/>
                <a:cs typeface="Arial" panose="020B0604020202020204" pitchFamily="34" charset="0"/>
              </a:rPr>
              <a:t> </a:t>
            </a:r>
          </a:p>
          <a:p>
            <a:endParaRPr lang="en-US" sz="2000" b="1" dirty="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Joint Enterprise: </a:t>
            </a:r>
            <a:r>
              <a:rPr lang="en-US" sz="2000" dirty="0">
                <a:latin typeface="Arial" panose="020B0604020202020204" pitchFamily="34" charset="0"/>
                <a:cs typeface="Arial" panose="020B0604020202020204" pitchFamily="34" charset="0"/>
              </a:rPr>
              <a:t>A re-enactment of a story shared by many young people in our focus groups. This video is the longest in the series and depicts the harrowing truths about how young people can become involved in violence, the dangers of acting out of bravado and the consequences of getting involved in violent crime.</a:t>
            </a:r>
            <a:endParaRPr lang="en-US" sz="2000" b="1" dirty="0">
              <a:latin typeface="Arial" panose="020B0604020202020204" pitchFamily="34" charset="0"/>
              <a:cs typeface="Arial" panose="020B0604020202020204" pitchFamily="34" charset="0"/>
            </a:endParaRP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304" y="4663442"/>
            <a:ext cx="2536963" cy="1698170"/>
          </a:xfrm>
          <a:prstGeom prst="rect">
            <a:avLst/>
          </a:prstGeom>
        </p:spPr>
      </p:pic>
    </p:spTree>
    <p:extLst>
      <p:ext uri="{BB962C8B-B14F-4D97-AF65-F5344CB8AC3E}">
        <p14:creationId xmlns:p14="http://schemas.microsoft.com/office/powerpoint/2010/main" val="16723246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1263" y="684271"/>
            <a:ext cx="10435046" cy="3631763"/>
          </a:xfrm>
          <a:prstGeom prst="rect">
            <a:avLst/>
          </a:prstGeom>
          <a:noFill/>
        </p:spPr>
        <p:txBody>
          <a:bodyPr wrap="square" rtlCol="0">
            <a:spAutoFit/>
          </a:bodyPr>
          <a:lstStyle/>
          <a:p>
            <a:r>
              <a:rPr lang="en-US" sz="2500" b="1" dirty="0" smtClean="0">
                <a:latin typeface="Arial" panose="020B0604020202020204" pitchFamily="34" charset="0"/>
                <a:cs typeface="Arial" panose="020B0604020202020204" pitchFamily="34" charset="0"/>
              </a:rPr>
              <a:t>Later this month: </a:t>
            </a:r>
          </a:p>
          <a:p>
            <a:endParaRPr lang="en-US" sz="2500" b="1"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Positive choices #NG: </a:t>
            </a:r>
            <a:r>
              <a:rPr lang="en-US" sz="2000" dirty="0">
                <a:latin typeface="Arial" panose="020B0604020202020204" pitchFamily="34" charset="0"/>
                <a:cs typeface="Arial" panose="020B0604020202020204" pitchFamily="34" charset="0"/>
              </a:rPr>
              <a:t>This video is designed to show positive stories and features 5 young people from Nottinghamshire who made positive life choices despite adverse childhood experiences. The video encourages young people to make wise decisions and think bigger than their postcode</a:t>
            </a:r>
            <a:r>
              <a:rPr lang="en-US" sz="2000" dirty="0" smtClean="0">
                <a:latin typeface="Arial" panose="020B0604020202020204" pitchFamily="34" charset="0"/>
                <a:cs typeface="Arial" panose="020B0604020202020204" pitchFamily="34" charset="0"/>
              </a:rPr>
              <a:t>.</a:t>
            </a:r>
          </a:p>
          <a:p>
            <a:endParaRPr lang="en-US" sz="2000" b="1" dirty="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Community Voices: </a:t>
            </a:r>
            <a:r>
              <a:rPr lang="en-US" sz="2000" dirty="0">
                <a:latin typeface="Arial" panose="020B0604020202020204" pitchFamily="34" charset="0"/>
                <a:cs typeface="Arial" panose="020B0604020202020204" pitchFamily="34" charset="0"/>
              </a:rPr>
              <a:t>A short video aimed at parents and the wider community, featuring members of the Nottingham community, a Nottinghamshire Police Officer and a Trauma Surgeon from Nottingham’s QMC, all share their thoughts and experiences of youth violence and the work taking place in Nottingham to stamp out youth violence.</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36608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4903" y="1422947"/>
            <a:ext cx="9964585" cy="5016758"/>
          </a:xfrm>
          <a:prstGeom prst="rect">
            <a:avLst/>
          </a:prstGeom>
          <a:noFill/>
        </p:spPr>
        <p:txBody>
          <a:bodyPr wrap="square" rtlCol="0">
            <a:spAutoFit/>
          </a:bodyPr>
          <a:lstStyle/>
          <a:p>
            <a:r>
              <a:rPr lang="en-GB" sz="2500" dirty="0">
                <a:latin typeface="Arial" panose="020B0604020202020204" pitchFamily="34" charset="0"/>
                <a:cs typeface="Arial" panose="020B0604020202020204" pitchFamily="34" charset="0"/>
              </a:rPr>
              <a:t> </a:t>
            </a:r>
          </a:p>
          <a:p>
            <a:r>
              <a:rPr lang="en-GB" sz="2500" dirty="0" smtClean="0">
                <a:latin typeface="Arial" panose="020B0604020202020204" pitchFamily="34" charset="0"/>
                <a:cs typeface="Arial" panose="020B0604020202020204" pitchFamily="34" charset="0"/>
              </a:rPr>
              <a:t>Briefing </a:t>
            </a:r>
            <a:r>
              <a:rPr lang="en-GB" sz="2500" dirty="0">
                <a:latin typeface="Arial" panose="020B0604020202020204" pitchFamily="34" charset="0"/>
                <a:cs typeface="Arial" panose="020B0604020202020204" pitchFamily="34" charset="0"/>
              </a:rPr>
              <a:t>Note:  </a:t>
            </a:r>
            <a:r>
              <a:rPr lang="en-GB" sz="2500" b="1" dirty="0">
                <a:latin typeface="Arial" panose="020B0604020202020204" pitchFamily="34" charset="0"/>
                <a:cs typeface="Arial" panose="020B0604020202020204" pitchFamily="34" charset="0"/>
              </a:rPr>
              <a:t>Non-accidental </a:t>
            </a:r>
            <a:r>
              <a:rPr lang="en-GB" sz="2500" b="1" dirty="0" smtClean="0">
                <a:latin typeface="Arial" panose="020B0604020202020204" pitchFamily="34" charset="0"/>
                <a:cs typeface="Arial" panose="020B0604020202020204" pitchFamily="34" charset="0"/>
              </a:rPr>
              <a:t>injury</a:t>
            </a:r>
          </a:p>
          <a:p>
            <a:endParaRPr lang="en-GB" dirty="0">
              <a:latin typeface="Arial" panose="020B0604020202020204" pitchFamily="34" charset="0"/>
              <a:cs typeface="Arial" panose="020B0604020202020204" pitchFamily="34" charset="0"/>
            </a:endParaRPr>
          </a:p>
          <a:p>
            <a:r>
              <a:rPr lang="en-GB" b="1" dirty="0" smtClean="0">
                <a:latin typeface="Arial" panose="020B0604020202020204" pitchFamily="34" charset="0"/>
                <a:cs typeface="Arial" panose="020B0604020202020204" pitchFamily="34" charset="0"/>
              </a:rPr>
              <a:t>Message</a:t>
            </a:r>
            <a:r>
              <a:rPr lang="en-GB" b="1" dirty="0">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 The attached notice has been produced by the NCSCP in response to learning from a serious case review. The review highlighted that whilst this term Non-accidental injury is well known and well understood in many sectors. There are some areas of the children’s workforce who do not fully understand the term or the widely used abbreviation NAI.</a:t>
            </a:r>
          </a:p>
          <a:p>
            <a:r>
              <a:rPr lang="en-GB" dirty="0">
                <a:latin typeface="Arial" panose="020B0604020202020204" pitchFamily="34" charset="0"/>
                <a:cs typeface="Arial" panose="020B0604020202020204" pitchFamily="34" charset="0"/>
              </a:rPr>
              <a:t> </a:t>
            </a:r>
          </a:p>
          <a:p>
            <a:r>
              <a:rPr lang="en-GB" dirty="0">
                <a:latin typeface="Arial" panose="020B0604020202020204" pitchFamily="34" charset="0"/>
                <a:cs typeface="Arial" panose="020B0604020202020204" pitchFamily="34" charset="0"/>
              </a:rPr>
              <a:t> </a:t>
            </a:r>
          </a:p>
          <a:p>
            <a:r>
              <a:rPr lang="en-GB" b="1" dirty="0">
                <a:latin typeface="Arial" panose="020B0604020202020204" pitchFamily="34" charset="0"/>
                <a:cs typeface="Arial" panose="020B0604020202020204" pitchFamily="34" charset="0"/>
              </a:rPr>
              <a:t>Action</a:t>
            </a:r>
            <a:r>
              <a:rPr lang="en-GB" dirty="0">
                <a:latin typeface="Arial" panose="020B0604020202020204" pitchFamily="34" charset="0"/>
                <a:cs typeface="Arial" panose="020B0604020202020204" pitchFamily="34" charset="0"/>
              </a:rPr>
              <a:t>: In order to increase awareness and ensure understanding across the workforce, please can you:</a:t>
            </a:r>
          </a:p>
          <a:p>
            <a:pPr lvl="0"/>
            <a:r>
              <a:rPr lang="en-GB" dirty="0">
                <a:latin typeface="Arial" panose="020B0604020202020204" pitchFamily="34" charset="0"/>
                <a:cs typeface="Arial" panose="020B0604020202020204" pitchFamily="34" charset="0"/>
              </a:rPr>
              <a:t>Share the attached notice with your training departments to strengthen the message in training delivery.</a:t>
            </a:r>
          </a:p>
          <a:p>
            <a:pPr lvl="0"/>
            <a:r>
              <a:rPr lang="en-GB" dirty="0">
                <a:latin typeface="Arial" panose="020B0604020202020204" pitchFamily="34" charset="0"/>
                <a:cs typeface="Arial" panose="020B0604020202020204" pitchFamily="34" charset="0"/>
              </a:rPr>
              <a:t>Consider how you could use the notice in newsletters or other workforce communication.</a:t>
            </a:r>
          </a:p>
          <a:p>
            <a:pPr lvl="0"/>
            <a:r>
              <a:rPr lang="en-GB" dirty="0">
                <a:latin typeface="Arial" panose="020B0604020202020204" pitchFamily="34" charset="0"/>
                <a:cs typeface="Arial" panose="020B0604020202020204" pitchFamily="34" charset="0"/>
              </a:rPr>
              <a:t>Incorporate the message into any upcoming team or service event or meeting.</a:t>
            </a:r>
          </a:p>
          <a:p>
            <a:r>
              <a:rPr lang="en-GB" dirty="0">
                <a:latin typeface="Arial" panose="020B0604020202020204" pitchFamily="34" charset="0"/>
                <a:cs typeface="Arial" panose="020B0604020202020204" pitchFamily="34" charset="0"/>
              </a:rPr>
              <a:t> </a:t>
            </a:r>
          </a:p>
          <a:p>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NCSCP</a:t>
            </a:r>
            <a:r>
              <a:rPr lang="en-GB" dirty="0">
                <a:latin typeface="Arial" panose="020B0604020202020204" pitchFamily="34" charset="0"/>
                <a:cs typeface="Arial" panose="020B0604020202020204" pitchFamily="34" charset="0"/>
              </a:rPr>
              <a:t>: August </a:t>
            </a:r>
            <a:r>
              <a:rPr lang="en-GB" dirty="0" smtClean="0">
                <a:latin typeface="Arial" panose="020B0604020202020204" pitchFamily="34" charset="0"/>
                <a:cs typeface="Arial" panose="020B0604020202020204" pitchFamily="34" charset="0"/>
              </a:rPr>
              <a:t>2020</a:t>
            </a:r>
            <a:endParaRPr lang="en-GB" dirty="0">
              <a:latin typeface="Arial" panose="020B0604020202020204" pitchFamily="34" charset="0"/>
              <a:cs typeface="Arial" panose="020B0604020202020204" pitchFamily="34" charset="0"/>
            </a:endParaRPr>
          </a:p>
        </p:txBody>
      </p:sp>
      <p:sp>
        <p:nvSpPr>
          <p:cNvPr id="3" name="Rectangle 2"/>
          <p:cNvSpPr/>
          <p:nvPr/>
        </p:nvSpPr>
        <p:spPr>
          <a:xfrm>
            <a:off x="374073" y="1541416"/>
            <a:ext cx="11513127" cy="504107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C:\Users\mansmi\Desktop\Logos\56634_NCSCP NEW 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64223" y="1541416"/>
            <a:ext cx="798242" cy="1196636"/>
          </a:xfrm>
          <a:prstGeom prst="rect">
            <a:avLst/>
          </a:prstGeom>
          <a:noFill/>
          <a:ln>
            <a:noFill/>
          </a:ln>
        </p:spPr>
      </p:pic>
      <p:sp>
        <p:nvSpPr>
          <p:cNvPr id="5" name="Title 1"/>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500" dirty="0" smtClean="0">
                <a:latin typeface="Arial Black" panose="020B0A04020102020204" pitchFamily="34" charset="0"/>
              </a:rPr>
              <a:t>Non-accidental injury</a:t>
            </a:r>
            <a:endParaRPr lang="en-GB" sz="4500" dirty="0">
              <a:latin typeface="Arial Black" panose="020B0A04020102020204" pitchFamily="34" charset="0"/>
            </a:endParaRPr>
          </a:p>
        </p:txBody>
      </p:sp>
    </p:spTree>
    <p:extLst>
      <p:ext uri="{BB962C8B-B14F-4D97-AF65-F5344CB8AC3E}">
        <p14:creationId xmlns:p14="http://schemas.microsoft.com/office/powerpoint/2010/main" val="25385710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500" dirty="0" smtClean="0">
                <a:latin typeface="Arial Black" panose="020B0A04020102020204" pitchFamily="34" charset="0"/>
              </a:rPr>
              <a:t>Update from GOV.UK</a:t>
            </a:r>
            <a:endParaRPr lang="en-GB" sz="4500" dirty="0">
              <a:latin typeface="Arial Black" panose="020B0A04020102020204" pitchFamily="34" charset="0"/>
            </a:endParaRPr>
          </a:p>
        </p:txBody>
      </p:sp>
      <p:sp>
        <p:nvSpPr>
          <p:cNvPr id="3" name="TextBox 2"/>
          <p:cNvSpPr txBox="1"/>
          <p:nvPr/>
        </p:nvSpPr>
        <p:spPr>
          <a:xfrm>
            <a:off x="838199" y="1213634"/>
            <a:ext cx="3929743" cy="477054"/>
          </a:xfrm>
          <a:prstGeom prst="rect">
            <a:avLst/>
          </a:prstGeom>
          <a:noFill/>
        </p:spPr>
        <p:txBody>
          <a:bodyPr wrap="square" rtlCol="0">
            <a:spAutoFit/>
          </a:bodyPr>
          <a:lstStyle/>
          <a:p>
            <a:r>
              <a:rPr lang="en-GB" sz="2500" dirty="0" smtClean="0">
                <a:latin typeface="Arial" panose="020B0604020202020204" pitchFamily="34" charset="0"/>
                <a:cs typeface="Arial" panose="020B0604020202020204" pitchFamily="34" charset="0"/>
              </a:rPr>
              <a:t>Updated 6</a:t>
            </a:r>
            <a:r>
              <a:rPr lang="en-GB" sz="2500" baseline="30000" dirty="0" smtClean="0">
                <a:latin typeface="Arial" panose="020B0604020202020204" pitchFamily="34" charset="0"/>
                <a:cs typeface="Arial" panose="020B0604020202020204" pitchFamily="34" charset="0"/>
              </a:rPr>
              <a:t>th</a:t>
            </a:r>
            <a:r>
              <a:rPr lang="en-GB" sz="2500" dirty="0" smtClean="0">
                <a:latin typeface="Arial" panose="020B0604020202020204" pitchFamily="34" charset="0"/>
                <a:cs typeface="Arial" panose="020B0604020202020204" pitchFamily="34" charset="0"/>
              </a:rPr>
              <a:t> October 2020</a:t>
            </a:r>
            <a:endParaRPr lang="en-GB" sz="2500" dirty="0">
              <a:latin typeface="Arial" panose="020B0604020202020204" pitchFamily="34" charset="0"/>
              <a:cs typeface="Arial" panose="020B0604020202020204" pitchFamily="34" charset="0"/>
            </a:endParaRPr>
          </a:p>
        </p:txBody>
      </p:sp>
      <p:sp>
        <p:nvSpPr>
          <p:cNvPr id="4" name="TextBox 3"/>
          <p:cNvSpPr txBox="1"/>
          <p:nvPr/>
        </p:nvSpPr>
        <p:spPr>
          <a:xfrm>
            <a:off x="838200" y="2055871"/>
            <a:ext cx="10515600" cy="3600986"/>
          </a:xfrm>
          <a:prstGeom prst="rect">
            <a:avLst/>
          </a:prstGeom>
          <a:noFill/>
        </p:spPr>
        <p:txBody>
          <a:bodyPr wrap="square" rtlCol="0">
            <a:spAutoFit/>
          </a:bodyPr>
          <a:lstStyle/>
          <a:p>
            <a:r>
              <a:rPr lang="en-GB" sz="2500" dirty="0" smtClean="0">
                <a:latin typeface="Arial" panose="020B0604020202020204" pitchFamily="34" charset="0"/>
                <a:cs typeface="Arial" panose="020B0604020202020204" pitchFamily="34" charset="0"/>
              </a:rPr>
              <a:t>Summary:</a:t>
            </a:r>
          </a:p>
          <a:p>
            <a:r>
              <a:rPr lang="en-GB" sz="2500" dirty="0" smtClean="0">
                <a:latin typeface="Arial" panose="020B0604020202020204" pitchFamily="34" charset="0"/>
                <a:cs typeface="Arial" panose="020B0604020202020204" pitchFamily="34" charset="0"/>
              </a:rPr>
              <a:t>Understand </a:t>
            </a:r>
            <a:r>
              <a:rPr lang="en-GB" sz="2500" dirty="0">
                <a:latin typeface="Arial" panose="020B0604020202020204" pitchFamily="34" charset="0"/>
                <a:cs typeface="Arial" panose="020B0604020202020204" pitchFamily="34" charset="0"/>
              </a:rPr>
              <a:t>how to follow safeguarding procedures when planning remote education strategies and teaching remotely during the coronavirus (COVID-19) outbreak. </a:t>
            </a:r>
            <a:endParaRPr lang="en-GB" sz="2500" dirty="0" smtClean="0">
              <a:latin typeface="Arial" panose="020B0604020202020204" pitchFamily="34" charset="0"/>
              <a:cs typeface="Arial" panose="020B0604020202020204" pitchFamily="34" charset="0"/>
            </a:endParaRPr>
          </a:p>
          <a:p>
            <a:endParaRPr lang="en-GB" sz="2500" dirty="0">
              <a:latin typeface="Arial" panose="020B0604020202020204" pitchFamily="34" charset="0"/>
              <a:cs typeface="Arial" panose="020B0604020202020204" pitchFamily="34" charset="0"/>
            </a:endParaRPr>
          </a:p>
          <a:p>
            <a:r>
              <a:rPr lang="en-GB" sz="2500" dirty="0">
                <a:latin typeface="Arial" panose="020B0604020202020204" pitchFamily="34" charset="0"/>
                <a:cs typeface="Arial" panose="020B0604020202020204" pitchFamily="34" charset="0"/>
              </a:rPr>
              <a:t>Change </a:t>
            </a:r>
            <a:r>
              <a:rPr lang="en-GB" sz="2500" dirty="0" smtClean="0">
                <a:latin typeface="Arial" panose="020B0604020202020204" pitchFamily="34" charset="0"/>
                <a:cs typeface="Arial" panose="020B0604020202020204" pitchFamily="34" charset="0"/>
              </a:rPr>
              <a:t>made:</a:t>
            </a:r>
            <a:r>
              <a:rPr lang="en-GB" sz="2500" dirty="0">
                <a:latin typeface="Arial" panose="020B0604020202020204" pitchFamily="34" charset="0"/>
                <a:cs typeface="Arial" panose="020B0604020202020204" pitchFamily="34" charset="0"/>
              </a:rPr>
              <a:t/>
            </a:r>
            <a:br>
              <a:rPr lang="en-GB" sz="2500" dirty="0">
                <a:latin typeface="Arial" panose="020B0604020202020204" pitchFamily="34" charset="0"/>
                <a:cs typeface="Arial" panose="020B0604020202020204" pitchFamily="34" charset="0"/>
              </a:rPr>
            </a:br>
            <a:r>
              <a:rPr lang="en-GB" sz="2500" dirty="0">
                <a:latin typeface="Arial" panose="020B0604020202020204" pitchFamily="34" charset="0"/>
                <a:cs typeface="Arial" panose="020B0604020202020204" pitchFamily="34" charset="0"/>
              </a:rPr>
              <a:t>Page updated with reference to local restrictions and links to new resources.</a:t>
            </a:r>
          </a:p>
          <a:p>
            <a:endParaRPr lang="en-GB" sz="2800" dirty="0">
              <a:latin typeface="Arial" panose="020B0604020202020204" pitchFamily="34" charset="0"/>
              <a:cs typeface="Arial" panose="020B0604020202020204" pitchFamily="34" charset="0"/>
            </a:endParaRPr>
          </a:p>
        </p:txBody>
      </p:sp>
      <p:sp>
        <p:nvSpPr>
          <p:cNvPr id="5" name="TextBox 4"/>
          <p:cNvSpPr txBox="1"/>
          <p:nvPr/>
        </p:nvSpPr>
        <p:spPr>
          <a:xfrm>
            <a:off x="838199" y="5652708"/>
            <a:ext cx="10983686" cy="477054"/>
          </a:xfrm>
          <a:prstGeom prst="rect">
            <a:avLst/>
          </a:prstGeom>
          <a:noFill/>
        </p:spPr>
        <p:txBody>
          <a:bodyPr wrap="square" rtlCol="0">
            <a:spAutoFit/>
          </a:bodyPr>
          <a:lstStyle/>
          <a:p>
            <a:r>
              <a:rPr lang="en-GB" sz="2500" u="sng" dirty="0">
                <a:latin typeface="Arial" panose="020B0604020202020204" pitchFamily="34" charset="0"/>
                <a:cs typeface="Arial" panose="020B0604020202020204" pitchFamily="34" charset="0"/>
                <a:hlinkClick r:id="rId2"/>
              </a:rPr>
              <a:t>Safeguarding and remote education during coronavirus (COVID-19)</a:t>
            </a:r>
            <a:endParaRPr lang="en-GB"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23083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764" y="512618"/>
            <a:ext cx="10377055" cy="5016758"/>
          </a:xfrm>
          <a:prstGeom prst="rect">
            <a:avLst/>
          </a:prstGeom>
          <a:noFill/>
        </p:spPr>
        <p:txBody>
          <a:bodyPr wrap="square" rtlCol="0">
            <a:spAutoFit/>
          </a:bodyPr>
          <a:lstStyle/>
          <a:p>
            <a:r>
              <a:rPr lang="en-GB" sz="2500" b="1" dirty="0">
                <a:latin typeface="Arial" panose="020B0604020202020204" pitchFamily="34" charset="0"/>
                <a:cs typeface="Arial" panose="020B0604020202020204" pitchFamily="34" charset="0"/>
              </a:rPr>
              <a:t>NAI </a:t>
            </a:r>
          </a:p>
          <a:p>
            <a:r>
              <a:rPr lang="en-GB" sz="2500" b="1" dirty="0">
                <a:latin typeface="Arial" panose="020B0604020202020204" pitchFamily="34" charset="0"/>
                <a:cs typeface="Arial" panose="020B0604020202020204" pitchFamily="34" charset="0"/>
              </a:rPr>
              <a:t>What does this mean?</a:t>
            </a:r>
          </a:p>
          <a:p>
            <a:r>
              <a:rPr lang="en-GB" dirty="0">
                <a:latin typeface="Arial" panose="020B0604020202020204" pitchFamily="34" charset="0"/>
                <a:cs typeface="Arial" panose="020B0604020202020204" pitchFamily="34" charset="0"/>
              </a:rPr>
              <a:t> </a:t>
            </a:r>
          </a:p>
          <a:p>
            <a:r>
              <a:rPr lang="en-GB" dirty="0">
                <a:latin typeface="Arial" panose="020B0604020202020204" pitchFamily="34" charset="0"/>
                <a:cs typeface="Arial" panose="020B0604020202020204" pitchFamily="34" charset="0"/>
              </a:rPr>
              <a:t>Within a safeguarding context the abbreviation NAI stands for:</a:t>
            </a:r>
          </a:p>
          <a:p>
            <a:r>
              <a:rPr lang="en-GB" dirty="0">
                <a:latin typeface="Arial" panose="020B0604020202020204" pitchFamily="34" charset="0"/>
                <a:cs typeface="Arial" panose="020B0604020202020204" pitchFamily="34" charset="0"/>
              </a:rPr>
              <a:t> </a:t>
            </a:r>
          </a:p>
          <a:p>
            <a:r>
              <a:rPr lang="en-GB" dirty="0">
                <a:latin typeface="Arial" panose="020B0604020202020204" pitchFamily="34" charset="0"/>
                <a:cs typeface="Arial" panose="020B0604020202020204" pitchFamily="34" charset="0"/>
              </a:rPr>
              <a:t>Non-accidental injury</a:t>
            </a:r>
          </a:p>
          <a:p>
            <a:r>
              <a:rPr lang="en-GB" dirty="0">
                <a:latin typeface="Arial" panose="020B0604020202020204" pitchFamily="34" charset="0"/>
                <a:cs typeface="Arial" panose="020B0604020202020204" pitchFamily="34" charset="0"/>
              </a:rPr>
              <a:t> </a:t>
            </a:r>
          </a:p>
          <a:p>
            <a:pPr lvl="0"/>
            <a:r>
              <a:rPr lang="en-GB" dirty="0">
                <a:latin typeface="Arial" panose="020B0604020202020204" pitchFamily="34" charset="0"/>
                <a:cs typeface="Arial" panose="020B0604020202020204" pitchFamily="34" charset="0"/>
              </a:rPr>
              <a:t>An injury that is </a:t>
            </a:r>
            <a:r>
              <a:rPr lang="en-GB" b="1" dirty="0">
                <a:latin typeface="Arial" panose="020B0604020202020204" pitchFamily="34" charset="0"/>
                <a:cs typeface="Arial" panose="020B0604020202020204" pitchFamily="34" charset="0"/>
              </a:rPr>
              <a:t>not </a:t>
            </a:r>
            <a:r>
              <a:rPr lang="en-GB" dirty="0">
                <a:latin typeface="Arial" panose="020B0604020202020204" pitchFamily="34" charset="0"/>
                <a:cs typeface="Arial" panose="020B0604020202020204" pitchFamily="34" charset="0"/>
              </a:rPr>
              <a:t>considered to be accidental in nature</a:t>
            </a:r>
          </a:p>
          <a:p>
            <a:r>
              <a:rPr lang="en-GB" dirty="0">
                <a:latin typeface="Arial" panose="020B0604020202020204" pitchFamily="34" charset="0"/>
                <a:cs typeface="Arial" panose="020B0604020202020204" pitchFamily="34" charset="0"/>
              </a:rPr>
              <a:t> </a:t>
            </a:r>
          </a:p>
          <a:p>
            <a:pPr lvl="0"/>
            <a:r>
              <a:rPr lang="en-GB" dirty="0">
                <a:latin typeface="Arial" panose="020B0604020202020204" pitchFamily="34" charset="0"/>
                <a:cs typeface="Arial" panose="020B0604020202020204" pitchFamily="34" charset="0"/>
              </a:rPr>
              <a:t>It is assessed on balance likely to be inflicted or deliberate in nature and is consistent with physical abuse.</a:t>
            </a:r>
          </a:p>
          <a:p>
            <a:r>
              <a:rPr lang="en-GB" dirty="0">
                <a:latin typeface="Arial" panose="020B0604020202020204" pitchFamily="34" charset="0"/>
                <a:cs typeface="Arial" panose="020B0604020202020204" pitchFamily="34" charset="0"/>
              </a:rPr>
              <a:t> </a:t>
            </a:r>
          </a:p>
          <a:p>
            <a:r>
              <a:rPr lang="en-GB" b="1" dirty="0">
                <a:latin typeface="Arial" panose="020B0604020202020204" pitchFamily="34" charset="0"/>
                <a:cs typeface="Arial" panose="020B0604020202020204" pitchFamily="34" charset="0"/>
              </a:rPr>
              <a:t>Why this is important</a:t>
            </a:r>
            <a:r>
              <a:rPr lang="en-GB" dirty="0">
                <a:latin typeface="Arial" panose="020B0604020202020204" pitchFamily="34" charset="0"/>
                <a:cs typeface="Arial" panose="020B0604020202020204" pitchFamily="34" charset="0"/>
              </a:rPr>
              <a:t>: Findings from a recent review commissioned by the City’s </a:t>
            </a:r>
            <a:r>
              <a:rPr lang="en-GB" dirty="0" err="1">
                <a:latin typeface="Arial" panose="020B0604020202020204" pitchFamily="34" charset="0"/>
                <a:cs typeface="Arial" panose="020B0604020202020204" pitchFamily="34" charset="0"/>
              </a:rPr>
              <a:t>Childrens</a:t>
            </a:r>
            <a:r>
              <a:rPr lang="en-GB" dirty="0">
                <a:latin typeface="Arial" panose="020B0604020202020204" pitchFamily="34" charset="0"/>
                <a:cs typeface="Arial" panose="020B0604020202020204" pitchFamily="34" charset="0"/>
              </a:rPr>
              <a:t> Safeguarding Partnership, and random sampling of the workforce, discovered that some colleagues were not familiar with the term, specifically the abbreviation NAI. If we are to engage effectively in safeguarding the children we work with it is critical that this term is widely recognised and understood.</a:t>
            </a:r>
          </a:p>
        </p:txBody>
      </p:sp>
      <p:sp>
        <p:nvSpPr>
          <p:cNvPr id="3" name="Rectangle 2"/>
          <p:cNvSpPr/>
          <p:nvPr/>
        </p:nvSpPr>
        <p:spPr>
          <a:xfrm>
            <a:off x="374073" y="318655"/>
            <a:ext cx="11513127" cy="62899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C:\Users\mansmi\Desktop\Logos\56634_NCSCP NEW 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6259" y="318655"/>
            <a:ext cx="798242" cy="1196636"/>
          </a:xfrm>
          <a:prstGeom prst="rect">
            <a:avLst/>
          </a:prstGeom>
          <a:noFill/>
          <a:ln>
            <a:noFill/>
          </a:ln>
        </p:spPr>
      </p:pic>
    </p:spTree>
    <p:extLst>
      <p:ext uri="{BB962C8B-B14F-4D97-AF65-F5344CB8AC3E}">
        <p14:creationId xmlns:p14="http://schemas.microsoft.com/office/powerpoint/2010/main" val="14395978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595" y="201569"/>
            <a:ext cx="10515600" cy="1325563"/>
          </a:xfrm>
        </p:spPr>
        <p:txBody>
          <a:bodyPr>
            <a:normAutofit/>
          </a:bodyPr>
          <a:lstStyle/>
          <a:p>
            <a:r>
              <a:rPr lang="en-GB" sz="4500" dirty="0" smtClean="0">
                <a:latin typeface="Arial Black" panose="020B0A04020102020204" pitchFamily="34" charset="0"/>
                <a:cs typeface="Arial" panose="020B0604020202020204" pitchFamily="34" charset="0"/>
              </a:rPr>
              <a:t>Sharp</a:t>
            </a:r>
            <a:endParaRPr lang="en-GB" sz="4500" dirty="0">
              <a:latin typeface="Arial Black" panose="020B0A04020102020204" pitchFamily="34" charset="0"/>
              <a:cs typeface="Arial" panose="020B0604020202020204" pitchFamily="34" charset="0"/>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595" y="1344548"/>
            <a:ext cx="3733801" cy="5095440"/>
          </a:xfrm>
          <a:prstGeom prst="rect">
            <a:avLst/>
          </a:prstGeom>
          <a:ln>
            <a:solidFill>
              <a:schemeClr val="tx1"/>
            </a:solidFill>
          </a:ln>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400" y="1344251"/>
            <a:ext cx="3681200" cy="5095737"/>
          </a:xfrm>
          <a:prstGeom prst="rect">
            <a:avLst/>
          </a:prstGeom>
          <a:ln>
            <a:solidFill>
              <a:schemeClr val="tx1"/>
            </a:solidFill>
          </a:ln>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8604" y="1344251"/>
            <a:ext cx="3546701" cy="5095737"/>
          </a:xfrm>
          <a:prstGeom prst="rect">
            <a:avLst/>
          </a:prstGeom>
          <a:ln>
            <a:solidFill>
              <a:schemeClr val="tx1"/>
            </a:solidFill>
          </a:ln>
        </p:spPr>
      </p:pic>
    </p:spTree>
    <p:extLst>
      <p:ext uri="{BB962C8B-B14F-4D97-AF65-F5344CB8AC3E}">
        <p14:creationId xmlns:p14="http://schemas.microsoft.com/office/powerpoint/2010/main" val="34326317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0478"/>
            <a:ext cx="12192000" cy="6120172"/>
          </a:xfrm>
          <a:prstGeom prst="rect">
            <a:avLst/>
          </a:prstGeom>
        </p:spPr>
      </p:pic>
    </p:spTree>
    <p:extLst>
      <p:ext uri="{BB962C8B-B14F-4D97-AF65-F5344CB8AC3E}">
        <p14:creationId xmlns:p14="http://schemas.microsoft.com/office/powerpoint/2010/main" val="33581904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595" y="201569"/>
            <a:ext cx="10515600" cy="1325563"/>
          </a:xfrm>
        </p:spPr>
        <p:txBody>
          <a:bodyPr>
            <a:normAutofit/>
          </a:bodyPr>
          <a:lstStyle/>
          <a:p>
            <a:r>
              <a:rPr lang="en-GB" sz="4500" dirty="0" smtClean="0">
                <a:latin typeface="Arial Black" panose="020B0A04020102020204" pitchFamily="34" charset="0"/>
                <a:cs typeface="Arial" panose="020B0604020202020204" pitchFamily="34" charset="0"/>
              </a:rPr>
              <a:t>#Nottinghamyouvebeenmissed</a:t>
            </a:r>
            <a:endParaRPr lang="en-GB" sz="4500" dirty="0">
              <a:latin typeface="Arial Black" panose="020B0A04020102020204" pitchFamily="34" charset="0"/>
              <a:cs typeface="Arial" panose="020B0604020202020204" pitchFamily="34" charset="0"/>
            </a:endParaRPr>
          </a:p>
        </p:txBody>
      </p:sp>
      <p:sp>
        <p:nvSpPr>
          <p:cNvPr id="7" name="TextBox 6"/>
          <p:cNvSpPr txBox="1"/>
          <p:nvPr/>
        </p:nvSpPr>
        <p:spPr>
          <a:xfrm>
            <a:off x="369595" y="1533465"/>
            <a:ext cx="10597763" cy="4801314"/>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#Nottinghamyouvebeenmissed is a project that CAMHS, MHST and Educational Psychology Service are working on together in order to provide support to the families of Nottingham in returning to school successfully this September.</a:t>
            </a:r>
          </a:p>
          <a:p>
            <a:endParaRPr lang="en-GB"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#Nottinghamyouvebeenmissed will:</a:t>
            </a:r>
          </a:p>
          <a:p>
            <a:pPr marL="342900" indent="-342900">
              <a:buFont typeface="Arial" panose="020B0604020202020204" pitchFamily="34" charset="0"/>
              <a:buChar char="•"/>
            </a:pPr>
            <a:r>
              <a:rPr lang="en-US" dirty="0" smtClean="0">
                <a:latin typeface="Arial" panose="020B0604020202020204" pitchFamily="34" charset="0"/>
                <a:cs typeface="Arial" panose="020B0604020202020204" pitchFamily="34" charset="0"/>
              </a:rPr>
              <a:t>Be </a:t>
            </a:r>
            <a:r>
              <a:rPr lang="en-US" dirty="0">
                <a:latin typeface="Arial" panose="020B0604020202020204" pitchFamily="34" charset="0"/>
                <a:cs typeface="Arial" panose="020B0604020202020204" pitchFamily="34" charset="0"/>
              </a:rPr>
              <a:t>visiting the ‘outdoor’ summer schools to promote our services and remind people we are still open and can help now, they don’t have to wait until September. </a:t>
            </a:r>
          </a:p>
          <a:p>
            <a:pPr marL="342900" indent="-342900">
              <a:buFont typeface="Arial" panose="020B0604020202020204" pitchFamily="34" charset="0"/>
              <a:buChar char="•"/>
            </a:pPr>
            <a:r>
              <a:rPr lang="en-US" dirty="0" smtClean="0">
                <a:latin typeface="Arial" panose="020B0604020202020204" pitchFamily="34" charset="0"/>
                <a:cs typeface="Arial" panose="020B0604020202020204" pitchFamily="34" charset="0"/>
              </a:rPr>
              <a:t>Launch </a:t>
            </a:r>
            <a:r>
              <a:rPr lang="en-US" dirty="0">
                <a:latin typeface="Arial" panose="020B0604020202020204" pitchFamily="34" charset="0"/>
                <a:cs typeface="Arial" panose="020B0604020202020204" pitchFamily="34" charset="0"/>
              </a:rPr>
              <a:t>a telephone line that parents can call to </a:t>
            </a:r>
            <a:r>
              <a:rPr lang="en-US" dirty="0" smtClean="0">
                <a:latin typeface="Arial" panose="020B0604020202020204" pitchFamily="34" charset="0"/>
                <a:cs typeface="Arial" panose="020B0604020202020204" pitchFamily="34" charset="0"/>
              </a:rPr>
              <a:t>discuss any </a:t>
            </a:r>
            <a:r>
              <a:rPr lang="en-US" dirty="0">
                <a:latin typeface="Arial" panose="020B0604020202020204" pitchFamily="34" charset="0"/>
                <a:cs typeface="Arial" panose="020B0604020202020204" pitchFamily="34" charset="0"/>
              </a:rPr>
              <a:t>concerns about their children returning to school, the number is 0115 876 4700. </a:t>
            </a:r>
          </a:p>
          <a:p>
            <a:pPr marL="342900" indent="-342900">
              <a:buFont typeface="Arial" panose="020B0604020202020204" pitchFamily="34" charset="0"/>
              <a:buChar char="•"/>
            </a:pPr>
            <a:r>
              <a:rPr lang="en-US" dirty="0" smtClean="0">
                <a:latin typeface="Arial" panose="020B0604020202020204" pitchFamily="34" charset="0"/>
                <a:cs typeface="Arial" panose="020B0604020202020204" pitchFamily="34" charset="0"/>
              </a:rPr>
              <a:t>Release </a:t>
            </a:r>
            <a:r>
              <a:rPr lang="en-US" dirty="0">
                <a:latin typeface="Arial" panose="020B0604020202020204" pitchFamily="34" charset="0"/>
                <a:cs typeface="Arial" panose="020B0604020202020204" pitchFamily="34" charset="0"/>
              </a:rPr>
              <a:t>podcasts each week, which will be around themes of worries that children and young people have shared with us. These are available at camhsnottinghamcity YouTube </a:t>
            </a:r>
            <a:r>
              <a:rPr lang="en-US" dirty="0" smtClean="0">
                <a:latin typeface="Arial" panose="020B0604020202020204" pitchFamily="34" charset="0"/>
                <a:cs typeface="Arial" panose="020B0604020202020204" pitchFamily="34" charset="0"/>
              </a:rPr>
              <a:t>Channel https</a:t>
            </a:r>
            <a:r>
              <a:rPr lang="en-US" dirty="0">
                <a:latin typeface="Arial" panose="020B0604020202020204" pitchFamily="34" charset="0"/>
                <a:cs typeface="Arial" panose="020B0604020202020204" pitchFamily="34" charset="0"/>
              </a:rPr>
              <a:t>://m.youtube.com/chan </a:t>
            </a:r>
            <a:r>
              <a:rPr lang="en-US" dirty="0" err="1">
                <a:latin typeface="Arial" panose="020B0604020202020204" pitchFamily="34" charset="0"/>
                <a:cs typeface="Arial" panose="020B0604020202020204" pitchFamily="34" charset="0"/>
              </a:rPr>
              <a:t>nel</a:t>
            </a:r>
            <a:r>
              <a:rPr lang="en-US" dirty="0">
                <a:latin typeface="Arial" panose="020B0604020202020204" pitchFamily="34" charset="0"/>
                <a:cs typeface="Arial" panose="020B0604020202020204" pitchFamily="34" charset="0"/>
              </a:rPr>
              <a:t>/UCEf1QiK2WJByHpoUOo </a:t>
            </a:r>
            <a:r>
              <a:rPr lang="en-US" dirty="0" smtClean="0">
                <a:latin typeface="Arial" panose="020B0604020202020204" pitchFamily="34" charset="0"/>
                <a:cs typeface="Arial" panose="020B0604020202020204" pitchFamily="34" charset="0"/>
              </a:rPr>
              <a:t>HB-</a:t>
            </a:r>
            <a:r>
              <a:rPr lang="en-US" dirty="0" err="1" smtClean="0">
                <a:latin typeface="Arial" panose="020B0604020202020204" pitchFamily="34" charset="0"/>
                <a:cs typeface="Arial" panose="020B0604020202020204" pitchFamily="34" charset="0"/>
              </a:rPr>
              <a:t>Yg</a:t>
            </a:r>
            <a:r>
              <a:rPr lang="en-US"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‘tips for parents’ to support around the preparation of returning to school</a:t>
            </a:r>
            <a:r>
              <a:rPr lang="en-US" dirty="0" smtClean="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We </a:t>
            </a:r>
            <a:r>
              <a:rPr lang="en-US" dirty="0" err="1" smtClean="0">
                <a:latin typeface="Arial" panose="020B0604020202020204" pitchFamily="34" charset="0"/>
                <a:cs typeface="Arial" panose="020B0604020202020204" pitchFamily="34" charset="0"/>
              </a:rPr>
              <a:t>recognise</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how this has been a challenging time for everyone and for those who normally experience some anxieties about schools this may be heightened. Children’s Integrated Services are offering a wealth of activities to support children and this is another strand of support. </a:t>
            </a:r>
          </a:p>
        </p:txBody>
      </p:sp>
    </p:spTree>
    <p:extLst>
      <p:ext uri="{BB962C8B-B14F-4D97-AF65-F5344CB8AC3E}">
        <p14:creationId xmlns:p14="http://schemas.microsoft.com/office/powerpoint/2010/main" val="13894566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111800"/>
            <a:ext cx="10892246" cy="1938992"/>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Nottingham City schools continue to show their commitment to promoting positive mental health and emotional wellbeing by signing up to the local partnership charter.  This follows a whole school approach to improve the mental health and wellbeing of pupil and staff.</a:t>
            </a:r>
          </a:p>
          <a:p>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Currently 30 schools are engaged in the process of auditing provision, setting actions and achieving positive outcomes. Here are some examples of actions achieved by the schools;</a:t>
            </a:r>
          </a:p>
        </p:txBody>
      </p:sp>
      <p:sp>
        <p:nvSpPr>
          <p:cNvPr id="5" name="Title 1"/>
          <p:cNvSpPr txBox="1">
            <a:spLocks/>
          </p:cNvSpPr>
          <p:nvPr/>
        </p:nvSpPr>
        <p:spPr>
          <a:xfrm>
            <a:off x="838200" y="365125"/>
            <a:ext cx="10515600" cy="1325563"/>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500" dirty="0" smtClean="0">
                <a:latin typeface="Arial Black" panose="020B0A04020102020204" pitchFamily="34" charset="0"/>
              </a:rPr>
              <a:t>The Emotional Health and Resilience Charter </a:t>
            </a:r>
            <a:endParaRPr lang="en-GB" sz="4500" dirty="0">
              <a:latin typeface="Arial Black" panose="020B0A04020102020204" pitchFamily="34" charset="0"/>
            </a:endParaRPr>
          </a:p>
        </p:txBody>
      </p:sp>
      <p:sp>
        <p:nvSpPr>
          <p:cNvPr id="7" name="TextBox 6"/>
          <p:cNvSpPr txBox="1"/>
          <p:nvPr/>
        </p:nvSpPr>
        <p:spPr>
          <a:xfrm>
            <a:off x="746760" y="4287238"/>
            <a:ext cx="10892246" cy="1754326"/>
          </a:xfrm>
          <a:prstGeom prst="rect">
            <a:avLst/>
          </a:prstGeom>
          <a:noFill/>
        </p:spPr>
        <p:txBody>
          <a:bodyPr wrap="square" numCol="2" rtlCol="0">
            <a:spAutoFit/>
          </a:bodyPr>
          <a:lstStyle/>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School council promotes acts of kindness.</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Anti-bullying ambassadors introduced.</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Setting up of a sensory room.</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Development of a mental health curriculum.</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Introduction of mindfulness.</a:t>
            </a:r>
          </a:p>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Staff trained to be Mental Health First Aiders.</a:t>
            </a:r>
          </a:p>
        </p:txBody>
      </p:sp>
      <p:sp>
        <p:nvSpPr>
          <p:cNvPr id="8" name="TextBox 7"/>
          <p:cNvSpPr txBox="1"/>
          <p:nvPr/>
        </p:nvSpPr>
        <p:spPr>
          <a:xfrm>
            <a:off x="5998029" y="4287238"/>
            <a:ext cx="5640977" cy="1754326"/>
          </a:xfrm>
          <a:prstGeom prst="rect">
            <a:avLst/>
          </a:prstGeom>
          <a:noFill/>
        </p:spPr>
        <p:txBody>
          <a:bodyPr wrap="square" numCol="1"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The use of wellbeing questionnaires.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Setting up parent wellbeing coffee mornings.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Introduction of a concerns box.</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Setting up calm areas in the playground.</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KS2 pupils trained as mentors to younger pupils.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Introduction of staff wellbeing events.</a:t>
            </a:r>
          </a:p>
        </p:txBody>
      </p:sp>
    </p:spTree>
    <p:extLst>
      <p:ext uri="{BB962C8B-B14F-4D97-AF65-F5344CB8AC3E}">
        <p14:creationId xmlns:p14="http://schemas.microsoft.com/office/powerpoint/2010/main" val="15797802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6760" y="613954"/>
            <a:ext cx="10892246" cy="4170372"/>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The schools also have termly network meetings where they share their practice.</a:t>
            </a:r>
            <a:r>
              <a:rPr lang="en-GB" sz="2000" dirty="0">
                <a:latin typeface="Arial" panose="020B0604020202020204" pitchFamily="34" charset="0"/>
                <a:cs typeface="Arial" panose="020B0604020202020204" pitchFamily="34" charset="0"/>
              </a:rPr>
              <a:t> </a:t>
            </a:r>
            <a:r>
              <a:rPr lang="en-GB" sz="2000" dirty="0" smtClean="0">
                <a:latin typeface="Arial" panose="020B0604020202020204" pitchFamily="34" charset="0"/>
                <a:cs typeface="Arial" panose="020B0604020202020204" pitchFamily="34" charset="0"/>
              </a:rPr>
              <a:t>The most recent event took place on Zoom. The teachers were able to share their experiences of working from home and ways of supporting their colleagues and pupils remotely.</a:t>
            </a:r>
          </a:p>
          <a:p>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For more information about the Emotional Health and Resilience charter and the schools network go to our webpage below or contact the Emotional Health and Wellbeing Consultants for schools – Jane Hyland or Karen Smith. </a:t>
            </a:r>
          </a:p>
          <a:p>
            <a:endParaRPr lang="en-GB" sz="2500" dirty="0">
              <a:latin typeface="Arial" panose="020B0604020202020204" pitchFamily="34" charset="0"/>
              <a:cs typeface="Arial" panose="020B0604020202020204" pitchFamily="34" charset="0"/>
            </a:endParaRPr>
          </a:p>
          <a:p>
            <a:r>
              <a:rPr lang="en-GB" sz="2000" dirty="0">
                <a:hlinkClick r:id="rId2"/>
              </a:rPr>
              <a:t>http://www.nottinghamschools.org.uk/teaching-and-learning-support/emotional-health-and-wellbeing/</a:t>
            </a:r>
            <a:endParaRPr lang="en-GB" sz="2000" dirty="0"/>
          </a:p>
          <a:p>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Jane Hyland: </a:t>
            </a:r>
            <a:r>
              <a:rPr lang="en-GB" sz="2000" dirty="0" smtClean="0">
                <a:latin typeface="Arial" panose="020B0604020202020204" pitchFamily="34" charset="0"/>
                <a:cs typeface="Arial" panose="020B0604020202020204" pitchFamily="34" charset="0"/>
                <a:hlinkClick r:id="rId3"/>
              </a:rPr>
              <a:t>jane.hyland@nottinghamcity.gov.uk</a:t>
            </a:r>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Karen Smith: </a:t>
            </a:r>
            <a:r>
              <a:rPr lang="en-GB" sz="2000" dirty="0" smtClean="0">
                <a:latin typeface="Arial" panose="020B0604020202020204" pitchFamily="34" charset="0"/>
                <a:cs typeface="Arial" panose="020B0604020202020204" pitchFamily="34" charset="0"/>
                <a:hlinkClick r:id="rId4"/>
              </a:rPr>
              <a:t>karen.smith2@nottinghamcity.gov.uk</a:t>
            </a:r>
            <a:r>
              <a:rPr lang="en-GB" sz="2000" dirty="0" smtClean="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756443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18829" cy="6858000"/>
          </a:xfrm>
          <a:prstGeom prst="rect">
            <a:avLst/>
          </a:prstGeom>
        </p:spPr>
      </p:pic>
    </p:spTree>
    <p:extLst>
      <p:ext uri="{BB962C8B-B14F-4D97-AF65-F5344CB8AC3E}">
        <p14:creationId xmlns:p14="http://schemas.microsoft.com/office/powerpoint/2010/main" val="42551408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Title"/>
          <p:cNvSpPr txBox="1">
            <a:spLocks noGrp="1"/>
          </p:cNvSpPr>
          <p:nvPr>
            <p:ph type="title"/>
          </p:nvPr>
        </p:nvSpPr>
        <p:spPr>
          <a:prstGeom prst="rect">
            <a:avLst/>
          </a:prstGeom>
        </p:spPr>
        <p:txBody>
          <a:bodyPr/>
          <a:lstStyle/>
          <a:p>
            <a:endParaRPr/>
          </a:p>
        </p:txBody>
      </p:sp>
      <p:sp>
        <p:nvSpPr>
          <p:cNvPr id="128" name="Body"/>
          <p:cNvSpPr txBox="1">
            <a:spLocks noGrp="1"/>
          </p:cNvSpPr>
          <p:nvPr>
            <p:ph type="body" idx="1"/>
          </p:nvPr>
        </p:nvSpPr>
        <p:spPr>
          <a:prstGeom prst="rect">
            <a:avLst/>
          </a:prstGeom>
        </p:spPr>
        <p:txBody>
          <a:bodyPr/>
          <a:lstStyle/>
          <a:p>
            <a:endParaRPr/>
          </a:p>
        </p:txBody>
      </p:sp>
      <p:pic>
        <p:nvPicPr>
          <p:cNvPr id="129" name="Contextual Safeguarding - Images.003.jpeg" descr="Contextual Safeguarding - Images.003.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2921192727"/>
      </p:ext>
    </p:extLst>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itle"/>
          <p:cNvSpPr txBox="1">
            <a:spLocks noGrp="1"/>
          </p:cNvSpPr>
          <p:nvPr>
            <p:ph type="title"/>
          </p:nvPr>
        </p:nvSpPr>
        <p:spPr>
          <a:prstGeom prst="rect">
            <a:avLst/>
          </a:prstGeom>
        </p:spPr>
        <p:txBody>
          <a:bodyPr/>
          <a:lstStyle/>
          <a:p>
            <a:endParaRPr/>
          </a:p>
        </p:txBody>
      </p:sp>
      <p:sp>
        <p:nvSpPr>
          <p:cNvPr id="152" name="Body"/>
          <p:cNvSpPr txBox="1">
            <a:spLocks noGrp="1"/>
          </p:cNvSpPr>
          <p:nvPr>
            <p:ph type="body" idx="1"/>
          </p:nvPr>
        </p:nvSpPr>
        <p:spPr>
          <a:prstGeom prst="rect">
            <a:avLst/>
          </a:prstGeom>
        </p:spPr>
        <p:txBody>
          <a:bodyPr/>
          <a:lstStyle/>
          <a:p>
            <a:endParaRPr/>
          </a:p>
        </p:txBody>
      </p:sp>
      <p:pic>
        <p:nvPicPr>
          <p:cNvPr id="153" name="Contextual Safeguarding - Images.009.jpeg" descr="Contextual Safeguarding - Images.009.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2672593892"/>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itle"/>
          <p:cNvSpPr txBox="1">
            <a:spLocks noGrp="1"/>
          </p:cNvSpPr>
          <p:nvPr>
            <p:ph type="title"/>
          </p:nvPr>
        </p:nvSpPr>
        <p:spPr>
          <a:prstGeom prst="rect">
            <a:avLst/>
          </a:prstGeom>
        </p:spPr>
        <p:txBody>
          <a:bodyPr/>
          <a:lstStyle/>
          <a:p>
            <a:endParaRPr/>
          </a:p>
        </p:txBody>
      </p:sp>
      <p:sp>
        <p:nvSpPr>
          <p:cNvPr id="168" name="Body"/>
          <p:cNvSpPr txBox="1">
            <a:spLocks noGrp="1"/>
          </p:cNvSpPr>
          <p:nvPr>
            <p:ph type="body" idx="1"/>
          </p:nvPr>
        </p:nvSpPr>
        <p:spPr>
          <a:prstGeom prst="rect">
            <a:avLst/>
          </a:prstGeom>
        </p:spPr>
        <p:txBody>
          <a:bodyPr/>
          <a:lstStyle/>
          <a:p>
            <a:endParaRPr/>
          </a:p>
        </p:txBody>
      </p:sp>
      <p:pic>
        <p:nvPicPr>
          <p:cNvPr id="169" name="Contextual Safeguarding - Images.013.jpeg" descr="Contextual Safeguarding - Images.013.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2904274469"/>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764" y="512618"/>
            <a:ext cx="10377055" cy="5078313"/>
          </a:xfrm>
          <a:prstGeom prst="rect">
            <a:avLst/>
          </a:prstGeom>
          <a:noFill/>
        </p:spPr>
        <p:txBody>
          <a:bodyPr wrap="square" rtlCol="0">
            <a:spAutoFit/>
          </a:bodyPr>
          <a:lstStyle/>
          <a:p>
            <a:pPr lvl="0"/>
            <a:r>
              <a:rPr lang="en-GB" sz="3200" b="1" u="sng" baseline="0" dirty="0" smtClean="0">
                <a:solidFill>
                  <a:prstClr val="black"/>
                </a:solidFill>
                <a:latin typeface="Arial" panose="020B0604020202020204" pitchFamily="34" charset="0"/>
                <a:cs typeface="Arial" panose="020B0604020202020204" pitchFamily="34" charset="0"/>
              </a:rPr>
              <a:t>National</a:t>
            </a:r>
            <a:r>
              <a:rPr lang="en-GB" sz="3200" b="1" u="sng" dirty="0" smtClean="0">
                <a:solidFill>
                  <a:prstClr val="black"/>
                </a:solidFill>
                <a:latin typeface="Arial" panose="020B0604020202020204" pitchFamily="34" charset="0"/>
                <a:cs typeface="Arial" panose="020B0604020202020204" pitchFamily="34" charset="0"/>
              </a:rPr>
              <a:t> and Local Updates – John Matravers</a:t>
            </a:r>
          </a:p>
          <a:p>
            <a:pPr lvl="0"/>
            <a:endParaRPr lang="en-GB" sz="3200" b="1" u="sng" baseline="0" dirty="0">
              <a:solidFill>
                <a:prstClr val="black"/>
              </a:solidFill>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r>
              <a:rPr lang="en-GB" sz="3200" b="1" dirty="0" smtClean="0">
                <a:solidFill>
                  <a:prstClr val="black"/>
                </a:solidFill>
                <a:latin typeface="Arial" panose="020B0604020202020204" pitchFamily="34" charset="0"/>
                <a:cs typeface="Arial" panose="020B0604020202020204" pitchFamily="34" charset="0"/>
              </a:rPr>
              <a:t>HSB</a:t>
            </a:r>
          </a:p>
          <a:p>
            <a:pPr marL="457200" lvl="0" indent="-457200">
              <a:buFont typeface="Arial" panose="020B0604020202020204" pitchFamily="34" charset="0"/>
              <a:buChar char="•"/>
            </a:pPr>
            <a:r>
              <a:rPr lang="en-GB" sz="3200" b="1" baseline="0" dirty="0" smtClean="0">
                <a:solidFill>
                  <a:prstClr val="black"/>
                </a:solidFill>
                <a:latin typeface="Arial" panose="020B0604020202020204" pitchFamily="34" charset="0"/>
                <a:cs typeface="Arial" panose="020B0604020202020204" pitchFamily="34" charset="0"/>
              </a:rPr>
              <a:t>Neglect</a:t>
            </a:r>
          </a:p>
          <a:p>
            <a:pPr marL="457200" lvl="0" indent="-457200">
              <a:buFont typeface="Arial" panose="020B0604020202020204" pitchFamily="34" charset="0"/>
              <a:buChar char="•"/>
            </a:pPr>
            <a:r>
              <a:rPr lang="en-GB" sz="3200" b="1" dirty="0" smtClean="0">
                <a:solidFill>
                  <a:prstClr val="black"/>
                </a:solidFill>
                <a:latin typeface="Arial" panose="020B0604020202020204" pitchFamily="34" charset="0"/>
                <a:cs typeface="Arial" panose="020B0604020202020204" pitchFamily="34" charset="0"/>
              </a:rPr>
              <a:t>Escalation</a:t>
            </a:r>
          </a:p>
          <a:p>
            <a:pPr marL="457200" lvl="0" indent="-457200">
              <a:buFont typeface="Arial" panose="020B0604020202020204" pitchFamily="34" charset="0"/>
              <a:buChar char="•"/>
            </a:pPr>
            <a:r>
              <a:rPr lang="en-GB" sz="3200" b="1" dirty="0" smtClean="0">
                <a:solidFill>
                  <a:prstClr val="black"/>
                </a:solidFill>
                <a:latin typeface="Arial" panose="020B0604020202020204" pitchFamily="34" charset="0"/>
                <a:cs typeface="Arial" panose="020B0604020202020204" pitchFamily="34" charset="0"/>
              </a:rPr>
              <a:t>Drugs </a:t>
            </a:r>
          </a:p>
          <a:p>
            <a:pPr marL="457200" lvl="0" indent="-457200">
              <a:buFont typeface="Arial" panose="020B0604020202020204" pitchFamily="34" charset="0"/>
              <a:buChar char="•"/>
            </a:pPr>
            <a:r>
              <a:rPr lang="en-GB" sz="3200" b="1" dirty="0" smtClean="0">
                <a:solidFill>
                  <a:prstClr val="black"/>
                </a:solidFill>
                <a:latin typeface="Arial" panose="020B0604020202020204" pitchFamily="34" charset="0"/>
                <a:cs typeface="Arial" panose="020B0604020202020204" pitchFamily="34" charset="0"/>
              </a:rPr>
              <a:t>Prevent</a:t>
            </a:r>
          </a:p>
          <a:p>
            <a:pPr lvl="0"/>
            <a:endParaRPr lang="en-GB" sz="3200" b="1" u="sng" baseline="0" dirty="0" smtClean="0">
              <a:solidFill>
                <a:prstClr val="black"/>
              </a:solidFill>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endParaRPr lang="en-GB" sz="3200" b="1" u="sng" baseline="0" dirty="0">
              <a:solidFill>
                <a:prstClr val="black"/>
              </a:solidFill>
              <a:latin typeface="Arial" panose="020B0604020202020204" pitchFamily="34" charset="0"/>
              <a:cs typeface="Arial" panose="020B0604020202020204" pitchFamily="34" charset="0"/>
            </a:endParaRPr>
          </a:p>
          <a:p>
            <a:pPr lvl="0"/>
            <a:endParaRPr kumimoji="0" lang="en-GB" sz="3600" b="1" i="0" u="sng"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 name="Rectangle 2"/>
          <p:cNvSpPr/>
          <p:nvPr/>
        </p:nvSpPr>
        <p:spPr>
          <a:xfrm>
            <a:off x="374073" y="318655"/>
            <a:ext cx="11513127" cy="62899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C:\Users\mansmi\Desktop\Logos\56634_NCSCP NEW 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6259" y="318655"/>
            <a:ext cx="798242" cy="1196636"/>
          </a:xfrm>
          <a:prstGeom prst="rect">
            <a:avLst/>
          </a:prstGeom>
          <a:noFill/>
          <a:ln>
            <a:noFill/>
          </a:ln>
        </p:spPr>
      </p:pic>
    </p:spTree>
    <p:extLst>
      <p:ext uri="{BB962C8B-B14F-4D97-AF65-F5344CB8AC3E}">
        <p14:creationId xmlns:p14="http://schemas.microsoft.com/office/powerpoint/2010/main" val="40267817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itle"/>
          <p:cNvSpPr txBox="1">
            <a:spLocks noGrp="1"/>
          </p:cNvSpPr>
          <p:nvPr>
            <p:ph type="title"/>
          </p:nvPr>
        </p:nvSpPr>
        <p:spPr>
          <a:prstGeom prst="rect">
            <a:avLst/>
          </a:prstGeom>
        </p:spPr>
        <p:txBody>
          <a:bodyPr/>
          <a:lstStyle/>
          <a:p>
            <a:endParaRPr/>
          </a:p>
        </p:txBody>
      </p:sp>
      <p:sp>
        <p:nvSpPr>
          <p:cNvPr id="172" name="Body"/>
          <p:cNvSpPr txBox="1">
            <a:spLocks noGrp="1"/>
          </p:cNvSpPr>
          <p:nvPr>
            <p:ph type="body" idx="1"/>
          </p:nvPr>
        </p:nvSpPr>
        <p:spPr>
          <a:prstGeom prst="rect">
            <a:avLst/>
          </a:prstGeom>
        </p:spPr>
        <p:txBody>
          <a:bodyPr/>
          <a:lstStyle/>
          <a:p>
            <a:endParaRPr/>
          </a:p>
        </p:txBody>
      </p:sp>
      <p:pic>
        <p:nvPicPr>
          <p:cNvPr id="173" name="Contextual Safeguarding - Images.014.jpeg" descr="Contextual Safeguarding - Images.014.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3812597317"/>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Title"/>
          <p:cNvSpPr txBox="1">
            <a:spLocks noGrp="1"/>
          </p:cNvSpPr>
          <p:nvPr>
            <p:ph type="title"/>
          </p:nvPr>
        </p:nvSpPr>
        <p:spPr>
          <a:prstGeom prst="rect">
            <a:avLst/>
          </a:prstGeom>
        </p:spPr>
        <p:txBody>
          <a:bodyPr/>
          <a:lstStyle/>
          <a:p>
            <a:endParaRPr/>
          </a:p>
        </p:txBody>
      </p:sp>
      <p:sp>
        <p:nvSpPr>
          <p:cNvPr id="240" name="Body"/>
          <p:cNvSpPr txBox="1">
            <a:spLocks noGrp="1"/>
          </p:cNvSpPr>
          <p:nvPr>
            <p:ph type="body" idx="1"/>
          </p:nvPr>
        </p:nvSpPr>
        <p:spPr>
          <a:prstGeom prst="rect">
            <a:avLst/>
          </a:prstGeom>
        </p:spPr>
        <p:txBody>
          <a:bodyPr/>
          <a:lstStyle/>
          <a:p>
            <a:endParaRPr/>
          </a:p>
        </p:txBody>
      </p:sp>
      <p:pic>
        <p:nvPicPr>
          <p:cNvPr id="241" name="Contextual Safeguarding - Images.031.jpeg" descr="Contextual Safeguarding - Images.031.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2288023625"/>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Title"/>
          <p:cNvSpPr txBox="1">
            <a:spLocks noGrp="1"/>
          </p:cNvSpPr>
          <p:nvPr>
            <p:ph type="title"/>
          </p:nvPr>
        </p:nvSpPr>
        <p:spPr>
          <a:prstGeom prst="rect">
            <a:avLst/>
          </a:prstGeom>
        </p:spPr>
        <p:txBody>
          <a:bodyPr/>
          <a:lstStyle/>
          <a:p>
            <a:endParaRPr/>
          </a:p>
        </p:txBody>
      </p:sp>
      <p:sp>
        <p:nvSpPr>
          <p:cNvPr id="248" name="Body"/>
          <p:cNvSpPr txBox="1">
            <a:spLocks noGrp="1"/>
          </p:cNvSpPr>
          <p:nvPr>
            <p:ph type="body" idx="1"/>
          </p:nvPr>
        </p:nvSpPr>
        <p:spPr>
          <a:prstGeom prst="rect">
            <a:avLst/>
          </a:prstGeom>
        </p:spPr>
        <p:txBody>
          <a:bodyPr/>
          <a:lstStyle/>
          <a:p>
            <a:endParaRPr/>
          </a:p>
        </p:txBody>
      </p:sp>
      <p:pic>
        <p:nvPicPr>
          <p:cNvPr id="249" name="Contextual Safeguarding - Images.033.jpeg" descr="Contextual Safeguarding - Images.033.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1268710877"/>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itle"/>
          <p:cNvSpPr txBox="1">
            <a:spLocks noGrp="1"/>
          </p:cNvSpPr>
          <p:nvPr>
            <p:ph type="title"/>
          </p:nvPr>
        </p:nvSpPr>
        <p:spPr>
          <a:prstGeom prst="rect">
            <a:avLst/>
          </a:prstGeom>
        </p:spPr>
        <p:txBody>
          <a:bodyPr/>
          <a:lstStyle/>
          <a:p>
            <a:endParaRPr/>
          </a:p>
        </p:txBody>
      </p:sp>
      <p:sp>
        <p:nvSpPr>
          <p:cNvPr id="252" name="Body"/>
          <p:cNvSpPr txBox="1">
            <a:spLocks noGrp="1"/>
          </p:cNvSpPr>
          <p:nvPr>
            <p:ph type="body" idx="1"/>
          </p:nvPr>
        </p:nvSpPr>
        <p:spPr>
          <a:prstGeom prst="rect">
            <a:avLst/>
          </a:prstGeom>
        </p:spPr>
        <p:txBody>
          <a:bodyPr/>
          <a:lstStyle/>
          <a:p>
            <a:endParaRPr/>
          </a:p>
        </p:txBody>
      </p:sp>
      <p:pic>
        <p:nvPicPr>
          <p:cNvPr id="253" name="Contextual Safeguarding - Images.034.jpeg" descr="Contextual Safeguarding - Images.034.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972517999"/>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Title"/>
          <p:cNvSpPr txBox="1">
            <a:spLocks noGrp="1"/>
          </p:cNvSpPr>
          <p:nvPr>
            <p:ph type="title"/>
          </p:nvPr>
        </p:nvSpPr>
        <p:spPr>
          <a:prstGeom prst="rect">
            <a:avLst/>
          </a:prstGeom>
        </p:spPr>
        <p:txBody>
          <a:bodyPr/>
          <a:lstStyle/>
          <a:p>
            <a:endParaRPr/>
          </a:p>
        </p:txBody>
      </p:sp>
      <p:sp>
        <p:nvSpPr>
          <p:cNvPr id="260" name="Body"/>
          <p:cNvSpPr txBox="1">
            <a:spLocks noGrp="1"/>
          </p:cNvSpPr>
          <p:nvPr>
            <p:ph type="body" idx="1"/>
          </p:nvPr>
        </p:nvSpPr>
        <p:spPr>
          <a:prstGeom prst="rect">
            <a:avLst/>
          </a:prstGeom>
        </p:spPr>
        <p:txBody>
          <a:bodyPr/>
          <a:lstStyle/>
          <a:p>
            <a:endParaRPr/>
          </a:p>
        </p:txBody>
      </p:sp>
      <p:pic>
        <p:nvPicPr>
          <p:cNvPr id="261" name="Contextual Safeguarding - Images.036.jpeg" descr="Contextual Safeguarding - Images.036.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78990928"/>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Title"/>
          <p:cNvSpPr txBox="1">
            <a:spLocks noGrp="1"/>
          </p:cNvSpPr>
          <p:nvPr>
            <p:ph type="title"/>
          </p:nvPr>
        </p:nvSpPr>
        <p:spPr>
          <a:prstGeom prst="rect">
            <a:avLst/>
          </a:prstGeom>
        </p:spPr>
        <p:txBody>
          <a:bodyPr/>
          <a:lstStyle/>
          <a:p>
            <a:endParaRPr/>
          </a:p>
        </p:txBody>
      </p:sp>
      <p:sp>
        <p:nvSpPr>
          <p:cNvPr id="268" name="Body"/>
          <p:cNvSpPr txBox="1">
            <a:spLocks noGrp="1"/>
          </p:cNvSpPr>
          <p:nvPr>
            <p:ph type="body" idx="1"/>
          </p:nvPr>
        </p:nvSpPr>
        <p:spPr>
          <a:prstGeom prst="rect">
            <a:avLst/>
          </a:prstGeom>
        </p:spPr>
        <p:txBody>
          <a:bodyPr/>
          <a:lstStyle/>
          <a:p>
            <a:endParaRPr/>
          </a:p>
        </p:txBody>
      </p:sp>
      <p:pic>
        <p:nvPicPr>
          <p:cNvPr id="269" name="Contextual Safeguarding - Images.038.jpeg" descr="Contextual Safeguarding - Images.038.jpe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3858533151"/>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595" y="201569"/>
            <a:ext cx="10515600" cy="1325563"/>
          </a:xfrm>
        </p:spPr>
        <p:txBody>
          <a:bodyPr>
            <a:normAutofit/>
          </a:bodyPr>
          <a:lstStyle/>
          <a:p>
            <a:r>
              <a:rPr lang="en-GB" sz="4500" dirty="0" smtClean="0">
                <a:latin typeface="Arial Black" panose="020B0A04020102020204" pitchFamily="34" charset="0"/>
                <a:cs typeface="Arial" panose="020B0604020202020204" pitchFamily="34" charset="0"/>
              </a:rPr>
              <a:t>Street Doctors</a:t>
            </a:r>
            <a:endParaRPr lang="en-GB" sz="4500" dirty="0">
              <a:latin typeface="Arial Black" panose="020B0A04020102020204" pitchFamily="34" charset="0"/>
              <a:cs typeface="Arial" panose="020B0604020202020204" pitchFamily="34" charset="0"/>
            </a:endParaRP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353" y="1344251"/>
            <a:ext cx="3620172" cy="5095737"/>
          </a:xfrm>
          <a:prstGeom prst="rect">
            <a:avLst/>
          </a:prstGeom>
          <a:ln>
            <a:solidFill>
              <a:schemeClr val="tx1"/>
            </a:solidFill>
          </a:ln>
        </p:spPr>
      </p:pic>
      <p:sp>
        <p:nvSpPr>
          <p:cNvPr id="7" name="TextBox 6"/>
          <p:cNvSpPr txBox="1"/>
          <p:nvPr/>
        </p:nvSpPr>
        <p:spPr>
          <a:xfrm>
            <a:off x="4783283" y="1344251"/>
            <a:ext cx="6184075" cy="3170099"/>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These session will now run </a:t>
            </a:r>
            <a:r>
              <a:rPr lang="en-GB" sz="2000" dirty="0">
                <a:latin typeface="Arial" panose="020B0604020202020204" pitchFamily="34" charset="0"/>
                <a:cs typeface="Arial" panose="020B0604020202020204" pitchFamily="34" charset="0"/>
              </a:rPr>
              <a:t>in one of two ways- both using </a:t>
            </a:r>
            <a:r>
              <a:rPr lang="en-GB" sz="2000" dirty="0" smtClean="0">
                <a:latin typeface="Arial" panose="020B0604020202020204" pitchFamily="34" charset="0"/>
                <a:cs typeface="Arial" panose="020B0604020202020204" pitchFamily="34" charset="0"/>
              </a:rPr>
              <a:t>Zoom.</a:t>
            </a:r>
          </a:p>
          <a:p>
            <a:endParaRPr lang="en-GB" sz="2000" dirty="0">
              <a:latin typeface="Arial" panose="020B0604020202020204" pitchFamily="34" charset="0"/>
              <a:cs typeface="Arial" panose="020B0604020202020204" pitchFamily="34" charset="0"/>
            </a:endParaRPr>
          </a:p>
          <a:p>
            <a:pPr marL="342900" indent="-342900">
              <a:buFontTx/>
              <a:buChar char="-"/>
            </a:pPr>
            <a:r>
              <a:rPr lang="en-GB" sz="2000" dirty="0" smtClean="0">
                <a:latin typeface="Arial" panose="020B0604020202020204" pitchFamily="34" charset="0"/>
                <a:cs typeface="Arial" panose="020B0604020202020204" pitchFamily="34" charset="0"/>
              </a:rPr>
              <a:t>all </a:t>
            </a:r>
            <a:r>
              <a:rPr lang="en-GB" sz="2000" dirty="0">
                <a:latin typeface="Arial" panose="020B0604020202020204" pitchFamily="34" charset="0"/>
                <a:cs typeface="Arial" panose="020B0604020202020204" pitchFamily="34" charset="0"/>
              </a:rPr>
              <a:t>young people taking part in the session will be in one room, on one zoom account where they are able to talk and interact</a:t>
            </a:r>
            <a:r>
              <a:rPr lang="en-GB" sz="2000" dirty="0" smtClean="0">
                <a:latin typeface="Arial" panose="020B0604020202020204" pitchFamily="34" charset="0"/>
                <a:cs typeface="Arial" panose="020B0604020202020204" pitchFamily="34" charset="0"/>
              </a:rPr>
              <a:t>.</a:t>
            </a:r>
          </a:p>
          <a:p>
            <a:endParaRPr lang="en-GB" sz="2000" dirty="0" smtClean="0">
              <a:latin typeface="Arial" panose="020B0604020202020204" pitchFamily="34" charset="0"/>
              <a:cs typeface="Arial" panose="020B0604020202020204" pitchFamily="34" charset="0"/>
            </a:endParaRPr>
          </a:p>
          <a:p>
            <a:pPr marL="342900" indent="-342900">
              <a:buFontTx/>
              <a:buChar char="-"/>
            </a:pPr>
            <a:r>
              <a:rPr lang="en-GB" sz="2000" dirty="0">
                <a:latin typeface="Arial" panose="020B0604020202020204" pitchFamily="34" charset="0"/>
                <a:cs typeface="Arial" panose="020B0604020202020204" pitchFamily="34" charset="0"/>
              </a:rPr>
              <a:t>each young person will join the call separately on their own device with microphones and cameras off</a:t>
            </a:r>
            <a:r>
              <a:rPr lang="en-GB" sz="2000" dirty="0" smtClean="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91056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764" y="512618"/>
            <a:ext cx="10377055" cy="6678751"/>
          </a:xfrm>
          <a:prstGeom prst="rect">
            <a:avLst/>
          </a:prstGeom>
          <a:noFill/>
        </p:spPr>
        <p:txBody>
          <a:bodyPr wrap="square" rtlCol="0">
            <a:spAutoFit/>
          </a:bodyPr>
          <a:lstStyle/>
          <a:p>
            <a:pPr lvl="0"/>
            <a:r>
              <a:rPr kumimoji="0" lang="en-GB" sz="3600" b="1" i="0" u="sng"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Harmful</a:t>
            </a:r>
            <a:r>
              <a:rPr kumimoji="0" lang="en-GB" sz="3600" b="1" i="0" u="sng"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Sexual Behaviour Audit</a:t>
            </a:r>
          </a:p>
          <a:p>
            <a:pPr lvl="0"/>
            <a:endParaRPr kumimoji="0" lang="en-GB" sz="3600" b="1" i="0" u="sng"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endParaRPr>
          </a:p>
          <a:p>
            <a:r>
              <a:rPr lang="en-US" sz="3200" b="1" dirty="0" smtClean="0"/>
              <a:t>IICSA: Recommendation 2</a:t>
            </a:r>
            <a:r>
              <a:rPr lang="en-US" sz="3200" dirty="0" smtClean="0"/>
              <a:t> - Nottingham City Council and its child protection partners should commission an independent, external evaluation of their practice concerning harmful sexual behaviour, including responses, prevention, assessment intervention and workforce development. An action plan should be set up to ensure that any recommendations are responded to in a timely manner and progress should be reported to City’s Safeguarding Children Partnership.</a:t>
            </a:r>
            <a:endParaRPr lang="en-GB" sz="3200" dirty="0">
              <a:solidFill>
                <a:prstClr val="black"/>
              </a:solidFill>
              <a:latin typeface="Arial" panose="020B0604020202020204" pitchFamily="34" charset="0"/>
              <a:cs typeface="Arial" panose="020B0604020202020204" pitchFamily="34" charset="0"/>
            </a:endParaRPr>
          </a:p>
          <a:p>
            <a:pPr lvl="0"/>
            <a:endParaRPr lang="en-GB" sz="3200" b="1" u="sng" baseline="0" dirty="0">
              <a:solidFill>
                <a:prstClr val="black"/>
              </a:solidFill>
              <a:latin typeface="Arial" panose="020B0604020202020204" pitchFamily="34" charset="0"/>
              <a:cs typeface="Arial" panose="020B0604020202020204" pitchFamily="34" charset="0"/>
            </a:endParaRPr>
          </a:p>
          <a:p>
            <a:pPr lvl="0"/>
            <a:endParaRPr kumimoji="0" lang="en-GB" sz="3600" b="1" i="0" u="sng"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3" name="Rectangle 2"/>
          <p:cNvSpPr/>
          <p:nvPr/>
        </p:nvSpPr>
        <p:spPr>
          <a:xfrm>
            <a:off x="374073" y="318655"/>
            <a:ext cx="11513127" cy="62899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C:\Users\mansmi\Desktop\Logos\56634_NCSCP NEW 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6259" y="318655"/>
            <a:ext cx="798242" cy="1196636"/>
          </a:xfrm>
          <a:prstGeom prst="rect">
            <a:avLst/>
          </a:prstGeom>
          <a:noFill/>
          <a:ln>
            <a:noFill/>
          </a:ln>
        </p:spPr>
      </p:pic>
    </p:spTree>
    <p:extLst>
      <p:ext uri="{BB962C8B-B14F-4D97-AF65-F5344CB8AC3E}">
        <p14:creationId xmlns:p14="http://schemas.microsoft.com/office/powerpoint/2010/main" val="32863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4073" y="318655"/>
            <a:ext cx="11513127" cy="62899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C:\Users\mansmi\Desktop\Logos\56634_NCSCP NEW 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6259" y="318655"/>
            <a:ext cx="798242" cy="1196636"/>
          </a:xfrm>
          <a:prstGeom prst="rect">
            <a:avLst/>
          </a:prstGeom>
          <a:noFill/>
          <a:ln>
            <a:noFill/>
          </a:ln>
        </p:spPr>
      </p:pic>
      <p:sp>
        <p:nvSpPr>
          <p:cNvPr id="5" name="Rectangle 4"/>
          <p:cNvSpPr/>
          <p:nvPr/>
        </p:nvSpPr>
        <p:spPr>
          <a:xfrm>
            <a:off x="923109" y="693561"/>
            <a:ext cx="6096000" cy="4585871"/>
          </a:xfrm>
          <a:prstGeom prst="rect">
            <a:avLst/>
          </a:prstGeom>
        </p:spPr>
        <p:txBody>
          <a:bodyPr>
            <a:spAutoFit/>
          </a:bodyPr>
          <a:lstStyle/>
          <a:p>
            <a:pPr>
              <a:defRPr/>
            </a:pPr>
            <a:r>
              <a:rPr lang="en-GB" sz="3200" b="1" dirty="0"/>
              <a:t>Harmful Sexual Behaviour Audit:</a:t>
            </a:r>
          </a:p>
          <a:p>
            <a:pPr>
              <a:defRPr/>
            </a:pPr>
            <a:r>
              <a:rPr lang="en-GB" sz="3200" b="1" dirty="0"/>
              <a:t>Findings </a:t>
            </a:r>
            <a:endParaRPr lang="en-GB" sz="3200" b="1" dirty="0" smtClean="0"/>
          </a:p>
          <a:p>
            <a:r>
              <a:rPr lang="en-GB" sz="2000" dirty="0"/>
              <a:t>On the 14</a:t>
            </a:r>
            <a:r>
              <a:rPr lang="en-GB" sz="2000" baseline="30000" dirty="0"/>
              <a:t>th</a:t>
            </a:r>
            <a:r>
              <a:rPr lang="en-GB" sz="2000" dirty="0"/>
              <a:t> September 2020 key colleagues from across the partnership meet with the NSPCC lead Helen Gazzola to consider her suggested action plan for Nottingham City. The draft plan was based on the audit findings and the amalgamated feedback from the partnership event held on the 17</a:t>
            </a:r>
            <a:r>
              <a:rPr lang="en-GB" sz="2000" baseline="30000" dirty="0"/>
              <a:t>th</a:t>
            </a:r>
            <a:r>
              <a:rPr lang="en-GB" sz="2000" dirty="0"/>
              <a:t> July. The draft plan sets out a response under five domains, as follows:</a:t>
            </a:r>
          </a:p>
          <a:p>
            <a:r>
              <a:rPr lang="en-GB" sz="2000" dirty="0"/>
              <a:t> </a:t>
            </a:r>
          </a:p>
          <a:p>
            <a:pPr>
              <a:defRPr/>
            </a:pPr>
            <a:endParaRPr lang="en-GB" sz="3200" b="1" dirty="0" smtClean="0"/>
          </a:p>
          <a:p>
            <a:pPr>
              <a:defRPr/>
            </a:pPr>
            <a:endParaRPr lang="en-GB" b="1" dirty="0"/>
          </a:p>
          <a:p>
            <a:pPr>
              <a:defRPr/>
            </a:pPr>
            <a:endParaRPr lang="en-GB" b="1" dirty="0"/>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0887" y="4043680"/>
            <a:ext cx="619283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6473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764" y="512618"/>
            <a:ext cx="10377055" cy="5816977"/>
          </a:xfrm>
          <a:prstGeom prst="rect">
            <a:avLst/>
          </a:prstGeom>
          <a:noFill/>
        </p:spPr>
        <p:txBody>
          <a:bodyPr wrap="square" rtlCol="0">
            <a:spAutoFit/>
          </a:bodyPr>
          <a:lstStyle/>
          <a:p>
            <a:r>
              <a:rPr lang="en-GB" sz="2400" dirty="0"/>
              <a:t>Key areas for priority work include</a:t>
            </a:r>
            <a:r>
              <a:rPr lang="en-GB" sz="2400" dirty="0" smtClean="0"/>
              <a:t>:</a:t>
            </a:r>
          </a:p>
          <a:p>
            <a:endParaRPr lang="en-GB" dirty="0"/>
          </a:p>
          <a:p>
            <a:pPr marL="342900" lvl="0" indent="-342900">
              <a:spcAft>
                <a:spcPts val="0"/>
              </a:spcAft>
              <a:buFont typeface="Symbol" panose="05050102010706020507" pitchFamily="18" charset="2"/>
              <a:buChar char=""/>
            </a:pPr>
            <a:r>
              <a:rPr lang="en-GB" sz="2400" dirty="0">
                <a:latin typeface="Arial" panose="020B0604020202020204" pitchFamily="34" charset="0"/>
                <a:ea typeface="Times New Roman" panose="02020603050405020304" pitchFamily="18" charset="0"/>
              </a:rPr>
              <a:t>Increasing awareness of HSB across all levels of the workforce, with a particular focus on early years, education settings, and foster carers. To include identification of HSB, knowledge of thresholds and services. </a:t>
            </a:r>
            <a:endParaRPr lang="en-GB" sz="2400" dirty="0" smtClean="0">
              <a:effectLst/>
              <a:latin typeface="Times New Roman" panose="02020603050405020304" pitchFamily="18" charset="0"/>
              <a:ea typeface="Times New Roman" panose="02020603050405020304" pitchFamily="18" charset="0"/>
            </a:endParaRPr>
          </a:p>
          <a:p>
            <a:pPr marL="457200">
              <a:spcAft>
                <a:spcPts val="0"/>
              </a:spcAft>
            </a:pPr>
            <a:r>
              <a:rPr lang="en-GB" sz="2400" dirty="0">
                <a:latin typeface="Arial" panose="020B0604020202020204" pitchFamily="34" charset="0"/>
                <a:ea typeface="Times New Roman" panose="02020603050405020304" pitchFamily="18" charset="0"/>
              </a:rPr>
              <a:t> </a:t>
            </a:r>
            <a:endParaRPr lang="en-GB" sz="24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2400" dirty="0">
                <a:latin typeface="Arial" panose="020B0604020202020204" pitchFamily="34" charset="0"/>
                <a:ea typeface="Times New Roman" panose="02020603050405020304" pitchFamily="18" charset="0"/>
              </a:rPr>
              <a:t>Consistency in response and greater alignment between Nottingham and Nottinghamshire. The stakeholder group have identified that this work need to focus on publicity and communication of the similarities. </a:t>
            </a:r>
            <a:endParaRPr lang="en-GB" sz="2400" dirty="0" smtClean="0">
              <a:effectLst/>
              <a:latin typeface="Times New Roman" panose="02020603050405020304" pitchFamily="18" charset="0"/>
              <a:ea typeface="Times New Roman" panose="02020603050405020304" pitchFamily="18" charset="0"/>
            </a:endParaRPr>
          </a:p>
          <a:p>
            <a:pPr>
              <a:spcAft>
                <a:spcPts val="0"/>
              </a:spcAft>
            </a:pPr>
            <a:r>
              <a:rPr lang="en-GB" sz="2400" dirty="0">
                <a:latin typeface="Arial" panose="020B0604020202020204" pitchFamily="34" charset="0"/>
                <a:ea typeface="Times New Roman" panose="02020603050405020304" pitchFamily="18" charset="0"/>
              </a:rPr>
              <a:t> </a:t>
            </a:r>
            <a:endParaRPr lang="en-GB" sz="24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2400" dirty="0">
                <a:latin typeface="Arial" panose="020B0604020202020204" pitchFamily="34" charset="0"/>
                <a:ea typeface="Times New Roman" panose="02020603050405020304" pitchFamily="18" charset="0"/>
              </a:rPr>
              <a:t>Access to training for the wider workforce, including e-learning, face to face training and inclusion in all DSL training packages.</a:t>
            </a:r>
            <a:endParaRPr lang="en-GB" sz="2400" dirty="0" smtClean="0">
              <a:effectLst/>
              <a:latin typeface="Times New Roman" panose="02020603050405020304" pitchFamily="18" charset="0"/>
              <a:ea typeface="Times New Roman" panose="02020603050405020304" pitchFamily="18" charset="0"/>
            </a:endParaRPr>
          </a:p>
          <a:p>
            <a:pPr>
              <a:spcAft>
                <a:spcPts val="0"/>
              </a:spcAft>
            </a:pPr>
            <a:r>
              <a:rPr lang="en-GB" sz="2400" dirty="0">
                <a:latin typeface="Arial" panose="020B0604020202020204" pitchFamily="34" charset="0"/>
                <a:ea typeface="Times New Roman" panose="02020603050405020304" pitchFamily="18" charset="0"/>
              </a:rPr>
              <a:t> </a:t>
            </a:r>
            <a:endParaRPr lang="en-GB" sz="24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2400" dirty="0">
                <a:latin typeface="Arial" panose="020B0604020202020204" pitchFamily="34" charset="0"/>
                <a:ea typeface="Times New Roman" panose="02020603050405020304" pitchFamily="18" charset="0"/>
              </a:rPr>
              <a:t>Developing a programme of activity support greater understanding of consent with young people.</a:t>
            </a:r>
            <a:endParaRPr lang="en-GB" sz="2400" dirty="0" smtClean="0">
              <a:effectLst/>
              <a:latin typeface="Times New Roman" panose="02020603050405020304" pitchFamily="18" charset="0"/>
              <a:ea typeface="Times New Roman" panose="02020603050405020304" pitchFamily="18" charset="0"/>
            </a:endParaRPr>
          </a:p>
          <a:p>
            <a:endParaRPr lang="en-GB" dirty="0"/>
          </a:p>
        </p:txBody>
      </p:sp>
      <p:sp>
        <p:nvSpPr>
          <p:cNvPr id="3" name="Rectangle 2"/>
          <p:cNvSpPr/>
          <p:nvPr/>
        </p:nvSpPr>
        <p:spPr>
          <a:xfrm>
            <a:off x="374073" y="318655"/>
            <a:ext cx="11513127" cy="62899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C:\Users\mansmi\Desktop\Logos\56634_NCSCP NEW 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6259" y="318655"/>
            <a:ext cx="798242" cy="1196636"/>
          </a:xfrm>
          <a:prstGeom prst="rect">
            <a:avLst/>
          </a:prstGeom>
          <a:noFill/>
          <a:ln>
            <a:noFill/>
          </a:ln>
        </p:spPr>
      </p:pic>
    </p:spTree>
    <p:extLst>
      <p:ext uri="{BB962C8B-B14F-4D97-AF65-F5344CB8AC3E}">
        <p14:creationId xmlns:p14="http://schemas.microsoft.com/office/powerpoint/2010/main" val="10190270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764" y="512618"/>
            <a:ext cx="10377055" cy="4708981"/>
          </a:xfrm>
          <a:prstGeom prst="rect">
            <a:avLst/>
          </a:prstGeom>
          <a:noFill/>
        </p:spPr>
        <p:txBody>
          <a:bodyPr wrap="square" rtlCol="0">
            <a:spAutoFit/>
          </a:bodyPr>
          <a:lstStyle/>
          <a:p>
            <a:r>
              <a:rPr lang="en-GB" sz="2400" dirty="0"/>
              <a:t>Key areas for priority work include</a:t>
            </a:r>
            <a:r>
              <a:rPr lang="en-GB" sz="2400" dirty="0" smtClean="0"/>
              <a:t>:</a:t>
            </a:r>
          </a:p>
          <a:p>
            <a:endParaRPr lang="en-GB" dirty="0"/>
          </a:p>
          <a:p>
            <a:pPr marL="342900" lvl="0" indent="-342900">
              <a:spcAft>
                <a:spcPts val="0"/>
              </a:spcAft>
              <a:buFont typeface="Symbol" panose="05050102010706020507" pitchFamily="18" charset="2"/>
              <a:buChar char=""/>
            </a:pPr>
            <a:r>
              <a:rPr lang="en-GB" sz="2400" dirty="0">
                <a:latin typeface="Arial" panose="020B0604020202020204" pitchFamily="34" charset="0"/>
                <a:ea typeface="Times New Roman" panose="02020603050405020304" pitchFamily="18" charset="0"/>
              </a:rPr>
              <a:t>Developing resources, including culturally appropriate resources that create a common language, and reinforcement of the use of the Brook identification tool. This should include resources for parents as well as professionals and young people.</a:t>
            </a:r>
            <a:endParaRPr lang="en-GB" sz="2400" dirty="0" smtClean="0">
              <a:effectLst/>
              <a:latin typeface="Times New Roman" panose="02020603050405020304" pitchFamily="18" charset="0"/>
              <a:ea typeface="Times New Roman" panose="02020603050405020304" pitchFamily="18" charset="0"/>
            </a:endParaRPr>
          </a:p>
          <a:p>
            <a:pPr marL="457200">
              <a:spcAft>
                <a:spcPts val="0"/>
              </a:spcAft>
            </a:pPr>
            <a:r>
              <a:rPr lang="en-GB" sz="2400" dirty="0">
                <a:latin typeface="Arial" panose="020B0604020202020204" pitchFamily="34" charset="0"/>
                <a:ea typeface="Times New Roman" panose="02020603050405020304" pitchFamily="18" charset="0"/>
              </a:rPr>
              <a:t> </a:t>
            </a:r>
            <a:endParaRPr lang="en-GB" sz="24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2400" dirty="0">
                <a:latin typeface="Arial" panose="020B0604020202020204" pitchFamily="34" charset="0"/>
                <a:ea typeface="Times New Roman" panose="02020603050405020304" pitchFamily="18" charset="0"/>
              </a:rPr>
              <a:t>Explore, agree and implement</a:t>
            </a:r>
            <a:r>
              <a:rPr lang="en-GB" sz="2400" dirty="0" smtClean="0">
                <a:effectLst/>
                <a:latin typeface="Times New Roman" panose="02020603050405020304" pitchFamily="18" charset="0"/>
                <a:ea typeface="Times New Roman" panose="02020603050405020304" pitchFamily="18" charset="0"/>
              </a:rPr>
              <a:t> </a:t>
            </a:r>
            <a:r>
              <a:rPr lang="en-GB" sz="2400" dirty="0">
                <a:latin typeface="Arial" panose="020B0604020202020204" pitchFamily="34" charset="0"/>
                <a:ea typeface="Times New Roman" panose="02020603050405020304" pitchFamily="18" charset="0"/>
              </a:rPr>
              <a:t>interventions for lower risk cases to compliment the work already in place for higher risk cases.</a:t>
            </a:r>
            <a:endParaRPr lang="en-GB" sz="2400" dirty="0" smtClean="0">
              <a:effectLst/>
              <a:latin typeface="Times New Roman" panose="02020603050405020304" pitchFamily="18" charset="0"/>
              <a:ea typeface="Times New Roman" panose="02020603050405020304" pitchFamily="18" charset="0"/>
            </a:endParaRPr>
          </a:p>
          <a:p>
            <a:pPr>
              <a:spcAft>
                <a:spcPts val="0"/>
              </a:spcAft>
            </a:pPr>
            <a:r>
              <a:rPr lang="en-GB" sz="2400" dirty="0">
                <a:latin typeface="Arial" panose="020B0604020202020204" pitchFamily="34" charset="0"/>
                <a:ea typeface="Times New Roman" panose="02020603050405020304" pitchFamily="18" charset="0"/>
              </a:rPr>
              <a:t> </a:t>
            </a:r>
            <a:endParaRPr lang="en-GB" sz="2400" dirty="0" smtClean="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pPr>
            <a:r>
              <a:rPr lang="en-GB" sz="2400" dirty="0">
                <a:latin typeface="Arial" panose="020B0604020202020204" pitchFamily="34" charset="0"/>
                <a:ea typeface="Times New Roman" panose="02020603050405020304" pitchFamily="18" charset="0"/>
              </a:rPr>
              <a:t>Providing a method of specialist support / supervision to the wider workforce who are working with cases of HSB.</a:t>
            </a:r>
            <a:endParaRPr lang="en-GB" sz="2400" dirty="0" smtClean="0">
              <a:effectLst/>
              <a:latin typeface="Times New Roman" panose="02020603050405020304" pitchFamily="18" charset="0"/>
              <a:ea typeface="Times New Roman" panose="02020603050405020304" pitchFamily="18" charset="0"/>
            </a:endParaRPr>
          </a:p>
          <a:p>
            <a:endParaRPr lang="en-GB" dirty="0"/>
          </a:p>
        </p:txBody>
      </p:sp>
      <p:sp>
        <p:nvSpPr>
          <p:cNvPr id="3" name="Rectangle 2"/>
          <p:cNvSpPr/>
          <p:nvPr/>
        </p:nvSpPr>
        <p:spPr>
          <a:xfrm>
            <a:off x="374073" y="318655"/>
            <a:ext cx="11513127" cy="628996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C:\Users\mansmi\Desktop\Logos\56634_NCSCP NEW 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76259" y="318655"/>
            <a:ext cx="798242" cy="1196636"/>
          </a:xfrm>
          <a:prstGeom prst="rect">
            <a:avLst/>
          </a:prstGeom>
          <a:noFill/>
          <a:ln>
            <a:noFill/>
          </a:ln>
        </p:spPr>
      </p:pic>
    </p:spTree>
    <p:extLst>
      <p:ext uri="{BB962C8B-B14F-4D97-AF65-F5344CB8AC3E}">
        <p14:creationId xmlns:p14="http://schemas.microsoft.com/office/powerpoint/2010/main" val="29348664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TotalTime>
  <Words>3420</Words>
  <Application>Microsoft Office PowerPoint</Application>
  <PresentationFormat>Widescreen</PresentationFormat>
  <Paragraphs>273</Paragraphs>
  <Slides>56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Arial Black</vt:lpstr>
      <vt:lpstr>Calibri</vt:lpstr>
      <vt:lpstr>Calibri Light</vt:lpstr>
      <vt:lpstr>Segoe UI</vt:lpstr>
      <vt:lpstr>Symbol</vt:lpstr>
      <vt:lpstr>Times New Roman</vt:lpstr>
      <vt:lpstr>Office Theme</vt:lpstr>
      <vt:lpstr>Nottingham City DSL Network</vt:lpstr>
      <vt:lpstr>PowerPoint Presentation</vt:lpstr>
      <vt:lpstr>PowerPoint Presentation</vt:lpstr>
      <vt:lpstr>Update from GOV.UK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Local Updates</vt:lpstr>
      <vt:lpstr>Mental Health Support Teams Sebrina Turner</vt:lpstr>
      <vt:lpstr>        Strength based training &amp; Signs of Safety slides will be uploaded onto the DSL webpage separately</vt:lpstr>
      <vt:lpstr>VRU Social Media Campaign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Sharp</vt:lpstr>
      <vt:lpstr>PowerPoint Presentation</vt:lpstr>
      <vt:lpstr>#Nottinghamyouvebeenmissed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Street Doctors</vt:lpstr>
    </vt:vector>
  </TitlesOfParts>
  <Company>Nottingham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Nottingham City DSL Network 14th October 2020 Welcome</dc:title>
  <dc:creator>Lisa Hurst</dc:creator>
  <cp:lastModifiedBy>Pat Whitby</cp:lastModifiedBy>
  <cp:revision>37</cp:revision>
  <dcterms:created xsi:type="dcterms:W3CDTF">2020-10-09T08:01:35Z</dcterms:created>
  <dcterms:modified xsi:type="dcterms:W3CDTF">2020-10-15T11:01:31Z</dcterms:modified>
</cp:coreProperties>
</file>