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85" r:id="rId4"/>
    <p:sldId id="305" r:id="rId5"/>
    <p:sldId id="306" r:id="rId6"/>
    <p:sldId id="288" r:id="rId7"/>
    <p:sldId id="289" r:id="rId8"/>
    <p:sldId id="293" r:id="rId9"/>
    <p:sldId id="294" r:id="rId10"/>
    <p:sldId id="295" r:id="rId11"/>
    <p:sldId id="299" r:id="rId12"/>
    <p:sldId id="297" r:id="rId13"/>
    <p:sldId id="303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Helvetica"/>
        <a:cs typeface="Helvetica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77" autoAdjust="0"/>
  </p:normalViewPr>
  <p:slideViewPr>
    <p:cSldViewPr>
      <p:cViewPr varScale="1">
        <p:scale>
          <a:sx n="84" d="100"/>
          <a:sy n="84" d="100"/>
        </p:scale>
        <p:origin x="23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4C83D8-2589-42CA-9CA0-4EE86E1D8A45}" type="datetimeFigureOut">
              <a:rPr lang="en-GB"/>
              <a:pPr>
                <a:defRPr/>
              </a:pPr>
              <a:t>18/10/2018</a:t>
            </a:fld>
            <a:endParaRPr lang="en-GB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E62A57-A208-4E66-A636-444C01258E2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31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</p:spPr>
        <p:txBody>
          <a:bodyPr/>
          <a:lstStyle/>
          <a:p>
            <a:pPr lvl="0"/>
            <a:endParaRPr noProof="0" dirty="0">
              <a:sym typeface="Helvetica Neue"/>
            </a:endParaRPr>
          </a:p>
        </p:txBody>
      </p:sp>
      <p:sp>
        <p:nvSpPr>
          <p:cNvPr id="16" name="Shape 16"/>
          <p:cNvSpPr>
            <a:spLocks noGrp="1"/>
          </p:cNvSpPr>
          <p:nvPr>
            <p:ph type="body" sz="quarter" idx="1"/>
          </p:nvPr>
        </p:nvSpPr>
        <p:spPr>
          <a:xfrm>
            <a:off x="906463" y="4714875"/>
            <a:ext cx="4984750" cy="4467225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30314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</p:spPr>
      </p:sp>
      <p:sp>
        <p:nvSpPr>
          <p:cNvPr id="112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8000"/>
              </a:lnSpc>
            </a:pPr>
            <a:endParaRPr lang="en-GB" sz="8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8000"/>
              </a:lnSpc>
            </a:pPr>
            <a:endParaRPr lang="en-GB" sz="8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09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8000"/>
              </a:lnSpc>
            </a:pPr>
            <a:endParaRPr lang="en-GB" sz="800" dirty="0" smtClean="0"/>
          </a:p>
        </p:txBody>
      </p:sp>
    </p:spTree>
    <p:extLst>
      <p:ext uri="{BB962C8B-B14F-4D97-AF65-F5344CB8AC3E}">
        <p14:creationId xmlns:p14="http://schemas.microsoft.com/office/powerpoint/2010/main" val="3587973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8000"/>
              </a:lnSpc>
            </a:pPr>
            <a:endParaRPr lang="en-GB" sz="800" dirty="0" smtClean="0"/>
          </a:p>
        </p:txBody>
      </p:sp>
    </p:spTree>
    <p:extLst>
      <p:ext uri="{BB962C8B-B14F-4D97-AF65-F5344CB8AC3E}">
        <p14:creationId xmlns:p14="http://schemas.microsoft.com/office/powerpoint/2010/main" val="3374473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4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631C5-FFDE-42E0-88FF-1026B63963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  <p:sp>
        <p:nvSpPr>
          <p:cNvPr id="4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7B63E-9CB4-489A-AA34-262FB09A96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54BAF-3EB7-4E1B-A264-426018D194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CFB3-3353-494F-AF09-3663E483BE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F1053-299C-4E7E-8C5B-6DF3881DBB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lvl="0"/>
            <a:endParaRPr lang="en-US" noProof="0" dirty="0">
              <a:sym typeface="Arial" charset="0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F510-54E3-4E41-B42C-EEA39339B7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OWERPOINT SLID BG.jpeg" descr="POWERPOINT SLID B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027" name="Shape 3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304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CB65C47-C952-4B82-82DB-AD8BC7CB01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28" name="Shape 4"/>
          <p:cNvSpPr>
            <a:spLocks noGrp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sym typeface="Arial" charset="0"/>
              </a:rPr>
              <a:t>Title Text</a:t>
            </a:r>
          </a:p>
        </p:txBody>
      </p:sp>
      <p:sp>
        <p:nvSpPr>
          <p:cNvPr id="1029" name="Shape 5"/>
          <p:cNvSpPr>
            <a:spLocks noGrp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>
                <a:sym typeface="Arial" charset="0"/>
              </a:rPr>
              <a:t>Body Level One</a:t>
            </a:r>
          </a:p>
          <a:p>
            <a:pPr lvl="1"/>
            <a:r>
              <a:rPr lang="en-GB" smtClean="0">
                <a:sym typeface="Arial" charset="0"/>
              </a:rPr>
              <a:t>Body Level Two</a:t>
            </a:r>
          </a:p>
          <a:p>
            <a:pPr lvl="2"/>
            <a:r>
              <a:rPr lang="en-GB" smtClean="0">
                <a:sym typeface="Arial" charset="0"/>
              </a:rPr>
              <a:t>Body Level Three</a:t>
            </a:r>
          </a:p>
          <a:p>
            <a:pPr lvl="3"/>
            <a:r>
              <a:rPr lang="en-GB" smtClean="0">
                <a:sym typeface="Arial" charset="0"/>
              </a:rPr>
              <a:t>Body Level Four</a:t>
            </a:r>
          </a:p>
          <a:p>
            <a:pPr lvl="4"/>
            <a:r>
              <a:rPr lang="en-GB" smtClean="0">
                <a:sym typeface="Arial" charset="0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Arial"/>
          <a:cs typeface="Arial"/>
          <a:sym typeface="Arial" charset="0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4pPr>
      <a:lvl5pPr marL="2235200" indent="-406400" algn="l" rtl="0" eaLnBrk="0" fontAlgn="base" hangingPunct="0">
        <a:spcBef>
          <a:spcPts val="7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Arial"/>
          <a:ea typeface="Arial"/>
          <a:cs typeface="Arial"/>
          <a:sym typeface="Arial" charset="0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feguardinginschools.co.uk/contextual-safeguardin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nottinghamschools.org.uk/leadership-and-management-support/partnerships/designated-safeguarding-lead-dsl-networ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ducateagainsthate.com/" TargetMode="External"/><Relationship Id="rId3" Type="http://schemas.openxmlformats.org/officeDocument/2006/relationships/hyperlink" Target="https://www.gov.uk/government/publications/keeping-children-safe-in-education--2" TargetMode="External"/><Relationship Id="rId7" Type="http://schemas.openxmlformats.org/officeDocument/2006/relationships/hyperlink" Target="https://www.safeguardinginschools.co.uk/disqualification-by-association-september-201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ugdpr.org/" TargetMode="External"/><Relationship Id="rId5" Type="http://schemas.openxmlformats.org/officeDocument/2006/relationships/hyperlink" Target="https://www.gov.uk/government/publications/working-together-to-safeguard-children--2" TargetMode="External"/><Relationship Id="rId4" Type="http://schemas.openxmlformats.org/officeDocument/2006/relationships/hyperlink" Target="15%20day%20RR%20Process%20Map.docx" TargetMode="External"/><Relationship Id="rId9" Type="http://schemas.openxmlformats.org/officeDocument/2006/relationships/hyperlink" Target="https://assets.publishing.service.gov.uk/government/uploads/system/uploads/attachment_data/file/746560/6-1914-HO-Multi_Agency_Statutory_Guidance_on_FGM__-_MASTER_V7_-_FINAL_-_Amended081018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tinghamcity.gov.uk/ncs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vimeo.com/user21885323/review/261080642/976133564f" TargetMode="External"/><Relationship Id="rId4" Type="http://schemas.openxmlformats.org/officeDocument/2006/relationships/hyperlink" Target="https://www.youtube.com/watch?v=dAdNL6d4lp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tinghamschools.org.uk/media/1170300/city-schools-safeguarding-framework-sept-2018-004.doc" TargetMode="External"/><Relationship Id="rId2" Type="http://schemas.openxmlformats.org/officeDocument/2006/relationships/hyperlink" Target="http://www.nottinghamschools.org.uk/media/1170233/improving-communication_-gp-practices-and-schools-july-18.pptx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ttinghamschools.org.uk/teaching-and-learning-support/relationships-and-sex-education/rse-day-2019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nottinghamschools.org.uk/teaching-and-learning-support/relationships-and-sex-educatio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18"/>
          <p:cNvSpPr>
            <a:spLocks noGrp="1"/>
          </p:cNvSpPr>
          <p:nvPr>
            <p:ph type="title" idx="4294967295"/>
          </p:nvPr>
        </p:nvSpPr>
        <p:spPr>
          <a:xfrm>
            <a:off x="684213" y="2060575"/>
            <a:ext cx="7772400" cy="1470025"/>
          </a:xfrm>
        </p:spPr>
        <p:txBody>
          <a:bodyPr lIns="0" tIns="0" rIns="0" bIns="0"/>
          <a:lstStyle/>
          <a:p>
            <a:pPr eaLnBrk="1" hangingPunct="1"/>
            <a: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r>
              <a:rPr lang="en-GB" altLang="en-US" sz="4800" kern="1200" cap="all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lang="en-GB" altLang="en-US" sz="4800" kern="1200" cap="all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Nottingham city</a:t>
            </a:r>
            <a:b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dsl network</a:t>
            </a:r>
            <a:b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lang="en-GB" altLang="en-US" sz="48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</a:br>
            <a:r>
              <a:rPr lang="en-GB" altLang="en-US" sz="36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October </a:t>
            </a:r>
            <a:r>
              <a:rPr lang="en-GB" altLang="en-US" sz="3600" kern="1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10 2018</a:t>
            </a:r>
            <a:endParaRPr lang="en-GB" sz="3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68313" y="5661025"/>
            <a:ext cx="48244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24739"/>
            <a:ext cx="1224915" cy="187257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All assessments of children should consider: 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Wider environmental factors which may threaten safety and/or welfare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Children who are alleged perpetrators should also be assessed to understand the impact of environmental factors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Interventions should focus on addressing wider environmental factors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Individual needs and vulnerabilities of each child should be assessed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2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Parental capacity to support the child should be considered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582326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412777"/>
            <a:ext cx="5022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What are the challenges and opportunities for you in your setting?</a:t>
            </a:r>
          </a:p>
        </p:txBody>
      </p:sp>
    </p:spTree>
    <p:extLst>
      <p:ext uri="{BB962C8B-B14F-4D97-AF65-F5344CB8AC3E}">
        <p14:creationId xmlns:p14="http://schemas.microsoft.com/office/powerpoint/2010/main" val="15352521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endParaRPr lang="en-GB" sz="3600" u="sng" kern="1200" cap="all" dirty="0" smtClean="0">
              <a:solidFill>
                <a:prstClr val="black"/>
              </a:solidFill>
              <a:latin typeface="Tw Cen MT" panose="020B0602020104020603"/>
              <a:ea typeface="+mn-ea"/>
              <a:cs typeface="+mn-cs"/>
              <a:hlinkClick r:id="rId2"/>
            </a:endParaRPr>
          </a:p>
          <a:p>
            <a:pPr marL="0" lvl="0" indent="0" algn="ctr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r>
              <a:rPr lang="en-GB" sz="3600" u="sng" kern="1200" cap="all" dirty="0" smtClean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  <a:hlinkClick r:id="rId2"/>
              </a:rPr>
              <a:t>https</a:t>
            </a:r>
            <a:r>
              <a:rPr lang="en-GB" sz="3600" u="sng" kern="1200" cap="all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  <a:hlinkClick r:id="rId2"/>
              </a:rPr>
              <a:t>://www.safeguardinginschools.co.uk/contextual-safeguarding/</a:t>
            </a:r>
            <a:r>
              <a:rPr lang="en-GB" sz="3600" kern="1200" cap="all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90183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kern="1200" cap="all" dirty="0">
                <a:solidFill>
                  <a:prstClr val="black"/>
                </a:solidFill>
                <a:latin typeface="Tw Cen MT" panose="020B0602020104020603"/>
                <a:ea typeface="+mj-ea"/>
                <a:cs typeface="+mj-cs"/>
              </a:rPr>
              <a:t>Modern Slavery Training</a:t>
            </a:r>
            <a:br>
              <a:rPr lang="en-GB" sz="3600" b="1" kern="1200" cap="all" dirty="0">
                <a:solidFill>
                  <a:prstClr val="black"/>
                </a:solidFill>
                <a:latin typeface="Tw Cen MT" panose="020B0602020104020603"/>
                <a:ea typeface="+mj-ea"/>
                <a:cs typeface="+mj-cs"/>
              </a:rPr>
            </a:br>
            <a:r>
              <a:rPr lang="en-GB" sz="3600" b="1" kern="1200" cap="all" dirty="0">
                <a:solidFill>
                  <a:prstClr val="black"/>
                </a:solidFill>
                <a:latin typeface="Tw Cen MT" panose="020B0602020104020603"/>
                <a:ea typeface="+mj-ea"/>
                <a:cs typeface="+mj-cs"/>
              </a:rPr>
              <a:t>and Human Trafficking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040088"/>
          </a:xfrm>
        </p:spPr>
        <p:txBody>
          <a:bodyPr/>
          <a:lstStyle/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Modern Slavery training session hosted by Hope for Justice following the DSL Network 12</a:t>
            </a:r>
            <a:r>
              <a:rPr lang="en-GB" sz="1800" kern="1200" baseline="300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th</a:t>
            </a: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February 2019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/>
            </a:r>
            <a:b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</a:b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Session will run from 1pm – 3pm and lunch will be provided for participants after the DSL Network at Notts County Ground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GB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Capacity will be limited to 1 place per school (potential for additional training later in the year for additional staff members)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GB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Cost £30 per participant to contribute towards external booking and room hire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GB" sz="1800" kern="1200" dirty="0">
              <a:solidFill>
                <a:prstClr val="black"/>
              </a:solidFill>
              <a:latin typeface="Tw Cen MT" panose="020B0602020104020603"/>
              <a:ea typeface="+mn-ea"/>
              <a:cs typeface="+mn-cs"/>
            </a:endParaRP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Booking details will be sent out shortly via SCENE and on the DSL Network Webpage: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GB" sz="11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  <a:hlinkClick r:id="rId2"/>
              </a:rPr>
              <a:t>http://www.nottinghamschools.org.uk/leadership-and-management-support/partnerships/designated-safeguarding-lead-dsl-network/</a:t>
            </a:r>
            <a:r>
              <a:rPr lang="en-GB" sz="11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23906"/>
            <a:ext cx="1182070" cy="1069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513" y="5913619"/>
            <a:ext cx="2552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585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333375"/>
            <a:ext cx="7772400" cy="1079500"/>
          </a:xfrm>
        </p:spPr>
        <p:txBody>
          <a:bodyPr/>
          <a:lstStyle/>
          <a:p>
            <a:r>
              <a:rPr lang="en-GB" altLang="en-US" sz="4000" dirty="0">
                <a:latin typeface="Arial" panose="020B0604020202020204" pitchFamily="34" charset="0"/>
              </a:rPr>
              <a:t>DSL Network</a:t>
            </a:r>
            <a:br>
              <a:rPr lang="en-GB" altLang="en-US" sz="4000" dirty="0">
                <a:latin typeface="Arial" panose="020B0604020202020204" pitchFamily="34" charset="0"/>
              </a:rPr>
            </a:br>
            <a:r>
              <a:rPr lang="en-GB" altLang="en-US" sz="4000" dirty="0">
                <a:latin typeface="Arial" panose="020B0604020202020204" pitchFamily="34" charset="0"/>
              </a:rPr>
              <a:t>Aims and Purpose </a:t>
            </a:r>
            <a:endParaRPr lang="en-GB" sz="3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557338"/>
            <a:ext cx="7777162" cy="5019675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</a:rPr>
              <a:t>To promote connectivity with the </a:t>
            </a:r>
            <a:r>
              <a:rPr lang="en-GB" altLang="en-US" dirty="0" smtClean="0">
                <a:latin typeface="Arial" panose="020B0604020202020204" pitchFamily="34" charset="0"/>
              </a:rPr>
              <a:t>Nottingham City </a:t>
            </a:r>
            <a:r>
              <a:rPr lang="en-GB" altLang="en-US" dirty="0">
                <a:latin typeface="Arial" panose="020B0604020202020204" pitchFamily="34" charset="0"/>
              </a:rPr>
              <a:t>Safeguarding Children Board </a:t>
            </a:r>
          </a:p>
          <a:p>
            <a:pPr marL="457200" indent="-457200"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</a:rPr>
              <a:t>Act as a conduit for policy updates </a:t>
            </a:r>
          </a:p>
          <a:p>
            <a:pPr marL="457200" indent="-457200">
              <a:buFontTx/>
              <a:buChar char="•"/>
            </a:pPr>
            <a:r>
              <a:rPr lang="en-GB" altLang="en-US" dirty="0">
                <a:latin typeface="Arial" panose="020B0604020202020204" pitchFamily="34" charset="0"/>
              </a:rPr>
              <a:t>A practice network which demonstrates professional behaviours and mutual support </a:t>
            </a:r>
          </a:p>
          <a:p>
            <a:pPr marL="266700" indent="0">
              <a:lnSpc>
                <a:spcPct val="80000"/>
              </a:lnSpc>
              <a:buFontTx/>
              <a:buAutoNum type="arabicPeriod"/>
            </a:pPr>
            <a:endParaRPr lang="en-GB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260350"/>
            <a:ext cx="7772400" cy="1079500"/>
          </a:xfrm>
        </p:spPr>
        <p:txBody>
          <a:bodyPr/>
          <a:lstStyle/>
          <a:p>
            <a:r>
              <a:rPr lang="en-GB" sz="4000" dirty="0"/>
              <a:t>National updates</a:t>
            </a:r>
            <a:endParaRPr lang="en-GB" sz="3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341438"/>
            <a:ext cx="7920037" cy="5019675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sz="2800" dirty="0" smtClean="0"/>
              <a:t>KCSIE – updated September 2018 in line with WT </a:t>
            </a:r>
            <a:r>
              <a:rPr lang="en-GB" sz="2800" dirty="0"/>
              <a:t>2018 </a:t>
            </a:r>
            <a:r>
              <a:rPr lang="en-GB" sz="1200" dirty="0">
                <a:hlinkClick r:id="rId3"/>
              </a:rPr>
              <a:t>https://www.gov.uk/government/publications/keeping-children-safe-in-education--</a:t>
            </a:r>
            <a:r>
              <a:rPr lang="en-GB" sz="1200" dirty="0" smtClean="0">
                <a:hlinkClick r:id="rId3"/>
              </a:rPr>
              <a:t>2</a:t>
            </a:r>
            <a:r>
              <a:rPr lang="en-GB" sz="1200" dirty="0" smtClean="0"/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800" dirty="0" smtClean="0">
                <a:hlinkClick r:id="rId4" action="ppaction://hlinkfile"/>
              </a:rPr>
              <a:t>WT 2018 you will be </a:t>
            </a:r>
            <a:r>
              <a:rPr lang="en-GB" sz="2800" dirty="0">
                <a:hlinkClick r:id="rId4" action="ppaction://hlinkfile"/>
              </a:rPr>
              <a:t>included </a:t>
            </a:r>
            <a:r>
              <a:rPr lang="en-GB" sz="1200" dirty="0">
                <a:hlinkClick r:id="rId5"/>
              </a:rPr>
              <a:t>https://www.gov.uk/government/publications/working-together-to-safeguard-children--</a:t>
            </a:r>
            <a:r>
              <a:rPr lang="en-GB" sz="1200" dirty="0" smtClean="0">
                <a:hlinkClick r:id="rId5"/>
              </a:rPr>
              <a:t>2</a:t>
            </a:r>
            <a:r>
              <a:rPr lang="en-GB" sz="1200" dirty="0" smtClean="0"/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800" dirty="0" smtClean="0"/>
              <a:t>GDPR – </a:t>
            </a:r>
            <a:r>
              <a:rPr lang="en-GB" sz="1200" dirty="0">
                <a:hlinkClick r:id="rId6"/>
              </a:rPr>
              <a:t>https://eugdpr.org</a:t>
            </a:r>
            <a:r>
              <a:rPr lang="en-GB" sz="1200" dirty="0" smtClean="0">
                <a:hlinkClick r:id="rId6"/>
              </a:rPr>
              <a:t>/</a:t>
            </a:r>
            <a:r>
              <a:rPr lang="en-GB" sz="12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Disqualification by Association </a:t>
            </a:r>
            <a:r>
              <a:rPr lang="en-GB" sz="1200" dirty="0">
                <a:hlinkClick r:id="rId7"/>
              </a:rPr>
              <a:t>https://www.safeguardinginschools.co.uk/disqualification-by-association-september-2018</a:t>
            </a:r>
            <a:r>
              <a:rPr lang="en-GB" sz="1200" dirty="0" smtClean="0">
                <a:hlinkClick r:id="rId7"/>
              </a:rPr>
              <a:t>/</a:t>
            </a:r>
            <a:r>
              <a:rPr lang="en-GB" sz="12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Educate Against </a:t>
            </a:r>
            <a:r>
              <a:rPr lang="en-GB" dirty="0" smtClean="0"/>
              <a:t>Hate </a:t>
            </a:r>
            <a:r>
              <a:rPr lang="en-GB" sz="1200" dirty="0" smtClean="0">
                <a:hlinkClick r:id="rId8"/>
              </a:rPr>
              <a:t>https</a:t>
            </a:r>
            <a:r>
              <a:rPr lang="en-GB" sz="1200" dirty="0">
                <a:hlinkClick r:id="rId8"/>
              </a:rPr>
              <a:t>://educateagainsthate.com</a:t>
            </a:r>
            <a:r>
              <a:rPr lang="en-GB" sz="1200" dirty="0" smtClean="0">
                <a:hlinkClick r:id="rId8"/>
              </a:rPr>
              <a:t>/</a:t>
            </a:r>
            <a:endParaRPr lang="en-GB" sz="1200" dirty="0"/>
          </a:p>
          <a:p>
            <a:pPr lvl="0"/>
            <a:r>
              <a:rPr lang="en-GB" dirty="0" smtClean="0"/>
              <a:t>IICSA</a:t>
            </a:r>
          </a:p>
          <a:p>
            <a:pPr lvl="0"/>
            <a:r>
              <a:rPr lang="en-GB" dirty="0" smtClean="0"/>
              <a:t>FGM </a:t>
            </a:r>
            <a:r>
              <a:rPr lang="en-GB" dirty="0"/>
              <a:t>update </a:t>
            </a:r>
            <a:r>
              <a:rPr lang="en-GB" sz="1200" dirty="0">
                <a:hlinkClick r:id="rId9"/>
              </a:rPr>
              <a:t>https://assets.publishing.service.gov.uk/government/uploads/system/uploads/attachment_data/file/746560/6-1914-HO-Multi_Agency_Statutory_Guidance_on_FGM__-_MASTER_V7_-_FINAL_-_</a:t>
            </a:r>
            <a:r>
              <a:rPr lang="en-GB" sz="1200" dirty="0" smtClean="0">
                <a:hlinkClick r:id="rId9"/>
              </a:rPr>
              <a:t>Amended081018.pdf</a:t>
            </a:r>
            <a:r>
              <a:rPr lang="en-GB" sz="1200" dirty="0" smtClean="0"/>
              <a:t> </a:t>
            </a:r>
            <a:endParaRPr lang="en-GB" sz="11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Procedures </a:t>
            </a:r>
            <a:endParaRPr lang="en-GB" sz="2800" dirty="0" smtClean="0"/>
          </a:p>
          <a:p>
            <a:pPr marL="0" lvl="0" indent="0">
              <a:buNone/>
            </a:pPr>
            <a:r>
              <a:rPr lang="en-GB" sz="2800" dirty="0">
                <a:hlinkClick r:id="rId3"/>
              </a:rPr>
              <a:t>http://</a:t>
            </a:r>
            <a:r>
              <a:rPr lang="en-GB" sz="2800" dirty="0" smtClean="0">
                <a:hlinkClick r:id="rId3"/>
              </a:rPr>
              <a:t>www.nottinghamcity.gov.uk/ncsc</a:t>
            </a:r>
            <a:endParaRPr lang="en-GB" sz="2800" dirty="0" smtClean="0"/>
          </a:p>
          <a:p>
            <a:pPr lvl="0"/>
            <a:r>
              <a:rPr lang="en-GB" sz="2800" dirty="0" smtClean="0"/>
              <a:t>Training </a:t>
            </a:r>
            <a:endParaRPr lang="en-GB" sz="2800" dirty="0"/>
          </a:p>
          <a:p>
            <a:pPr lvl="0"/>
            <a:r>
              <a:rPr lang="en-GB" sz="2800" dirty="0"/>
              <a:t>Was Not brought </a:t>
            </a:r>
            <a:endParaRPr lang="en-GB" sz="2800" dirty="0" smtClean="0"/>
          </a:p>
          <a:p>
            <a:pPr marL="0" lvl="0" indent="0">
              <a:buNone/>
            </a:pPr>
            <a:r>
              <a:rPr lang="en-GB" sz="2800" dirty="0">
                <a:hlinkClick r:id="rId4"/>
              </a:rPr>
              <a:t>https://</a:t>
            </a:r>
            <a:r>
              <a:rPr lang="en-GB" sz="2800" dirty="0" smtClean="0">
                <a:hlinkClick r:id="rId4"/>
              </a:rPr>
              <a:t>www.youtube.com/watch?v=dAdNL6d4lpk</a:t>
            </a:r>
            <a:endParaRPr lang="en-GB" sz="2800" dirty="0"/>
          </a:p>
          <a:p>
            <a:pPr lvl="0"/>
            <a:r>
              <a:rPr lang="en-GB" sz="2800" dirty="0"/>
              <a:t>Missing Appointments Matter </a:t>
            </a:r>
            <a:endParaRPr lang="en-GB" sz="2800" dirty="0" smtClean="0"/>
          </a:p>
          <a:p>
            <a:pPr marL="0" lvl="0" indent="0">
              <a:buNone/>
            </a:pPr>
            <a:r>
              <a:rPr lang="en-GB" sz="2800" dirty="0">
                <a:hlinkClick r:id="rId5"/>
              </a:rPr>
              <a:t>https://</a:t>
            </a:r>
            <a:r>
              <a:rPr lang="en-GB" sz="2800" dirty="0" smtClean="0">
                <a:hlinkClick r:id="rId5"/>
              </a:rPr>
              <a:t>vimeo.com/user21885323/review/261080642/976133564f</a:t>
            </a:r>
            <a:endParaRPr lang="en-GB" sz="2800" dirty="0" smtClean="0"/>
          </a:p>
          <a:p>
            <a:pPr marL="0" lv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49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 Communication - presentation on the DSL web page. Maps shared with schools and GP practices </a:t>
            </a:r>
            <a:r>
              <a:rPr lang="en-GB" sz="1050" dirty="0">
                <a:hlinkClick r:id="rId2"/>
              </a:rPr>
              <a:t>http://www.nottinghamschools.org.uk/media/1170233/improving-communication_-</a:t>
            </a:r>
            <a:r>
              <a:rPr lang="en-GB" sz="1050" dirty="0" smtClean="0">
                <a:hlinkClick r:id="rId2"/>
              </a:rPr>
              <a:t>gp-practices-and-schools-july-18.pptx</a:t>
            </a:r>
            <a:r>
              <a:rPr lang="en-GB" sz="1050" dirty="0" smtClean="0"/>
              <a:t> </a:t>
            </a:r>
            <a:endParaRPr lang="en-GB" sz="1050" dirty="0"/>
          </a:p>
          <a:p>
            <a:pPr lvl="0"/>
            <a:r>
              <a:rPr lang="en-GB" dirty="0"/>
              <a:t>NCSCB Update</a:t>
            </a:r>
          </a:p>
          <a:p>
            <a:pPr lvl="0"/>
            <a:r>
              <a:rPr lang="en-GB" dirty="0"/>
              <a:t>Nottingham Safeguarding Policy Framework </a:t>
            </a:r>
            <a:r>
              <a:rPr lang="en-GB" sz="1200" dirty="0">
                <a:hlinkClick r:id="rId3"/>
              </a:rPr>
              <a:t>http://</a:t>
            </a:r>
            <a:r>
              <a:rPr lang="en-GB" sz="1200" dirty="0" smtClean="0">
                <a:hlinkClick r:id="rId3"/>
              </a:rPr>
              <a:t>www.nottinghamschools.org.uk/media/1170300/city-schools-safeguarding-framework-sept-2018-004.doc</a:t>
            </a:r>
            <a:r>
              <a:rPr lang="en-GB" sz="1200" dirty="0" smtClean="0"/>
              <a:t> </a:t>
            </a:r>
            <a:endParaRPr lang="en-GB" sz="1200" dirty="0"/>
          </a:p>
          <a:p>
            <a:pPr lvl="0"/>
            <a:r>
              <a:rPr lang="en-GB" dirty="0"/>
              <a:t>Service Update</a:t>
            </a:r>
          </a:p>
          <a:p>
            <a:r>
              <a:rPr lang="en-GB" dirty="0"/>
              <a:t>CP File Retention and Transfer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549275"/>
            <a:ext cx="7772400" cy="1079500"/>
          </a:xfrm>
        </p:spPr>
        <p:txBody>
          <a:bodyPr/>
          <a:lstStyle/>
          <a:p>
            <a:r>
              <a:rPr lang="en-GB" sz="4000" dirty="0"/>
              <a:t>Local updates</a:t>
            </a:r>
            <a:endParaRPr lang="en-GB" sz="3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628775"/>
            <a:ext cx="7705228" cy="4659314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 sz="3600" dirty="0">
                <a:ea typeface="ＭＳ Ｐゴシック" panose="020B0600070205080204" pitchFamily="34" charset="-128"/>
              </a:rPr>
              <a:t>RSE Day 2018 – what we </a:t>
            </a:r>
            <a:r>
              <a:rPr lang="en-GB" altLang="en-US" sz="3600" dirty="0" smtClean="0">
                <a:ea typeface="ＭＳ Ｐゴシック" panose="020B0600070205080204" pitchFamily="34" charset="-128"/>
              </a:rPr>
              <a:t>achieved</a:t>
            </a:r>
          </a:p>
          <a:p>
            <a:pPr marL="457200" lvl="0" indent="-4572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•"/>
            </a:pPr>
            <a:r>
              <a:rPr lang="en-GB" altLang="en-US" sz="2000" kern="1200" cap="all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22 Nottingham schools took part</a:t>
            </a:r>
          </a:p>
          <a:p>
            <a:pPr marL="457200" lvl="0" indent="-4572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•"/>
            </a:pPr>
            <a:r>
              <a:rPr lang="en-GB" altLang="en-US" sz="2000" kern="1200" cap="all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18 organisations joined in</a:t>
            </a:r>
          </a:p>
          <a:p>
            <a:pPr marL="457200" lvl="0" indent="-4572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•"/>
            </a:pPr>
            <a:r>
              <a:rPr lang="en-GB" altLang="en-US" sz="2000" kern="1200" cap="all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There were 440 tweets using #RSEday on the 28 June</a:t>
            </a:r>
          </a:p>
          <a:p>
            <a:pPr marL="457200" lvl="0" indent="-4572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•"/>
            </a:pPr>
            <a:r>
              <a:rPr lang="en-GB" altLang="en-US" sz="2000" kern="1200" cap="all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Approximately 2600 children and young people involved</a:t>
            </a:r>
          </a:p>
          <a:p>
            <a:pPr marL="457200" lvl="0" indent="-4572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•"/>
            </a:pPr>
            <a:r>
              <a:rPr lang="en-GB" altLang="en-US" sz="2000" kern="1200" cap="all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#RSEday trended on twitter in Nottingham</a:t>
            </a:r>
          </a:p>
          <a:p>
            <a:pPr marL="457200" lvl="0" indent="-4572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Char char="•"/>
            </a:pPr>
            <a:r>
              <a:rPr lang="en-GB" altLang="en-US" sz="2000" kern="1200" cap="all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Activities included:  health days, training events, family learning, research, workshops, displays.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3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345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549275"/>
            <a:ext cx="7772400" cy="1079500"/>
          </a:xfrm>
        </p:spPr>
        <p:txBody>
          <a:bodyPr/>
          <a:lstStyle/>
          <a:p>
            <a:r>
              <a:rPr lang="en-GB" sz="4000" dirty="0"/>
              <a:t>Local updates</a:t>
            </a:r>
            <a:br>
              <a:rPr lang="en-GB" sz="4000" dirty="0"/>
            </a:br>
            <a:endParaRPr lang="en-GB" sz="3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556793"/>
            <a:ext cx="7777162" cy="4731296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en-GB" altLang="en-US" sz="2000" dirty="0">
                <a:ea typeface="ＭＳ Ｐゴシック" panose="020B0600070205080204" pitchFamily="34" charset="-128"/>
              </a:rPr>
              <a:t>RSE Day 2019 – 27 </a:t>
            </a:r>
            <a:r>
              <a:rPr lang="en-GB" altLang="en-US" sz="2000" dirty="0" smtClean="0">
                <a:ea typeface="ＭＳ Ｐゴシック" panose="020B0600070205080204" pitchFamily="34" charset="-128"/>
              </a:rPr>
              <a:t>June</a:t>
            </a:r>
          </a:p>
          <a:p>
            <a:pPr marL="457200" indent="-457200">
              <a:buFontTx/>
              <a:buChar char="•"/>
            </a:pPr>
            <a:r>
              <a:rPr lang="en-GB" altLang="en-US" sz="2000" dirty="0">
                <a:ea typeface="ＭＳ Ｐゴシック" panose="020B0600070205080204" pitchFamily="34" charset="-128"/>
              </a:rPr>
              <a:t>Increase the number of Nottingham schools taking part</a:t>
            </a:r>
          </a:p>
          <a:p>
            <a:pPr marL="457200" indent="-457200">
              <a:buFontTx/>
              <a:buChar char="•"/>
            </a:pPr>
            <a:r>
              <a:rPr lang="en-GB" altLang="en-US" sz="2000" dirty="0">
                <a:ea typeface="ＭＳ Ｐゴシック" panose="020B0600070205080204" pitchFamily="34" charset="-128"/>
              </a:rPr>
              <a:t>Encourage more community engagement – it’s not just schools!</a:t>
            </a:r>
          </a:p>
          <a:p>
            <a:pPr marL="457200" indent="-457200">
              <a:buFontTx/>
              <a:buChar char="•"/>
            </a:pPr>
            <a:r>
              <a:rPr lang="en-GB" altLang="en-US" sz="2000" dirty="0">
                <a:ea typeface="ＭＳ Ｐゴシック" panose="020B0600070205080204" pitchFamily="34" charset="-128"/>
              </a:rPr>
              <a:t>Make RSE Day a national day of celebration with partners</a:t>
            </a:r>
          </a:p>
          <a:p>
            <a:pPr marL="457200" indent="-457200">
              <a:buFontTx/>
              <a:buChar char="•"/>
            </a:pPr>
            <a:r>
              <a:rPr lang="en-GB" altLang="en-US" sz="2000" dirty="0">
                <a:ea typeface="ＭＳ Ｐゴシック" panose="020B0600070205080204" pitchFamily="34" charset="-128"/>
              </a:rPr>
              <a:t>Updates will be posted here:  </a:t>
            </a:r>
            <a:r>
              <a:rPr lang="en-GB" altLang="en-US" sz="2000" dirty="0">
                <a:ea typeface="ＭＳ Ｐゴシック" panose="020B0600070205080204" pitchFamily="34" charset="-128"/>
                <a:hlinkClick r:id="rId3"/>
              </a:rPr>
              <a:t>http://www.nottinghamschools.org.uk/teaching-and-learning-support/relationships-and-sex-education/rse-day-2019/</a:t>
            </a:r>
            <a:endParaRPr lang="en-GB" altLang="en-US" sz="2000" dirty="0">
              <a:ea typeface="ＭＳ Ｐゴシック" panose="020B0600070205080204" pitchFamily="34" charset="-128"/>
            </a:endParaRPr>
          </a:p>
          <a:p>
            <a:pPr marL="457200" indent="-457200">
              <a:buFontTx/>
              <a:buChar char="•"/>
            </a:pPr>
            <a:r>
              <a:rPr lang="en-GB" altLang="en-US" sz="2000" dirty="0">
                <a:ea typeface="ＭＳ Ｐゴシック" panose="020B0600070205080204" pitchFamily="34" charset="-128"/>
              </a:rPr>
              <a:t>More details on RSE training and support here:  </a:t>
            </a:r>
            <a:r>
              <a:rPr lang="en-GB" altLang="en-US" sz="2000" dirty="0">
                <a:ea typeface="ＭＳ Ｐゴシック" panose="020B0600070205080204" pitchFamily="34" charset="-128"/>
                <a:hlinkClick r:id="rId4"/>
              </a:rPr>
              <a:t>http://www.nottinghamschools.org.uk/teaching-and-learning-support/relationships-and-sex-education/</a:t>
            </a:r>
            <a:endParaRPr lang="en-GB" altLang="en-US" sz="2000" dirty="0">
              <a:ea typeface="ＭＳ Ｐゴシック" panose="020B0600070205080204" pitchFamily="34" charset="-128"/>
            </a:endParaRPr>
          </a:p>
          <a:p>
            <a:pPr marL="457200" indent="-457200">
              <a:buFontTx/>
              <a:buChar char="•"/>
            </a:pPr>
            <a:r>
              <a:rPr lang="en-GB" altLang="en-US" sz="2000" b="1" dirty="0">
                <a:ea typeface="ＭＳ Ｐゴシック" panose="020B0600070205080204" pitchFamily="34" charset="-128"/>
              </a:rPr>
              <a:t>GET INVOLVED, BE CREATIVE, SHOWCASE YOUR GOOD PRACTICE!!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33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Contextual Safeguarding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96752"/>
            <a:ext cx="7772400" cy="5661248"/>
          </a:xfrm>
        </p:spPr>
        <p:txBody>
          <a:bodyPr/>
          <a:lstStyle/>
          <a:p>
            <a:pPr marL="0" lvl="0" indent="0" algn="ctr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r>
              <a:rPr lang="en-US" sz="2000" kern="1200" dirty="0">
                <a:solidFill>
                  <a:prstClr val="white">
                    <a:lumMod val="50000"/>
                  </a:prstClr>
                </a:solidFill>
                <a:latin typeface="Tw Cen MT" panose="020B0602020104020603"/>
                <a:ea typeface="+mn-ea"/>
                <a:cs typeface="+mn-cs"/>
              </a:rPr>
              <a:t>An approach to understanding, and responding to, young people’s experiences of significant harm beyond their families. It recognises that the different relationships that young people form in their </a:t>
            </a:r>
            <a:r>
              <a:rPr lang="en-US" sz="2000" kern="1200" dirty="0" smtClean="0">
                <a:solidFill>
                  <a:prstClr val="white">
                    <a:lumMod val="50000"/>
                  </a:prstClr>
                </a:solidFill>
                <a:latin typeface="Tw Cen MT" panose="020B0602020104020603"/>
                <a:ea typeface="+mn-ea"/>
                <a:cs typeface="+mn-cs"/>
              </a:rPr>
              <a:t>neighborhoods, </a:t>
            </a:r>
            <a:r>
              <a:rPr lang="en-US" sz="2000" kern="1200" dirty="0">
                <a:solidFill>
                  <a:prstClr val="white">
                    <a:lumMod val="50000"/>
                  </a:prstClr>
                </a:solidFill>
                <a:latin typeface="Tw Cen MT" panose="020B0602020104020603"/>
                <a:ea typeface="+mn-ea"/>
                <a:cs typeface="+mn-cs"/>
              </a:rPr>
              <a:t>schools and online can feature violence and abuse. Parents and carers have little influence over these contexts, and young people’s experiences of extra-familial abuse can undermine parent-child relationships. Therefore children’s social care practitioners need to engage with individuals and sectors who do have influence over/within extra-familial contexts, and recognise that assessment of, and intervention with, these spaces are a critical part of safeguarding practices. Contextual Safeguarding, therefore, expands the objectives of child protection systems in recognition that young people are vulnerable to abuse in a range of social contexts</a:t>
            </a:r>
            <a:r>
              <a:rPr lang="en-US" sz="2000" kern="1200" dirty="0" smtClean="0">
                <a:solidFill>
                  <a:prstClr val="white">
                    <a:lumMod val="50000"/>
                  </a:prstClr>
                </a:solidFill>
                <a:latin typeface="Tw Cen MT" panose="020B0602020104020603"/>
                <a:ea typeface="+mn-ea"/>
                <a:cs typeface="+mn-cs"/>
              </a:rPr>
              <a:t>.</a:t>
            </a:r>
            <a:endParaRPr lang="en-GB" sz="2000" kern="1200" dirty="0" smtClean="0">
              <a:solidFill>
                <a:prstClr val="white">
                  <a:lumMod val="50000"/>
                </a:prstClr>
              </a:solidFill>
              <a:latin typeface="Tw Cen MT" panose="020B0602020104020603"/>
              <a:ea typeface="+mn-ea"/>
              <a:cs typeface="+mn-cs"/>
            </a:endParaRPr>
          </a:p>
          <a:p>
            <a:pPr marL="0" lvl="0" indent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r>
              <a:rPr lang="en-GB" sz="1400" kern="1200" dirty="0">
                <a:solidFill>
                  <a:prstClr val="white">
                    <a:lumMod val="50000"/>
                  </a:prstClr>
                </a:solidFill>
                <a:latin typeface="Tw Cen MT" panose="020B0602020104020603"/>
                <a:ea typeface="+mn-ea"/>
                <a:cs typeface="Helvetica"/>
              </a:rPr>
              <a:t>Contextual Safeguarding – an overview of the operational, strategic and conceptual framework</a:t>
            </a:r>
          </a:p>
          <a:p>
            <a:pPr marL="0" lvl="0" indent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r>
              <a:rPr lang="en-GB" sz="1400" kern="1200" dirty="0">
                <a:solidFill>
                  <a:prstClr val="white">
                    <a:lumMod val="50000"/>
                  </a:prstClr>
                </a:solidFill>
                <a:latin typeface="Tw Cen MT" panose="020B0602020104020603"/>
                <a:ea typeface="+mn-ea"/>
                <a:cs typeface="Helvetica"/>
              </a:rPr>
              <a:t>Carlene Firmin November 2017 (Institute of Applied Social Research &amp;The International Cent</a:t>
            </a:r>
            <a:endParaRPr lang="en-GB" sz="1400" dirty="0">
              <a:solidFill>
                <a:srgbClr val="000000"/>
              </a:solidFill>
            </a:endParaRPr>
          </a:p>
          <a:p>
            <a:pPr marL="0" lvl="0" indent="0" algn="ctr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endParaRPr lang="en-US" sz="2000" kern="1200" dirty="0">
              <a:solidFill>
                <a:prstClr val="white">
                  <a:lumMod val="50000"/>
                </a:prstClr>
              </a:solidFill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7445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Contextual Safeguarding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Children may be vulnerable to abuse or exploitation outside their families</a:t>
            </a:r>
          </a:p>
          <a:p>
            <a:pPr marL="228600" lvl="0" indent="-2286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Extra-familial threats may come from school, peer groups or from within the wider community or online</a:t>
            </a:r>
          </a:p>
          <a:p>
            <a:pPr marL="228600" lvl="0" indent="-22860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Children can be vulnerable to multiple threats including: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County Lines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Trafficking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Online Abuse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Sexual Exploitation</a:t>
            </a:r>
          </a:p>
          <a:p>
            <a:pPr marL="685800" lvl="1" indent="-228600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</a:pPr>
            <a:r>
              <a:rPr lang="en-GB" sz="2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Extremism and Radicalisation</a:t>
            </a:r>
          </a:p>
          <a:p>
            <a:pPr marL="457200" lvl="1" indent="0" algn="r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r>
              <a:rPr lang="en-GB" sz="1800" kern="1200" dirty="0">
                <a:solidFill>
                  <a:prstClr val="black"/>
                </a:solidFill>
                <a:latin typeface="Tw Cen MT" panose="020B0602020104020603"/>
                <a:ea typeface="+mn-ea"/>
                <a:cs typeface="+mn-cs"/>
              </a:rPr>
              <a:t>Working Together 2018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180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587</Words>
  <Application>Microsoft Office PowerPoint</Application>
  <PresentationFormat>On-screen Show (4:3)</PresentationFormat>
  <Paragraphs>78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Helvetica</vt:lpstr>
      <vt:lpstr>Helvetica Neue</vt:lpstr>
      <vt:lpstr>Times New Roman</vt:lpstr>
      <vt:lpstr>Tw Cen MT</vt:lpstr>
      <vt:lpstr>Default</vt:lpstr>
      <vt:lpstr>  Nottingham city dsl network  October 10 2018</vt:lpstr>
      <vt:lpstr>DSL Network Aims and Purpose </vt:lpstr>
      <vt:lpstr>National updates</vt:lpstr>
      <vt:lpstr>Local </vt:lpstr>
      <vt:lpstr>Local</vt:lpstr>
      <vt:lpstr>Local updates</vt:lpstr>
      <vt:lpstr>Local updates </vt:lpstr>
      <vt:lpstr>Contextual Safeguarding </vt:lpstr>
      <vt:lpstr>Contextual Safeguarding</vt:lpstr>
      <vt:lpstr>Assessments</vt:lpstr>
      <vt:lpstr>PowerPoint Presentation</vt:lpstr>
      <vt:lpstr>Further Information</vt:lpstr>
      <vt:lpstr>Modern Slavery Training and Human Trafficking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Services</dc:title>
  <dc:creator>Ceri Walters</dc:creator>
  <cp:lastModifiedBy>Peter McConnochie</cp:lastModifiedBy>
  <cp:revision>93</cp:revision>
  <dcterms:modified xsi:type="dcterms:W3CDTF">2018-10-18T15:32:51Z</dcterms:modified>
</cp:coreProperties>
</file>