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7" r:id="rId2"/>
    <p:sldId id="258" r:id="rId3"/>
    <p:sldId id="259" r:id="rId4"/>
    <p:sldId id="263" r:id="rId5"/>
    <p:sldId id="262" r:id="rId6"/>
    <p:sldId id="264" r:id="rId7"/>
    <p:sldId id="297" r:id="rId8"/>
    <p:sldId id="265" r:id="rId9"/>
    <p:sldId id="266" r:id="rId10"/>
    <p:sldId id="299" r:id="rId11"/>
    <p:sldId id="301" r:id="rId12"/>
    <p:sldId id="303" r:id="rId13"/>
    <p:sldId id="330" r:id="rId14"/>
    <p:sldId id="331" r:id="rId15"/>
    <p:sldId id="332" r:id="rId16"/>
    <p:sldId id="333" r:id="rId17"/>
    <p:sldId id="334" r:id="rId18"/>
    <p:sldId id="304"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0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4" autoAdjust="0"/>
    <p:restoredTop sz="94660"/>
  </p:normalViewPr>
  <p:slideViewPr>
    <p:cSldViewPr snapToGrid="0">
      <p:cViewPr varScale="1">
        <p:scale>
          <a:sx n="109" d="100"/>
          <a:sy n="109" d="100"/>
        </p:scale>
        <p:origin x="55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E4AD7-E90C-4529-B3C7-4B1BA666ABA2}" type="datetimeFigureOut">
              <a:rPr lang="en-GB" smtClean="0"/>
              <a:t>24/05/2018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FCC2FF-8685-463D-88DA-A2830A86EE8E}" type="slidenum">
              <a:rPr lang="en-GB" smtClean="0"/>
              <a:t>‹#›</a:t>
            </a:fld>
            <a:endParaRPr lang="en-GB" dirty="0"/>
          </a:p>
        </p:txBody>
      </p:sp>
    </p:spTree>
    <p:extLst>
      <p:ext uri="{BB962C8B-B14F-4D97-AF65-F5344CB8AC3E}">
        <p14:creationId xmlns:p14="http://schemas.microsoft.com/office/powerpoint/2010/main" val="759886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In December 2017, the Department for Education published its proposed revisions for the new edition of the statutory guidance, Keeping Children Safe in Education which will come into force in September 2018. The consultation on the proposals ended on 22nd February 2018.</a:t>
            </a:r>
            <a:endParaRPr lang="en-GB" dirty="0"/>
          </a:p>
        </p:txBody>
      </p:sp>
      <p:sp>
        <p:nvSpPr>
          <p:cNvPr id="4" name="Slide Number Placeholder 3"/>
          <p:cNvSpPr>
            <a:spLocks noGrp="1"/>
          </p:cNvSpPr>
          <p:nvPr>
            <p:ph type="sldNum" sz="quarter" idx="10"/>
          </p:nvPr>
        </p:nvSpPr>
        <p:spPr/>
        <p:txBody>
          <a:bodyPr/>
          <a:lstStyle/>
          <a:p>
            <a:fld id="{24FCC2FF-8685-463D-88DA-A2830A86EE8E}" type="slidenum">
              <a:rPr lang="en-GB" smtClean="0"/>
              <a:t>6</a:t>
            </a:fld>
            <a:endParaRPr lang="en-GB" dirty="0"/>
          </a:p>
        </p:txBody>
      </p:sp>
    </p:spTree>
    <p:extLst>
      <p:ext uri="{BB962C8B-B14F-4D97-AF65-F5344CB8AC3E}">
        <p14:creationId xmlns:p14="http://schemas.microsoft.com/office/powerpoint/2010/main" val="3538246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CCFBB9-2261-4343-B8EB-0B8ECAE2631D}" type="slidenum">
              <a:rPr lang="en-GB" altLang="en-US">
                <a:latin typeface="Arial" panose="020B0604020202020204" pitchFamily="34" charset="0"/>
              </a:rPr>
              <a:pPr>
                <a:spcBef>
                  <a:spcPct val="0"/>
                </a:spcBef>
              </a:pPr>
              <a:t>28</a:t>
            </a:fld>
            <a:endParaRPr lang="en-GB" altLang="en-US">
              <a:latin typeface="Arial" panose="020B0604020202020204" pitchFamily="34" charset="0"/>
            </a:endParaRPr>
          </a:p>
        </p:txBody>
      </p:sp>
    </p:spTree>
    <p:extLst>
      <p:ext uri="{BB962C8B-B14F-4D97-AF65-F5344CB8AC3E}">
        <p14:creationId xmlns:p14="http://schemas.microsoft.com/office/powerpoint/2010/main" val="3791201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48FFAB-F78B-4817-A99A-469D169EB826}" type="slidenum">
              <a:rPr lang="en-GB" altLang="en-US">
                <a:latin typeface="Arial" panose="020B0604020202020204" pitchFamily="34" charset="0"/>
              </a:rPr>
              <a:pPr>
                <a:spcBef>
                  <a:spcPct val="0"/>
                </a:spcBef>
              </a:pPr>
              <a:t>29</a:t>
            </a:fld>
            <a:endParaRPr lang="en-GB" altLang="en-US">
              <a:latin typeface="Arial" panose="020B0604020202020204" pitchFamily="34" charset="0"/>
            </a:endParaRPr>
          </a:p>
        </p:txBody>
      </p:sp>
    </p:spTree>
    <p:extLst>
      <p:ext uri="{BB962C8B-B14F-4D97-AF65-F5344CB8AC3E}">
        <p14:creationId xmlns:p14="http://schemas.microsoft.com/office/powerpoint/2010/main" val="1403138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882E59-CDC5-4BA5-8EE3-36F4D629FFCE}" type="slidenum">
              <a:rPr lang="en-GB" altLang="en-US">
                <a:latin typeface="Arial" panose="020B0604020202020204" pitchFamily="34" charset="0"/>
              </a:rPr>
              <a:pPr>
                <a:spcBef>
                  <a:spcPct val="0"/>
                </a:spcBef>
              </a:pPr>
              <a:t>30</a:t>
            </a:fld>
            <a:endParaRPr lang="en-GB" altLang="en-US">
              <a:latin typeface="Arial" panose="020B0604020202020204" pitchFamily="34" charset="0"/>
            </a:endParaRPr>
          </a:p>
        </p:txBody>
      </p:sp>
    </p:spTree>
    <p:extLst>
      <p:ext uri="{BB962C8B-B14F-4D97-AF65-F5344CB8AC3E}">
        <p14:creationId xmlns:p14="http://schemas.microsoft.com/office/powerpoint/2010/main" val="3676437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1B6FF4-E3D5-459C-947B-043BECD6FE8D}" type="slidenum">
              <a:rPr lang="en-GB" altLang="en-US">
                <a:latin typeface="Arial" panose="020B0604020202020204" pitchFamily="34" charset="0"/>
              </a:rPr>
              <a:pPr>
                <a:spcBef>
                  <a:spcPct val="0"/>
                </a:spcBef>
              </a:pPr>
              <a:t>33</a:t>
            </a:fld>
            <a:endParaRPr lang="en-GB" altLang="en-US">
              <a:latin typeface="Arial" panose="020B0604020202020204" pitchFamily="34" charset="0"/>
            </a:endParaRPr>
          </a:p>
        </p:txBody>
      </p:sp>
    </p:spTree>
    <p:extLst>
      <p:ext uri="{BB962C8B-B14F-4D97-AF65-F5344CB8AC3E}">
        <p14:creationId xmlns:p14="http://schemas.microsoft.com/office/powerpoint/2010/main" val="637193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9E8D3B-8AE8-4B71-94F9-748FF0776C5C}" type="slidenum">
              <a:rPr lang="en-GB" altLang="en-US">
                <a:latin typeface="Arial" panose="020B0604020202020204" pitchFamily="34" charset="0"/>
              </a:rPr>
              <a:pPr>
                <a:spcBef>
                  <a:spcPct val="0"/>
                </a:spcBef>
              </a:pPr>
              <a:t>34</a:t>
            </a:fld>
            <a:endParaRPr lang="en-GB" altLang="en-US">
              <a:latin typeface="Arial" panose="020B0604020202020204" pitchFamily="34" charset="0"/>
            </a:endParaRPr>
          </a:p>
        </p:txBody>
      </p:sp>
    </p:spTree>
    <p:extLst>
      <p:ext uri="{BB962C8B-B14F-4D97-AF65-F5344CB8AC3E}">
        <p14:creationId xmlns:p14="http://schemas.microsoft.com/office/powerpoint/2010/main" val="1981215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17FD12-3446-41B7-AC7E-0E7701DFC266}" type="slidenum">
              <a:rPr lang="en-GB" altLang="en-US">
                <a:latin typeface="Arial" panose="020B0604020202020204" pitchFamily="34" charset="0"/>
              </a:rPr>
              <a:pPr>
                <a:spcBef>
                  <a:spcPct val="0"/>
                </a:spcBef>
              </a:pPr>
              <a:t>35</a:t>
            </a:fld>
            <a:endParaRPr lang="en-GB" altLang="en-US">
              <a:latin typeface="Arial" panose="020B0604020202020204" pitchFamily="34" charset="0"/>
            </a:endParaRPr>
          </a:p>
        </p:txBody>
      </p:sp>
    </p:spTree>
    <p:extLst>
      <p:ext uri="{BB962C8B-B14F-4D97-AF65-F5344CB8AC3E}">
        <p14:creationId xmlns:p14="http://schemas.microsoft.com/office/powerpoint/2010/main" val="3951890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Each year over 700 people die form drowning</a:t>
            </a:r>
            <a:r>
              <a:rPr lang="en-GB" baseline="0" dirty="0" smtClean="0"/>
              <a:t> in the UK</a:t>
            </a:r>
            <a:endParaRPr lang="en-GB" dirty="0"/>
          </a:p>
        </p:txBody>
      </p:sp>
      <p:sp>
        <p:nvSpPr>
          <p:cNvPr id="4" name="Slide Number Placeholder 3"/>
          <p:cNvSpPr>
            <a:spLocks noGrp="1"/>
          </p:cNvSpPr>
          <p:nvPr>
            <p:ph type="sldNum" sz="quarter" idx="10"/>
          </p:nvPr>
        </p:nvSpPr>
        <p:spPr/>
        <p:txBody>
          <a:bodyPr/>
          <a:lstStyle/>
          <a:p>
            <a:fld id="{24FCC2FF-8685-463D-88DA-A2830A86EE8E}" type="slidenum">
              <a:rPr lang="en-GB" smtClean="0"/>
              <a:t>8</a:t>
            </a:fld>
            <a:endParaRPr lang="en-GB" dirty="0"/>
          </a:p>
        </p:txBody>
      </p:sp>
    </p:spTree>
    <p:extLst>
      <p:ext uri="{BB962C8B-B14F-4D97-AF65-F5344CB8AC3E}">
        <p14:creationId xmlns:p14="http://schemas.microsoft.com/office/powerpoint/2010/main" val="1594788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240E40-F4BB-4AE3-8D70-47D4F01B7441}" type="slidenum">
              <a:rPr lang="en-GB" altLang="en-US">
                <a:latin typeface="Arial" panose="020B0604020202020204" pitchFamily="34" charset="0"/>
              </a:rPr>
              <a:pPr>
                <a:spcBef>
                  <a:spcPct val="0"/>
                </a:spcBef>
              </a:pPr>
              <a:t>21</a:t>
            </a:fld>
            <a:endParaRPr lang="en-GB" altLang="en-US">
              <a:latin typeface="Arial" panose="020B0604020202020204" pitchFamily="34" charset="0"/>
            </a:endParaRPr>
          </a:p>
        </p:txBody>
      </p:sp>
    </p:spTree>
    <p:extLst>
      <p:ext uri="{BB962C8B-B14F-4D97-AF65-F5344CB8AC3E}">
        <p14:creationId xmlns:p14="http://schemas.microsoft.com/office/powerpoint/2010/main" val="4043895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59BB5C-DFFD-4507-B5D1-C82D3EF5D987}" type="slidenum">
              <a:rPr lang="en-GB" altLang="en-US">
                <a:latin typeface="Arial" panose="020B0604020202020204" pitchFamily="34" charset="0"/>
              </a:rPr>
              <a:pPr>
                <a:spcBef>
                  <a:spcPct val="0"/>
                </a:spcBef>
              </a:pPr>
              <a:t>22</a:t>
            </a:fld>
            <a:endParaRPr lang="en-GB" altLang="en-US">
              <a:latin typeface="Arial" panose="020B0604020202020204" pitchFamily="34" charset="0"/>
            </a:endParaRPr>
          </a:p>
        </p:txBody>
      </p:sp>
    </p:spTree>
    <p:extLst>
      <p:ext uri="{BB962C8B-B14F-4D97-AF65-F5344CB8AC3E}">
        <p14:creationId xmlns:p14="http://schemas.microsoft.com/office/powerpoint/2010/main" val="3625594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6A28C1-D806-4CCF-892E-F9294B94B4E1}" type="slidenum">
              <a:rPr lang="en-GB" altLang="en-US">
                <a:latin typeface="Arial" panose="020B0604020202020204" pitchFamily="34" charset="0"/>
              </a:rPr>
              <a:pPr>
                <a:spcBef>
                  <a:spcPct val="0"/>
                </a:spcBef>
              </a:pPr>
              <a:t>23</a:t>
            </a:fld>
            <a:endParaRPr lang="en-GB" altLang="en-US">
              <a:latin typeface="Arial" panose="020B0604020202020204" pitchFamily="34" charset="0"/>
            </a:endParaRPr>
          </a:p>
        </p:txBody>
      </p:sp>
    </p:spTree>
    <p:extLst>
      <p:ext uri="{BB962C8B-B14F-4D97-AF65-F5344CB8AC3E}">
        <p14:creationId xmlns:p14="http://schemas.microsoft.com/office/powerpoint/2010/main" val="3810799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7DD1C1-97B0-4F72-9A18-29C4D8B3ADB3}" type="slidenum">
              <a:rPr lang="en-GB" altLang="en-US">
                <a:latin typeface="Arial" panose="020B0604020202020204" pitchFamily="34" charset="0"/>
              </a:rPr>
              <a:pPr>
                <a:spcBef>
                  <a:spcPct val="0"/>
                </a:spcBef>
              </a:pPr>
              <a:t>24</a:t>
            </a:fld>
            <a:endParaRPr lang="en-GB" altLang="en-US">
              <a:latin typeface="Arial" panose="020B0604020202020204" pitchFamily="34" charset="0"/>
            </a:endParaRPr>
          </a:p>
        </p:txBody>
      </p:sp>
    </p:spTree>
    <p:extLst>
      <p:ext uri="{BB962C8B-B14F-4D97-AF65-F5344CB8AC3E}">
        <p14:creationId xmlns:p14="http://schemas.microsoft.com/office/powerpoint/2010/main" val="3998208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888B64-C4A6-4400-BD5E-5E2EF41EBA8B}" type="slidenum">
              <a:rPr lang="en-GB" altLang="en-US">
                <a:latin typeface="Arial" panose="020B0604020202020204" pitchFamily="34" charset="0"/>
              </a:rPr>
              <a:pPr>
                <a:spcBef>
                  <a:spcPct val="0"/>
                </a:spcBef>
              </a:pPr>
              <a:t>25</a:t>
            </a:fld>
            <a:endParaRPr lang="en-GB" altLang="en-US">
              <a:latin typeface="Arial" panose="020B0604020202020204" pitchFamily="34" charset="0"/>
            </a:endParaRPr>
          </a:p>
        </p:txBody>
      </p:sp>
    </p:spTree>
    <p:extLst>
      <p:ext uri="{BB962C8B-B14F-4D97-AF65-F5344CB8AC3E}">
        <p14:creationId xmlns:p14="http://schemas.microsoft.com/office/powerpoint/2010/main" val="4277643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3D41D2-B06E-4B5F-9300-F636089D52FC}" type="slidenum">
              <a:rPr lang="en-GB" altLang="en-US">
                <a:latin typeface="Arial" panose="020B0604020202020204" pitchFamily="34" charset="0"/>
              </a:rPr>
              <a:pPr>
                <a:spcBef>
                  <a:spcPct val="0"/>
                </a:spcBef>
              </a:pPr>
              <a:t>26</a:t>
            </a:fld>
            <a:endParaRPr lang="en-GB" altLang="en-US">
              <a:latin typeface="Arial" panose="020B0604020202020204" pitchFamily="34" charset="0"/>
            </a:endParaRPr>
          </a:p>
        </p:txBody>
      </p:sp>
    </p:spTree>
    <p:extLst>
      <p:ext uri="{BB962C8B-B14F-4D97-AF65-F5344CB8AC3E}">
        <p14:creationId xmlns:p14="http://schemas.microsoft.com/office/powerpoint/2010/main" val="1610889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AA4FC8-0F85-4A9A-B1C1-74881B7E9274}" type="slidenum">
              <a:rPr lang="en-GB" altLang="en-US">
                <a:latin typeface="Arial" panose="020B0604020202020204" pitchFamily="34" charset="0"/>
              </a:rPr>
              <a:pPr>
                <a:spcBef>
                  <a:spcPct val="0"/>
                </a:spcBef>
              </a:pPr>
              <a:t>27</a:t>
            </a:fld>
            <a:endParaRPr lang="en-GB" altLang="en-US">
              <a:latin typeface="Arial" panose="020B0604020202020204" pitchFamily="34" charset="0"/>
            </a:endParaRPr>
          </a:p>
        </p:txBody>
      </p:sp>
    </p:spTree>
    <p:extLst>
      <p:ext uri="{BB962C8B-B14F-4D97-AF65-F5344CB8AC3E}">
        <p14:creationId xmlns:p14="http://schemas.microsoft.com/office/powerpoint/2010/main" val="1107329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50432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485776"/>
            <a:ext cx="11074400" cy="8858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08000" y="1446213"/>
            <a:ext cx="11074400" cy="3962400"/>
          </a:xfrm>
        </p:spPr>
        <p:txBody>
          <a:bodyPr/>
          <a:lstStyle/>
          <a:p>
            <a:pPr lvl="0"/>
            <a:endParaRPr lang="en-GB" noProof="0" dirty="0" smtClean="0"/>
          </a:p>
        </p:txBody>
      </p:sp>
    </p:spTree>
    <p:extLst>
      <p:ext uri="{BB962C8B-B14F-4D97-AF65-F5344CB8AC3E}">
        <p14:creationId xmlns:p14="http://schemas.microsoft.com/office/powerpoint/2010/main" val="1448486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5/24/2018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nottinghamschools.org.uk/leadership-and-management-support/partnerships/designated-safeguarding-lead-dsl-networ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Peter.McConnochie@nottinghamcity.gov.uk" TargetMode="External"/><Relationship Id="rId2" Type="http://schemas.openxmlformats.org/officeDocument/2006/relationships/hyperlink" Target="mailto:Gillian.Quincey@nottinghamcity.gov.uk" TargetMode="External"/><Relationship Id="rId1" Type="http://schemas.openxmlformats.org/officeDocument/2006/relationships/slideLayout" Target="../slideLayouts/slideLayout2.xml"/><Relationship Id="rId4" Type="http://schemas.openxmlformats.org/officeDocument/2006/relationships/hyperlink" Target="mailto:John.Matravers@nottinghamcity.gov.uk"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WxvnB7OfJAhXF1xQKHdJBBKQQjRwIBw&amp;url=http://ruddingtonparishcouncil.gov.uk/index.php/police-volunteer-award/&amp;psig=AFQjCNFKWahwMj-o5jYv90GwJyXkcsl15w&amp;ust=1450611869566893"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WxvnB7OfJAhXF1xQKHdJBBKQQjRwIBw&amp;url=http://ruddingtonparishcouncil.gov.uk/index.php/police-volunteer-award/&amp;psig=AFQjCNFKWahwMj-o5jYv90GwJyXkcsl15w&amp;ust=1450611869566893"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WxvnB7OfJAhXF1xQKHdJBBKQQjRwIBw&amp;url=http://ruddingtonparishcouncil.gov.uk/index.php/police-volunteer-award/&amp;psig=AFQjCNFKWahwMj-o5jYv90GwJyXkcsl15w&amp;ust=1450611869566893"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cid:image001.png@01D31D95.364A54D0" TargetMode="Externa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www.google.com/url?sa=i&amp;rct=j&amp;q=&amp;esrc=s&amp;source=images&amp;cd=&amp;cad=rja&amp;uact=8&amp;ved=0ahUKEwjWxvnB7OfJAhXF1xQKHdJBBKQQjRwIBw&amp;url=http://ruddingtonparishcouncil.gov.uk/index.php/police-volunteer-award/&amp;psig=AFQjCNFKWahwMj-o5jYv90GwJyXkcsl15w&amp;ust=1450611869566893" TargetMode="External"/><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WxvnB7OfJAhXF1xQKHdJBBKQQjRwIBw&amp;url=http://ruddingtonparishcouncil.gov.uk/index.php/police-volunteer-award/&amp;psig=AFQjCNFKWahwMj-o5jYv90GwJyXkcsl15w&amp;ust=1450611869566893"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WxvnB7OfJAhXF1xQKHdJBBKQQjRwIBw&amp;url=http://ruddingtonparishcouncil.gov.uk/index.php/police-volunteer-award/&amp;psig=AFQjCNFKWahwMj-o5jYv90GwJyXkcsl15w&amp;ust=1450611869566893"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WxvnB7OfJAhXF1xQKHdJBBKQQjRwIBw&amp;url=http://ruddingtonparishcouncil.gov.uk/index.php/police-volunteer-award/&amp;psig=AFQjCNFKWahwMj-o5jYv90GwJyXkcsl15w&amp;ust=1450611869566893"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mailto:asif.mohammed3598@nottinghamshire.pnn.police.uk"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683115/Changes_to_statutory_guidance-_Working_Together_to_Safeguard_Children.pdf" TargetMode="External"/><Relationship Id="rId2" Type="http://schemas.openxmlformats.org/officeDocument/2006/relationships/hyperlink" Target="https://www.gov.uk/topic/schools-colleges-childrens-services/safeguarding-children/lates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afeguardinginschools.co.uk/keeping-children-safe-in-education-201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nottinghamschools.org.uk/media/1012879/knife-crime-guidance-for-primary-and-secondary-schoolsv6.docx" TargetMode="External"/><Relationship Id="rId5" Type="http://schemas.openxmlformats.org/officeDocument/2006/relationships/hyperlink" Target="https://www.nottinghamshire.pcc.police.uk/News-and-Events/Archived-News/2018/PR-622.aspx" TargetMode="External"/><Relationship Id="rId4" Type="http://schemas.openxmlformats.org/officeDocument/2006/relationships/hyperlink" Target="https://ico.org.uk/for-organisations/guide-to-the-general-data-protection-regulation-gdp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rlss.org.uk/water-safety/water-safet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nottinghamchildrenspartnership.co.uk/media/455730/family-support-pathway-2016-17_nov-2016.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nottinghamshire.police.uk/advice/domesticabuse/help" TargetMode="External"/><Relationship Id="rId2" Type="http://schemas.openxmlformats.org/officeDocument/2006/relationships/hyperlink" Target="http://www.nottinghamoralhealth.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normAutofit/>
          </a:bodyPr>
          <a:lstStyle/>
          <a:p>
            <a:pPr algn="ctr"/>
            <a:r>
              <a:rPr lang="en-GB" altLang="en-US" dirty="0" smtClean="0">
                <a:latin typeface="Arial" panose="020B0604020202020204" pitchFamily="34" charset="0"/>
              </a:rPr>
              <a:t>NOTTINGHAM CITY</a:t>
            </a:r>
            <a:br>
              <a:rPr lang="en-GB" altLang="en-US" dirty="0" smtClean="0">
                <a:latin typeface="Arial" panose="020B0604020202020204" pitchFamily="34" charset="0"/>
              </a:rPr>
            </a:br>
            <a:r>
              <a:rPr lang="en-GB" altLang="en-US" dirty="0" smtClean="0">
                <a:latin typeface="Arial" panose="020B0604020202020204" pitchFamily="34" charset="0"/>
              </a:rPr>
              <a:t>DSL NETWORK</a:t>
            </a:r>
          </a:p>
        </p:txBody>
      </p:sp>
      <p:sp>
        <p:nvSpPr>
          <p:cNvPr id="9219" name="Subtitle 2"/>
          <p:cNvSpPr>
            <a:spLocks noGrp="1"/>
          </p:cNvSpPr>
          <p:nvPr>
            <p:ph type="subTitle" idx="1"/>
          </p:nvPr>
        </p:nvSpPr>
        <p:spPr/>
        <p:txBody>
          <a:bodyPr>
            <a:normAutofit/>
          </a:bodyPr>
          <a:lstStyle/>
          <a:p>
            <a:r>
              <a:rPr lang="en-GB" altLang="en-US" sz="3600" b="1" dirty="0" smtClean="0">
                <a:latin typeface="Arial" panose="020B0604020202020204" pitchFamily="34" charset="0"/>
              </a:rPr>
              <a:t>May 22</a:t>
            </a:r>
            <a:r>
              <a:rPr lang="en-GB" altLang="en-US" sz="3600" b="1" baseline="30000" dirty="0" smtClean="0">
                <a:latin typeface="Arial" panose="020B0604020202020204" pitchFamily="34" charset="0"/>
              </a:rPr>
              <a:t>nd</a:t>
            </a:r>
            <a:r>
              <a:rPr lang="en-GB" altLang="en-US" sz="3600" b="1" dirty="0" smtClean="0">
                <a:latin typeface="Arial" panose="020B0604020202020204" pitchFamily="34" charset="0"/>
              </a:rPr>
              <a:t>  2018</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85" y="4836838"/>
            <a:ext cx="1224915" cy="1872571"/>
          </a:xfrm>
          <a:prstGeom prst="rect">
            <a:avLst/>
          </a:prstGeom>
        </p:spPr>
      </p:pic>
    </p:spTree>
    <p:extLst>
      <p:ext uri="{BB962C8B-B14F-4D97-AF65-F5344CB8AC3E}">
        <p14:creationId xmlns:p14="http://schemas.microsoft.com/office/powerpoint/2010/main" val="3360872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Transition good practice</a:t>
            </a:r>
            <a:endParaRPr lang="en-GB" dirty="0"/>
          </a:p>
        </p:txBody>
      </p:sp>
      <p:sp>
        <p:nvSpPr>
          <p:cNvPr id="5" name="Content Placeholder 4"/>
          <p:cNvSpPr>
            <a:spLocks noGrp="1"/>
          </p:cNvSpPr>
          <p:nvPr>
            <p:ph sz="quarter" idx="13"/>
          </p:nvPr>
        </p:nvSpPr>
        <p:spPr/>
        <p:txBody>
          <a:bodyPr>
            <a:normAutofit/>
          </a:bodyPr>
          <a:lstStyle/>
          <a:p>
            <a:r>
              <a:rPr lang="en-GB" sz="2400" cap="none" dirty="0" smtClean="0">
                <a:latin typeface="Arial" panose="020B0604020202020204" pitchFamily="34" charset="0"/>
                <a:cs typeface="Arial" panose="020B0604020202020204" pitchFamily="34" charset="0"/>
              </a:rPr>
              <a:t>Ensure all records are sent out to feeder schools</a:t>
            </a:r>
          </a:p>
          <a:p>
            <a:r>
              <a:rPr lang="en-GB" sz="2400" cap="none" dirty="0" smtClean="0">
                <a:latin typeface="Arial" panose="020B0604020202020204" pitchFamily="34" charset="0"/>
                <a:cs typeface="Arial" panose="020B0604020202020204" pitchFamily="34" charset="0"/>
              </a:rPr>
              <a:t>Timely information sharing</a:t>
            </a:r>
          </a:p>
          <a:p>
            <a:pPr marL="0" indent="0">
              <a:buNone/>
            </a:pPr>
            <a:r>
              <a:rPr lang="en-GB" sz="2400" cap="none" dirty="0">
                <a:latin typeface="Arial" panose="020B0604020202020204" pitchFamily="34" charset="0"/>
                <a:cs typeface="Arial" panose="020B0604020202020204" pitchFamily="34" charset="0"/>
              </a:rPr>
              <a:t>	</a:t>
            </a:r>
            <a:r>
              <a:rPr lang="en-GB" sz="2400" cap="none" dirty="0" smtClean="0">
                <a:latin typeface="Arial" panose="020B0604020202020204" pitchFamily="34" charset="0"/>
                <a:cs typeface="Arial" panose="020B0604020202020204" pitchFamily="34" charset="0"/>
              </a:rPr>
              <a:t>- within 5 days of being on role at new school</a:t>
            </a:r>
          </a:p>
          <a:p>
            <a:pPr marL="0" indent="0">
              <a:buNone/>
            </a:pPr>
            <a:r>
              <a:rPr lang="en-GB" sz="2400" cap="none" dirty="0">
                <a:latin typeface="Arial" panose="020B0604020202020204" pitchFamily="34" charset="0"/>
                <a:cs typeface="Arial" panose="020B0604020202020204" pitchFamily="34" charset="0"/>
              </a:rPr>
              <a:t>	</a:t>
            </a:r>
            <a:r>
              <a:rPr lang="en-GB" sz="2400" cap="none" dirty="0" smtClean="0">
                <a:latin typeface="Arial" panose="020B0604020202020204" pitchFamily="34" charset="0"/>
                <a:cs typeface="Arial" panose="020B0604020202020204" pitchFamily="34" charset="0"/>
              </a:rPr>
              <a:t>- as part of early transition work</a:t>
            </a:r>
          </a:p>
          <a:p>
            <a:r>
              <a:rPr lang="en-GB" sz="2400" cap="none" dirty="0" smtClean="0">
                <a:latin typeface="Arial" panose="020B0604020202020204" pitchFamily="34" charset="0"/>
                <a:cs typeface="Arial" panose="020B0604020202020204" pitchFamily="34" charset="0"/>
              </a:rPr>
              <a:t>Paper &amp; Electronic records</a:t>
            </a:r>
          </a:p>
          <a:p>
            <a:r>
              <a:rPr lang="en-GB" sz="2400" cap="none" dirty="0" smtClean="0">
                <a:latin typeface="Arial" panose="020B0604020202020204" pitchFamily="34" charset="0"/>
                <a:cs typeface="Arial" panose="020B0604020202020204" pitchFamily="34" charset="0"/>
              </a:rPr>
              <a:t>Signed record of receipt</a:t>
            </a:r>
            <a:endParaRPr lang="en-GB" sz="24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5186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professional visitors to schools</a:t>
            </a:r>
            <a:endParaRPr lang="en-GB" dirty="0"/>
          </a:p>
        </p:txBody>
      </p:sp>
      <p:pic>
        <p:nvPicPr>
          <p:cNvPr id="4" name="Content Placeholder 3"/>
          <p:cNvPicPr>
            <a:picLocks noGrp="1" noChangeAspect="1"/>
          </p:cNvPicPr>
          <p:nvPr>
            <p:ph sz="quarter" idx="13"/>
          </p:nvPr>
        </p:nvPicPr>
        <p:blipFill>
          <a:blip r:embed="rId2"/>
          <a:stretch>
            <a:fillRect/>
          </a:stretch>
        </p:blipFill>
        <p:spPr>
          <a:xfrm>
            <a:off x="1686910" y="1828800"/>
            <a:ext cx="8686799" cy="4319752"/>
          </a:xfrm>
          <a:prstGeom prst="rect">
            <a:avLst/>
          </a:prstGeom>
        </p:spPr>
      </p:pic>
    </p:spTree>
    <p:extLst>
      <p:ext uri="{BB962C8B-B14F-4D97-AF65-F5344CB8AC3E}">
        <p14:creationId xmlns:p14="http://schemas.microsoft.com/office/powerpoint/2010/main" val="1637030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Dsl local cluster update	</a:t>
            </a:r>
            <a:endParaRPr lang="en-GB" dirty="0"/>
          </a:p>
        </p:txBody>
      </p:sp>
      <p:sp>
        <p:nvSpPr>
          <p:cNvPr id="3" name="Content Placeholder 2"/>
          <p:cNvSpPr>
            <a:spLocks noGrp="1"/>
          </p:cNvSpPr>
          <p:nvPr>
            <p:ph sz="quarter" idx="13"/>
          </p:nvPr>
        </p:nvSpPr>
        <p:spPr/>
        <p:txBody>
          <a:bodyPr>
            <a:normAutofit/>
          </a:bodyPr>
          <a:lstStyle/>
          <a:p>
            <a:r>
              <a:rPr lang="en-GB" sz="2400" cap="none" dirty="0" smtClean="0">
                <a:latin typeface="Arial" panose="020B0604020202020204" pitchFamily="34" charset="0"/>
                <a:cs typeface="Arial" panose="020B0604020202020204" pitchFamily="34" charset="0"/>
              </a:rPr>
              <a:t>Updated document to include all Nottingham City Schools, Academies and Alternative Educational Providers</a:t>
            </a:r>
          </a:p>
          <a:p>
            <a:r>
              <a:rPr lang="en-GB" sz="2400" cap="none" dirty="0" smtClean="0">
                <a:latin typeface="Arial" panose="020B0604020202020204" pitchFamily="34" charset="0"/>
                <a:cs typeface="Arial" panose="020B0604020202020204" pitchFamily="34" charset="0"/>
              </a:rPr>
              <a:t>Added two new ADSL’s – Kim Wenyon &amp; Kathleen Cross</a:t>
            </a:r>
          </a:p>
          <a:p>
            <a:r>
              <a:rPr lang="en-GB" sz="2400" cap="none" dirty="0" smtClean="0">
                <a:latin typeface="Arial" panose="020B0604020202020204" pitchFamily="34" charset="0"/>
                <a:cs typeface="Arial" panose="020B0604020202020204" pitchFamily="34" charset="0"/>
              </a:rPr>
              <a:t>Copy of cluster lists available on DSL webpage after network meeting and will be embedded within this presentation</a:t>
            </a:r>
          </a:p>
          <a:p>
            <a:pPr marL="0" indent="0">
              <a:buNone/>
            </a:pPr>
            <a:r>
              <a:rPr lang="en-GB" cap="none" dirty="0">
                <a:latin typeface="Arial" panose="020B0604020202020204" pitchFamily="34" charset="0"/>
                <a:cs typeface="Arial" panose="020B0604020202020204" pitchFamily="34" charset="0"/>
                <a:hlinkClick r:id="rId2"/>
              </a:rPr>
              <a:t>http://www.nottinghamschools.org.uk/leadership-and-management-support/partnerships/designated-safeguarding-lead-dsl-network</a:t>
            </a:r>
            <a:r>
              <a:rPr lang="en-GB" cap="none" dirty="0" smtClean="0">
                <a:latin typeface="Arial" panose="020B0604020202020204" pitchFamily="34" charset="0"/>
                <a:cs typeface="Arial" panose="020B0604020202020204" pitchFamily="34" charset="0"/>
                <a:hlinkClick r:id="rId2"/>
              </a:rPr>
              <a:t>/</a:t>
            </a:r>
            <a:r>
              <a:rPr lang="en-GB" cap="none" dirty="0" smtClean="0">
                <a:latin typeface="Arial" panose="020B0604020202020204" pitchFamily="34" charset="0"/>
                <a:cs typeface="Arial" panose="020B0604020202020204" pitchFamily="34" charset="0"/>
              </a:rPr>
              <a:t> </a:t>
            </a:r>
            <a:endParaRPr lang="en-GB"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9067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845080" y="1407853"/>
          <a:ext cx="7886700" cy="2390933"/>
        </p:xfrm>
        <a:graphic>
          <a:graphicData uri="http://schemas.openxmlformats.org/drawingml/2006/table">
            <a:tbl>
              <a:tblPr>
                <a:tableStyleId>{5C22544A-7EE6-4342-B048-85BDC9FD1C3A}</a:tableStyleId>
              </a:tblPr>
              <a:tblGrid>
                <a:gridCol w="959081">
                  <a:extLst>
                    <a:ext uri="{9D8B030D-6E8A-4147-A177-3AD203B41FA5}">
                      <a16:colId xmlns:a16="http://schemas.microsoft.com/office/drawing/2014/main" val="289513660"/>
                    </a:ext>
                  </a:extLst>
                </a:gridCol>
                <a:gridCol w="2833523">
                  <a:extLst>
                    <a:ext uri="{9D8B030D-6E8A-4147-A177-3AD203B41FA5}">
                      <a16:colId xmlns:a16="http://schemas.microsoft.com/office/drawing/2014/main" val="1312864257"/>
                    </a:ext>
                  </a:extLst>
                </a:gridCol>
                <a:gridCol w="755655">
                  <a:extLst>
                    <a:ext uri="{9D8B030D-6E8A-4147-A177-3AD203B41FA5}">
                      <a16:colId xmlns:a16="http://schemas.microsoft.com/office/drawing/2014/main" val="1875703156"/>
                    </a:ext>
                  </a:extLst>
                </a:gridCol>
                <a:gridCol w="781009">
                  <a:extLst>
                    <a:ext uri="{9D8B030D-6E8A-4147-A177-3AD203B41FA5}">
                      <a16:colId xmlns:a16="http://schemas.microsoft.com/office/drawing/2014/main" val="2028843773"/>
                    </a:ext>
                  </a:extLst>
                </a:gridCol>
                <a:gridCol w="1172340">
                  <a:extLst>
                    <a:ext uri="{9D8B030D-6E8A-4147-A177-3AD203B41FA5}">
                      <a16:colId xmlns:a16="http://schemas.microsoft.com/office/drawing/2014/main" val="1472626839"/>
                    </a:ext>
                  </a:extLst>
                </a:gridCol>
                <a:gridCol w="1385092">
                  <a:extLst>
                    <a:ext uri="{9D8B030D-6E8A-4147-A177-3AD203B41FA5}">
                      <a16:colId xmlns:a16="http://schemas.microsoft.com/office/drawing/2014/main" val="1724226619"/>
                    </a:ext>
                  </a:extLst>
                </a:gridCol>
              </a:tblGrid>
              <a:tr h="152123">
                <a:tc>
                  <a:txBody>
                    <a:bodyPr/>
                    <a:lstStyle/>
                    <a:p>
                      <a:pPr>
                        <a:lnSpc>
                          <a:spcPct val="115000"/>
                        </a:lnSpc>
                        <a:spcAft>
                          <a:spcPts val="0"/>
                        </a:spcAft>
                      </a:pPr>
                      <a:r>
                        <a:rPr lang="en-GB" sz="1200" b="1">
                          <a:solidFill>
                            <a:schemeClr val="bg1"/>
                          </a:solidFill>
                          <a:effectLst/>
                        </a:rPr>
                        <a:t> </a:t>
                      </a:r>
                      <a:endParaRPr lang="en-GB"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solidFill>
                      <a:srgbClr val="0070C0"/>
                    </a:solidFill>
                  </a:tcPr>
                </a:tc>
                <a:tc>
                  <a:txBody>
                    <a:bodyPr/>
                    <a:lstStyle/>
                    <a:p>
                      <a:pPr>
                        <a:lnSpc>
                          <a:spcPct val="115000"/>
                        </a:lnSpc>
                        <a:spcAft>
                          <a:spcPts val="0"/>
                        </a:spcAft>
                      </a:pPr>
                      <a:r>
                        <a:rPr lang="en-GB" sz="1200" b="1">
                          <a:effectLst/>
                        </a:rPr>
                        <a:t>School</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1200" b="1">
                          <a:effectLst/>
                        </a:rPr>
                        <a:t>Ward</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1200" b="1">
                          <a:effectLst/>
                        </a:rPr>
                        <a:t>Mini Hub Area</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1200" b="1">
                          <a:effectLst/>
                        </a:rPr>
                        <a:t>CSC Service Manager</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1200" b="1" dirty="0">
                          <a:effectLst/>
                        </a:rPr>
                        <a:t>ADSL</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extLst>
                  <a:ext uri="{0D108BD9-81ED-4DB2-BD59-A6C34878D82A}">
                    <a16:rowId xmlns:a16="http://schemas.microsoft.com/office/drawing/2014/main" val="666775483"/>
                  </a:ext>
                </a:extLst>
              </a:tr>
              <a:tr h="152123">
                <a:tc>
                  <a:txBody>
                    <a:bodyPr/>
                    <a:lstStyle/>
                    <a:p>
                      <a:pPr>
                        <a:lnSpc>
                          <a:spcPct val="115000"/>
                        </a:lnSpc>
                        <a:spcAft>
                          <a:spcPts val="0"/>
                        </a:spcAft>
                      </a:pPr>
                      <a:r>
                        <a:rPr lang="en-GB" sz="900" dirty="0">
                          <a:solidFill>
                            <a:schemeClr val="bg1"/>
                          </a:solidFill>
                          <a:effectLst/>
                        </a:rPr>
                        <a:t>Academy (Secondary)</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solidFill>
                      <a:srgbClr val="0070C0"/>
                    </a:solidFill>
                  </a:tcPr>
                </a:tc>
                <a:tc>
                  <a:txBody>
                    <a:bodyPr/>
                    <a:lstStyle/>
                    <a:p>
                      <a:pPr>
                        <a:lnSpc>
                          <a:spcPct val="115000"/>
                        </a:lnSpc>
                        <a:spcAft>
                          <a:spcPts val="0"/>
                        </a:spcAft>
                      </a:pPr>
                      <a:r>
                        <a:rPr lang="en-GB" sz="900">
                          <a:effectLst/>
                        </a:rPr>
                        <a:t>Bulwell Academy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Bulwell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North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rowSpan="10">
                  <a:txBody>
                    <a:bodyPr/>
                    <a:lstStyle/>
                    <a:p>
                      <a:pPr>
                        <a:lnSpc>
                          <a:spcPct val="115000"/>
                        </a:lnSpc>
                        <a:spcAft>
                          <a:spcPts val="0"/>
                        </a:spcAft>
                      </a:pPr>
                      <a:r>
                        <a:rPr lang="en-GB" sz="900" dirty="0">
                          <a:effectLst/>
                        </a:rPr>
                        <a:t>Steph </a:t>
                      </a:r>
                      <a:r>
                        <a:rPr lang="en-GB" sz="900" dirty="0" err="1">
                          <a:effectLst/>
                        </a:rPr>
                        <a:t>Gray</a:t>
                      </a:r>
                      <a:r>
                        <a:rPr lang="en-GB" sz="900" dirty="0">
                          <a:effectLst/>
                        </a:rPr>
                        <a:t>-Blest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extLst>
                  <a:ext uri="{0D108BD9-81ED-4DB2-BD59-A6C34878D82A}">
                    <a16:rowId xmlns:a16="http://schemas.microsoft.com/office/drawing/2014/main" val="1665353163"/>
                  </a:ext>
                </a:extLst>
              </a:tr>
              <a:tr h="152123">
                <a:tc>
                  <a:txBody>
                    <a:bodyPr/>
                    <a:lstStyle/>
                    <a:p>
                      <a:pPr>
                        <a:lnSpc>
                          <a:spcPct val="115000"/>
                        </a:lnSpc>
                        <a:spcAft>
                          <a:spcPts val="0"/>
                        </a:spcAft>
                      </a:pPr>
                      <a:r>
                        <a:rPr lang="en-GB" sz="900">
                          <a:solidFill>
                            <a:schemeClr val="bg1"/>
                          </a:solidFill>
                          <a:effectLst/>
                        </a:rPr>
                        <a:t>Primary</a:t>
                      </a:r>
                      <a:endParaRPr lang="en-GB"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solidFill>
                      <a:srgbClr val="0070C0"/>
                    </a:solidFill>
                  </a:tcPr>
                </a:tc>
                <a:tc>
                  <a:txBody>
                    <a:bodyPr/>
                    <a:lstStyle/>
                    <a:p>
                      <a:pPr>
                        <a:lnSpc>
                          <a:spcPct val="115000"/>
                        </a:lnSpc>
                        <a:spcAft>
                          <a:spcPts val="0"/>
                        </a:spcAft>
                      </a:pPr>
                      <a:r>
                        <a:rPr lang="en-GB" sz="900" dirty="0">
                          <a:effectLst/>
                        </a:rPr>
                        <a:t>Bulwell St Mary's CE Primary and Nursery School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Bulwell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North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vMerge="1">
                  <a:txBody>
                    <a:bodyPr/>
                    <a:lstStyle/>
                    <a:p>
                      <a:endParaRPr lang="en-GB"/>
                    </a:p>
                  </a:txBody>
                  <a:tcPr/>
                </a:tc>
                <a:extLst>
                  <a:ext uri="{0D108BD9-81ED-4DB2-BD59-A6C34878D82A}">
                    <a16:rowId xmlns:a16="http://schemas.microsoft.com/office/drawing/2014/main" val="2013078104"/>
                  </a:ext>
                </a:extLst>
              </a:tr>
              <a:tr h="152123">
                <a:tc>
                  <a:txBody>
                    <a:bodyPr/>
                    <a:lstStyle/>
                    <a:p>
                      <a:pPr>
                        <a:lnSpc>
                          <a:spcPct val="115000"/>
                        </a:lnSpc>
                        <a:spcAft>
                          <a:spcPts val="0"/>
                        </a:spcAft>
                      </a:pPr>
                      <a:r>
                        <a:rPr lang="en-GB" sz="900" dirty="0">
                          <a:solidFill>
                            <a:schemeClr val="bg1"/>
                          </a:solidFill>
                          <a:effectLst/>
                        </a:rPr>
                        <a:t>Primary</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solidFill>
                      <a:srgbClr val="0070C0"/>
                    </a:solidFill>
                  </a:tcPr>
                </a:tc>
                <a:tc>
                  <a:txBody>
                    <a:bodyPr/>
                    <a:lstStyle/>
                    <a:p>
                      <a:pPr>
                        <a:lnSpc>
                          <a:spcPct val="115000"/>
                        </a:lnSpc>
                        <a:spcAft>
                          <a:spcPts val="0"/>
                        </a:spcAft>
                      </a:pPr>
                      <a:r>
                        <a:rPr lang="en-GB" sz="900">
                          <a:effectLst/>
                        </a:rPr>
                        <a:t>Crabtree Farm Primary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Bulwell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North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vMerge="1">
                  <a:txBody>
                    <a:bodyPr/>
                    <a:lstStyle/>
                    <a:p>
                      <a:endParaRPr lang="en-GB"/>
                    </a:p>
                  </a:txBody>
                  <a:tcPr/>
                </a:tc>
                <a:extLst>
                  <a:ext uri="{0D108BD9-81ED-4DB2-BD59-A6C34878D82A}">
                    <a16:rowId xmlns:a16="http://schemas.microsoft.com/office/drawing/2014/main" val="1680367235"/>
                  </a:ext>
                </a:extLst>
              </a:tr>
              <a:tr h="152123">
                <a:tc>
                  <a:txBody>
                    <a:bodyPr/>
                    <a:lstStyle/>
                    <a:p>
                      <a:pPr>
                        <a:lnSpc>
                          <a:spcPct val="115000"/>
                        </a:lnSpc>
                        <a:spcAft>
                          <a:spcPts val="0"/>
                        </a:spcAft>
                      </a:pPr>
                      <a:r>
                        <a:rPr lang="en-GB" sz="900">
                          <a:solidFill>
                            <a:schemeClr val="bg1"/>
                          </a:solidFill>
                          <a:effectLst/>
                        </a:rPr>
                        <a:t>Primary</a:t>
                      </a:r>
                      <a:endParaRPr lang="en-GB"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solidFill>
                      <a:srgbClr val="0070C0"/>
                    </a:solidFill>
                  </a:tcPr>
                </a:tc>
                <a:tc>
                  <a:txBody>
                    <a:bodyPr/>
                    <a:lstStyle/>
                    <a:p>
                      <a:pPr>
                        <a:lnSpc>
                          <a:spcPct val="115000"/>
                        </a:lnSpc>
                        <a:spcAft>
                          <a:spcPts val="0"/>
                        </a:spcAft>
                      </a:pPr>
                      <a:r>
                        <a:rPr lang="en-GB" sz="900" dirty="0">
                          <a:effectLst/>
                        </a:rPr>
                        <a:t>Cantrell Primary and Nursery School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Bulwell Forest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North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vMerge="1">
                  <a:txBody>
                    <a:bodyPr/>
                    <a:lstStyle/>
                    <a:p>
                      <a:endParaRPr lang="en-GB"/>
                    </a:p>
                  </a:txBody>
                  <a:tcPr/>
                </a:tc>
                <a:extLst>
                  <a:ext uri="{0D108BD9-81ED-4DB2-BD59-A6C34878D82A}">
                    <a16:rowId xmlns:a16="http://schemas.microsoft.com/office/drawing/2014/main" val="3807724859"/>
                  </a:ext>
                </a:extLst>
              </a:tr>
              <a:tr h="152123">
                <a:tc>
                  <a:txBody>
                    <a:bodyPr/>
                    <a:lstStyle/>
                    <a:p>
                      <a:pPr>
                        <a:lnSpc>
                          <a:spcPct val="115000"/>
                        </a:lnSpc>
                        <a:spcAft>
                          <a:spcPts val="0"/>
                        </a:spcAft>
                      </a:pPr>
                      <a:r>
                        <a:rPr lang="en-GB" sz="900">
                          <a:solidFill>
                            <a:schemeClr val="bg1"/>
                          </a:solidFill>
                          <a:effectLst/>
                        </a:rPr>
                        <a:t>Primary</a:t>
                      </a:r>
                      <a:endParaRPr lang="en-GB"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solidFill>
                      <a:srgbClr val="0070C0"/>
                    </a:solidFill>
                  </a:tcPr>
                </a:tc>
                <a:tc>
                  <a:txBody>
                    <a:bodyPr/>
                    <a:lstStyle/>
                    <a:p>
                      <a:pPr>
                        <a:lnSpc>
                          <a:spcPct val="115000"/>
                        </a:lnSpc>
                        <a:spcAft>
                          <a:spcPts val="0"/>
                        </a:spcAft>
                      </a:pPr>
                      <a:r>
                        <a:rPr lang="en-GB" sz="900">
                          <a:effectLst/>
                        </a:rPr>
                        <a:t>Rufford Primary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Bulwell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North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vMerge="1">
                  <a:txBody>
                    <a:bodyPr/>
                    <a:lstStyle/>
                    <a:p>
                      <a:endParaRPr lang="en-GB"/>
                    </a:p>
                  </a:txBody>
                  <a:tcPr/>
                </a:tc>
                <a:extLst>
                  <a:ext uri="{0D108BD9-81ED-4DB2-BD59-A6C34878D82A}">
                    <a16:rowId xmlns:a16="http://schemas.microsoft.com/office/drawing/2014/main" val="2024188655"/>
                  </a:ext>
                </a:extLst>
              </a:tr>
              <a:tr h="152123">
                <a:tc>
                  <a:txBody>
                    <a:bodyPr/>
                    <a:lstStyle/>
                    <a:p>
                      <a:pPr>
                        <a:lnSpc>
                          <a:spcPct val="115000"/>
                        </a:lnSpc>
                        <a:spcAft>
                          <a:spcPts val="0"/>
                        </a:spcAft>
                      </a:pPr>
                      <a:r>
                        <a:rPr lang="en-GB" sz="900">
                          <a:solidFill>
                            <a:schemeClr val="bg1"/>
                          </a:solidFill>
                          <a:effectLst/>
                        </a:rPr>
                        <a:t>Primary</a:t>
                      </a:r>
                      <a:endParaRPr lang="en-GB"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solidFill>
                      <a:srgbClr val="0070C0"/>
                    </a:solidFill>
                  </a:tcPr>
                </a:tc>
                <a:tc>
                  <a:txBody>
                    <a:bodyPr/>
                    <a:lstStyle/>
                    <a:p>
                      <a:pPr>
                        <a:lnSpc>
                          <a:spcPct val="115000"/>
                        </a:lnSpc>
                        <a:spcAft>
                          <a:spcPts val="0"/>
                        </a:spcAft>
                      </a:pPr>
                      <a:r>
                        <a:rPr lang="en-GB" sz="900">
                          <a:effectLst/>
                        </a:rPr>
                        <a:t>Snape Wood Primary and Nursery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Bulwell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North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vMerge="1">
                  <a:txBody>
                    <a:bodyPr/>
                    <a:lstStyle/>
                    <a:p>
                      <a:endParaRPr lang="en-GB"/>
                    </a:p>
                  </a:txBody>
                  <a:tcPr/>
                </a:tc>
                <a:extLst>
                  <a:ext uri="{0D108BD9-81ED-4DB2-BD59-A6C34878D82A}">
                    <a16:rowId xmlns:a16="http://schemas.microsoft.com/office/drawing/2014/main" val="2393261251"/>
                  </a:ext>
                </a:extLst>
              </a:tr>
              <a:tr h="152123">
                <a:tc>
                  <a:txBody>
                    <a:bodyPr/>
                    <a:lstStyle/>
                    <a:p>
                      <a:pPr>
                        <a:lnSpc>
                          <a:spcPct val="115000"/>
                        </a:lnSpc>
                        <a:spcAft>
                          <a:spcPts val="0"/>
                        </a:spcAft>
                      </a:pPr>
                      <a:r>
                        <a:rPr lang="en-GB" sz="900">
                          <a:solidFill>
                            <a:schemeClr val="bg1"/>
                          </a:solidFill>
                          <a:effectLst/>
                        </a:rPr>
                        <a:t>Primary</a:t>
                      </a:r>
                      <a:endParaRPr lang="en-GB"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solidFill>
                      <a:srgbClr val="0070C0"/>
                    </a:solidFill>
                  </a:tcPr>
                </a:tc>
                <a:tc>
                  <a:txBody>
                    <a:bodyPr/>
                    <a:lstStyle/>
                    <a:p>
                      <a:pPr>
                        <a:lnSpc>
                          <a:spcPct val="115000"/>
                        </a:lnSpc>
                        <a:spcAft>
                          <a:spcPts val="0"/>
                        </a:spcAft>
                      </a:pPr>
                      <a:r>
                        <a:rPr lang="en-GB" sz="900">
                          <a:effectLst/>
                        </a:rPr>
                        <a:t>Springfield Primary and Nursery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Bulwell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North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vMerge="1">
                  <a:txBody>
                    <a:bodyPr/>
                    <a:lstStyle/>
                    <a:p>
                      <a:endParaRPr lang="en-GB"/>
                    </a:p>
                  </a:txBody>
                  <a:tcPr/>
                </a:tc>
                <a:extLst>
                  <a:ext uri="{0D108BD9-81ED-4DB2-BD59-A6C34878D82A}">
                    <a16:rowId xmlns:a16="http://schemas.microsoft.com/office/drawing/2014/main" val="4064238"/>
                  </a:ext>
                </a:extLst>
              </a:tr>
              <a:tr h="152123">
                <a:tc>
                  <a:txBody>
                    <a:bodyPr/>
                    <a:lstStyle/>
                    <a:p>
                      <a:pPr>
                        <a:lnSpc>
                          <a:spcPct val="115000"/>
                        </a:lnSpc>
                        <a:spcAft>
                          <a:spcPts val="0"/>
                        </a:spcAft>
                      </a:pPr>
                      <a:r>
                        <a:rPr lang="en-GB" sz="900" dirty="0">
                          <a:solidFill>
                            <a:schemeClr val="bg1"/>
                          </a:solidFill>
                          <a:effectLst/>
                        </a:rPr>
                        <a:t>Alternative Provision</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solidFill>
                      <a:srgbClr val="0070C0"/>
                    </a:solidFill>
                  </a:tcPr>
                </a:tc>
                <a:tc>
                  <a:txBody>
                    <a:bodyPr/>
                    <a:lstStyle/>
                    <a:p>
                      <a:pPr>
                        <a:lnSpc>
                          <a:spcPct val="115000"/>
                        </a:lnSpc>
                        <a:spcAft>
                          <a:spcPts val="0"/>
                        </a:spcAft>
                      </a:pPr>
                      <a:r>
                        <a:rPr lang="en-GB" sz="900">
                          <a:effectLst/>
                        </a:rPr>
                        <a:t>Crisp Vocational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Bulwell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North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vMerge="1">
                  <a:txBody>
                    <a:bodyPr/>
                    <a:lstStyle/>
                    <a:p>
                      <a:pPr>
                        <a:lnSpc>
                          <a:spcPct val="115000"/>
                        </a:lnSpc>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extLst>
                  <a:ext uri="{0D108BD9-81ED-4DB2-BD59-A6C34878D82A}">
                    <a16:rowId xmlns:a16="http://schemas.microsoft.com/office/drawing/2014/main" val="1828825165"/>
                  </a:ext>
                </a:extLst>
              </a:tr>
              <a:tr h="152123">
                <a:tc>
                  <a:txBody>
                    <a:bodyPr/>
                    <a:lstStyle/>
                    <a:p>
                      <a:pPr>
                        <a:lnSpc>
                          <a:spcPct val="115000"/>
                        </a:lnSpc>
                        <a:spcAft>
                          <a:spcPts val="0"/>
                        </a:spcAft>
                      </a:pPr>
                      <a:r>
                        <a:rPr lang="en-GB" sz="900">
                          <a:solidFill>
                            <a:schemeClr val="bg1"/>
                          </a:solidFill>
                          <a:effectLst/>
                        </a:rPr>
                        <a:t>Alternative Provision</a:t>
                      </a:r>
                      <a:endParaRPr lang="en-GB"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solidFill>
                      <a:srgbClr val="0070C0"/>
                    </a:solidFill>
                  </a:tcPr>
                </a:tc>
                <a:tc>
                  <a:txBody>
                    <a:bodyPr/>
                    <a:lstStyle/>
                    <a:p>
                      <a:pPr>
                        <a:lnSpc>
                          <a:spcPct val="115000"/>
                        </a:lnSpc>
                        <a:spcAft>
                          <a:spcPts val="0"/>
                        </a:spcAft>
                      </a:pPr>
                      <a:r>
                        <a:rPr lang="en-GB" sz="900">
                          <a:effectLst/>
                        </a:rPr>
                        <a:t>Equip</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Bulwell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North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vMerge="1">
                  <a:txBody>
                    <a:bodyPr/>
                    <a:lstStyle/>
                    <a:p>
                      <a:pPr>
                        <a:lnSpc>
                          <a:spcPct val="115000"/>
                        </a:lnSpc>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extLst>
                  <a:ext uri="{0D108BD9-81ED-4DB2-BD59-A6C34878D82A}">
                    <a16:rowId xmlns:a16="http://schemas.microsoft.com/office/drawing/2014/main" val="3082224870"/>
                  </a:ext>
                </a:extLst>
              </a:tr>
              <a:tr h="152123">
                <a:tc>
                  <a:txBody>
                    <a:bodyPr/>
                    <a:lstStyle/>
                    <a:p>
                      <a:pPr>
                        <a:lnSpc>
                          <a:spcPct val="115000"/>
                        </a:lnSpc>
                        <a:spcAft>
                          <a:spcPts val="0"/>
                        </a:spcAft>
                      </a:pPr>
                      <a:r>
                        <a:rPr lang="en-GB" sz="900" dirty="0">
                          <a:solidFill>
                            <a:schemeClr val="bg1"/>
                          </a:solidFill>
                          <a:effectLst/>
                        </a:rPr>
                        <a:t>Independent School</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solidFill>
                      <a:srgbClr val="0070C0"/>
                    </a:solidFill>
                  </a:tcPr>
                </a:tc>
                <a:tc>
                  <a:txBody>
                    <a:bodyPr/>
                    <a:lstStyle/>
                    <a:p>
                      <a:pPr>
                        <a:lnSpc>
                          <a:spcPct val="115000"/>
                        </a:lnSpc>
                        <a:spcAft>
                          <a:spcPts val="0"/>
                        </a:spcAft>
                      </a:pPr>
                      <a:r>
                        <a:rPr lang="en-GB" sz="900">
                          <a:effectLst/>
                        </a:rPr>
                        <a:t>REAL Education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tc vMerge="1">
                  <a:txBody>
                    <a:bodyPr/>
                    <a:lstStyle/>
                    <a:p>
                      <a:pPr>
                        <a:lnSpc>
                          <a:spcPct val="115000"/>
                        </a:lnSpc>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535" marR="16535" marT="0" marB="0"/>
                </a:tc>
                <a:extLst>
                  <a:ext uri="{0D108BD9-81ED-4DB2-BD59-A6C34878D82A}">
                    <a16:rowId xmlns:a16="http://schemas.microsoft.com/office/drawing/2014/main" val="1042513327"/>
                  </a:ext>
                </a:extLst>
              </a:tr>
            </a:tbl>
          </a:graphicData>
        </a:graphic>
      </p:graphicFrame>
      <p:sp>
        <p:nvSpPr>
          <p:cNvPr id="5" name="Rectangle 1"/>
          <p:cNvSpPr>
            <a:spLocks noChangeArrowheads="1"/>
          </p:cNvSpPr>
          <p:nvPr/>
        </p:nvSpPr>
        <p:spPr bwMode="auto">
          <a:xfrm>
            <a:off x="1657004" y="1085094"/>
            <a:ext cx="1236236"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GB" altLang="en-US" sz="1100" b="1" dirty="0">
                <a:latin typeface="Calibri" panose="020F0502020204030204" pitchFamily="34" charset="0"/>
                <a:ea typeface="Calibri" panose="020F0502020204030204" pitchFamily="34" charset="0"/>
                <a:cs typeface="Times New Roman" panose="02020603050405020304" pitchFamily="18" charset="0"/>
              </a:rPr>
              <a:t>Cluster A (1 ADSL)</a:t>
            </a:r>
            <a:endParaRPr lang="en-GB" altLang="en-US" sz="900" dirty="0"/>
          </a:p>
          <a:p>
            <a:pPr defTabSz="914400" eaLnBrk="0" fontAlgn="base" hangingPunct="0">
              <a:spcBef>
                <a:spcPct val="0"/>
              </a:spcBef>
              <a:spcAft>
                <a:spcPct val="0"/>
              </a:spcAft>
            </a:pPr>
            <a:endParaRPr lang="en-GB" altLang="en-US" dirty="0">
              <a:latin typeface="Arial" panose="020B0604020202020204" pitchFamily="34" charset="0"/>
            </a:endParaRPr>
          </a:p>
        </p:txBody>
      </p:sp>
      <p:sp>
        <p:nvSpPr>
          <p:cNvPr id="6" name="Title 5"/>
          <p:cNvSpPr>
            <a:spLocks noGrp="1"/>
          </p:cNvSpPr>
          <p:nvPr>
            <p:ph type="title"/>
          </p:nvPr>
        </p:nvSpPr>
        <p:spPr/>
        <p:txBody>
          <a:bodyPr/>
          <a:lstStyle/>
          <a:p>
            <a:pPr algn="ctr"/>
            <a:r>
              <a:rPr lang="en-GB" dirty="0" smtClean="0"/>
              <a:t>DSL Local Clusters</a:t>
            </a:r>
            <a:endParaRPr lang="en-GB" dirty="0"/>
          </a:p>
        </p:txBody>
      </p:sp>
    </p:spTree>
    <p:extLst>
      <p:ext uri="{BB962C8B-B14F-4D97-AF65-F5344CB8AC3E}">
        <p14:creationId xmlns:p14="http://schemas.microsoft.com/office/powerpoint/2010/main" val="3669880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928207" y="582816"/>
          <a:ext cx="7886700" cy="3275924"/>
        </p:xfrm>
        <a:graphic>
          <a:graphicData uri="http://schemas.openxmlformats.org/drawingml/2006/table">
            <a:tbl>
              <a:tblPr firstRow="1" firstCol="1" bandRow="1">
                <a:tableStyleId>{5C22544A-7EE6-4342-B048-85BDC9FD1C3A}</a:tableStyleId>
              </a:tblPr>
              <a:tblGrid>
                <a:gridCol w="1122860">
                  <a:extLst>
                    <a:ext uri="{9D8B030D-6E8A-4147-A177-3AD203B41FA5}">
                      <a16:colId xmlns:a16="http://schemas.microsoft.com/office/drawing/2014/main" val="3560444445"/>
                    </a:ext>
                  </a:extLst>
                </a:gridCol>
                <a:gridCol w="2667626">
                  <a:extLst>
                    <a:ext uri="{9D8B030D-6E8A-4147-A177-3AD203B41FA5}">
                      <a16:colId xmlns:a16="http://schemas.microsoft.com/office/drawing/2014/main" val="2180462733"/>
                    </a:ext>
                  </a:extLst>
                </a:gridCol>
                <a:gridCol w="788225">
                  <a:extLst>
                    <a:ext uri="{9D8B030D-6E8A-4147-A177-3AD203B41FA5}">
                      <a16:colId xmlns:a16="http://schemas.microsoft.com/office/drawing/2014/main" val="2700306756"/>
                    </a:ext>
                  </a:extLst>
                </a:gridCol>
                <a:gridCol w="787669">
                  <a:extLst>
                    <a:ext uri="{9D8B030D-6E8A-4147-A177-3AD203B41FA5}">
                      <a16:colId xmlns:a16="http://schemas.microsoft.com/office/drawing/2014/main" val="3213445859"/>
                    </a:ext>
                  </a:extLst>
                </a:gridCol>
                <a:gridCol w="1259048">
                  <a:extLst>
                    <a:ext uri="{9D8B030D-6E8A-4147-A177-3AD203B41FA5}">
                      <a16:colId xmlns:a16="http://schemas.microsoft.com/office/drawing/2014/main" val="2135127015"/>
                    </a:ext>
                  </a:extLst>
                </a:gridCol>
                <a:gridCol w="1261272">
                  <a:extLst>
                    <a:ext uri="{9D8B030D-6E8A-4147-A177-3AD203B41FA5}">
                      <a16:colId xmlns:a16="http://schemas.microsoft.com/office/drawing/2014/main" val="3941431698"/>
                    </a:ext>
                  </a:extLst>
                </a:gridCol>
              </a:tblGrid>
              <a:tr h="286949">
                <a:tc>
                  <a:txBody>
                    <a:bodyPr/>
                    <a:lstStyle/>
                    <a:p>
                      <a:pPr>
                        <a:lnSpc>
                          <a:spcPct val="115000"/>
                        </a:lnSpc>
                        <a:spcAft>
                          <a:spcPts val="0"/>
                        </a:spcAft>
                      </a:pPr>
                      <a:r>
                        <a:rPr lang="en-GB" sz="900">
                          <a:effectLst/>
                        </a:rPr>
                        <a:t>Academy (Secondary)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Park Vale Academy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Bulwell Forest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North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rowSpan="13">
                  <a:txBody>
                    <a:bodyPr/>
                    <a:lstStyle/>
                    <a:p>
                      <a:pPr>
                        <a:lnSpc>
                          <a:spcPct val="115000"/>
                        </a:lnSpc>
                        <a:spcAft>
                          <a:spcPts val="0"/>
                        </a:spcAft>
                      </a:pPr>
                      <a:r>
                        <a:rPr lang="en-GB" sz="900">
                          <a:effectLst/>
                        </a:rPr>
                        <a:t>Kim Wenyan</a:t>
                      </a:r>
                      <a:endParaRPr lang="en-GB" sz="1000">
                        <a:effectLst/>
                      </a:endParaRPr>
                    </a:p>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extLst>
                  <a:ext uri="{0D108BD9-81ED-4DB2-BD59-A6C34878D82A}">
                    <a16:rowId xmlns:a16="http://schemas.microsoft.com/office/drawing/2014/main" val="3440086705"/>
                  </a:ext>
                </a:extLst>
              </a:tr>
              <a:tr h="286949">
                <a:tc>
                  <a:txBody>
                    <a:bodyPr/>
                    <a:lstStyle/>
                    <a:p>
                      <a:pPr>
                        <a:lnSpc>
                          <a:spcPct val="115000"/>
                        </a:lnSpc>
                        <a:spcAft>
                          <a:spcPts val="0"/>
                        </a:spcAft>
                      </a:pPr>
                      <a:r>
                        <a:rPr lang="en-GB" sz="900">
                          <a:effectLst/>
                        </a:rPr>
                        <a:t>Academy (Secondary)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dirty="0">
                          <a:effectLst/>
                        </a:rPr>
                        <a:t>The Oakwood Academy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1321141406"/>
                  </a:ext>
                </a:extLst>
              </a:tr>
              <a:tr h="139130">
                <a:tc>
                  <a:txBody>
                    <a:bodyPr/>
                    <a:lstStyle/>
                    <a:p>
                      <a:pPr>
                        <a:lnSpc>
                          <a:spcPct val="115000"/>
                        </a:lnSpc>
                        <a:spcAft>
                          <a:spcPts val="0"/>
                        </a:spcAft>
                      </a:pPr>
                      <a:r>
                        <a:rPr lang="en-GB" sz="900">
                          <a:effectLst/>
                        </a:rPr>
                        <a:t>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Burford Primary and Nursery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921878566"/>
                  </a:ext>
                </a:extLst>
              </a:tr>
              <a:tr h="139130">
                <a:tc>
                  <a:txBody>
                    <a:bodyPr/>
                    <a:lstStyle/>
                    <a:p>
                      <a:pPr>
                        <a:lnSpc>
                          <a:spcPct val="115000"/>
                        </a:lnSpc>
                        <a:spcAft>
                          <a:spcPts val="0"/>
                        </a:spcAft>
                      </a:pPr>
                      <a:r>
                        <a:rPr lang="en-GB" sz="900">
                          <a:effectLst/>
                        </a:rPr>
                        <a:t>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Glade Hill Primary and Nursery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Bestwood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North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973187531"/>
                  </a:ext>
                </a:extLst>
              </a:tr>
              <a:tr h="139130">
                <a:tc>
                  <a:txBody>
                    <a:bodyPr/>
                    <a:lstStyle/>
                    <a:p>
                      <a:pPr>
                        <a:lnSpc>
                          <a:spcPct val="115000"/>
                        </a:lnSpc>
                        <a:spcAft>
                          <a:spcPts val="0"/>
                        </a:spcAft>
                      </a:pPr>
                      <a:r>
                        <a:rPr lang="en-GB" sz="900">
                          <a:effectLst/>
                        </a:rPr>
                        <a:t>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Henry Whipple Primary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Bestwood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North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498196245"/>
                  </a:ext>
                </a:extLst>
              </a:tr>
              <a:tr h="266912">
                <a:tc>
                  <a:txBody>
                    <a:bodyPr/>
                    <a:lstStyle/>
                    <a:p>
                      <a:pPr>
                        <a:lnSpc>
                          <a:spcPct val="115000"/>
                        </a:lnSpc>
                        <a:spcAft>
                          <a:spcPts val="0"/>
                        </a:spcAft>
                      </a:pPr>
                      <a:r>
                        <a:rPr lang="en-GB" sz="900">
                          <a:effectLst/>
                        </a:rPr>
                        <a:t>Academy (Primary)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Our Lady of Perpetual Succour CVA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Bulwell Forest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North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16504340"/>
                  </a:ext>
                </a:extLst>
              </a:tr>
              <a:tr h="266912">
                <a:tc>
                  <a:txBody>
                    <a:bodyPr/>
                    <a:lstStyle/>
                    <a:p>
                      <a:pPr>
                        <a:lnSpc>
                          <a:spcPct val="115000"/>
                        </a:lnSpc>
                        <a:spcAft>
                          <a:spcPts val="0"/>
                        </a:spcAft>
                      </a:pPr>
                      <a:r>
                        <a:rPr lang="en-GB" sz="900">
                          <a:effectLst/>
                        </a:rPr>
                        <a:t>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Rise Park Primary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Bulwell Forest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North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1789700839"/>
                  </a:ext>
                </a:extLst>
              </a:tr>
              <a:tr h="139130">
                <a:tc>
                  <a:txBody>
                    <a:bodyPr/>
                    <a:lstStyle/>
                    <a:p>
                      <a:pPr>
                        <a:lnSpc>
                          <a:spcPct val="115000"/>
                        </a:lnSpc>
                        <a:spcAft>
                          <a:spcPts val="0"/>
                        </a:spcAft>
                      </a:pPr>
                      <a:r>
                        <a:rPr lang="en-GB" sz="900">
                          <a:effectLst/>
                        </a:rPr>
                        <a:t>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Robin Hood Primary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Bestwood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North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1355653204"/>
                  </a:ext>
                </a:extLst>
              </a:tr>
              <a:tr h="139130">
                <a:tc>
                  <a:txBody>
                    <a:bodyPr/>
                    <a:lstStyle/>
                    <a:p>
                      <a:pPr>
                        <a:lnSpc>
                          <a:spcPct val="115000"/>
                        </a:lnSpc>
                        <a:spcAft>
                          <a:spcPts val="0"/>
                        </a:spcAft>
                      </a:pPr>
                      <a:r>
                        <a:rPr lang="en-GB" sz="900">
                          <a:effectLst/>
                        </a:rPr>
                        <a:t>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Southglade Primary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Bestwood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North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587053242"/>
                  </a:ext>
                </a:extLst>
              </a:tr>
              <a:tr h="139130">
                <a:tc>
                  <a:txBody>
                    <a:bodyPr/>
                    <a:lstStyle/>
                    <a:p>
                      <a:pPr>
                        <a:lnSpc>
                          <a:spcPct val="115000"/>
                        </a:lnSpc>
                        <a:spcAft>
                          <a:spcPts val="0"/>
                        </a:spcAft>
                      </a:pPr>
                      <a:r>
                        <a:rPr lang="en-GB" sz="900">
                          <a:effectLst/>
                        </a:rPr>
                        <a:t>Academy (Primary)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dirty="0">
                          <a:effectLst/>
                        </a:rPr>
                        <a:t>St Margaret </a:t>
                      </a:r>
                      <a:r>
                        <a:rPr lang="en-GB" sz="900" dirty="0" err="1">
                          <a:effectLst/>
                        </a:rPr>
                        <a:t>Clitherow</a:t>
                      </a:r>
                      <a:r>
                        <a:rPr lang="en-GB" sz="900" dirty="0">
                          <a:effectLst/>
                        </a:rPr>
                        <a:t> Catholic Voluntary Academy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Bestwood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North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898913073"/>
                  </a:ext>
                </a:extLst>
              </a:tr>
              <a:tr h="266912">
                <a:tc>
                  <a:txBody>
                    <a:bodyPr/>
                    <a:lstStyle/>
                    <a:p>
                      <a:pPr>
                        <a:lnSpc>
                          <a:spcPct val="115000"/>
                        </a:lnSpc>
                        <a:spcAft>
                          <a:spcPts val="0"/>
                        </a:spcAft>
                      </a:pPr>
                      <a:r>
                        <a:rPr lang="en-GB" sz="900">
                          <a:effectLst/>
                        </a:rPr>
                        <a:t>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Stanstead Primary and Nursery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Bulwell Forest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North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3069096490"/>
                  </a:ext>
                </a:extLst>
              </a:tr>
              <a:tr h="139130">
                <a:tc>
                  <a:txBody>
                    <a:bodyPr/>
                    <a:lstStyle/>
                    <a:p>
                      <a:pPr>
                        <a:lnSpc>
                          <a:spcPct val="115000"/>
                        </a:lnSpc>
                        <a:spcAft>
                          <a:spcPts val="0"/>
                        </a:spcAft>
                      </a:pPr>
                      <a:r>
                        <a:rPr lang="en-GB" sz="900">
                          <a:effectLst/>
                        </a:rPr>
                        <a:t>Academy (Primary)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Warren Primary Academy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North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3012156379"/>
                  </a:ext>
                </a:extLst>
              </a:tr>
              <a:tr h="266912">
                <a:tc>
                  <a:txBody>
                    <a:bodyPr/>
                    <a:lstStyle/>
                    <a:p>
                      <a:pPr>
                        <a:lnSpc>
                          <a:spcPct val="115000"/>
                        </a:lnSpc>
                        <a:spcAft>
                          <a:spcPts val="0"/>
                        </a:spcAft>
                      </a:pPr>
                      <a:r>
                        <a:rPr lang="en-GB" sz="900">
                          <a:effectLst/>
                        </a:rPr>
                        <a:t>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Westglade Primary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Bulwell Forest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North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1411881107"/>
                  </a:ext>
                </a:extLst>
              </a:tr>
              <a:tr h="286949">
                <a:tc>
                  <a:txBody>
                    <a:bodyPr/>
                    <a:lstStyle/>
                    <a:p>
                      <a:pPr>
                        <a:lnSpc>
                          <a:spcPct val="115000"/>
                        </a:lnSpc>
                        <a:spcAft>
                          <a:spcPts val="0"/>
                        </a:spcAft>
                      </a:pPr>
                      <a:r>
                        <a:rPr lang="en-GB" sz="900">
                          <a:effectLst/>
                        </a:rPr>
                        <a:t>Alternative Provision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Buxton Training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extLst>
                  <a:ext uri="{0D108BD9-81ED-4DB2-BD59-A6C34878D82A}">
                    <a16:rowId xmlns:a16="http://schemas.microsoft.com/office/drawing/2014/main" val="3910450759"/>
                  </a:ext>
                </a:extLst>
              </a:tr>
              <a:tr h="139130">
                <a:tc>
                  <a:txBody>
                    <a:bodyPr/>
                    <a:lstStyle/>
                    <a:p>
                      <a:pPr>
                        <a:lnSpc>
                          <a:spcPct val="115000"/>
                        </a:lnSpc>
                        <a:spcAft>
                          <a:spcPts val="0"/>
                        </a:spcAft>
                      </a:pPr>
                      <a:r>
                        <a:rPr lang="en-GB" sz="900">
                          <a:effectLst/>
                        </a:rPr>
                        <a:t>Independent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TLG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extLst>
                  <a:ext uri="{0D108BD9-81ED-4DB2-BD59-A6C34878D82A}">
                    <a16:rowId xmlns:a16="http://schemas.microsoft.com/office/drawing/2014/main" val="4139649562"/>
                  </a:ext>
                </a:extLst>
              </a:tr>
            </a:tbl>
          </a:graphicData>
        </a:graphic>
      </p:graphicFrame>
      <p:sp>
        <p:nvSpPr>
          <p:cNvPr id="4" name="Rectangle 1"/>
          <p:cNvSpPr>
            <a:spLocks noChangeArrowheads="1"/>
          </p:cNvSpPr>
          <p:nvPr/>
        </p:nvSpPr>
        <p:spPr bwMode="auto">
          <a:xfrm>
            <a:off x="1662199" y="313512"/>
            <a:ext cx="122982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GB" altLang="en-US" sz="1100" b="1" dirty="0">
                <a:latin typeface="Calibri" panose="020F0502020204030204" pitchFamily="34" charset="0"/>
                <a:ea typeface="Calibri" panose="020F0502020204030204" pitchFamily="34" charset="0"/>
                <a:cs typeface="Times New Roman" panose="02020603050405020304" pitchFamily="18" charset="0"/>
              </a:rPr>
              <a:t>Cluster B (1 ADSL)</a:t>
            </a:r>
            <a:endParaRPr lang="en-GB" altLang="en-US" sz="900" dirty="0"/>
          </a:p>
          <a:p>
            <a:pPr defTabSz="914400" eaLnBrk="0" fontAlgn="base" hangingPunct="0">
              <a:spcBef>
                <a:spcPct val="0"/>
              </a:spcBef>
              <a:spcAft>
                <a:spcPct val="0"/>
              </a:spcAft>
            </a:pPr>
            <a:endParaRPr lang="en-GB" altLang="en-US" dirty="0">
              <a:latin typeface="Arial" panose="020B0604020202020204" pitchFamily="34" charset="0"/>
            </a:endParaRPr>
          </a:p>
        </p:txBody>
      </p:sp>
      <p:graphicFrame>
        <p:nvGraphicFramePr>
          <p:cNvPr id="5" name="Table 4"/>
          <p:cNvGraphicFramePr>
            <a:graphicFrameLocks noGrp="1"/>
          </p:cNvGraphicFramePr>
          <p:nvPr>
            <p:extLst/>
          </p:nvPr>
        </p:nvGraphicFramePr>
        <p:xfrm>
          <a:off x="1928207" y="3985360"/>
          <a:ext cx="7886700" cy="2839212"/>
        </p:xfrm>
        <a:graphic>
          <a:graphicData uri="http://schemas.openxmlformats.org/drawingml/2006/table">
            <a:tbl>
              <a:tblPr firstRow="1" firstCol="1" bandRow="1">
                <a:tableStyleId>{5C22544A-7EE6-4342-B048-85BDC9FD1C3A}</a:tableStyleId>
              </a:tblPr>
              <a:tblGrid>
                <a:gridCol w="1122860">
                  <a:extLst>
                    <a:ext uri="{9D8B030D-6E8A-4147-A177-3AD203B41FA5}">
                      <a16:colId xmlns:a16="http://schemas.microsoft.com/office/drawing/2014/main" val="3674366988"/>
                    </a:ext>
                  </a:extLst>
                </a:gridCol>
                <a:gridCol w="2667626">
                  <a:extLst>
                    <a:ext uri="{9D8B030D-6E8A-4147-A177-3AD203B41FA5}">
                      <a16:colId xmlns:a16="http://schemas.microsoft.com/office/drawing/2014/main" val="830423984"/>
                    </a:ext>
                  </a:extLst>
                </a:gridCol>
                <a:gridCol w="788225">
                  <a:extLst>
                    <a:ext uri="{9D8B030D-6E8A-4147-A177-3AD203B41FA5}">
                      <a16:colId xmlns:a16="http://schemas.microsoft.com/office/drawing/2014/main" val="3430603521"/>
                    </a:ext>
                  </a:extLst>
                </a:gridCol>
                <a:gridCol w="787669">
                  <a:extLst>
                    <a:ext uri="{9D8B030D-6E8A-4147-A177-3AD203B41FA5}">
                      <a16:colId xmlns:a16="http://schemas.microsoft.com/office/drawing/2014/main" val="738918136"/>
                    </a:ext>
                  </a:extLst>
                </a:gridCol>
                <a:gridCol w="1259048">
                  <a:extLst>
                    <a:ext uri="{9D8B030D-6E8A-4147-A177-3AD203B41FA5}">
                      <a16:colId xmlns:a16="http://schemas.microsoft.com/office/drawing/2014/main" val="2317904359"/>
                    </a:ext>
                  </a:extLst>
                </a:gridCol>
                <a:gridCol w="1261272">
                  <a:extLst>
                    <a:ext uri="{9D8B030D-6E8A-4147-A177-3AD203B41FA5}">
                      <a16:colId xmlns:a16="http://schemas.microsoft.com/office/drawing/2014/main" val="92176458"/>
                    </a:ext>
                  </a:extLst>
                </a:gridCol>
              </a:tblGrid>
              <a:tr h="153388">
                <a:tc>
                  <a:txBody>
                    <a:bodyPr/>
                    <a:lstStyle/>
                    <a:p>
                      <a:pPr>
                        <a:lnSpc>
                          <a:spcPct val="115000"/>
                        </a:lnSpc>
                        <a:spcAft>
                          <a:spcPts val="0"/>
                        </a:spcAft>
                      </a:pPr>
                      <a:r>
                        <a:rPr lang="en-GB" sz="900">
                          <a:effectLst/>
                        </a:rPr>
                        <a:t>Secondary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Ellis Guilford Comprehensive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Basford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North ¾</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rowSpan="14">
                  <a:txBody>
                    <a:bodyPr/>
                    <a:lstStyle/>
                    <a:p>
                      <a:pPr>
                        <a:lnSpc>
                          <a:spcPct val="115000"/>
                        </a:lnSpc>
                        <a:spcAft>
                          <a:spcPts val="0"/>
                        </a:spcAft>
                      </a:pPr>
                      <a:r>
                        <a:rPr lang="en-GB" sz="900">
                          <a:effectLst/>
                        </a:rPr>
                        <a:t>Helen Cast</a:t>
                      </a:r>
                      <a:endParaRPr lang="en-GB" sz="1000">
                        <a:effectLst/>
                      </a:endParaRPr>
                    </a:p>
                    <a:p>
                      <a:pPr>
                        <a:lnSpc>
                          <a:spcPct val="115000"/>
                        </a:lnSpc>
                        <a:spcAft>
                          <a:spcPts val="0"/>
                        </a:spcAft>
                      </a:pPr>
                      <a:r>
                        <a:rPr lang="en-GB" sz="900">
                          <a:effectLst/>
                        </a:rPr>
                        <a:t>Bev Murray</a:t>
                      </a:r>
                      <a:endParaRPr lang="en-GB" sz="1000">
                        <a:effectLst/>
                      </a:endParaRPr>
                    </a:p>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extLst>
                  <a:ext uri="{0D108BD9-81ED-4DB2-BD59-A6C34878D82A}">
                    <a16:rowId xmlns:a16="http://schemas.microsoft.com/office/drawing/2014/main" val="1583053270"/>
                  </a:ext>
                </a:extLst>
              </a:tr>
              <a:tr h="153388">
                <a:tc>
                  <a:txBody>
                    <a:bodyPr/>
                    <a:lstStyle/>
                    <a:p>
                      <a:pPr>
                        <a:lnSpc>
                          <a:spcPct val="115000"/>
                        </a:lnSpc>
                        <a:spcAft>
                          <a:spcPts val="0"/>
                        </a:spcAft>
                      </a:pPr>
                      <a:r>
                        <a:rPr lang="en-GB" sz="900">
                          <a:effectLst/>
                        </a:rPr>
                        <a:t>Academy (Primary)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Old Basford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Basford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North 3/4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2767807164"/>
                  </a:ext>
                </a:extLst>
              </a:tr>
              <a:tr h="153388">
                <a:tc>
                  <a:txBody>
                    <a:bodyPr/>
                    <a:lstStyle/>
                    <a:p>
                      <a:pPr>
                        <a:lnSpc>
                          <a:spcPct val="115000"/>
                        </a:lnSpc>
                        <a:spcAft>
                          <a:spcPts val="0"/>
                        </a:spcAft>
                      </a:pPr>
                      <a:r>
                        <a:rPr lang="en-GB" sz="900">
                          <a:effectLst/>
                        </a:rPr>
                        <a:t>Academy (Primary)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dirty="0">
                          <a:effectLst/>
                        </a:rPr>
                        <a:t>Southwark Primary Academy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Basford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North 3/4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1110448374"/>
                  </a:ext>
                </a:extLst>
              </a:tr>
              <a:tr h="153388">
                <a:tc>
                  <a:txBody>
                    <a:bodyPr/>
                    <a:lstStyle/>
                    <a:p>
                      <a:pPr>
                        <a:lnSpc>
                          <a:spcPct val="115000"/>
                        </a:lnSpc>
                        <a:spcAft>
                          <a:spcPts val="0"/>
                        </a:spcAft>
                      </a:pPr>
                      <a:r>
                        <a:rPr lang="en-GB" sz="900">
                          <a:effectLst/>
                        </a:rPr>
                        <a:t>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673" marR="16673" marT="0" marB="0"/>
                </a:tc>
                <a:tc>
                  <a:txBody>
                    <a:bodyPr/>
                    <a:lstStyle/>
                    <a:p>
                      <a:pPr>
                        <a:lnSpc>
                          <a:spcPct val="115000"/>
                        </a:lnSpc>
                        <a:spcAft>
                          <a:spcPts val="0"/>
                        </a:spcAft>
                      </a:pPr>
                      <a:r>
                        <a:rPr lang="en-GB" sz="900">
                          <a:effectLst/>
                        </a:rPr>
                        <a:t>Hempshill Hall Primary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673" marR="16673" marT="0" marB="0"/>
                </a:tc>
                <a:tc>
                  <a:txBody>
                    <a:bodyPr/>
                    <a:lstStyle/>
                    <a:p>
                      <a:pPr>
                        <a:lnSpc>
                          <a:spcPct val="115000"/>
                        </a:lnSpc>
                        <a:spcAft>
                          <a:spcPts val="0"/>
                        </a:spcAft>
                      </a:pPr>
                      <a:r>
                        <a:rPr lang="en-GB" sz="900">
                          <a:effectLst/>
                        </a:rPr>
                        <a:t>Bulwell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673" marR="16673" marT="0" marB="0"/>
                </a:tc>
                <a:tc>
                  <a:txBody>
                    <a:bodyPr/>
                    <a:lstStyle/>
                    <a:p>
                      <a:pPr>
                        <a:lnSpc>
                          <a:spcPct val="115000"/>
                        </a:lnSpc>
                        <a:spcAft>
                          <a:spcPts val="0"/>
                        </a:spcAft>
                      </a:pPr>
                      <a:r>
                        <a:rPr lang="en-GB" sz="900">
                          <a:effectLst/>
                        </a:rPr>
                        <a:t>North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673" marR="16673" marT="0" marB="0"/>
                </a:tc>
                <a:tc>
                  <a:txBody>
                    <a:bodyPr/>
                    <a:lstStyle/>
                    <a:p>
                      <a:pPr>
                        <a:lnSpc>
                          <a:spcPct val="115000"/>
                        </a:lnSpc>
                        <a:spcAft>
                          <a:spcPts val="0"/>
                        </a:spcAft>
                      </a:pPr>
                      <a:r>
                        <a:rPr lang="en-GB" sz="900">
                          <a:effectLst/>
                        </a:rPr>
                        <a:t> 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673" marR="16673" marT="0" marB="0"/>
                </a:tc>
                <a:tc vMerge="1">
                  <a:txBody>
                    <a:bodyPr/>
                    <a:lstStyle/>
                    <a:p>
                      <a:endParaRPr lang="en-GB"/>
                    </a:p>
                  </a:txBody>
                  <a:tcPr/>
                </a:tc>
                <a:extLst>
                  <a:ext uri="{0D108BD9-81ED-4DB2-BD59-A6C34878D82A}">
                    <a16:rowId xmlns:a16="http://schemas.microsoft.com/office/drawing/2014/main" val="887917127"/>
                  </a:ext>
                </a:extLst>
              </a:tr>
              <a:tr h="153388">
                <a:tc>
                  <a:txBody>
                    <a:bodyPr/>
                    <a:lstStyle/>
                    <a:p>
                      <a:pPr>
                        <a:lnSpc>
                          <a:spcPct val="115000"/>
                        </a:lnSpc>
                        <a:spcAft>
                          <a:spcPts val="0"/>
                        </a:spcAft>
                      </a:pPr>
                      <a:r>
                        <a:rPr lang="en-GB" sz="900">
                          <a:effectLst/>
                        </a:rPr>
                        <a:t>Academy (Primary)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dirty="0" err="1">
                          <a:effectLst/>
                        </a:rPr>
                        <a:t>Whitemoor</a:t>
                      </a:r>
                      <a:r>
                        <a:rPr lang="en-GB" sz="900" dirty="0">
                          <a:effectLst/>
                        </a:rPr>
                        <a:t> Academy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Basford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North 3/4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3374808708"/>
                  </a:ext>
                </a:extLst>
              </a:tr>
              <a:tr h="153388">
                <a:tc>
                  <a:txBody>
                    <a:bodyPr/>
                    <a:lstStyle/>
                    <a:p>
                      <a:pPr>
                        <a:lnSpc>
                          <a:spcPct val="115000"/>
                        </a:lnSpc>
                        <a:spcAft>
                          <a:spcPts val="0"/>
                        </a:spcAft>
                      </a:pPr>
                      <a:r>
                        <a:rPr lang="en-GB" sz="900">
                          <a:effectLst/>
                        </a:rPr>
                        <a:t>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Heathfield Primary and Nursery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Basford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North 3/4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Tracey Hayden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3831765333"/>
                  </a:ext>
                </a:extLst>
              </a:tr>
              <a:tr h="153388">
                <a:tc>
                  <a:txBody>
                    <a:bodyPr/>
                    <a:lstStyle/>
                    <a:p>
                      <a:pPr>
                        <a:lnSpc>
                          <a:spcPct val="115000"/>
                        </a:lnSpc>
                        <a:spcAft>
                          <a:spcPts val="0"/>
                        </a:spcAft>
                      </a:pPr>
                      <a:r>
                        <a:rPr lang="en-GB" sz="900">
                          <a:effectLst/>
                        </a:rPr>
                        <a:t>Academy (3-19)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Bluecoat Academy (Aspley)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Leen Valley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Central 2/3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John Carter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2069871936"/>
                  </a:ext>
                </a:extLst>
              </a:tr>
              <a:tr h="306776">
                <a:tc>
                  <a:txBody>
                    <a:bodyPr/>
                    <a:lstStyle/>
                    <a:p>
                      <a:pPr>
                        <a:lnSpc>
                          <a:spcPct val="115000"/>
                        </a:lnSpc>
                        <a:spcAft>
                          <a:spcPts val="0"/>
                        </a:spcAft>
                      </a:pPr>
                      <a:r>
                        <a:rPr lang="en-GB" sz="900">
                          <a:effectLst/>
                        </a:rPr>
                        <a:t>Academy (Secondary)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Nottingham Girls Academy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Leen Valley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Central 2/3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John Carter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2682335996"/>
                  </a:ext>
                </a:extLst>
              </a:tr>
              <a:tr h="306776">
                <a:tc>
                  <a:txBody>
                    <a:bodyPr/>
                    <a:lstStyle/>
                    <a:p>
                      <a:pPr>
                        <a:lnSpc>
                          <a:spcPct val="115000"/>
                        </a:lnSpc>
                        <a:spcAft>
                          <a:spcPts val="0"/>
                        </a:spcAft>
                      </a:pPr>
                      <a:r>
                        <a:rPr lang="en-GB" sz="900">
                          <a:effectLst/>
                        </a:rPr>
                        <a:t>Academy (Secondary)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Trinity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Leen Valley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Central 2/3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John Carter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2428066012"/>
                  </a:ext>
                </a:extLst>
              </a:tr>
              <a:tr h="153388">
                <a:tc>
                  <a:txBody>
                    <a:bodyPr/>
                    <a:lstStyle/>
                    <a:p>
                      <a:pPr>
                        <a:lnSpc>
                          <a:spcPct val="115000"/>
                        </a:lnSpc>
                        <a:spcAft>
                          <a:spcPts val="0"/>
                        </a:spcAft>
                      </a:pPr>
                      <a:r>
                        <a:rPr lang="en-GB" sz="900">
                          <a:effectLst/>
                        </a:rPr>
                        <a:t>Academy (Primary)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Ambleside Primary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Aspley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Central 2/3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John Carter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1727391503"/>
                  </a:ext>
                </a:extLst>
              </a:tr>
              <a:tr h="153388">
                <a:tc>
                  <a:txBody>
                    <a:bodyPr/>
                    <a:lstStyle/>
                    <a:p>
                      <a:pPr>
                        <a:lnSpc>
                          <a:spcPct val="115000"/>
                        </a:lnSpc>
                        <a:spcAft>
                          <a:spcPts val="0"/>
                        </a:spcAft>
                      </a:pPr>
                      <a:r>
                        <a:rPr lang="en-GB" sz="900">
                          <a:effectLst/>
                        </a:rPr>
                        <a:t>Academy (Primary)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Rosslyn Park Primary and Nursery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Aspley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Central 2/3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John Carter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2560764269"/>
                  </a:ext>
                </a:extLst>
              </a:tr>
              <a:tr h="153388">
                <a:tc>
                  <a:txBody>
                    <a:bodyPr/>
                    <a:lstStyle/>
                    <a:p>
                      <a:pPr>
                        <a:lnSpc>
                          <a:spcPct val="115000"/>
                        </a:lnSpc>
                        <a:spcAft>
                          <a:spcPts val="0"/>
                        </a:spcAft>
                      </a:pPr>
                      <a:r>
                        <a:rPr lang="en-GB" sz="900">
                          <a:effectLst/>
                        </a:rPr>
                        <a:t>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Southwold Primary School and Early Years Centre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Leen Valley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Central 2/3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John Carter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3055584544"/>
                  </a:ext>
                </a:extLst>
              </a:tr>
              <a:tr h="153388">
                <a:tc>
                  <a:txBody>
                    <a:bodyPr/>
                    <a:lstStyle/>
                    <a:p>
                      <a:pPr>
                        <a:lnSpc>
                          <a:spcPct val="115000"/>
                        </a:lnSpc>
                        <a:spcAft>
                          <a:spcPts val="0"/>
                        </a:spcAft>
                      </a:pPr>
                      <a:r>
                        <a:rPr lang="en-GB" sz="900">
                          <a:effectLst/>
                        </a:rPr>
                        <a:t>Academy (Primary)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St Teresa's Catholic Voluntary Academy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Leen Valley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Central 2/3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John Carter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2730536141"/>
                  </a:ext>
                </a:extLst>
              </a:tr>
              <a:tr h="153388">
                <a:tc>
                  <a:txBody>
                    <a:bodyPr/>
                    <a:lstStyle/>
                    <a:p>
                      <a:pPr>
                        <a:lnSpc>
                          <a:spcPct val="115000"/>
                        </a:lnSpc>
                        <a:spcAft>
                          <a:spcPts val="0"/>
                        </a:spcAft>
                      </a:pPr>
                      <a:r>
                        <a:rPr lang="en-GB" sz="900">
                          <a:effectLst/>
                        </a:rPr>
                        <a:t>Special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Woodlands Special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Leen Valley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Central 2/3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John Carter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2529763089"/>
                  </a:ext>
                </a:extLst>
              </a:tr>
              <a:tr h="306776">
                <a:tc>
                  <a:txBody>
                    <a:bodyPr/>
                    <a:lstStyle/>
                    <a:p>
                      <a:pPr>
                        <a:lnSpc>
                          <a:spcPct val="115000"/>
                        </a:lnSpc>
                        <a:spcAft>
                          <a:spcPts val="0"/>
                        </a:spcAft>
                      </a:pPr>
                      <a:r>
                        <a:rPr lang="en-GB" sz="900">
                          <a:effectLst/>
                        </a:rPr>
                        <a:t>Alternative Provision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Harmony Wellbeing Centre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Basford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extLst>
                  <a:ext uri="{0D108BD9-81ED-4DB2-BD59-A6C34878D82A}">
                    <a16:rowId xmlns:a16="http://schemas.microsoft.com/office/drawing/2014/main" val="2431110015"/>
                  </a:ext>
                </a:extLst>
              </a:tr>
            </a:tbl>
          </a:graphicData>
        </a:graphic>
      </p:graphicFrame>
      <p:sp>
        <p:nvSpPr>
          <p:cNvPr id="6" name="Rectangle 2"/>
          <p:cNvSpPr>
            <a:spLocks noChangeArrowheads="1"/>
          </p:cNvSpPr>
          <p:nvPr/>
        </p:nvSpPr>
        <p:spPr bwMode="auto">
          <a:xfrm>
            <a:off x="1662200" y="3751730"/>
            <a:ext cx="128272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GB" altLang="en-US" sz="1100" b="1" dirty="0">
                <a:latin typeface="Calibri" panose="020F0502020204030204" pitchFamily="34" charset="0"/>
                <a:ea typeface="Calibri" panose="020F0502020204030204" pitchFamily="34" charset="0"/>
                <a:cs typeface="Times New Roman" panose="02020603050405020304" pitchFamily="18" charset="0"/>
              </a:rPr>
              <a:t>Cluster C (2 ADSLs)</a:t>
            </a:r>
            <a:endParaRPr lang="en-GB" altLang="en-US" dirty="0">
              <a:latin typeface="Arial" panose="020B0604020202020204" pitchFamily="34" charset="0"/>
            </a:endParaRPr>
          </a:p>
        </p:txBody>
      </p:sp>
    </p:spTree>
    <p:extLst>
      <p:ext uri="{BB962C8B-B14F-4D97-AF65-F5344CB8AC3E}">
        <p14:creationId xmlns:p14="http://schemas.microsoft.com/office/powerpoint/2010/main" val="1932262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089267" y="606827"/>
          <a:ext cx="7464829" cy="5836158"/>
        </p:xfrm>
        <a:graphic>
          <a:graphicData uri="http://schemas.openxmlformats.org/drawingml/2006/table">
            <a:tbl>
              <a:tblPr firstRow="1" firstCol="1" bandRow="1">
                <a:tableStyleId>{5C22544A-7EE6-4342-B048-85BDC9FD1C3A}</a:tableStyleId>
              </a:tblPr>
              <a:tblGrid>
                <a:gridCol w="1062667">
                  <a:extLst>
                    <a:ext uri="{9D8B030D-6E8A-4147-A177-3AD203B41FA5}">
                      <a16:colId xmlns:a16="http://schemas.microsoft.com/office/drawing/2014/main" val="2317534727"/>
                    </a:ext>
                  </a:extLst>
                </a:gridCol>
                <a:gridCol w="2525076">
                  <a:extLst>
                    <a:ext uri="{9D8B030D-6E8A-4147-A177-3AD203B41FA5}">
                      <a16:colId xmlns:a16="http://schemas.microsoft.com/office/drawing/2014/main" val="300643750"/>
                    </a:ext>
                  </a:extLst>
                </a:gridCol>
                <a:gridCol w="745593">
                  <a:extLst>
                    <a:ext uri="{9D8B030D-6E8A-4147-A177-3AD203B41FA5}">
                      <a16:colId xmlns:a16="http://schemas.microsoft.com/office/drawing/2014/main" val="805099189"/>
                    </a:ext>
                  </a:extLst>
                </a:gridCol>
                <a:gridCol w="745071">
                  <a:extLst>
                    <a:ext uri="{9D8B030D-6E8A-4147-A177-3AD203B41FA5}">
                      <a16:colId xmlns:a16="http://schemas.microsoft.com/office/drawing/2014/main" val="1571556265"/>
                    </a:ext>
                  </a:extLst>
                </a:gridCol>
                <a:gridCol w="1192949">
                  <a:extLst>
                    <a:ext uri="{9D8B030D-6E8A-4147-A177-3AD203B41FA5}">
                      <a16:colId xmlns:a16="http://schemas.microsoft.com/office/drawing/2014/main" val="1236389952"/>
                    </a:ext>
                  </a:extLst>
                </a:gridCol>
                <a:gridCol w="1193473">
                  <a:extLst>
                    <a:ext uri="{9D8B030D-6E8A-4147-A177-3AD203B41FA5}">
                      <a16:colId xmlns:a16="http://schemas.microsoft.com/office/drawing/2014/main" val="3066457974"/>
                    </a:ext>
                  </a:extLst>
                </a:gridCol>
              </a:tblGrid>
              <a:tr h="438223">
                <a:tc>
                  <a:txBody>
                    <a:bodyPr/>
                    <a:lstStyle/>
                    <a:p>
                      <a:pPr>
                        <a:lnSpc>
                          <a:spcPct val="115000"/>
                        </a:lnSpc>
                        <a:spcAft>
                          <a:spcPts val="1000"/>
                        </a:spcAft>
                      </a:pPr>
                      <a:r>
                        <a:rPr lang="en-GB" sz="900">
                          <a:effectLst/>
                        </a:rPr>
                        <a:t>Academy (Secondary)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Djanogly City Academy (2 sites)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Berridge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 </a:t>
                      </a:r>
                    </a:p>
                    <a:p>
                      <a:pPr>
                        <a:lnSpc>
                          <a:spcPct val="115000"/>
                        </a:lnSpc>
                        <a:spcAft>
                          <a:spcPts val="0"/>
                        </a:spcAft>
                      </a:pPr>
                      <a:r>
                        <a:rPr lang="en-GB" sz="900">
                          <a:effectLst/>
                        </a:rPr>
                        <a:t> </a:t>
                      </a:r>
                    </a:p>
                    <a:p>
                      <a:pPr>
                        <a:lnSpc>
                          <a:spcPct val="115000"/>
                        </a:lnSpc>
                        <a:spcAft>
                          <a:spcPts val="0"/>
                        </a:spcAft>
                      </a:pPr>
                      <a:r>
                        <a:rPr lang="en-GB" sz="900">
                          <a:effectLst/>
                        </a:rPr>
                        <a:t>North ¾</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a:txBody>
                    <a:bodyPr/>
                    <a:lstStyle/>
                    <a:p>
                      <a:pPr>
                        <a:lnSpc>
                          <a:spcPct val="115000"/>
                        </a:lnSpc>
                        <a:spcAft>
                          <a:spcPts val="0"/>
                        </a:spcAft>
                      </a:pPr>
                      <a:r>
                        <a:rPr lang="en-GB" sz="900">
                          <a:effectLst/>
                        </a:rPr>
                        <a:t>Tracey Hayden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rowSpan="25">
                  <a:txBody>
                    <a:bodyPr/>
                    <a:lstStyle/>
                    <a:p>
                      <a:pPr>
                        <a:lnSpc>
                          <a:spcPct val="115000"/>
                        </a:lnSpc>
                        <a:spcAft>
                          <a:spcPts val="0"/>
                        </a:spcAft>
                      </a:pPr>
                      <a:r>
                        <a:rPr lang="en-GB" sz="900" dirty="0">
                          <a:effectLst/>
                        </a:rPr>
                        <a:t>Jo Lawson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extLst>
                  <a:ext uri="{0D108BD9-81ED-4DB2-BD59-A6C34878D82A}">
                    <a16:rowId xmlns:a16="http://schemas.microsoft.com/office/drawing/2014/main" val="1561953193"/>
                  </a:ext>
                </a:extLst>
              </a:tr>
              <a:tr h="289244">
                <a:tc>
                  <a:txBody>
                    <a:bodyPr/>
                    <a:lstStyle/>
                    <a:p>
                      <a:pPr>
                        <a:lnSpc>
                          <a:spcPct val="115000"/>
                        </a:lnSpc>
                        <a:spcAft>
                          <a:spcPts val="0"/>
                        </a:spcAft>
                      </a:pPr>
                      <a:r>
                        <a:rPr lang="en-GB" sz="900">
                          <a:effectLst/>
                        </a:rPr>
                        <a:t>Academy (Secondary)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Nottingham Free School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Sherwood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 </a:t>
                      </a:r>
                    </a:p>
                    <a:p>
                      <a:pPr>
                        <a:lnSpc>
                          <a:spcPct val="115000"/>
                        </a:lnSpc>
                        <a:spcAft>
                          <a:spcPts val="0"/>
                        </a:spcAft>
                      </a:pPr>
                      <a:r>
                        <a:rPr lang="en-GB" sz="900">
                          <a:effectLst/>
                        </a:rPr>
                        <a:t>North ¾</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a:txBody>
                    <a:bodyPr/>
                    <a:lstStyle/>
                    <a:p>
                      <a:pPr>
                        <a:lnSpc>
                          <a:spcPct val="115000"/>
                        </a:lnSpc>
                        <a:spcAft>
                          <a:spcPts val="0"/>
                        </a:spcAft>
                      </a:pPr>
                      <a:r>
                        <a:rPr lang="en-GB" sz="900">
                          <a:effectLst/>
                        </a:rPr>
                        <a:t>Tracey Hayden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vMerge="1">
                  <a:txBody>
                    <a:bodyPr/>
                    <a:lstStyle/>
                    <a:p>
                      <a:endParaRPr lang="en-GB"/>
                    </a:p>
                  </a:txBody>
                  <a:tcPr/>
                </a:tc>
                <a:extLst>
                  <a:ext uri="{0D108BD9-81ED-4DB2-BD59-A6C34878D82A}">
                    <a16:rowId xmlns:a16="http://schemas.microsoft.com/office/drawing/2014/main" val="1121316096"/>
                  </a:ext>
                </a:extLst>
              </a:tr>
              <a:tr h="142813">
                <a:tc>
                  <a:txBody>
                    <a:bodyPr/>
                    <a:lstStyle/>
                    <a:p>
                      <a:pPr>
                        <a:lnSpc>
                          <a:spcPct val="115000"/>
                        </a:lnSpc>
                        <a:spcAft>
                          <a:spcPts val="0"/>
                        </a:spcAft>
                      </a:pPr>
                      <a:r>
                        <a:rPr lang="en-GB" sz="900">
                          <a:effectLst/>
                        </a:rPr>
                        <a:t>Primary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Claremont Primary and Nursery School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Berridge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North ¾</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a:txBody>
                    <a:bodyPr/>
                    <a:lstStyle/>
                    <a:p>
                      <a:pPr>
                        <a:lnSpc>
                          <a:spcPct val="115000"/>
                        </a:lnSpc>
                        <a:spcAft>
                          <a:spcPts val="0"/>
                        </a:spcAft>
                      </a:pPr>
                      <a:r>
                        <a:rPr lang="en-GB" sz="900">
                          <a:effectLst/>
                        </a:rPr>
                        <a:t>Tracey Hayden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vMerge="1">
                  <a:txBody>
                    <a:bodyPr/>
                    <a:lstStyle/>
                    <a:p>
                      <a:endParaRPr lang="en-GB"/>
                    </a:p>
                  </a:txBody>
                  <a:tcPr/>
                </a:tc>
                <a:extLst>
                  <a:ext uri="{0D108BD9-81ED-4DB2-BD59-A6C34878D82A}">
                    <a16:rowId xmlns:a16="http://schemas.microsoft.com/office/drawing/2014/main" val="819428603"/>
                  </a:ext>
                </a:extLst>
              </a:tr>
              <a:tr h="142813">
                <a:tc>
                  <a:txBody>
                    <a:bodyPr/>
                    <a:lstStyle/>
                    <a:p>
                      <a:pPr>
                        <a:lnSpc>
                          <a:spcPct val="115000"/>
                        </a:lnSpc>
                        <a:spcAft>
                          <a:spcPts val="0"/>
                        </a:spcAft>
                      </a:pPr>
                      <a:r>
                        <a:rPr lang="en-GB" sz="900">
                          <a:effectLst/>
                        </a:rPr>
                        <a:t>Academy (Primary)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Djanogly Northgate Academy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Berridge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North ¾</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a:txBody>
                    <a:bodyPr/>
                    <a:lstStyle/>
                    <a:p>
                      <a:pPr>
                        <a:lnSpc>
                          <a:spcPct val="115000"/>
                        </a:lnSpc>
                        <a:spcAft>
                          <a:spcPts val="0"/>
                        </a:spcAft>
                      </a:pPr>
                      <a:r>
                        <a:rPr lang="en-GB" sz="900">
                          <a:effectLst/>
                        </a:rPr>
                        <a:t>Tracey Hayden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vMerge="1">
                  <a:txBody>
                    <a:bodyPr/>
                    <a:lstStyle/>
                    <a:p>
                      <a:endParaRPr lang="en-GB"/>
                    </a:p>
                  </a:txBody>
                  <a:tcPr/>
                </a:tc>
                <a:extLst>
                  <a:ext uri="{0D108BD9-81ED-4DB2-BD59-A6C34878D82A}">
                    <a16:rowId xmlns:a16="http://schemas.microsoft.com/office/drawing/2014/main" val="3378221796"/>
                  </a:ext>
                </a:extLst>
              </a:tr>
              <a:tr h="142813">
                <a:tc>
                  <a:txBody>
                    <a:bodyPr/>
                    <a:lstStyle/>
                    <a:p>
                      <a:pPr>
                        <a:lnSpc>
                          <a:spcPct val="115000"/>
                        </a:lnSpc>
                        <a:spcAft>
                          <a:spcPts val="0"/>
                        </a:spcAft>
                      </a:pPr>
                      <a:r>
                        <a:rPr lang="en-GB" sz="900">
                          <a:effectLst/>
                        </a:rPr>
                        <a:t>Primary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Carrington Primary and Nursery School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Sherwood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North ¾</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a:txBody>
                    <a:bodyPr/>
                    <a:lstStyle/>
                    <a:p>
                      <a:pPr>
                        <a:lnSpc>
                          <a:spcPct val="115000"/>
                        </a:lnSpc>
                        <a:spcAft>
                          <a:spcPts val="0"/>
                        </a:spcAft>
                      </a:pPr>
                      <a:r>
                        <a:rPr lang="en-GB" sz="900">
                          <a:effectLst/>
                        </a:rPr>
                        <a:t>Tracey Hayden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vMerge="1">
                  <a:txBody>
                    <a:bodyPr/>
                    <a:lstStyle/>
                    <a:p>
                      <a:endParaRPr lang="en-GB"/>
                    </a:p>
                  </a:txBody>
                  <a:tcPr/>
                </a:tc>
                <a:extLst>
                  <a:ext uri="{0D108BD9-81ED-4DB2-BD59-A6C34878D82A}">
                    <a16:rowId xmlns:a16="http://schemas.microsoft.com/office/drawing/2014/main" val="1993666259"/>
                  </a:ext>
                </a:extLst>
              </a:tr>
              <a:tr h="142813">
                <a:tc>
                  <a:txBody>
                    <a:bodyPr/>
                    <a:lstStyle/>
                    <a:p>
                      <a:pPr>
                        <a:lnSpc>
                          <a:spcPct val="115000"/>
                        </a:lnSpc>
                        <a:spcAft>
                          <a:spcPts val="0"/>
                        </a:spcAft>
                      </a:pPr>
                      <a:r>
                        <a:rPr lang="en-GB" sz="900">
                          <a:effectLst/>
                        </a:rPr>
                        <a:t>Primary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Forest Fields Primary and Nursery School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Berridge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North ¾</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a:txBody>
                    <a:bodyPr/>
                    <a:lstStyle/>
                    <a:p>
                      <a:pPr>
                        <a:lnSpc>
                          <a:spcPct val="115000"/>
                        </a:lnSpc>
                        <a:spcAft>
                          <a:spcPts val="0"/>
                        </a:spcAft>
                      </a:pPr>
                      <a:r>
                        <a:rPr lang="en-GB" sz="900">
                          <a:effectLst/>
                        </a:rPr>
                        <a:t>Tracey Hayden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vMerge="1">
                  <a:txBody>
                    <a:bodyPr/>
                    <a:lstStyle/>
                    <a:p>
                      <a:endParaRPr lang="en-GB"/>
                    </a:p>
                  </a:txBody>
                  <a:tcPr/>
                </a:tc>
                <a:extLst>
                  <a:ext uri="{0D108BD9-81ED-4DB2-BD59-A6C34878D82A}">
                    <a16:rowId xmlns:a16="http://schemas.microsoft.com/office/drawing/2014/main" val="3446182057"/>
                  </a:ext>
                </a:extLst>
              </a:tr>
              <a:tr h="142813">
                <a:tc>
                  <a:txBody>
                    <a:bodyPr/>
                    <a:lstStyle/>
                    <a:p>
                      <a:pPr>
                        <a:lnSpc>
                          <a:spcPct val="115000"/>
                        </a:lnSpc>
                        <a:spcAft>
                          <a:spcPts val="1000"/>
                        </a:spcAft>
                      </a:pPr>
                      <a:r>
                        <a:rPr lang="en-GB" sz="900">
                          <a:effectLst/>
                        </a:rPr>
                        <a:t>Primary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1000"/>
                        </a:spcAft>
                      </a:pPr>
                      <a:r>
                        <a:rPr lang="en-GB" sz="900">
                          <a:effectLst/>
                        </a:rPr>
                        <a:t>Haydn Primary and Nursery School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1000"/>
                        </a:spcAft>
                      </a:pPr>
                      <a:r>
                        <a:rPr lang="en-GB" sz="900">
                          <a:effectLst/>
                        </a:rPr>
                        <a:t>Sherwood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1000"/>
                        </a:spcAft>
                      </a:pPr>
                      <a:r>
                        <a:rPr lang="en-GB" sz="900">
                          <a:effectLst/>
                        </a:rPr>
                        <a:t>North ¾</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a:txBody>
                    <a:bodyPr/>
                    <a:lstStyle/>
                    <a:p>
                      <a:pPr>
                        <a:lnSpc>
                          <a:spcPct val="115000"/>
                        </a:lnSpc>
                        <a:spcAft>
                          <a:spcPts val="0"/>
                        </a:spcAft>
                      </a:pPr>
                      <a:r>
                        <a:rPr lang="en-GB" sz="900">
                          <a:effectLst/>
                        </a:rPr>
                        <a:t>Tracey Hayden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vMerge="1">
                  <a:txBody>
                    <a:bodyPr/>
                    <a:lstStyle/>
                    <a:p>
                      <a:endParaRPr lang="en-GB"/>
                    </a:p>
                  </a:txBody>
                  <a:tcPr/>
                </a:tc>
                <a:extLst>
                  <a:ext uri="{0D108BD9-81ED-4DB2-BD59-A6C34878D82A}">
                    <a16:rowId xmlns:a16="http://schemas.microsoft.com/office/drawing/2014/main" val="1859019467"/>
                  </a:ext>
                </a:extLst>
              </a:tr>
              <a:tr h="142813">
                <a:tc>
                  <a:txBody>
                    <a:bodyPr/>
                    <a:lstStyle/>
                    <a:p>
                      <a:pPr>
                        <a:lnSpc>
                          <a:spcPct val="115000"/>
                        </a:lnSpc>
                        <a:spcAft>
                          <a:spcPts val="0"/>
                        </a:spcAft>
                      </a:pPr>
                      <a:r>
                        <a:rPr lang="en-GB" sz="900">
                          <a:effectLst/>
                        </a:rPr>
                        <a:t>Primary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Seely Primary and Nursery School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Sherwood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North ¾</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a:txBody>
                    <a:bodyPr/>
                    <a:lstStyle/>
                    <a:p>
                      <a:pPr>
                        <a:lnSpc>
                          <a:spcPct val="115000"/>
                        </a:lnSpc>
                        <a:spcAft>
                          <a:spcPts val="0"/>
                        </a:spcAft>
                      </a:pPr>
                      <a:r>
                        <a:rPr lang="en-GB" sz="900">
                          <a:effectLst/>
                        </a:rPr>
                        <a:t>Tracey Hayden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vMerge="1">
                  <a:txBody>
                    <a:bodyPr/>
                    <a:lstStyle/>
                    <a:p>
                      <a:endParaRPr lang="en-GB"/>
                    </a:p>
                  </a:txBody>
                  <a:tcPr/>
                </a:tc>
                <a:extLst>
                  <a:ext uri="{0D108BD9-81ED-4DB2-BD59-A6C34878D82A}">
                    <a16:rowId xmlns:a16="http://schemas.microsoft.com/office/drawing/2014/main" val="295042794"/>
                  </a:ext>
                </a:extLst>
              </a:tr>
              <a:tr h="142813">
                <a:tc>
                  <a:txBody>
                    <a:bodyPr/>
                    <a:lstStyle/>
                    <a:p>
                      <a:pPr>
                        <a:lnSpc>
                          <a:spcPct val="115000"/>
                        </a:lnSpc>
                        <a:spcAft>
                          <a:spcPts val="0"/>
                        </a:spcAft>
                      </a:pPr>
                      <a:r>
                        <a:rPr lang="en-GB" sz="900">
                          <a:effectLst/>
                        </a:rPr>
                        <a:t>Primary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Bentinck Primary and Nursery School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Arboretum</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Central 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a:txBody>
                    <a:bodyPr/>
                    <a:lstStyle/>
                    <a:p>
                      <a:pPr>
                        <a:lnSpc>
                          <a:spcPct val="115000"/>
                        </a:lnSpc>
                        <a:spcAft>
                          <a:spcPts val="0"/>
                        </a:spcAft>
                      </a:pPr>
                      <a:r>
                        <a:rPr lang="en-GB" sz="900">
                          <a:effectLst/>
                        </a:rPr>
                        <a:t>John Carter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vMerge="1">
                  <a:txBody>
                    <a:bodyPr/>
                    <a:lstStyle/>
                    <a:p>
                      <a:endParaRPr lang="en-GB"/>
                    </a:p>
                  </a:txBody>
                  <a:tcPr/>
                </a:tc>
                <a:extLst>
                  <a:ext uri="{0D108BD9-81ED-4DB2-BD59-A6C34878D82A}">
                    <a16:rowId xmlns:a16="http://schemas.microsoft.com/office/drawing/2014/main" val="2145235519"/>
                  </a:ext>
                </a:extLst>
              </a:tr>
              <a:tr h="289244">
                <a:tc>
                  <a:txBody>
                    <a:bodyPr/>
                    <a:lstStyle/>
                    <a:p>
                      <a:pPr>
                        <a:lnSpc>
                          <a:spcPct val="115000"/>
                        </a:lnSpc>
                        <a:spcAft>
                          <a:spcPts val="0"/>
                        </a:spcAft>
                      </a:pPr>
                      <a:r>
                        <a:rPr lang="en-GB" sz="900">
                          <a:effectLst/>
                        </a:rPr>
                        <a:t>Primary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dirty="0" err="1">
                          <a:effectLst/>
                        </a:rPr>
                        <a:t>Berridge</a:t>
                      </a:r>
                      <a:r>
                        <a:rPr lang="en-GB" sz="900" dirty="0">
                          <a:effectLst/>
                        </a:rPr>
                        <a:t> Primary and Nursery School </a:t>
                      </a:r>
                      <a:r>
                        <a:rPr lang="en-GB" sz="900" dirty="0" err="1">
                          <a:effectLst/>
                        </a:rPr>
                        <a:t>Bobbersmill</a:t>
                      </a:r>
                      <a:r>
                        <a:rPr lang="en-GB" sz="900" dirty="0">
                          <a:effectLst/>
                        </a:rPr>
                        <a:t> site (3-7)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Arboretum</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Central 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a:txBody>
                    <a:bodyPr/>
                    <a:lstStyle/>
                    <a:p>
                      <a:pPr>
                        <a:lnSpc>
                          <a:spcPct val="115000"/>
                        </a:lnSpc>
                        <a:spcAft>
                          <a:spcPts val="0"/>
                        </a:spcAft>
                      </a:pPr>
                      <a:r>
                        <a:rPr lang="en-GB" sz="900">
                          <a:effectLst/>
                        </a:rPr>
                        <a:t>John Carter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vMerge="1">
                  <a:txBody>
                    <a:bodyPr/>
                    <a:lstStyle/>
                    <a:p>
                      <a:endParaRPr lang="en-GB"/>
                    </a:p>
                  </a:txBody>
                  <a:tcPr/>
                </a:tc>
                <a:extLst>
                  <a:ext uri="{0D108BD9-81ED-4DB2-BD59-A6C34878D82A}">
                    <a16:rowId xmlns:a16="http://schemas.microsoft.com/office/drawing/2014/main" val="3871397819"/>
                  </a:ext>
                </a:extLst>
              </a:tr>
              <a:tr h="289244">
                <a:tc>
                  <a:txBody>
                    <a:bodyPr/>
                    <a:lstStyle/>
                    <a:p>
                      <a:pPr>
                        <a:lnSpc>
                          <a:spcPct val="115000"/>
                        </a:lnSpc>
                        <a:spcAft>
                          <a:spcPts val="0"/>
                        </a:spcAft>
                      </a:pPr>
                      <a:r>
                        <a:rPr lang="en-GB" sz="900">
                          <a:effectLst/>
                        </a:rPr>
                        <a:t>Primary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Berridge Primary and Nursery School Brushfield site (7-11)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Arboretum</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Central 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a:txBody>
                    <a:bodyPr/>
                    <a:lstStyle/>
                    <a:p>
                      <a:pPr>
                        <a:lnSpc>
                          <a:spcPct val="115000"/>
                        </a:lnSpc>
                        <a:spcAft>
                          <a:spcPts val="0"/>
                        </a:spcAft>
                      </a:pPr>
                      <a:r>
                        <a:rPr lang="en-GB" sz="900">
                          <a:effectLst/>
                        </a:rPr>
                        <a:t>John Carter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vMerge="1">
                  <a:txBody>
                    <a:bodyPr/>
                    <a:lstStyle/>
                    <a:p>
                      <a:endParaRPr lang="en-GB"/>
                    </a:p>
                  </a:txBody>
                  <a:tcPr/>
                </a:tc>
                <a:extLst>
                  <a:ext uri="{0D108BD9-81ED-4DB2-BD59-A6C34878D82A}">
                    <a16:rowId xmlns:a16="http://schemas.microsoft.com/office/drawing/2014/main" val="1842240057"/>
                  </a:ext>
                </a:extLst>
              </a:tr>
              <a:tr h="289244">
                <a:tc>
                  <a:txBody>
                    <a:bodyPr/>
                    <a:lstStyle/>
                    <a:p>
                      <a:pPr>
                        <a:lnSpc>
                          <a:spcPct val="115000"/>
                        </a:lnSpc>
                        <a:spcAft>
                          <a:spcPts val="0"/>
                        </a:spcAft>
                      </a:pPr>
                      <a:r>
                        <a:rPr lang="en-GB" sz="900">
                          <a:effectLst/>
                        </a:rPr>
                        <a:t>Primary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Mellers Primary School and Foundation Unit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Radford and Park</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Central 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a:txBody>
                    <a:bodyPr/>
                    <a:lstStyle/>
                    <a:p>
                      <a:pPr>
                        <a:lnSpc>
                          <a:spcPct val="115000"/>
                        </a:lnSpc>
                        <a:spcAft>
                          <a:spcPts val="0"/>
                        </a:spcAft>
                      </a:pPr>
                      <a:r>
                        <a:rPr lang="en-GB" sz="900">
                          <a:effectLst/>
                        </a:rPr>
                        <a:t>John Carter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vMerge="1">
                  <a:txBody>
                    <a:bodyPr/>
                    <a:lstStyle/>
                    <a:p>
                      <a:endParaRPr lang="en-GB"/>
                    </a:p>
                  </a:txBody>
                  <a:tcPr/>
                </a:tc>
                <a:extLst>
                  <a:ext uri="{0D108BD9-81ED-4DB2-BD59-A6C34878D82A}">
                    <a16:rowId xmlns:a16="http://schemas.microsoft.com/office/drawing/2014/main" val="1591555607"/>
                  </a:ext>
                </a:extLst>
              </a:tr>
              <a:tr h="289244">
                <a:tc>
                  <a:txBody>
                    <a:bodyPr/>
                    <a:lstStyle/>
                    <a:p>
                      <a:pPr>
                        <a:lnSpc>
                          <a:spcPct val="115000"/>
                        </a:lnSpc>
                        <a:spcAft>
                          <a:spcPts val="0"/>
                        </a:spcAft>
                      </a:pPr>
                      <a:r>
                        <a:rPr lang="en-GB" sz="900">
                          <a:effectLst/>
                        </a:rPr>
                        <a:t>Primary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Radford Primary School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Radford and Park</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Central 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a:txBody>
                    <a:bodyPr/>
                    <a:lstStyle/>
                    <a:p>
                      <a:pPr>
                        <a:lnSpc>
                          <a:spcPct val="115000"/>
                        </a:lnSpc>
                        <a:spcAft>
                          <a:spcPts val="0"/>
                        </a:spcAft>
                      </a:pPr>
                      <a:r>
                        <a:rPr lang="en-GB" sz="900">
                          <a:effectLst/>
                        </a:rPr>
                        <a:t>John Carter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vMerge="1">
                  <a:txBody>
                    <a:bodyPr/>
                    <a:lstStyle/>
                    <a:p>
                      <a:endParaRPr lang="en-GB"/>
                    </a:p>
                  </a:txBody>
                  <a:tcPr/>
                </a:tc>
                <a:extLst>
                  <a:ext uri="{0D108BD9-81ED-4DB2-BD59-A6C34878D82A}">
                    <a16:rowId xmlns:a16="http://schemas.microsoft.com/office/drawing/2014/main" val="180060225"/>
                  </a:ext>
                </a:extLst>
              </a:tr>
              <a:tr h="289244">
                <a:tc>
                  <a:txBody>
                    <a:bodyPr/>
                    <a:lstStyle/>
                    <a:p>
                      <a:pPr>
                        <a:lnSpc>
                          <a:spcPct val="115000"/>
                        </a:lnSpc>
                        <a:spcAft>
                          <a:spcPts val="0"/>
                        </a:spcAft>
                      </a:pPr>
                      <a:r>
                        <a:rPr lang="en-GB" sz="900">
                          <a:effectLst/>
                        </a:rPr>
                        <a:t>Nursery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The Nottingham Nursery And Training Centre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Radford and Park</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Central 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a:txBody>
                    <a:bodyPr/>
                    <a:lstStyle/>
                    <a:p>
                      <a:pPr>
                        <a:lnSpc>
                          <a:spcPct val="115000"/>
                        </a:lnSpc>
                        <a:spcAft>
                          <a:spcPts val="0"/>
                        </a:spcAft>
                      </a:pPr>
                      <a:r>
                        <a:rPr lang="en-GB" sz="900">
                          <a:effectLst/>
                        </a:rPr>
                        <a:t>John Carter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vMerge="1">
                  <a:txBody>
                    <a:bodyPr/>
                    <a:lstStyle/>
                    <a:p>
                      <a:endParaRPr lang="en-GB"/>
                    </a:p>
                  </a:txBody>
                  <a:tcPr/>
                </a:tc>
                <a:extLst>
                  <a:ext uri="{0D108BD9-81ED-4DB2-BD59-A6C34878D82A}">
                    <a16:rowId xmlns:a16="http://schemas.microsoft.com/office/drawing/2014/main" val="1316918747"/>
                  </a:ext>
                </a:extLst>
              </a:tr>
              <a:tr h="142813">
                <a:tc>
                  <a:txBody>
                    <a:bodyPr/>
                    <a:lstStyle/>
                    <a:p>
                      <a:pPr>
                        <a:lnSpc>
                          <a:spcPct val="115000"/>
                        </a:lnSpc>
                        <a:spcAft>
                          <a:spcPts val="0"/>
                        </a:spcAft>
                      </a:pPr>
                      <a:r>
                        <a:rPr lang="en-GB" sz="900">
                          <a:effectLst/>
                        </a:rPr>
                        <a:t>Academy (Primary)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St Mary’s Catholic Voluntary Academy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Berridge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North ¾</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a:txBody>
                    <a:bodyPr/>
                    <a:lstStyle/>
                    <a:p>
                      <a:pPr>
                        <a:lnSpc>
                          <a:spcPct val="115000"/>
                        </a:lnSpc>
                        <a:spcAft>
                          <a:spcPts val="0"/>
                        </a:spcAft>
                      </a:pPr>
                      <a:r>
                        <a:rPr lang="en-GB" sz="900">
                          <a:effectLst/>
                        </a:rPr>
                        <a:t>Tracey Hayden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vMerge="1">
                  <a:txBody>
                    <a:bodyPr/>
                    <a:lstStyle/>
                    <a:p>
                      <a:endParaRPr lang="en-GB"/>
                    </a:p>
                  </a:txBody>
                  <a:tcPr/>
                </a:tc>
                <a:extLst>
                  <a:ext uri="{0D108BD9-81ED-4DB2-BD59-A6C34878D82A}">
                    <a16:rowId xmlns:a16="http://schemas.microsoft.com/office/drawing/2014/main" val="164050479"/>
                  </a:ext>
                </a:extLst>
              </a:tr>
              <a:tr h="142813">
                <a:tc>
                  <a:txBody>
                    <a:bodyPr/>
                    <a:lstStyle/>
                    <a:p>
                      <a:pPr>
                        <a:lnSpc>
                          <a:spcPct val="115000"/>
                        </a:lnSpc>
                        <a:spcAft>
                          <a:spcPts val="0"/>
                        </a:spcAft>
                      </a:pPr>
                      <a:r>
                        <a:rPr lang="en-GB" sz="900">
                          <a:effectLst/>
                        </a:rPr>
                        <a:t>Primary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Scotholme Primary and Nursery School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Berridge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North ¾</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a:txBody>
                    <a:bodyPr/>
                    <a:lstStyle/>
                    <a:p>
                      <a:pPr>
                        <a:lnSpc>
                          <a:spcPct val="115000"/>
                        </a:lnSpc>
                        <a:spcAft>
                          <a:spcPts val="0"/>
                        </a:spcAft>
                      </a:pPr>
                      <a:r>
                        <a:rPr lang="en-GB" sz="900">
                          <a:effectLst/>
                        </a:rPr>
                        <a:t>Tracey Hayden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vMerge="1">
                  <a:txBody>
                    <a:bodyPr/>
                    <a:lstStyle/>
                    <a:p>
                      <a:endParaRPr lang="en-GB"/>
                    </a:p>
                  </a:txBody>
                  <a:tcPr/>
                </a:tc>
                <a:extLst>
                  <a:ext uri="{0D108BD9-81ED-4DB2-BD59-A6C34878D82A}">
                    <a16:rowId xmlns:a16="http://schemas.microsoft.com/office/drawing/2014/main" val="2344477570"/>
                  </a:ext>
                </a:extLst>
              </a:tr>
              <a:tr h="142813">
                <a:tc>
                  <a:txBody>
                    <a:bodyPr/>
                    <a:lstStyle/>
                    <a:p>
                      <a:pPr>
                        <a:lnSpc>
                          <a:spcPct val="115000"/>
                        </a:lnSpc>
                        <a:spcAft>
                          <a:spcPts val="0"/>
                        </a:spcAft>
                      </a:pPr>
                      <a:r>
                        <a:rPr lang="en-GB" sz="900">
                          <a:effectLst/>
                        </a:rPr>
                        <a:t>PRU</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Denewood Learning Centre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Arboretum</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Central 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a:txBody>
                    <a:bodyPr/>
                    <a:lstStyle/>
                    <a:p>
                      <a:pPr>
                        <a:lnSpc>
                          <a:spcPct val="115000"/>
                        </a:lnSpc>
                        <a:spcAft>
                          <a:spcPts val="0"/>
                        </a:spcAft>
                      </a:pPr>
                      <a:r>
                        <a:rPr lang="en-GB" sz="900">
                          <a:effectLst/>
                        </a:rPr>
                        <a:t>John Carter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vMerge="1">
                  <a:txBody>
                    <a:bodyPr/>
                    <a:lstStyle/>
                    <a:p>
                      <a:pPr>
                        <a:lnSpc>
                          <a:spcPct val="115000"/>
                        </a:lnSpc>
                        <a:spcAft>
                          <a:spcPts val="0"/>
                        </a:spcAft>
                      </a:pP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extLst>
                  <a:ext uri="{0D108BD9-81ED-4DB2-BD59-A6C34878D82A}">
                    <a16:rowId xmlns:a16="http://schemas.microsoft.com/office/drawing/2014/main" val="2181788951"/>
                  </a:ext>
                </a:extLst>
              </a:tr>
              <a:tr h="142813">
                <a:tc>
                  <a:txBody>
                    <a:bodyPr/>
                    <a:lstStyle/>
                    <a:p>
                      <a:pPr>
                        <a:lnSpc>
                          <a:spcPct val="115000"/>
                        </a:lnSpc>
                        <a:spcAft>
                          <a:spcPts val="0"/>
                        </a:spcAft>
                      </a:pPr>
                      <a:r>
                        <a:rPr lang="en-GB" sz="900">
                          <a:effectLst/>
                        </a:rPr>
                        <a:t>PRU</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Unity Learning Centre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Arboretum</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Central 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a:txBody>
                    <a:bodyPr/>
                    <a:lstStyle/>
                    <a:p>
                      <a:pPr>
                        <a:lnSpc>
                          <a:spcPct val="115000"/>
                        </a:lnSpc>
                        <a:spcAft>
                          <a:spcPts val="0"/>
                        </a:spcAft>
                      </a:pPr>
                      <a:r>
                        <a:rPr lang="en-GB" sz="900">
                          <a:effectLst/>
                        </a:rPr>
                        <a:t>John Carter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vMerge="1">
                  <a:txBody>
                    <a:bodyPr/>
                    <a:lstStyle/>
                    <a:p>
                      <a:pPr>
                        <a:lnSpc>
                          <a:spcPct val="115000"/>
                        </a:lnSpc>
                        <a:spcAft>
                          <a:spcPts val="0"/>
                        </a:spcAft>
                      </a:pP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extLst>
                  <a:ext uri="{0D108BD9-81ED-4DB2-BD59-A6C34878D82A}">
                    <a16:rowId xmlns:a16="http://schemas.microsoft.com/office/drawing/2014/main" val="3777106987"/>
                  </a:ext>
                </a:extLst>
              </a:tr>
              <a:tr h="289244">
                <a:tc>
                  <a:txBody>
                    <a:bodyPr/>
                    <a:lstStyle/>
                    <a:p>
                      <a:pPr>
                        <a:lnSpc>
                          <a:spcPct val="115000"/>
                        </a:lnSpc>
                        <a:spcAft>
                          <a:spcPts val="0"/>
                        </a:spcAft>
                      </a:pPr>
                      <a:r>
                        <a:rPr lang="en-GB" sz="900">
                          <a:effectLst/>
                        </a:rPr>
                        <a:t>Independent School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Nottingham High School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Independent School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a:txBody>
                    <a:bodyPr/>
                    <a:lstStyle/>
                    <a:p>
                      <a:pPr>
                        <a:lnSpc>
                          <a:spcPct val="115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vMerge="1">
                  <a:txBody>
                    <a:bodyPr/>
                    <a:lstStyle/>
                    <a:p>
                      <a:pPr>
                        <a:lnSpc>
                          <a:spcPct val="115000"/>
                        </a:lnSpc>
                        <a:spcAft>
                          <a:spcPts val="0"/>
                        </a:spcAft>
                      </a:pP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extLst>
                  <a:ext uri="{0D108BD9-81ED-4DB2-BD59-A6C34878D82A}">
                    <a16:rowId xmlns:a16="http://schemas.microsoft.com/office/drawing/2014/main" val="805737641"/>
                  </a:ext>
                </a:extLst>
              </a:tr>
              <a:tr h="289244">
                <a:tc>
                  <a:txBody>
                    <a:bodyPr/>
                    <a:lstStyle/>
                    <a:p>
                      <a:pPr>
                        <a:lnSpc>
                          <a:spcPct val="115000"/>
                        </a:lnSpc>
                        <a:spcAft>
                          <a:spcPts val="0"/>
                        </a:spcAft>
                      </a:pPr>
                      <a:r>
                        <a:rPr lang="en-GB" sz="900">
                          <a:effectLst/>
                        </a:rPr>
                        <a:t>Alternative Provision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Nottingham Bikeworks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Alternative Provision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a:txBody>
                    <a:bodyPr/>
                    <a:lstStyle/>
                    <a:p>
                      <a:pPr>
                        <a:lnSpc>
                          <a:spcPct val="115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vMerge="1">
                  <a:txBody>
                    <a:bodyPr/>
                    <a:lstStyle/>
                    <a:p>
                      <a:pPr>
                        <a:lnSpc>
                          <a:spcPct val="115000"/>
                        </a:lnSpc>
                        <a:spcAft>
                          <a:spcPts val="0"/>
                        </a:spcAft>
                      </a:pP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extLst>
                  <a:ext uri="{0D108BD9-81ED-4DB2-BD59-A6C34878D82A}">
                    <a16:rowId xmlns:a16="http://schemas.microsoft.com/office/drawing/2014/main" val="547064028"/>
                  </a:ext>
                </a:extLst>
              </a:tr>
              <a:tr h="289244">
                <a:tc>
                  <a:txBody>
                    <a:bodyPr/>
                    <a:lstStyle/>
                    <a:p>
                      <a:pPr>
                        <a:lnSpc>
                          <a:spcPct val="115000"/>
                        </a:lnSpc>
                        <a:spcAft>
                          <a:spcPts val="0"/>
                        </a:spcAft>
                      </a:pPr>
                      <a:r>
                        <a:rPr lang="en-GB" sz="900">
                          <a:effectLst/>
                        </a:rPr>
                        <a:t>Independent School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Take 1 Centre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Independent School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a:txBody>
                    <a:bodyPr/>
                    <a:lstStyle/>
                    <a:p>
                      <a:pPr>
                        <a:lnSpc>
                          <a:spcPct val="115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vMerge="1">
                  <a:txBody>
                    <a:bodyPr/>
                    <a:lstStyle/>
                    <a:p>
                      <a:pPr>
                        <a:lnSpc>
                          <a:spcPct val="115000"/>
                        </a:lnSpc>
                        <a:spcAft>
                          <a:spcPts val="0"/>
                        </a:spcAft>
                      </a:pP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extLst>
                  <a:ext uri="{0D108BD9-81ED-4DB2-BD59-A6C34878D82A}">
                    <a16:rowId xmlns:a16="http://schemas.microsoft.com/office/drawing/2014/main" val="1732656121"/>
                  </a:ext>
                </a:extLst>
              </a:tr>
              <a:tr h="289244">
                <a:tc>
                  <a:txBody>
                    <a:bodyPr/>
                    <a:lstStyle/>
                    <a:p>
                      <a:pPr>
                        <a:lnSpc>
                          <a:spcPct val="115000"/>
                        </a:lnSpc>
                        <a:spcAft>
                          <a:spcPts val="0"/>
                        </a:spcAft>
                      </a:pPr>
                      <a:r>
                        <a:rPr lang="en-GB" sz="900">
                          <a:effectLst/>
                        </a:rPr>
                        <a:t>Alternative Provision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Naenda Shule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Alternative Provision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a:txBody>
                    <a:bodyPr/>
                    <a:lstStyle/>
                    <a:p>
                      <a:pPr>
                        <a:lnSpc>
                          <a:spcPct val="115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vMerge="1">
                  <a:txBody>
                    <a:bodyPr/>
                    <a:lstStyle/>
                    <a:p>
                      <a:pPr>
                        <a:lnSpc>
                          <a:spcPct val="115000"/>
                        </a:lnSpc>
                        <a:spcAft>
                          <a:spcPts val="0"/>
                        </a:spcAft>
                      </a:pP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extLst>
                  <a:ext uri="{0D108BD9-81ED-4DB2-BD59-A6C34878D82A}">
                    <a16:rowId xmlns:a16="http://schemas.microsoft.com/office/drawing/2014/main" val="2517791683"/>
                  </a:ext>
                </a:extLst>
              </a:tr>
              <a:tr h="142813">
                <a:tc>
                  <a:txBody>
                    <a:bodyPr/>
                    <a:lstStyle/>
                    <a:p>
                      <a:pPr>
                        <a:lnSpc>
                          <a:spcPct val="115000"/>
                        </a:lnSpc>
                        <a:spcAft>
                          <a:spcPts val="0"/>
                        </a:spcAft>
                      </a:pPr>
                      <a:r>
                        <a:rPr lang="en-GB" sz="900">
                          <a:effectLst/>
                        </a:rPr>
                        <a:t>Independent School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FUEL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Sherwood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North ¾</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a:txBody>
                    <a:bodyPr/>
                    <a:lstStyle/>
                    <a:p>
                      <a:pPr>
                        <a:lnSpc>
                          <a:spcPct val="115000"/>
                        </a:lnSpc>
                        <a:spcAft>
                          <a:spcPts val="0"/>
                        </a:spcAft>
                      </a:pPr>
                      <a:r>
                        <a:rPr lang="en-GB" sz="900">
                          <a:effectLst/>
                        </a:rPr>
                        <a:t>Tracey Hayden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vMerge="1">
                  <a:txBody>
                    <a:bodyPr/>
                    <a:lstStyle/>
                    <a:p>
                      <a:pPr>
                        <a:lnSpc>
                          <a:spcPct val="115000"/>
                        </a:lnSpc>
                        <a:spcAft>
                          <a:spcPts val="0"/>
                        </a:spcAft>
                      </a:pP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extLst>
                  <a:ext uri="{0D108BD9-81ED-4DB2-BD59-A6C34878D82A}">
                    <a16:rowId xmlns:a16="http://schemas.microsoft.com/office/drawing/2014/main" val="1403690193"/>
                  </a:ext>
                </a:extLst>
              </a:tr>
              <a:tr h="142813">
                <a:tc>
                  <a:txBody>
                    <a:bodyPr/>
                    <a:lstStyle/>
                    <a:p>
                      <a:pPr>
                        <a:lnSpc>
                          <a:spcPct val="115000"/>
                        </a:lnSpc>
                        <a:spcAft>
                          <a:spcPts val="0"/>
                        </a:spcAft>
                      </a:pPr>
                      <a:r>
                        <a:rPr lang="en-GB" sz="900">
                          <a:effectLst/>
                        </a:rPr>
                        <a:t>Alternative Provider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Nottingham Education Ltd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Sherwood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a:txBody>
                    <a:bodyPr/>
                    <a:lstStyle/>
                    <a:p>
                      <a:pPr>
                        <a:lnSpc>
                          <a:spcPct val="115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vMerge="1">
                  <a:txBody>
                    <a:bodyPr/>
                    <a:lstStyle/>
                    <a:p>
                      <a:pPr>
                        <a:lnSpc>
                          <a:spcPct val="115000"/>
                        </a:lnSpc>
                        <a:spcAft>
                          <a:spcPts val="0"/>
                        </a:spcAft>
                      </a:pP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extLst>
                  <a:ext uri="{0D108BD9-81ED-4DB2-BD59-A6C34878D82A}">
                    <a16:rowId xmlns:a16="http://schemas.microsoft.com/office/drawing/2014/main" val="2782778439"/>
                  </a:ext>
                </a:extLst>
              </a:tr>
              <a:tr h="142813">
                <a:tc>
                  <a:txBody>
                    <a:bodyPr/>
                    <a:lstStyle/>
                    <a:p>
                      <a:pPr>
                        <a:lnSpc>
                          <a:spcPct val="115000"/>
                        </a:lnSpc>
                        <a:spcAft>
                          <a:spcPts val="0"/>
                        </a:spcAft>
                      </a:pPr>
                      <a:r>
                        <a:rPr lang="en-GB" sz="900">
                          <a:effectLst/>
                        </a:rPr>
                        <a:t>Alternative Provider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Nottingham Tutorial College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nchor="b"/>
                </a:tc>
                <a:tc>
                  <a:txBody>
                    <a:bodyPr/>
                    <a:lstStyle/>
                    <a:p>
                      <a:pPr>
                        <a:lnSpc>
                          <a:spcPct val="115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a:txBody>
                    <a:bodyPr/>
                    <a:lstStyle/>
                    <a:p>
                      <a:pPr>
                        <a:lnSpc>
                          <a:spcPct val="115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tc vMerge="1">
                  <a:txBody>
                    <a:bodyPr/>
                    <a:lstStyle/>
                    <a:p>
                      <a:pPr>
                        <a:lnSpc>
                          <a:spcPct val="115000"/>
                        </a:lnSpc>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019" marR="46019" marT="0" marB="0"/>
                </a:tc>
                <a:extLst>
                  <a:ext uri="{0D108BD9-81ED-4DB2-BD59-A6C34878D82A}">
                    <a16:rowId xmlns:a16="http://schemas.microsoft.com/office/drawing/2014/main" val="280425418"/>
                  </a:ext>
                </a:extLst>
              </a:tr>
            </a:tbl>
          </a:graphicData>
        </a:graphic>
      </p:graphicFrame>
      <p:sp>
        <p:nvSpPr>
          <p:cNvPr id="3" name="Rectangle 1"/>
          <p:cNvSpPr>
            <a:spLocks noChangeArrowheads="1"/>
          </p:cNvSpPr>
          <p:nvPr/>
        </p:nvSpPr>
        <p:spPr bwMode="auto">
          <a:xfrm>
            <a:off x="1676025" y="202012"/>
            <a:ext cx="1239442"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GB" altLang="en-US" sz="1100" b="1" dirty="0">
                <a:latin typeface="Calibri" panose="020F0502020204030204" pitchFamily="34" charset="0"/>
                <a:ea typeface="Calibri" panose="020F0502020204030204" pitchFamily="34" charset="0"/>
                <a:cs typeface="Times New Roman" panose="02020603050405020304" pitchFamily="18" charset="0"/>
              </a:rPr>
              <a:t>Cluster D (1 ADSL)</a:t>
            </a:r>
            <a:endParaRPr lang="en-GB" altLang="en-US" sz="900" dirty="0"/>
          </a:p>
          <a:p>
            <a:pPr defTabSz="914400" eaLnBrk="0" fontAlgn="base" hangingPunct="0">
              <a:spcBef>
                <a:spcPct val="0"/>
              </a:spcBef>
              <a:spcAft>
                <a:spcPct val="0"/>
              </a:spcAft>
            </a:pPr>
            <a:endParaRPr lang="en-GB" altLang="en-US" dirty="0">
              <a:latin typeface="Arial" panose="020B0604020202020204" pitchFamily="34" charset="0"/>
            </a:endParaRPr>
          </a:p>
        </p:txBody>
      </p:sp>
    </p:spTree>
    <p:extLst>
      <p:ext uri="{BB962C8B-B14F-4D97-AF65-F5344CB8AC3E}">
        <p14:creationId xmlns:p14="http://schemas.microsoft.com/office/powerpoint/2010/main" val="2197585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870018" y="736262"/>
          <a:ext cx="7886700" cy="2839212"/>
        </p:xfrm>
        <a:graphic>
          <a:graphicData uri="http://schemas.openxmlformats.org/drawingml/2006/table">
            <a:tbl>
              <a:tblPr firstRow="1" firstCol="1" bandRow="1">
                <a:tableStyleId>{5C22544A-7EE6-4342-B048-85BDC9FD1C3A}</a:tableStyleId>
              </a:tblPr>
              <a:tblGrid>
                <a:gridCol w="1122860">
                  <a:extLst>
                    <a:ext uri="{9D8B030D-6E8A-4147-A177-3AD203B41FA5}">
                      <a16:colId xmlns:a16="http://schemas.microsoft.com/office/drawing/2014/main" val="2640969019"/>
                    </a:ext>
                  </a:extLst>
                </a:gridCol>
                <a:gridCol w="2667626">
                  <a:extLst>
                    <a:ext uri="{9D8B030D-6E8A-4147-A177-3AD203B41FA5}">
                      <a16:colId xmlns:a16="http://schemas.microsoft.com/office/drawing/2014/main" val="3661086530"/>
                    </a:ext>
                  </a:extLst>
                </a:gridCol>
                <a:gridCol w="788225">
                  <a:extLst>
                    <a:ext uri="{9D8B030D-6E8A-4147-A177-3AD203B41FA5}">
                      <a16:colId xmlns:a16="http://schemas.microsoft.com/office/drawing/2014/main" val="1054329501"/>
                    </a:ext>
                  </a:extLst>
                </a:gridCol>
                <a:gridCol w="787669">
                  <a:extLst>
                    <a:ext uri="{9D8B030D-6E8A-4147-A177-3AD203B41FA5}">
                      <a16:colId xmlns:a16="http://schemas.microsoft.com/office/drawing/2014/main" val="3478750340"/>
                    </a:ext>
                  </a:extLst>
                </a:gridCol>
                <a:gridCol w="1259048">
                  <a:extLst>
                    <a:ext uri="{9D8B030D-6E8A-4147-A177-3AD203B41FA5}">
                      <a16:colId xmlns:a16="http://schemas.microsoft.com/office/drawing/2014/main" val="3040237588"/>
                    </a:ext>
                  </a:extLst>
                </a:gridCol>
                <a:gridCol w="1261272">
                  <a:extLst>
                    <a:ext uri="{9D8B030D-6E8A-4147-A177-3AD203B41FA5}">
                      <a16:colId xmlns:a16="http://schemas.microsoft.com/office/drawing/2014/main" val="1354490861"/>
                    </a:ext>
                  </a:extLst>
                </a:gridCol>
              </a:tblGrid>
              <a:tr h="153388">
                <a:tc>
                  <a:txBody>
                    <a:bodyPr/>
                    <a:lstStyle/>
                    <a:p>
                      <a:pPr>
                        <a:lnSpc>
                          <a:spcPct val="115000"/>
                        </a:lnSpc>
                        <a:spcAft>
                          <a:spcPts val="0"/>
                        </a:spcAft>
                      </a:pPr>
                      <a:r>
                        <a:rPr lang="en-GB" sz="900">
                          <a:effectLst/>
                        </a:rPr>
                        <a:t>Academy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Bluecoat Beechdale Academy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Bilborough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Central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John Carter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rowSpan="15">
                  <a:txBody>
                    <a:bodyPr/>
                    <a:lstStyle/>
                    <a:p>
                      <a:pPr>
                        <a:lnSpc>
                          <a:spcPct val="115000"/>
                        </a:lnSpc>
                        <a:spcAft>
                          <a:spcPts val="0"/>
                        </a:spcAft>
                      </a:pPr>
                      <a:r>
                        <a:rPr lang="en-GB" sz="900" dirty="0">
                          <a:effectLst/>
                        </a:rPr>
                        <a:t>Mel Ennis</a:t>
                      </a:r>
                      <a:endParaRPr lang="en-GB" sz="1000" dirty="0">
                        <a:effectLst/>
                      </a:endParaRPr>
                    </a:p>
                    <a:p>
                      <a:pPr>
                        <a:lnSpc>
                          <a:spcPct val="115000"/>
                        </a:lnSpc>
                        <a:spcAft>
                          <a:spcPts val="0"/>
                        </a:spcAft>
                      </a:pPr>
                      <a:r>
                        <a:rPr lang="en-GB" sz="900" dirty="0">
                          <a:effectLst/>
                        </a:rPr>
                        <a:t>Kathleen Cross</a:t>
                      </a:r>
                      <a:endParaRPr lang="en-GB" sz="1000" dirty="0">
                        <a:effectLst/>
                      </a:endParaRPr>
                    </a:p>
                    <a:p>
                      <a:pPr>
                        <a:lnSpc>
                          <a:spcPct val="115000"/>
                        </a:lnSpc>
                        <a:spcAft>
                          <a:spcPts val="0"/>
                        </a:spcAft>
                      </a:pPr>
                      <a:r>
                        <a:rPr lang="en-GB" sz="9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extLst>
                  <a:ext uri="{0D108BD9-81ED-4DB2-BD59-A6C34878D82A}">
                    <a16:rowId xmlns:a16="http://schemas.microsoft.com/office/drawing/2014/main" val="881359586"/>
                  </a:ext>
                </a:extLst>
              </a:tr>
              <a:tr h="306776">
                <a:tc>
                  <a:txBody>
                    <a:bodyPr/>
                    <a:lstStyle/>
                    <a:p>
                      <a:pPr>
                        <a:lnSpc>
                          <a:spcPct val="115000"/>
                        </a:lnSpc>
                        <a:spcAft>
                          <a:spcPts val="0"/>
                        </a:spcAft>
                      </a:pPr>
                      <a:r>
                        <a:rPr lang="en-GB" sz="900">
                          <a:effectLst/>
                        </a:rPr>
                        <a:t>Academy (Secondary)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dirty="0">
                          <a:effectLst/>
                        </a:rPr>
                        <a:t>Nottingham University </a:t>
                      </a:r>
                      <a:r>
                        <a:rPr lang="en-GB" sz="900" dirty="0" err="1">
                          <a:effectLst/>
                        </a:rPr>
                        <a:t>Samworth</a:t>
                      </a:r>
                      <a:r>
                        <a:rPr lang="en-GB" sz="900" dirty="0">
                          <a:effectLst/>
                        </a:rPr>
                        <a:t> Academy (NUSA)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Bilborough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Central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John Carter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3567735970"/>
                  </a:ext>
                </a:extLst>
              </a:tr>
              <a:tr h="153388">
                <a:tc>
                  <a:txBody>
                    <a:bodyPr/>
                    <a:lstStyle/>
                    <a:p>
                      <a:pPr>
                        <a:lnSpc>
                          <a:spcPct val="115000"/>
                        </a:lnSpc>
                        <a:spcAft>
                          <a:spcPts val="0"/>
                        </a:spcAft>
                      </a:pPr>
                      <a:r>
                        <a:rPr lang="en-GB" sz="900">
                          <a:effectLst/>
                        </a:rPr>
                        <a:t>Academy (3-19)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Bluecoat Academy (Primary)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Bilborough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Central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John Carter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1350068959"/>
                  </a:ext>
                </a:extLst>
              </a:tr>
              <a:tr h="153388">
                <a:tc>
                  <a:txBody>
                    <a:bodyPr/>
                    <a:lstStyle/>
                    <a:p>
                      <a:pPr>
                        <a:lnSpc>
                          <a:spcPct val="115000"/>
                        </a:lnSpc>
                        <a:spcAft>
                          <a:spcPts val="0"/>
                        </a:spcAft>
                      </a:pPr>
                      <a:r>
                        <a:rPr lang="en-GB" sz="900">
                          <a:effectLst/>
                        </a:rPr>
                        <a:t>Academy (Primary)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Brocklewood Primary and Nursery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Bilborough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Central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John Carter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3649027002"/>
                  </a:ext>
                </a:extLst>
              </a:tr>
              <a:tr h="153388">
                <a:tc>
                  <a:txBody>
                    <a:bodyPr/>
                    <a:lstStyle/>
                    <a:p>
                      <a:pPr>
                        <a:lnSpc>
                          <a:spcPct val="115000"/>
                        </a:lnSpc>
                        <a:spcAft>
                          <a:spcPts val="0"/>
                        </a:spcAft>
                      </a:pPr>
                      <a:r>
                        <a:rPr lang="en-GB" sz="900">
                          <a:effectLst/>
                        </a:rPr>
                        <a:t>Academy (Primary)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Djanogly Strelley Academy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Bilborough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Central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John Carter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633845544"/>
                  </a:ext>
                </a:extLst>
              </a:tr>
              <a:tr h="153388">
                <a:tc>
                  <a:txBody>
                    <a:bodyPr/>
                    <a:lstStyle/>
                    <a:p>
                      <a:pPr>
                        <a:lnSpc>
                          <a:spcPct val="115000"/>
                        </a:lnSpc>
                        <a:spcAft>
                          <a:spcPts val="0"/>
                        </a:spcAft>
                      </a:pPr>
                      <a:r>
                        <a:rPr lang="en-GB" sz="900">
                          <a:effectLst/>
                        </a:rPr>
                        <a:t>Academy (Primary)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Firbeck Academy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Bilborough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Central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John Carter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615167952"/>
                  </a:ext>
                </a:extLst>
              </a:tr>
              <a:tr h="153388">
                <a:tc>
                  <a:txBody>
                    <a:bodyPr/>
                    <a:lstStyle/>
                    <a:p>
                      <a:pPr>
                        <a:lnSpc>
                          <a:spcPct val="115000"/>
                        </a:lnSpc>
                        <a:spcAft>
                          <a:spcPts val="0"/>
                        </a:spcAft>
                      </a:pPr>
                      <a:r>
                        <a:rPr lang="en-GB" sz="900">
                          <a:effectLst/>
                        </a:rPr>
                        <a:t>Academy (Primary)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Glenbrook Primary and Nursery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Bilborough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Central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John Carter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4074107970"/>
                  </a:ext>
                </a:extLst>
              </a:tr>
              <a:tr h="153388">
                <a:tc>
                  <a:txBody>
                    <a:bodyPr/>
                    <a:lstStyle/>
                    <a:p>
                      <a:pPr>
                        <a:lnSpc>
                          <a:spcPct val="115000"/>
                        </a:lnSpc>
                        <a:spcAft>
                          <a:spcPts val="0"/>
                        </a:spcAft>
                      </a:pPr>
                      <a:r>
                        <a:rPr lang="en-GB" sz="900">
                          <a:effectLst/>
                        </a:rPr>
                        <a:t>Academy (Primary)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Jubilee Primary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Bilborough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Central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John Carter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305874351"/>
                  </a:ext>
                </a:extLst>
              </a:tr>
              <a:tr h="153388">
                <a:tc>
                  <a:txBody>
                    <a:bodyPr/>
                    <a:lstStyle/>
                    <a:p>
                      <a:pPr>
                        <a:lnSpc>
                          <a:spcPct val="115000"/>
                        </a:lnSpc>
                        <a:spcAft>
                          <a:spcPts val="0"/>
                        </a:spcAft>
                      </a:pPr>
                      <a:r>
                        <a:rPr lang="en-GB" sz="900">
                          <a:effectLst/>
                        </a:rPr>
                        <a:t>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Melbury Primary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Bilborough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Central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John Carter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3753672656"/>
                  </a:ext>
                </a:extLst>
              </a:tr>
              <a:tr h="153388">
                <a:tc>
                  <a:txBody>
                    <a:bodyPr/>
                    <a:lstStyle/>
                    <a:p>
                      <a:pPr>
                        <a:lnSpc>
                          <a:spcPct val="115000"/>
                        </a:lnSpc>
                        <a:spcAft>
                          <a:spcPts val="0"/>
                        </a:spcAft>
                      </a:pPr>
                      <a:r>
                        <a:rPr lang="en-GB" sz="900">
                          <a:effectLst/>
                        </a:rPr>
                        <a:t>Academy (Primary)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Portland Spencer Academy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Bilborough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Central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John Carter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1590922743"/>
                  </a:ext>
                </a:extLst>
              </a:tr>
              <a:tr h="153388">
                <a:tc>
                  <a:txBody>
                    <a:bodyPr/>
                    <a:lstStyle/>
                    <a:p>
                      <a:pPr>
                        <a:lnSpc>
                          <a:spcPct val="115000"/>
                        </a:lnSpc>
                        <a:spcAft>
                          <a:spcPts val="0"/>
                        </a:spcAft>
                      </a:pPr>
                      <a:r>
                        <a:rPr lang="en-GB" sz="900">
                          <a:effectLst/>
                        </a:rPr>
                        <a:t>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Robert Shaw Primary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Leen Valley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Central 2/3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John Carter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1625057050"/>
                  </a:ext>
                </a:extLst>
              </a:tr>
              <a:tr h="153388">
                <a:tc>
                  <a:txBody>
                    <a:bodyPr/>
                    <a:lstStyle/>
                    <a:p>
                      <a:pPr>
                        <a:lnSpc>
                          <a:spcPct val="115000"/>
                        </a:lnSpc>
                        <a:spcAft>
                          <a:spcPts val="0"/>
                        </a:spcAft>
                      </a:pPr>
                      <a:r>
                        <a:rPr lang="en-GB" sz="900">
                          <a:effectLst/>
                        </a:rPr>
                        <a:t>Special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Oak Field School and Specialist Sports College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Bilborough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Central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John Carter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2598449326"/>
                  </a:ext>
                </a:extLst>
              </a:tr>
              <a:tr h="153388">
                <a:tc>
                  <a:txBody>
                    <a:bodyPr/>
                    <a:lstStyle/>
                    <a:p>
                      <a:pPr>
                        <a:lnSpc>
                          <a:spcPct val="115000"/>
                        </a:lnSpc>
                        <a:spcAft>
                          <a:spcPts val="0"/>
                        </a:spcAft>
                      </a:pPr>
                      <a:r>
                        <a:rPr lang="en-GB" sz="900">
                          <a:effectLst/>
                        </a:rPr>
                        <a:t>Special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Westbury Special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Bilborough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Central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John Carter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1802825405"/>
                  </a:ext>
                </a:extLst>
              </a:tr>
              <a:tr h="306776">
                <a:tc>
                  <a:txBody>
                    <a:bodyPr/>
                    <a:lstStyle/>
                    <a:p>
                      <a:pPr>
                        <a:lnSpc>
                          <a:spcPct val="115000"/>
                        </a:lnSpc>
                        <a:spcAft>
                          <a:spcPts val="0"/>
                        </a:spcAft>
                      </a:pPr>
                      <a:r>
                        <a:rPr lang="en-GB" sz="900">
                          <a:effectLst/>
                        </a:rPr>
                        <a:t>Alternative Provision / Tutoring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Fresh Start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pPr>
                        <a:lnSpc>
                          <a:spcPct val="115000"/>
                        </a:lnSpc>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extLst>
                  <a:ext uri="{0D108BD9-81ED-4DB2-BD59-A6C34878D82A}">
                    <a16:rowId xmlns:a16="http://schemas.microsoft.com/office/drawing/2014/main" val="2173836912"/>
                  </a:ext>
                </a:extLst>
              </a:tr>
              <a:tr h="306776">
                <a:tc>
                  <a:txBody>
                    <a:bodyPr/>
                    <a:lstStyle/>
                    <a:p>
                      <a:pPr>
                        <a:lnSpc>
                          <a:spcPct val="115000"/>
                        </a:lnSpc>
                        <a:spcAft>
                          <a:spcPts val="0"/>
                        </a:spcAft>
                      </a:pPr>
                      <a:r>
                        <a:rPr lang="en-GB" sz="900">
                          <a:effectLst/>
                        </a:rPr>
                        <a:t>Alternative Provision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Phoenix</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pPr>
                        <a:lnSpc>
                          <a:spcPct val="115000"/>
                        </a:lnSpc>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extLst>
                  <a:ext uri="{0D108BD9-81ED-4DB2-BD59-A6C34878D82A}">
                    <a16:rowId xmlns:a16="http://schemas.microsoft.com/office/drawing/2014/main" val="4017819301"/>
                  </a:ext>
                </a:extLst>
              </a:tr>
            </a:tbl>
          </a:graphicData>
        </a:graphic>
      </p:graphicFrame>
      <p:sp>
        <p:nvSpPr>
          <p:cNvPr id="3" name="Rectangle 1"/>
          <p:cNvSpPr>
            <a:spLocks noChangeArrowheads="1"/>
          </p:cNvSpPr>
          <p:nvPr/>
        </p:nvSpPr>
        <p:spPr bwMode="auto">
          <a:xfrm>
            <a:off x="1670513" y="346012"/>
            <a:ext cx="127631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GB" altLang="en-US" sz="1100" b="1" dirty="0">
                <a:latin typeface="Calibri" panose="020F0502020204030204" pitchFamily="34" charset="0"/>
                <a:ea typeface="Calibri" panose="020F0502020204030204" pitchFamily="34" charset="0"/>
                <a:cs typeface="Times New Roman" panose="02020603050405020304" pitchFamily="18" charset="0"/>
              </a:rPr>
              <a:t>Cluster E (2 ADSLs)</a:t>
            </a:r>
            <a:endParaRPr lang="en-GB" altLang="en-US" sz="900" dirty="0"/>
          </a:p>
          <a:p>
            <a:pPr defTabSz="914400" eaLnBrk="0" fontAlgn="base" hangingPunct="0">
              <a:spcBef>
                <a:spcPct val="0"/>
              </a:spcBef>
              <a:spcAft>
                <a:spcPct val="0"/>
              </a:spcAft>
            </a:pPr>
            <a:endParaRPr lang="en-GB" altLang="en-US" dirty="0">
              <a:latin typeface="Arial" panose="020B0604020202020204" pitchFamily="34" charset="0"/>
            </a:endParaRPr>
          </a:p>
        </p:txBody>
      </p:sp>
      <p:graphicFrame>
        <p:nvGraphicFramePr>
          <p:cNvPr id="4" name="Table 3"/>
          <p:cNvGraphicFramePr>
            <a:graphicFrameLocks noGrp="1"/>
          </p:cNvGraphicFramePr>
          <p:nvPr>
            <p:extLst/>
          </p:nvPr>
        </p:nvGraphicFramePr>
        <p:xfrm>
          <a:off x="1870018" y="4528516"/>
          <a:ext cx="7886700" cy="1735074"/>
        </p:xfrm>
        <a:graphic>
          <a:graphicData uri="http://schemas.openxmlformats.org/drawingml/2006/table">
            <a:tbl>
              <a:tblPr firstRow="1" firstCol="1" bandRow="1">
                <a:tableStyleId>{5C22544A-7EE6-4342-B048-85BDC9FD1C3A}</a:tableStyleId>
              </a:tblPr>
              <a:tblGrid>
                <a:gridCol w="1122860">
                  <a:extLst>
                    <a:ext uri="{9D8B030D-6E8A-4147-A177-3AD203B41FA5}">
                      <a16:colId xmlns:a16="http://schemas.microsoft.com/office/drawing/2014/main" val="2076103963"/>
                    </a:ext>
                  </a:extLst>
                </a:gridCol>
                <a:gridCol w="2667626">
                  <a:extLst>
                    <a:ext uri="{9D8B030D-6E8A-4147-A177-3AD203B41FA5}">
                      <a16:colId xmlns:a16="http://schemas.microsoft.com/office/drawing/2014/main" val="2720366075"/>
                    </a:ext>
                  </a:extLst>
                </a:gridCol>
                <a:gridCol w="1024470">
                  <a:extLst>
                    <a:ext uri="{9D8B030D-6E8A-4147-A177-3AD203B41FA5}">
                      <a16:colId xmlns:a16="http://schemas.microsoft.com/office/drawing/2014/main" val="3634706961"/>
                    </a:ext>
                  </a:extLst>
                </a:gridCol>
                <a:gridCol w="551424">
                  <a:extLst>
                    <a:ext uri="{9D8B030D-6E8A-4147-A177-3AD203B41FA5}">
                      <a16:colId xmlns:a16="http://schemas.microsoft.com/office/drawing/2014/main" val="738662462"/>
                    </a:ext>
                  </a:extLst>
                </a:gridCol>
                <a:gridCol w="1259048">
                  <a:extLst>
                    <a:ext uri="{9D8B030D-6E8A-4147-A177-3AD203B41FA5}">
                      <a16:colId xmlns:a16="http://schemas.microsoft.com/office/drawing/2014/main" val="4251501828"/>
                    </a:ext>
                  </a:extLst>
                </a:gridCol>
                <a:gridCol w="1261272">
                  <a:extLst>
                    <a:ext uri="{9D8B030D-6E8A-4147-A177-3AD203B41FA5}">
                      <a16:colId xmlns:a16="http://schemas.microsoft.com/office/drawing/2014/main" val="3246333550"/>
                    </a:ext>
                  </a:extLst>
                </a:gridCol>
              </a:tblGrid>
              <a:tr h="153388">
                <a:tc>
                  <a:txBody>
                    <a:bodyPr/>
                    <a:lstStyle/>
                    <a:p>
                      <a:pPr>
                        <a:lnSpc>
                          <a:spcPct val="115000"/>
                        </a:lnSpc>
                        <a:spcAft>
                          <a:spcPts val="0"/>
                        </a:spcAft>
                      </a:pPr>
                      <a:r>
                        <a:rPr lang="en-GB" sz="900">
                          <a:effectLst/>
                        </a:rPr>
                        <a:t>Academy (3-19)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Bluecoat Academy (Wollaton)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Wollaton West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South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Alison Wakefield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rowSpan="8">
                  <a:txBody>
                    <a:bodyPr/>
                    <a:lstStyle/>
                    <a:p>
                      <a:pPr>
                        <a:lnSpc>
                          <a:spcPct val="115000"/>
                        </a:lnSpc>
                        <a:spcAft>
                          <a:spcPts val="0"/>
                        </a:spcAft>
                      </a:pPr>
                      <a:r>
                        <a:rPr lang="en-GB" sz="900" dirty="0">
                          <a:effectLst/>
                        </a:rPr>
                        <a:t>Amy Cannon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extLst>
                  <a:ext uri="{0D108BD9-81ED-4DB2-BD59-A6C34878D82A}">
                    <a16:rowId xmlns:a16="http://schemas.microsoft.com/office/drawing/2014/main" val="4175380457"/>
                  </a:ext>
                </a:extLst>
              </a:tr>
              <a:tr h="306776">
                <a:tc>
                  <a:txBody>
                    <a:bodyPr/>
                    <a:lstStyle/>
                    <a:p>
                      <a:pPr>
                        <a:lnSpc>
                          <a:spcPct val="115000"/>
                        </a:lnSpc>
                        <a:spcAft>
                          <a:spcPts val="0"/>
                        </a:spcAft>
                      </a:pPr>
                      <a:r>
                        <a:rPr lang="en-GB" sz="900">
                          <a:effectLst/>
                        </a:rPr>
                        <a:t>Academy (Secondary)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dirty="0">
                          <a:effectLst/>
                        </a:rPr>
                        <a:t>The </a:t>
                      </a:r>
                      <a:r>
                        <a:rPr lang="en-GB" sz="900" dirty="0" err="1">
                          <a:effectLst/>
                        </a:rPr>
                        <a:t>Fernwood</a:t>
                      </a:r>
                      <a:r>
                        <a:rPr lang="en-GB" sz="900" dirty="0">
                          <a:effectLst/>
                        </a:rPr>
                        <a:t> School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Wollaton West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South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Alison Wakefield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2559854775"/>
                  </a:ext>
                </a:extLst>
              </a:tr>
              <a:tr h="153388">
                <a:tc>
                  <a:txBody>
                    <a:bodyPr/>
                    <a:lstStyle/>
                    <a:p>
                      <a:pPr>
                        <a:lnSpc>
                          <a:spcPct val="115000"/>
                        </a:lnSpc>
                        <a:spcAft>
                          <a:spcPts val="0"/>
                        </a:spcAft>
                      </a:pPr>
                      <a:r>
                        <a:rPr lang="en-GB" sz="900">
                          <a:effectLst/>
                        </a:rPr>
                        <a:t>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Fernwood Primary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Wollaton West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South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Alison Wakefield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3594981718"/>
                  </a:ext>
                </a:extLst>
              </a:tr>
              <a:tr h="153388">
                <a:tc>
                  <a:txBody>
                    <a:bodyPr/>
                    <a:lstStyle/>
                    <a:p>
                      <a:pPr>
                        <a:lnSpc>
                          <a:spcPct val="115000"/>
                        </a:lnSpc>
                        <a:spcAft>
                          <a:spcPts val="0"/>
                        </a:spcAft>
                      </a:pPr>
                      <a:r>
                        <a:rPr lang="en-GB" sz="900">
                          <a:effectLst/>
                        </a:rPr>
                        <a:t>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Middleton Primary and Nursery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Wollaton West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South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Alison Wakefield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3791964814"/>
                  </a:ext>
                </a:extLst>
              </a:tr>
              <a:tr h="306776">
                <a:tc>
                  <a:txBody>
                    <a:bodyPr/>
                    <a:lstStyle/>
                    <a:p>
                      <a:pPr>
                        <a:lnSpc>
                          <a:spcPct val="115000"/>
                        </a:lnSpc>
                        <a:spcAft>
                          <a:spcPts val="0"/>
                        </a:spcAft>
                      </a:pPr>
                      <a:r>
                        <a:rPr lang="en-GB" sz="900">
                          <a:effectLst/>
                        </a:rPr>
                        <a:t>Academy (Secondary)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NUAST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Dunkirk &amp; Lenton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South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Alison Wakefield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4222482443"/>
                  </a:ext>
                </a:extLst>
              </a:tr>
              <a:tr h="153388">
                <a:tc>
                  <a:txBody>
                    <a:bodyPr/>
                    <a:lstStyle/>
                    <a:p>
                      <a:pPr>
                        <a:lnSpc>
                          <a:spcPct val="115000"/>
                        </a:lnSpc>
                        <a:spcAft>
                          <a:spcPts val="0"/>
                        </a:spcAft>
                      </a:pPr>
                      <a:r>
                        <a:rPr lang="en-GB" sz="900">
                          <a:effectLst/>
                        </a:rPr>
                        <a:t>FE College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Nottingham College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1213798771"/>
                  </a:ext>
                </a:extLst>
              </a:tr>
              <a:tr h="306776">
                <a:tc>
                  <a:txBody>
                    <a:bodyPr/>
                    <a:lstStyle/>
                    <a:p>
                      <a:pPr>
                        <a:lnSpc>
                          <a:spcPct val="115000"/>
                        </a:lnSpc>
                        <a:spcAft>
                          <a:spcPts val="0"/>
                        </a:spcAft>
                      </a:pPr>
                      <a:r>
                        <a:rPr lang="en-GB" sz="900">
                          <a:effectLst/>
                        </a:rPr>
                        <a:t>Alternative Provision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Activeace Sports Academy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Park / Arboretum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pPr>
                        <a:lnSpc>
                          <a:spcPct val="115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extLst>
                  <a:ext uri="{0D108BD9-81ED-4DB2-BD59-A6C34878D82A}">
                    <a16:rowId xmlns:a16="http://schemas.microsoft.com/office/drawing/2014/main" val="375579482"/>
                  </a:ext>
                </a:extLst>
              </a:tr>
              <a:tr h="153388">
                <a:tc>
                  <a:txBody>
                    <a:bodyPr/>
                    <a:lstStyle/>
                    <a:p>
                      <a:pPr>
                        <a:lnSpc>
                          <a:spcPct val="115000"/>
                        </a:lnSpc>
                        <a:spcAft>
                          <a:spcPts val="0"/>
                        </a:spcAft>
                      </a:pPr>
                      <a:r>
                        <a:rPr lang="en-GB" sz="900">
                          <a:effectLst/>
                        </a:rPr>
                        <a:t>Support Service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Sensory and Physical Team – IES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pPr>
                        <a:lnSpc>
                          <a:spcPct val="115000"/>
                        </a:lnSpc>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extLst>
                  <a:ext uri="{0D108BD9-81ED-4DB2-BD59-A6C34878D82A}">
                    <a16:rowId xmlns:a16="http://schemas.microsoft.com/office/drawing/2014/main" val="318700704"/>
                  </a:ext>
                </a:extLst>
              </a:tr>
            </a:tbl>
          </a:graphicData>
        </a:graphic>
      </p:graphicFrame>
      <p:sp>
        <p:nvSpPr>
          <p:cNvPr id="5" name="Rectangle 2"/>
          <p:cNvSpPr>
            <a:spLocks noChangeArrowheads="1"/>
          </p:cNvSpPr>
          <p:nvPr/>
        </p:nvSpPr>
        <p:spPr bwMode="auto">
          <a:xfrm>
            <a:off x="1670513" y="4165395"/>
            <a:ext cx="1215397"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GB" altLang="en-US" sz="1100" b="1" dirty="0">
                <a:latin typeface="Calibri" panose="020F0502020204030204" pitchFamily="34" charset="0"/>
                <a:ea typeface="Calibri" panose="020F0502020204030204" pitchFamily="34" charset="0"/>
                <a:cs typeface="Times New Roman" panose="02020603050405020304" pitchFamily="18" charset="0"/>
              </a:rPr>
              <a:t>Cluster F (1 ADSL)</a:t>
            </a:r>
            <a:endParaRPr lang="en-GB" altLang="en-US" sz="900" dirty="0"/>
          </a:p>
          <a:p>
            <a:pPr defTabSz="914400" eaLnBrk="0" fontAlgn="base" hangingPunct="0">
              <a:spcBef>
                <a:spcPct val="0"/>
              </a:spcBef>
              <a:spcAft>
                <a:spcPct val="0"/>
              </a:spcAft>
            </a:pPr>
            <a:endParaRPr lang="en-GB" altLang="en-US" dirty="0">
              <a:latin typeface="Arial" panose="020B0604020202020204" pitchFamily="34" charset="0"/>
            </a:endParaRPr>
          </a:p>
        </p:txBody>
      </p:sp>
    </p:spTree>
    <p:extLst>
      <p:ext uri="{BB962C8B-B14F-4D97-AF65-F5344CB8AC3E}">
        <p14:creationId xmlns:p14="http://schemas.microsoft.com/office/powerpoint/2010/main" val="269257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853393" y="806539"/>
          <a:ext cx="7886699" cy="3594458"/>
        </p:xfrm>
        <a:graphic>
          <a:graphicData uri="http://schemas.openxmlformats.org/drawingml/2006/table">
            <a:tbl>
              <a:tblPr firstRow="1" firstCol="1" bandRow="1">
                <a:tableStyleId>{5C22544A-7EE6-4342-B048-85BDC9FD1C3A}</a:tableStyleId>
              </a:tblPr>
              <a:tblGrid>
                <a:gridCol w="1111037">
                  <a:extLst>
                    <a:ext uri="{9D8B030D-6E8A-4147-A177-3AD203B41FA5}">
                      <a16:colId xmlns:a16="http://schemas.microsoft.com/office/drawing/2014/main" val="3205154701"/>
                    </a:ext>
                  </a:extLst>
                </a:gridCol>
                <a:gridCol w="2677045">
                  <a:extLst>
                    <a:ext uri="{9D8B030D-6E8A-4147-A177-3AD203B41FA5}">
                      <a16:colId xmlns:a16="http://schemas.microsoft.com/office/drawing/2014/main" val="1513476451"/>
                    </a:ext>
                  </a:extLst>
                </a:gridCol>
                <a:gridCol w="1023821">
                  <a:extLst>
                    <a:ext uri="{9D8B030D-6E8A-4147-A177-3AD203B41FA5}">
                      <a16:colId xmlns:a16="http://schemas.microsoft.com/office/drawing/2014/main" val="1121673361"/>
                    </a:ext>
                  </a:extLst>
                </a:gridCol>
                <a:gridCol w="633291">
                  <a:extLst>
                    <a:ext uri="{9D8B030D-6E8A-4147-A177-3AD203B41FA5}">
                      <a16:colId xmlns:a16="http://schemas.microsoft.com/office/drawing/2014/main" val="1134665749"/>
                    </a:ext>
                  </a:extLst>
                </a:gridCol>
                <a:gridCol w="1181033">
                  <a:extLst>
                    <a:ext uri="{9D8B030D-6E8A-4147-A177-3AD203B41FA5}">
                      <a16:colId xmlns:a16="http://schemas.microsoft.com/office/drawing/2014/main" val="1937810305"/>
                    </a:ext>
                  </a:extLst>
                </a:gridCol>
                <a:gridCol w="1260472">
                  <a:extLst>
                    <a:ext uri="{9D8B030D-6E8A-4147-A177-3AD203B41FA5}">
                      <a16:colId xmlns:a16="http://schemas.microsoft.com/office/drawing/2014/main" val="715805927"/>
                    </a:ext>
                  </a:extLst>
                </a:gridCol>
              </a:tblGrid>
              <a:tr h="153388">
                <a:tc>
                  <a:txBody>
                    <a:bodyPr/>
                    <a:lstStyle/>
                    <a:p>
                      <a:pPr>
                        <a:lnSpc>
                          <a:spcPct val="115000"/>
                        </a:lnSpc>
                        <a:spcAft>
                          <a:spcPts val="0"/>
                        </a:spcAft>
                      </a:pPr>
                      <a:r>
                        <a:rPr lang="en-GB" sz="900">
                          <a:effectLst/>
                        </a:rPr>
                        <a:t>Academy (3-19)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Nottingham Academy Ransom Drive Site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Mapperley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South 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Alison Wakefield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rowSpan="17">
                  <a:txBody>
                    <a:bodyPr/>
                    <a:lstStyle/>
                    <a:p>
                      <a:pPr>
                        <a:lnSpc>
                          <a:spcPct val="115000"/>
                        </a:lnSpc>
                        <a:spcAft>
                          <a:spcPts val="0"/>
                        </a:spcAft>
                      </a:pPr>
                      <a:r>
                        <a:rPr lang="en-GB" sz="900" dirty="0">
                          <a:effectLst/>
                        </a:rPr>
                        <a:t>Becky </a:t>
                      </a:r>
                      <a:r>
                        <a:rPr lang="en-GB" sz="900" dirty="0" err="1">
                          <a:effectLst/>
                        </a:rPr>
                        <a:t>Hyder</a:t>
                      </a:r>
                      <a:endParaRPr lang="en-GB" sz="1000" dirty="0">
                        <a:effectLst/>
                      </a:endParaRPr>
                    </a:p>
                    <a:p>
                      <a:pPr>
                        <a:lnSpc>
                          <a:spcPct val="115000"/>
                        </a:lnSpc>
                        <a:spcAft>
                          <a:spcPts val="0"/>
                        </a:spcAft>
                      </a:pPr>
                      <a:r>
                        <a:rPr lang="en-GB" sz="9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extLst>
                  <a:ext uri="{0D108BD9-81ED-4DB2-BD59-A6C34878D82A}">
                    <a16:rowId xmlns:a16="http://schemas.microsoft.com/office/drawing/2014/main" val="3004094651"/>
                  </a:ext>
                </a:extLst>
              </a:tr>
              <a:tr h="153388">
                <a:tc>
                  <a:txBody>
                    <a:bodyPr/>
                    <a:lstStyle/>
                    <a:p>
                      <a:pPr>
                        <a:lnSpc>
                          <a:spcPct val="115000"/>
                        </a:lnSpc>
                        <a:spcAft>
                          <a:spcPts val="0"/>
                        </a:spcAft>
                      </a:pPr>
                      <a:r>
                        <a:rPr lang="en-GB" sz="900">
                          <a:effectLst/>
                        </a:rPr>
                        <a:t>Academy (Primary)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Huntingdon Academy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St Ann’s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South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Alison Wakefield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177533540"/>
                  </a:ext>
                </a:extLst>
              </a:tr>
              <a:tr h="306776">
                <a:tc>
                  <a:txBody>
                    <a:bodyPr/>
                    <a:lstStyle/>
                    <a:p>
                      <a:pPr>
                        <a:lnSpc>
                          <a:spcPct val="115000"/>
                        </a:lnSpc>
                        <a:spcAft>
                          <a:spcPts val="0"/>
                        </a:spcAft>
                      </a:pPr>
                      <a:r>
                        <a:rPr lang="en-GB" sz="900">
                          <a:effectLst/>
                        </a:rPr>
                        <a:t>Academy (Primary)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Our Lady &amp; St Edward’s Primary and Nursery Catholic Voluntary Academy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St Ann’s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South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Alison Wakefield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996090265"/>
                  </a:ext>
                </a:extLst>
              </a:tr>
              <a:tr h="168727">
                <a:tc>
                  <a:txBody>
                    <a:bodyPr/>
                    <a:lstStyle/>
                    <a:p>
                      <a:pPr>
                        <a:lnSpc>
                          <a:spcPct val="115000"/>
                        </a:lnSpc>
                        <a:spcAft>
                          <a:spcPts val="0"/>
                        </a:spcAft>
                      </a:pPr>
                      <a:r>
                        <a:rPr lang="en-GB" sz="1000">
                          <a:effectLst/>
                        </a:rPr>
                        <a:t>Academy (Primary)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St Augustine’s Catholic Voluntary Academy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1000">
                          <a:effectLst/>
                        </a:rPr>
                        <a:t>Mapperley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1000">
                          <a:effectLst/>
                        </a:rPr>
                        <a:t>South 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1000">
                          <a:effectLst/>
                        </a:rPr>
                        <a:t>Alison Wakefield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1024086495"/>
                  </a:ext>
                </a:extLst>
              </a:tr>
              <a:tr h="153388">
                <a:tc>
                  <a:txBody>
                    <a:bodyPr/>
                    <a:lstStyle/>
                    <a:p>
                      <a:pPr>
                        <a:lnSpc>
                          <a:spcPct val="115000"/>
                        </a:lnSpc>
                        <a:spcAft>
                          <a:spcPts val="0"/>
                        </a:spcAft>
                      </a:pPr>
                      <a:r>
                        <a:rPr lang="en-GB" sz="900">
                          <a:effectLst/>
                        </a:rPr>
                        <a:t>Academy (Primary)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St Anns Well Academy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St Ann’s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South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Alison Wakefield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3000259646"/>
                  </a:ext>
                </a:extLst>
              </a:tr>
              <a:tr h="153388">
                <a:tc>
                  <a:txBody>
                    <a:bodyPr/>
                    <a:lstStyle/>
                    <a:p>
                      <a:pPr>
                        <a:lnSpc>
                          <a:spcPct val="115000"/>
                        </a:lnSpc>
                        <a:spcAft>
                          <a:spcPts val="0"/>
                        </a:spcAft>
                      </a:pPr>
                      <a:r>
                        <a:rPr lang="en-GB" sz="900">
                          <a:effectLst/>
                        </a:rPr>
                        <a:t>Academy (Primary)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Sycamore Academy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St Ann’s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South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Alison Wakefield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1677703739"/>
                  </a:ext>
                </a:extLst>
              </a:tr>
              <a:tr h="168727">
                <a:tc>
                  <a:txBody>
                    <a:bodyPr/>
                    <a:lstStyle/>
                    <a:p>
                      <a:pPr>
                        <a:lnSpc>
                          <a:spcPct val="115000"/>
                        </a:lnSpc>
                        <a:spcAft>
                          <a:spcPts val="0"/>
                        </a:spcAft>
                      </a:pPr>
                      <a:r>
                        <a:rPr lang="en-GB" sz="1000">
                          <a:effectLst/>
                        </a:rPr>
                        <a:t>Academy (Primary)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1000">
                          <a:effectLst/>
                        </a:rPr>
                        <a:t>Hogarth Academy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1000">
                          <a:effectLst/>
                        </a:rPr>
                        <a:t>Mapperley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1000">
                          <a:effectLst/>
                        </a:rPr>
                        <a:t>South 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1000">
                          <a:effectLst/>
                        </a:rPr>
                        <a:t>Alison Wakefield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3433012383"/>
                  </a:ext>
                </a:extLst>
              </a:tr>
              <a:tr h="153388">
                <a:tc>
                  <a:txBody>
                    <a:bodyPr/>
                    <a:lstStyle/>
                    <a:p>
                      <a:pPr>
                        <a:lnSpc>
                          <a:spcPct val="115000"/>
                        </a:lnSpc>
                        <a:spcAft>
                          <a:spcPts val="0"/>
                        </a:spcAft>
                      </a:pPr>
                      <a:r>
                        <a:rPr lang="en-GB" sz="900">
                          <a:effectLst/>
                        </a:rPr>
                        <a:t>Academy (Primary)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Windmill L.E.A.D Academy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Dales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South 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Alison Wakefield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3185605908"/>
                  </a:ext>
                </a:extLst>
              </a:tr>
              <a:tr h="153388">
                <a:tc>
                  <a:txBody>
                    <a:bodyPr/>
                    <a:lstStyle/>
                    <a:p>
                      <a:pPr>
                        <a:lnSpc>
                          <a:spcPct val="115000"/>
                        </a:lnSpc>
                        <a:spcAft>
                          <a:spcPts val="0"/>
                        </a:spcAft>
                      </a:pPr>
                      <a:r>
                        <a:rPr lang="en-GB" sz="900">
                          <a:effectLst/>
                        </a:rPr>
                        <a:t>Special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Rosehill Special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St Ann’s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South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Alison Wakefield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3385461409"/>
                  </a:ext>
                </a:extLst>
              </a:tr>
              <a:tr h="153388">
                <a:tc>
                  <a:txBody>
                    <a:bodyPr/>
                    <a:lstStyle/>
                    <a:p>
                      <a:pPr>
                        <a:lnSpc>
                          <a:spcPct val="115000"/>
                        </a:lnSpc>
                        <a:spcAft>
                          <a:spcPts val="0"/>
                        </a:spcAft>
                      </a:pPr>
                      <a:r>
                        <a:rPr lang="en-GB" sz="900">
                          <a:effectLst/>
                        </a:rPr>
                        <a:t>PRU</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Home Education Base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St Ann’s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South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Alison Wakefield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622940246"/>
                  </a:ext>
                </a:extLst>
              </a:tr>
              <a:tr h="306776">
                <a:tc>
                  <a:txBody>
                    <a:bodyPr/>
                    <a:lstStyle/>
                    <a:p>
                      <a:pPr>
                        <a:lnSpc>
                          <a:spcPct val="115000"/>
                        </a:lnSpc>
                        <a:spcAft>
                          <a:spcPts val="0"/>
                        </a:spcAft>
                      </a:pPr>
                      <a:r>
                        <a:rPr lang="en-GB" sz="900">
                          <a:effectLst/>
                        </a:rPr>
                        <a:t>PRU</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Hospital &amp; Home Education Learning Centre – Thorneywood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St Ann’s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South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Alison Wakefield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3232312713"/>
                  </a:ext>
                </a:extLst>
              </a:tr>
              <a:tr h="153388">
                <a:tc>
                  <a:txBody>
                    <a:bodyPr/>
                    <a:lstStyle/>
                    <a:p>
                      <a:pPr>
                        <a:lnSpc>
                          <a:spcPct val="115000"/>
                        </a:lnSpc>
                        <a:spcAft>
                          <a:spcPts val="0"/>
                        </a:spcAft>
                      </a:pPr>
                      <a:r>
                        <a:rPr lang="en-GB" sz="900">
                          <a:effectLst/>
                        </a:rPr>
                        <a:t>College with Pre16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Building Futures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Dales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pPr>
                        <a:lnSpc>
                          <a:spcPct val="115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extLst>
                  <a:ext uri="{0D108BD9-81ED-4DB2-BD59-A6C34878D82A}">
                    <a16:rowId xmlns:a16="http://schemas.microsoft.com/office/drawing/2014/main" val="1183870881"/>
                  </a:ext>
                </a:extLst>
              </a:tr>
              <a:tr h="153388">
                <a:tc>
                  <a:txBody>
                    <a:bodyPr/>
                    <a:lstStyle/>
                    <a:p>
                      <a:pPr>
                        <a:lnSpc>
                          <a:spcPct val="115000"/>
                        </a:lnSpc>
                        <a:spcAft>
                          <a:spcPts val="0"/>
                        </a:spcAft>
                      </a:pPr>
                      <a:r>
                        <a:rPr lang="en-GB" sz="900">
                          <a:effectLst/>
                        </a:rPr>
                        <a:t>AP Free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Stone Soup Academy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pPr>
                        <a:lnSpc>
                          <a:spcPct val="115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extLst>
                  <a:ext uri="{0D108BD9-81ED-4DB2-BD59-A6C34878D82A}">
                    <a16:rowId xmlns:a16="http://schemas.microsoft.com/office/drawing/2014/main" val="4203326364"/>
                  </a:ext>
                </a:extLst>
              </a:tr>
              <a:tr h="153388">
                <a:tc>
                  <a:txBody>
                    <a:bodyPr/>
                    <a:lstStyle/>
                    <a:p>
                      <a:pPr>
                        <a:lnSpc>
                          <a:spcPct val="115000"/>
                        </a:lnSpc>
                        <a:spcAft>
                          <a:spcPts val="0"/>
                        </a:spcAft>
                      </a:pPr>
                      <a:r>
                        <a:rPr lang="en-GB" sz="900">
                          <a:effectLst/>
                        </a:rPr>
                        <a:t>Independent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Catch-22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1378832254"/>
                  </a:ext>
                </a:extLst>
              </a:tr>
              <a:tr h="153388">
                <a:tc>
                  <a:txBody>
                    <a:bodyPr/>
                    <a:lstStyle/>
                    <a:p>
                      <a:pPr>
                        <a:lnSpc>
                          <a:spcPct val="115000"/>
                        </a:lnSpc>
                        <a:spcAft>
                          <a:spcPts val="0"/>
                        </a:spcAft>
                      </a:pPr>
                      <a:r>
                        <a:rPr lang="en-GB" sz="900">
                          <a:effectLst/>
                        </a:rPr>
                        <a:t>Independent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NISAI</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3587038763"/>
                  </a:ext>
                </a:extLst>
              </a:tr>
              <a:tr h="306776">
                <a:tc>
                  <a:txBody>
                    <a:bodyPr/>
                    <a:lstStyle/>
                    <a:p>
                      <a:pPr>
                        <a:lnSpc>
                          <a:spcPct val="115000"/>
                        </a:lnSpc>
                        <a:spcAft>
                          <a:spcPts val="0"/>
                        </a:spcAft>
                      </a:pPr>
                      <a:r>
                        <a:rPr lang="en-GB" sz="900">
                          <a:effectLst/>
                        </a:rPr>
                        <a:t>Alternative Provision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Educ8 Ltd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endParaRPr lang="en-GB"/>
                    </a:p>
                  </a:txBody>
                  <a:tcPr/>
                </a:tc>
                <a:extLst>
                  <a:ext uri="{0D108BD9-81ED-4DB2-BD59-A6C34878D82A}">
                    <a16:rowId xmlns:a16="http://schemas.microsoft.com/office/drawing/2014/main" val="1384870699"/>
                  </a:ext>
                </a:extLst>
              </a:tr>
              <a:tr h="306776">
                <a:tc>
                  <a:txBody>
                    <a:bodyPr/>
                    <a:lstStyle/>
                    <a:p>
                      <a:pPr>
                        <a:lnSpc>
                          <a:spcPct val="115000"/>
                        </a:lnSpc>
                        <a:spcAft>
                          <a:spcPts val="0"/>
                        </a:spcAft>
                      </a:pPr>
                      <a:r>
                        <a:rPr lang="en-GB" sz="900">
                          <a:effectLst/>
                        </a:rPr>
                        <a:t>Alternative Provision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Vernon Community College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nchor="b"/>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a:txBody>
                    <a:bodyPr/>
                    <a:lstStyle/>
                    <a:p>
                      <a:pPr>
                        <a:lnSpc>
                          <a:spcPct val="115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tc vMerge="1">
                  <a:txBody>
                    <a:bodyPr/>
                    <a:lstStyle/>
                    <a:p>
                      <a:pPr>
                        <a:lnSpc>
                          <a:spcPct val="115000"/>
                        </a:lnSpc>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21" marR="60021" marT="0" marB="0"/>
                </a:tc>
                <a:extLst>
                  <a:ext uri="{0D108BD9-81ED-4DB2-BD59-A6C34878D82A}">
                    <a16:rowId xmlns:a16="http://schemas.microsoft.com/office/drawing/2014/main" val="3176749246"/>
                  </a:ext>
                </a:extLst>
              </a:tr>
            </a:tbl>
          </a:graphicData>
        </a:graphic>
      </p:graphicFrame>
      <p:sp>
        <p:nvSpPr>
          <p:cNvPr id="3" name="Rectangle 1"/>
          <p:cNvSpPr>
            <a:spLocks noChangeArrowheads="1"/>
          </p:cNvSpPr>
          <p:nvPr/>
        </p:nvSpPr>
        <p:spPr bwMode="auto">
          <a:xfrm>
            <a:off x="1678825" y="355980"/>
            <a:ext cx="124104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GB" altLang="en-US" sz="1100" b="1" dirty="0">
                <a:latin typeface="Calibri" panose="020F0502020204030204" pitchFamily="34" charset="0"/>
                <a:ea typeface="Calibri" panose="020F0502020204030204" pitchFamily="34" charset="0"/>
                <a:cs typeface="Times New Roman" panose="02020603050405020304" pitchFamily="18" charset="0"/>
              </a:rPr>
              <a:t>Cluster G (1 ADSL)</a:t>
            </a:r>
            <a:endParaRPr lang="en-GB" altLang="en-US" dirty="0">
              <a:latin typeface="Arial" panose="020B0604020202020204" pitchFamily="34" charset="0"/>
            </a:endParaRPr>
          </a:p>
        </p:txBody>
      </p:sp>
    </p:spTree>
    <p:extLst>
      <p:ext uri="{BB962C8B-B14F-4D97-AF65-F5344CB8AC3E}">
        <p14:creationId xmlns:p14="http://schemas.microsoft.com/office/powerpoint/2010/main" val="2718667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safeguarding self evaluation &amp; audit</a:t>
            </a:r>
            <a:endParaRPr lang="en-GB" dirty="0"/>
          </a:p>
        </p:txBody>
      </p:sp>
      <p:sp>
        <p:nvSpPr>
          <p:cNvPr id="3" name="Content Placeholder 2"/>
          <p:cNvSpPr>
            <a:spLocks noGrp="1"/>
          </p:cNvSpPr>
          <p:nvPr>
            <p:ph sz="quarter" idx="13"/>
          </p:nvPr>
        </p:nvSpPr>
        <p:spPr>
          <a:xfrm>
            <a:off x="913774" y="1828800"/>
            <a:ext cx="10363826" cy="4225159"/>
          </a:xfrm>
        </p:spPr>
        <p:txBody>
          <a:bodyPr>
            <a:normAutofit fontScale="70000" lnSpcReduction="20000"/>
          </a:bodyPr>
          <a:lstStyle/>
          <a:p>
            <a:r>
              <a:rPr lang="en-GB" cap="none" dirty="0" smtClean="0">
                <a:latin typeface="Arial" panose="020B0604020202020204" pitchFamily="34" charset="0"/>
                <a:cs typeface="Arial" panose="020B0604020202020204" pitchFamily="34" charset="0"/>
              </a:rPr>
              <a:t>Safeguarding in Education Officer is co-ordinating full audits of all schools between June 2018 and May 2019 and deploying ADSL’s to support the process locally</a:t>
            </a:r>
          </a:p>
          <a:p>
            <a:r>
              <a:rPr lang="en-GB" cap="none" dirty="0" smtClean="0">
                <a:latin typeface="Arial" panose="020B0604020202020204" pitchFamily="34" charset="0"/>
                <a:cs typeface="Arial" panose="020B0604020202020204" pitchFamily="34" charset="0"/>
              </a:rPr>
              <a:t>School self evaluation audit documentation has been sent to all </a:t>
            </a:r>
            <a:r>
              <a:rPr lang="en-GB" cap="none" dirty="0" err="1" smtClean="0">
                <a:latin typeface="Arial" panose="020B0604020202020204" pitchFamily="34" charset="0"/>
                <a:cs typeface="Arial" panose="020B0604020202020204" pitchFamily="34" charset="0"/>
              </a:rPr>
              <a:t>Headteachers</a:t>
            </a:r>
            <a:endParaRPr lang="en-GB" cap="none" dirty="0" smtClean="0">
              <a:latin typeface="Arial" panose="020B0604020202020204" pitchFamily="34" charset="0"/>
              <a:cs typeface="Arial" panose="020B0604020202020204" pitchFamily="34" charset="0"/>
            </a:endParaRPr>
          </a:p>
          <a:p>
            <a:r>
              <a:rPr lang="en-GB" cap="none" dirty="0" smtClean="0">
                <a:latin typeface="Arial" panose="020B0604020202020204" pitchFamily="34" charset="0"/>
                <a:cs typeface="Arial" panose="020B0604020202020204" pitchFamily="34" charset="0"/>
              </a:rPr>
              <a:t>Replaces the section 175 audit document</a:t>
            </a:r>
          </a:p>
          <a:p>
            <a:r>
              <a:rPr lang="en-GB" cap="none" dirty="0" smtClean="0">
                <a:latin typeface="Arial" panose="020B0604020202020204" pitchFamily="34" charset="0"/>
                <a:cs typeface="Arial" panose="020B0604020202020204" pitchFamily="34" charset="0"/>
              </a:rPr>
              <a:t>Completion notes &amp; audit timetable</a:t>
            </a:r>
          </a:p>
          <a:p>
            <a:r>
              <a:rPr lang="en-GB" cap="none" dirty="0" smtClean="0">
                <a:latin typeface="Arial" panose="020B0604020202020204" pitchFamily="34" charset="0"/>
                <a:cs typeface="Arial" panose="020B0604020202020204" pitchFamily="34" charset="0"/>
              </a:rPr>
              <a:t>Schools should begin completion of self evaluation immediately</a:t>
            </a:r>
          </a:p>
          <a:p>
            <a:r>
              <a:rPr lang="en-GB" cap="none" dirty="0" smtClean="0">
                <a:latin typeface="Arial" panose="020B0604020202020204" pitchFamily="34" charset="0"/>
                <a:cs typeface="Arial" panose="020B0604020202020204" pitchFamily="34" charset="0"/>
              </a:rPr>
              <a:t>ADSL’s will use completed self evaluation document as basis for audit &amp; formal report will be submitted to NCSCB / LA</a:t>
            </a:r>
          </a:p>
          <a:p>
            <a:r>
              <a:rPr lang="en-GB" cap="none" dirty="0" smtClean="0">
                <a:latin typeface="Arial" panose="020B0604020202020204" pitchFamily="34" charset="0"/>
                <a:cs typeface="Arial" panose="020B0604020202020204" pitchFamily="34" charset="0"/>
              </a:rPr>
              <a:t>ADSL’s will contact headteachers / DSL’s to arrange audit dates as per timetable</a:t>
            </a:r>
          </a:p>
          <a:p>
            <a:r>
              <a:rPr lang="en-GB" cap="none" dirty="0" smtClean="0">
                <a:latin typeface="Arial" panose="020B0604020202020204" pitchFamily="34" charset="0"/>
                <a:cs typeface="Arial" panose="020B0604020202020204" pitchFamily="34" charset="0"/>
              </a:rPr>
              <a:t>All schools will be added to a 3 year rolling audit programme</a:t>
            </a:r>
          </a:p>
          <a:p>
            <a:r>
              <a:rPr lang="en-GB" cap="none" dirty="0" smtClean="0">
                <a:latin typeface="Arial" panose="020B0604020202020204" pitchFamily="34" charset="0"/>
                <a:cs typeface="Arial" panose="020B0604020202020204" pitchFamily="34" charset="0"/>
              </a:rPr>
              <a:t>Self evaluation documents are to be submitted to the NCSCB </a:t>
            </a:r>
            <a:r>
              <a:rPr lang="en-GB" cap="none" dirty="0" smtClean="0">
                <a:latin typeface="Arial" panose="020B0604020202020204" pitchFamily="34" charset="0"/>
                <a:cs typeface="Arial" panose="020B0604020202020204" pitchFamily="34" charset="0"/>
              </a:rPr>
              <a:t>annually</a:t>
            </a:r>
          </a:p>
          <a:p>
            <a:r>
              <a:rPr lang="en-GB" cap="none" dirty="0" smtClean="0">
                <a:latin typeface="Arial" panose="020B0604020202020204" pitchFamily="34" charset="0"/>
                <a:cs typeface="Arial" panose="020B0604020202020204" pitchFamily="34" charset="0"/>
              </a:rPr>
              <a:t>Questions or feedback please contact</a:t>
            </a:r>
            <a:r>
              <a:rPr lang="en-GB" cap="none" dirty="0">
                <a:latin typeface="Arial" panose="020B0604020202020204" pitchFamily="34" charset="0"/>
                <a:cs typeface="Arial" panose="020B0604020202020204" pitchFamily="34" charset="0"/>
              </a:rPr>
              <a:t>: Gillian </a:t>
            </a:r>
            <a:r>
              <a:rPr lang="en-GB" cap="none" dirty="0" smtClean="0">
                <a:latin typeface="Arial" panose="020B0604020202020204" pitchFamily="34" charset="0"/>
                <a:cs typeface="Arial" panose="020B0604020202020204" pitchFamily="34" charset="0"/>
              </a:rPr>
              <a:t>Quincey </a:t>
            </a:r>
            <a:r>
              <a:rPr lang="en-GB" cap="none" dirty="0" smtClean="0">
                <a:latin typeface="Arial" panose="020B0604020202020204" pitchFamily="34" charset="0"/>
                <a:cs typeface="Arial" panose="020B0604020202020204" pitchFamily="34" charset="0"/>
                <a:hlinkClick r:id="rId2"/>
              </a:rPr>
              <a:t>Gillian.Quincey@nottinghamcity.gov.uk</a:t>
            </a:r>
            <a:r>
              <a:rPr lang="en-GB" cap="none" dirty="0" smtClean="0">
                <a:latin typeface="Arial" panose="020B0604020202020204" pitchFamily="34" charset="0"/>
                <a:cs typeface="Arial" panose="020B0604020202020204" pitchFamily="34" charset="0"/>
              </a:rPr>
              <a:t> , Peter </a:t>
            </a:r>
            <a:r>
              <a:rPr lang="en-GB" cap="none" dirty="0">
                <a:latin typeface="Arial" panose="020B0604020202020204" pitchFamily="34" charset="0"/>
                <a:cs typeface="Arial" panose="020B0604020202020204" pitchFamily="34" charset="0"/>
              </a:rPr>
              <a:t>McConnochie </a:t>
            </a:r>
            <a:r>
              <a:rPr lang="en-GB" cap="none" dirty="0" smtClean="0">
                <a:latin typeface="Arial" panose="020B0604020202020204" pitchFamily="34" charset="0"/>
                <a:cs typeface="Arial" panose="020B0604020202020204" pitchFamily="34" charset="0"/>
                <a:hlinkClick r:id="rId3"/>
              </a:rPr>
              <a:t>Peter.McConnochie@nottinghamcity.gov.uk</a:t>
            </a:r>
            <a:r>
              <a:rPr lang="en-GB" cap="none" dirty="0" smtClean="0">
                <a:latin typeface="Arial" panose="020B0604020202020204" pitchFamily="34" charset="0"/>
                <a:cs typeface="Arial" panose="020B0604020202020204" pitchFamily="34" charset="0"/>
              </a:rPr>
              <a:t> or </a:t>
            </a:r>
            <a:r>
              <a:rPr lang="en-GB" cap="none" dirty="0">
                <a:latin typeface="Arial" panose="020B0604020202020204" pitchFamily="34" charset="0"/>
                <a:cs typeface="Arial" panose="020B0604020202020204" pitchFamily="34" charset="0"/>
              </a:rPr>
              <a:t>John </a:t>
            </a:r>
            <a:r>
              <a:rPr lang="en-GB" cap="none" dirty="0" err="1">
                <a:latin typeface="Arial" panose="020B0604020202020204" pitchFamily="34" charset="0"/>
                <a:cs typeface="Arial" panose="020B0604020202020204" pitchFamily="34" charset="0"/>
              </a:rPr>
              <a:t>Matravers</a:t>
            </a:r>
            <a:r>
              <a:rPr lang="en-GB" cap="none" dirty="0">
                <a:latin typeface="Arial" panose="020B0604020202020204" pitchFamily="34" charset="0"/>
                <a:cs typeface="Arial" panose="020B0604020202020204" pitchFamily="34" charset="0"/>
              </a:rPr>
              <a:t> </a:t>
            </a:r>
            <a:r>
              <a:rPr lang="en-GB" cap="none" dirty="0" smtClean="0">
                <a:latin typeface="Arial" panose="020B0604020202020204" pitchFamily="34" charset="0"/>
                <a:cs typeface="Arial" panose="020B0604020202020204" pitchFamily="34" charset="0"/>
                <a:hlinkClick r:id="rId4"/>
              </a:rPr>
              <a:t>John.Matravers@nottinghamcity.gov.uk</a:t>
            </a:r>
            <a:r>
              <a:rPr lang="en-GB" cap="none" dirty="0" smtClean="0">
                <a:latin typeface="Arial" panose="020B0604020202020204" pitchFamily="34" charset="0"/>
                <a:cs typeface="Arial" panose="020B0604020202020204" pitchFamily="34" charset="0"/>
              </a:rPr>
              <a:t> </a:t>
            </a:r>
            <a:endParaRPr lang="en-GB" cap="none" dirty="0" smtClean="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580938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739303"/>
            <a:ext cx="7855085" cy="1264596"/>
          </a:xfrm>
        </p:spPr>
        <p:txBody>
          <a:bodyPr>
            <a:normAutofit/>
          </a:bodyPr>
          <a:lstStyle/>
          <a:p>
            <a:r>
              <a:rPr lang="en-GB" sz="3600" dirty="0"/>
              <a:t>Improving Communication routes between Schools and GP Practices</a:t>
            </a:r>
          </a:p>
        </p:txBody>
      </p:sp>
      <p:sp>
        <p:nvSpPr>
          <p:cNvPr id="3" name="Subtitle 2"/>
          <p:cNvSpPr>
            <a:spLocks noGrp="1"/>
          </p:cNvSpPr>
          <p:nvPr>
            <p:ph type="subTitle" idx="1"/>
          </p:nvPr>
        </p:nvSpPr>
        <p:spPr>
          <a:xfrm>
            <a:off x="2667000" y="2237362"/>
            <a:ext cx="6858000" cy="3745149"/>
          </a:xfrm>
        </p:spPr>
        <p:txBody>
          <a:bodyPr>
            <a:normAutofit lnSpcReduction="10000"/>
          </a:bodyPr>
          <a:lstStyle/>
          <a:p>
            <a:pPr marL="342900" indent="-342900" algn="l">
              <a:buFont typeface="Arial" panose="020B0604020202020204" pitchFamily="34" charset="0"/>
              <a:buChar char="•"/>
            </a:pPr>
            <a:r>
              <a:rPr lang="en-GB" cap="none" dirty="0" smtClean="0">
                <a:solidFill>
                  <a:schemeClr val="tx1"/>
                </a:solidFill>
                <a:latin typeface="Arial" panose="020B0604020202020204" pitchFamily="34" charset="0"/>
                <a:cs typeface="Arial" panose="020B0604020202020204" pitchFamily="34" charset="0"/>
              </a:rPr>
              <a:t>Share names and contact details of Headteacher with GP practice managers</a:t>
            </a:r>
          </a:p>
          <a:p>
            <a:pPr marL="342900" indent="-342900" algn="l">
              <a:buFont typeface="Arial" panose="020B0604020202020204" pitchFamily="34" charset="0"/>
              <a:buChar char="•"/>
            </a:pPr>
            <a:r>
              <a:rPr lang="en-GB" cap="none" dirty="0" smtClean="0">
                <a:solidFill>
                  <a:schemeClr val="tx1"/>
                </a:solidFill>
                <a:latin typeface="Arial" panose="020B0604020202020204" pitchFamily="34" charset="0"/>
                <a:cs typeface="Arial" panose="020B0604020202020204" pitchFamily="34" charset="0"/>
              </a:rPr>
              <a:t>Share names of GP practice managers and contact details with schools</a:t>
            </a:r>
          </a:p>
          <a:p>
            <a:pPr marL="342900" indent="-342900" algn="l">
              <a:buFont typeface="Arial" panose="020B0604020202020204" pitchFamily="34" charset="0"/>
              <a:buChar char="•"/>
            </a:pPr>
            <a:r>
              <a:rPr lang="en-GB" cap="none" dirty="0" smtClean="0">
                <a:solidFill>
                  <a:schemeClr val="tx1"/>
                </a:solidFill>
                <a:latin typeface="Arial" panose="020B0604020202020204" pitchFamily="34" charset="0"/>
                <a:cs typeface="Arial" panose="020B0604020202020204" pitchFamily="34" charset="0"/>
              </a:rPr>
              <a:t>Agree guidelines for effective partnership working</a:t>
            </a:r>
          </a:p>
          <a:p>
            <a:pPr marL="342900" indent="-342900" algn="l">
              <a:buFont typeface="Arial" panose="020B0604020202020204" pitchFamily="34" charset="0"/>
              <a:buChar char="•"/>
            </a:pPr>
            <a:r>
              <a:rPr lang="en-GB" cap="none" dirty="0" smtClean="0">
                <a:solidFill>
                  <a:schemeClr val="tx1"/>
                </a:solidFill>
                <a:latin typeface="Arial" panose="020B0604020202020204" pitchFamily="34" charset="0"/>
                <a:cs typeface="Arial" panose="020B0604020202020204" pitchFamily="34" charset="0"/>
              </a:rPr>
              <a:t>Briefing presentation will be available on the DSL webpage</a:t>
            </a:r>
          </a:p>
          <a:p>
            <a:pPr marL="342900" indent="-342900" algn="l">
              <a:buFont typeface="Arial" panose="020B0604020202020204" pitchFamily="34" charset="0"/>
              <a:buChar char="•"/>
            </a:pPr>
            <a:r>
              <a:rPr lang="en-GB" cap="none" dirty="0" smtClean="0">
                <a:solidFill>
                  <a:schemeClr val="tx1"/>
                </a:solidFill>
                <a:latin typeface="Arial" panose="020B0604020202020204" pitchFamily="34" charset="0"/>
                <a:cs typeface="Arial" panose="020B0604020202020204" pitchFamily="34" charset="0"/>
              </a:rPr>
              <a:t>By late June, in SCENE and by e-mail</a:t>
            </a:r>
          </a:p>
        </p:txBody>
      </p:sp>
      <p:sp>
        <p:nvSpPr>
          <p:cNvPr id="4" name="Footer Placeholder 3"/>
          <p:cNvSpPr>
            <a:spLocks noGrp="1"/>
          </p:cNvSpPr>
          <p:nvPr>
            <p:ph type="ftr" sz="quarter" idx="11"/>
          </p:nvPr>
        </p:nvSpPr>
        <p:spPr>
          <a:xfrm>
            <a:off x="0" y="6215974"/>
            <a:ext cx="2972426" cy="365125"/>
          </a:xfrm>
        </p:spPr>
        <p:txBody>
          <a:bodyPr/>
          <a:lstStyle/>
          <a:p>
            <a:pPr algn="ctr"/>
            <a:r>
              <a:rPr lang="en-GB" dirty="0"/>
              <a:t>Amanda </a:t>
            </a:r>
            <a:r>
              <a:rPr lang="en-GB" dirty="0" smtClean="0"/>
              <a:t>Dawson </a:t>
            </a:r>
            <a:endParaRPr lang="en-GB" dirty="0"/>
          </a:p>
          <a:p>
            <a:pPr algn="ctr"/>
            <a:r>
              <a:rPr lang="en-GB" dirty="0" err="1" smtClean="0"/>
              <a:t>Headteacher</a:t>
            </a:r>
            <a:r>
              <a:rPr lang="en-GB" dirty="0" smtClean="0"/>
              <a:t>, </a:t>
            </a:r>
            <a:r>
              <a:rPr lang="en-GB" dirty="0" err="1"/>
              <a:t>Mellers</a:t>
            </a:r>
            <a:r>
              <a:rPr lang="en-GB" dirty="0"/>
              <a:t> </a:t>
            </a:r>
            <a:r>
              <a:rPr lang="en-GB" dirty="0" smtClean="0"/>
              <a:t>Primary School</a:t>
            </a:r>
            <a:endParaRPr lang="en-GB" dirty="0"/>
          </a:p>
          <a:p>
            <a:endParaRPr lang="en-US" dirty="0"/>
          </a:p>
        </p:txBody>
      </p:sp>
    </p:spTree>
    <p:extLst>
      <p:ext uri="{BB962C8B-B14F-4D97-AF65-F5344CB8AC3E}">
        <p14:creationId xmlns:p14="http://schemas.microsoft.com/office/powerpoint/2010/main" val="2350134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elcome different langu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880" y="899161"/>
            <a:ext cx="8717280" cy="52120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1285" y="0"/>
            <a:ext cx="1657350" cy="2533650"/>
          </a:xfrm>
          <a:prstGeom prst="rect">
            <a:avLst/>
          </a:prstGeom>
        </p:spPr>
      </p:pic>
    </p:spTree>
    <p:extLst>
      <p:ext uri="{BB962C8B-B14F-4D97-AF65-F5344CB8AC3E}">
        <p14:creationId xmlns:p14="http://schemas.microsoft.com/office/powerpoint/2010/main" val="2965666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altLang="en-US" smtClean="0"/>
          </a:p>
        </p:txBody>
      </p:sp>
      <p:sp>
        <p:nvSpPr>
          <p:cNvPr id="5123" name="Content Placeholder 2"/>
          <p:cNvSpPr>
            <a:spLocks noGrp="1"/>
          </p:cNvSpPr>
          <p:nvPr>
            <p:ph idx="1"/>
          </p:nvPr>
        </p:nvSpPr>
        <p:spPr>
          <a:xfrm>
            <a:off x="1524000" y="4797426"/>
            <a:ext cx="9144000" cy="2060575"/>
          </a:xfrm>
          <a:solidFill>
            <a:srgbClr val="0033CC">
              <a:alpha val="16862"/>
            </a:srgbClr>
          </a:solidFill>
        </p:spPr>
        <p:txBody>
          <a:bodyPr/>
          <a:lstStyle/>
          <a:p>
            <a:pPr marL="0" indent="0" algn="ctr">
              <a:buNone/>
            </a:pPr>
            <a:r>
              <a:rPr lang="en-GB" altLang="en-US" smtClean="0"/>
              <a:t>Schools and Early Intervention Officer (SEIO) PILOT</a:t>
            </a:r>
          </a:p>
        </p:txBody>
      </p:sp>
      <p:pic>
        <p:nvPicPr>
          <p:cNvPr id="51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479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5"/>
          <p:cNvSpPr txBox="1">
            <a:spLocks noChangeArrowheads="1"/>
          </p:cNvSpPr>
          <p:nvPr/>
        </p:nvSpPr>
        <p:spPr bwMode="auto">
          <a:xfrm>
            <a:off x="1703388" y="591185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rgbClr val="12003C"/>
                </a:solidFill>
                <a:latin typeface="+mn-lt"/>
                <a:ea typeface="+mn-ea"/>
                <a:cs typeface="+mn-cs"/>
              </a:defRPr>
            </a:lvl1pPr>
            <a:lvl2pPr marL="742950" indent="-285750" algn="l" rtl="0" eaLnBrk="0" fontAlgn="base" hangingPunct="0">
              <a:spcBef>
                <a:spcPct val="20000"/>
              </a:spcBef>
              <a:spcAft>
                <a:spcPct val="0"/>
              </a:spcAft>
              <a:buChar char="–"/>
              <a:defRPr sz="2800">
                <a:solidFill>
                  <a:srgbClr val="12003C"/>
                </a:solidFill>
                <a:latin typeface="+mn-lt"/>
              </a:defRPr>
            </a:lvl2pPr>
            <a:lvl3pPr marL="1143000" indent="-228600" algn="l" rtl="0" eaLnBrk="0" fontAlgn="base" hangingPunct="0">
              <a:spcBef>
                <a:spcPct val="20000"/>
              </a:spcBef>
              <a:spcAft>
                <a:spcPct val="0"/>
              </a:spcAft>
              <a:buChar char="•"/>
              <a:defRPr sz="2400">
                <a:solidFill>
                  <a:srgbClr val="12003C"/>
                </a:solidFill>
                <a:latin typeface="+mn-lt"/>
              </a:defRPr>
            </a:lvl3pPr>
            <a:lvl4pPr marL="1600200" indent="-228600" algn="l" rtl="0" eaLnBrk="0" fontAlgn="base" hangingPunct="0">
              <a:spcBef>
                <a:spcPct val="20000"/>
              </a:spcBef>
              <a:spcAft>
                <a:spcPct val="0"/>
              </a:spcAft>
              <a:buChar char="–"/>
              <a:defRPr sz="2000">
                <a:solidFill>
                  <a:srgbClr val="12003C"/>
                </a:solidFill>
                <a:latin typeface="+mn-lt"/>
              </a:defRPr>
            </a:lvl4pPr>
            <a:lvl5pPr marL="2057400" indent="-228600" algn="l" rtl="0" eaLnBrk="0" fontAlgn="base" hangingPunct="0">
              <a:spcBef>
                <a:spcPct val="20000"/>
              </a:spcBef>
              <a:spcAft>
                <a:spcPct val="0"/>
              </a:spcAft>
              <a:buChar char="»"/>
              <a:defRPr sz="2000">
                <a:solidFill>
                  <a:srgbClr val="12003C"/>
                </a:solidFill>
                <a:latin typeface="+mn-lt"/>
              </a:defRPr>
            </a:lvl5pPr>
            <a:lvl6pPr marL="2514600" indent="-228600" algn="l" rtl="0" fontAlgn="base">
              <a:spcBef>
                <a:spcPct val="20000"/>
              </a:spcBef>
              <a:spcAft>
                <a:spcPct val="0"/>
              </a:spcAft>
              <a:buChar char="»"/>
              <a:defRPr sz="2000">
                <a:solidFill>
                  <a:srgbClr val="12003C"/>
                </a:solidFill>
                <a:latin typeface="+mn-lt"/>
              </a:defRPr>
            </a:lvl6pPr>
            <a:lvl7pPr marL="2971800" indent="-228600" algn="l" rtl="0" fontAlgn="base">
              <a:spcBef>
                <a:spcPct val="20000"/>
              </a:spcBef>
              <a:spcAft>
                <a:spcPct val="0"/>
              </a:spcAft>
              <a:buChar char="»"/>
              <a:defRPr sz="2000">
                <a:solidFill>
                  <a:srgbClr val="12003C"/>
                </a:solidFill>
                <a:latin typeface="+mn-lt"/>
              </a:defRPr>
            </a:lvl7pPr>
            <a:lvl8pPr marL="3429000" indent="-228600" algn="l" rtl="0" fontAlgn="base">
              <a:spcBef>
                <a:spcPct val="20000"/>
              </a:spcBef>
              <a:spcAft>
                <a:spcPct val="0"/>
              </a:spcAft>
              <a:buChar char="»"/>
              <a:defRPr sz="2000">
                <a:solidFill>
                  <a:srgbClr val="12003C"/>
                </a:solidFill>
                <a:latin typeface="+mn-lt"/>
              </a:defRPr>
            </a:lvl8pPr>
            <a:lvl9pPr marL="3886200" indent="-228600" algn="l" rtl="0" fontAlgn="base">
              <a:spcBef>
                <a:spcPct val="20000"/>
              </a:spcBef>
              <a:spcAft>
                <a:spcPct val="0"/>
              </a:spcAft>
              <a:buChar char="»"/>
              <a:defRPr sz="2000">
                <a:solidFill>
                  <a:srgbClr val="12003C"/>
                </a:solidFill>
                <a:latin typeface="+mn-lt"/>
              </a:defRPr>
            </a:lvl9pPr>
          </a:lstStyle>
          <a:p>
            <a:pPr marL="0" indent="0" algn="ctr" eaLnBrk="1" hangingPunct="1">
              <a:buNone/>
              <a:defRPr/>
            </a:pPr>
            <a:r>
              <a:rPr lang="en-GB" altLang="en-US" sz="2400" b="1" i="1" kern="0" dirty="0"/>
              <a:t>Professionalising the business of Engaging Young People </a:t>
            </a:r>
          </a:p>
        </p:txBody>
      </p:sp>
    </p:spTree>
    <p:extLst>
      <p:ext uri="{BB962C8B-B14F-4D97-AF65-F5344CB8AC3E}">
        <p14:creationId xmlns:p14="http://schemas.microsoft.com/office/powerpoint/2010/main" val="767393843"/>
      </p:ext>
    </p:extLst>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87538" y="404814"/>
            <a:ext cx="6348412" cy="885825"/>
          </a:xfrm>
        </p:spPr>
        <p:txBody>
          <a:bodyPr/>
          <a:lstStyle/>
          <a:p>
            <a:pPr eaLnBrk="1" hangingPunct="1">
              <a:defRPr/>
            </a:pPr>
            <a:r>
              <a:rPr lang="en-GB" altLang="en-US" sz="3200" dirty="0">
                <a:solidFill>
                  <a:schemeClr val="accent6"/>
                </a:solidFill>
              </a:rPr>
              <a:t>FOREWORD</a:t>
            </a:r>
          </a:p>
        </p:txBody>
      </p:sp>
      <p:sp>
        <p:nvSpPr>
          <p:cNvPr id="9219" name="Rectangle 3"/>
          <p:cNvSpPr>
            <a:spLocks noGrp="1" noChangeArrowheads="1"/>
          </p:cNvSpPr>
          <p:nvPr>
            <p:ph idx="1"/>
          </p:nvPr>
        </p:nvSpPr>
        <p:spPr>
          <a:xfrm>
            <a:off x="5159375" y="1557338"/>
            <a:ext cx="4464050" cy="3962400"/>
          </a:xfrm>
        </p:spPr>
        <p:txBody>
          <a:bodyPr>
            <a:normAutofit lnSpcReduction="10000"/>
          </a:bodyPr>
          <a:lstStyle/>
          <a:p>
            <a:pPr marL="0" indent="0">
              <a:lnSpc>
                <a:spcPct val="80000"/>
              </a:lnSpc>
              <a:buNone/>
              <a:defRPr/>
            </a:pPr>
            <a:r>
              <a:rPr lang="en-US" altLang="en-US" b="1" dirty="0"/>
              <a:t>Chief Constable Guildford</a:t>
            </a:r>
          </a:p>
          <a:p>
            <a:pPr eaLnBrk="1" hangingPunct="1">
              <a:lnSpc>
                <a:spcPct val="80000"/>
              </a:lnSpc>
              <a:buFont typeface="Wingdings" panose="05000000000000000000" pitchFamily="2" charset="2"/>
              <a:buChar char="§"/>
              <a:defRPr/>
            </a:pPr>
            <a:endParaRPr lang="en-US" altLang="en-US" dirty="0"/>
          </a:p>
          <a:p>
            <a:pPr eaLnBrk="1" hangingPunct="1">
              <a:lnSpc>
                <a:spcPct val="80000"/>
              </a:lnSpc>
              <a:buFont typeface="Wingdings" panose="05000000000000000000" pitchFamily="2" charset="2"/>
              <a:buChar char="§"/>
              <a:defRPr/>
            </a:pPr>
            <a:r>
              <a:rPr lang="en-US" altLang="en-US" dirty="0"/>
              <a:t>All Wales lead for Schools Policing Programme. </a:t>
            </a:r>
          </a:p>
          <a:p>
            <a:pPr eaLnBrk="1" hangingPunct="1">
              <a:lnSpc>
                <a:spcPct val="80000"/>
              </a:lnSpc>
              <a:buFont typeface="Wingdings" panose="05000000000000000000" pitchFamily="2" charset="2"/>
              <a:buChar char="§"/>
              <a:defRPr/>
            </a:pPr>
            <a:endParaRPr lang="en-US" altLang="en-US" dirty="0"/>
          </a:p>
          <a:p>
            <a:pPr eaLnBrk="1" hangingPunct="1">
              <a:lnSpc>
                <a:spcPct val="80000"/>
              </a:lnSpc>
              <a:buFont typeface="Wingdings" panose="05000000000000000000" pitchFamily="2" charset="2"/>
              <a:buChar char="§"/>
              <a:defRPr/>
            </a:pPr>
            <a:r>
              <a:rPr lang="en-US" altLang="en-US" dirty="0"/>
              <a:t>Big advocate of preventative policing.</a:t>
            </a:r>
          </a:p>
          <a:p>
            <a:pPr eaLnBrk="1" hangingPunct="1">
              <a:lnSpc>
                <a:spcPct val="80000"/>
              </a:lnSpc>
              <a:buFont typeface="Wingdings" panose="05000000000000000000" pitchFamily="2" charset="2"/>
              <a:buChar char="§"/>
              <a:defRPr/>
            </a:pPr>
            <a:endParaRPr lang="en-US" altLang="en-US" dirty="0"/>
          </a:p>
          <a:p>
            <a:pPr eaLnBrk="1" hangingPunct="1">
              <a:lnSpc>
                <a:spcPct val="80000"/>
              </a:lnSpc>
              <a:buFont typeface="Wingdings" panose="05000000000000000000" pitchFamily="2" charset="2"/>
              <a:buChar char="§"/>
              <a:defRPr/>
            </a:pPr>
            <a:r>
              <a:rPr lang="en-US" altLang="en-US" dirty="0"/>
              <a:t>Diversion.</a:t>
            </a:r>
          </a:p>
          <a:p>
            <a:pPr eaLnBrk="1" hangingPunct="1">
              <a:lnSpc>
                <a:spcPct val="80000"/>
              </a:lnSpc>
              <a:buFont typeface="Wingdings" panose="05000000000000000000" pitchFamily="2" charset="2"/>
              <a:buChar char="§"/>
              <a:defRPr/>
            </a:pPr>
            <a:endParaRPr lang="en-US" altLang="en-US" dirty="0"/>
          </a:p>
          <a:p>
            <a:pPr eaLnBrk="1" hangingPunct="1">
              <a:lnSpc>
                <a:spcPct val="80000"/>
              </a:lnSpc>
              <a:buFont typeface="Wingdings" panose="05000000000000000000" pitchFamily="2" charset="2"/>
              <a:buChar char="§"/>
              <a:defRPr/>
            </a:pPr>
            <a:r>
              <a:rPr lang="en-US" altLang="en-US" dirty="0"/>
              <a:t>Reintroduction of Police Officers within the school environment.</a:t>
            </a:r>
          </a:p>
        </p:txBody>
      </p:sp>
      <p:pic>
        <p:nvPicPr>
          <p:cNvPr id="61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613" y="1484313"/>
            <a:ext cx="33591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944462"/>
      </p:ext>
    </p:extLst>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74826" y="333376"/>
            <a:ext cx="6348413" cy="885825"/>
          </a:xfrm>
        </p:spPr>
        <p:txBody>
          <a:bodyPr/>
          <a:lstStyle/>
          <a:p>
            <a:pPr eaLnBrk="1" hangingPunct="1">
              <a:defRPr/>
            </a:pPr>
            <a:r>
              <a:rPr lang="en-GB" altLang="en-US" sz="3200" dirty="0">
                <a:solidFill>
                  <a:schemeClr val="accent6"/>
                </a:solidFill>
              </a:rPr>
              <a:t>INTRODUCTION</a:t>
            </a:r>
          </a:p>
        </p:txBody>
      </p:sp>
      <p:sp>
        <p:nvSpPr>
          <p:cNvPr id="9219" name="Rectangle 3"/>
          <p:cNvSpPr>
            <a:spLocks noGrp="1" noChangeArrowheads="1"/>
          </p:cNvSpPr>
          <p:nvPr>
            <p:ph idx="1"/>
          </p:nvPr>
        </p:nvSpPr>
        <p:spPr>
          <a:xfrm>
            <a:off x="2640014" y="1412875"/>
            <a:ext cx="7559675" cy="3962400"/>
          </a:xfrm>
        </p:spPr>
        <p:txBody>
          <a:bodyPr>
            <a:normAutofit fontScale="92500" lnSpcReduction="20000"/>
          </a:bodyPr>
          <a:lstStyle/>
          <a:p>
            <a:pPr marL="0" indent="0">
              <a:lnSpc>
                <a:spcPct val="80000"/>
              </a:lnSpc>
              <a:buNone/>
              <a:defRPr/>
            </a:pPr>
            <a:r>
              <a:rPr lang="en-US" altLang="en-US" b="1" dirty="0"/>
              <a:t>Current offer:</a:t>
            </a:r>
          </a:p>
          <a:p>
            <a:pPr marL="0" indent="0">
              <a:lnSpc>
                <a:spcPct val="80000"/>
              </a:lnSpc>
              <a:buNone/>
              <a:defRPr/>
            </a:pPr>
            <a:endParaRPr lang="en-US" altLang="en-US" b="1" dirty="0"/>
          </a:p>
          <a:p>
            <a:pPr eaLnBrk="1" hangingPunct="1">
              <a:lnSpc>
                <a:spcPct val="80000"/>
              </a:lnSpc>
              <a:buFont typeface="Wingdings" panose="05000000000000000000" pitchFamily="2" charset="2"/>
              <a:buChar char="§"/>
              <a:defRPr/>
            </a:pPr>
            <a:r>
              <a:rPr lang="en-US" altLang="en-US" dirty="0"/>
              <a:t>Neighbourhood Policing Team CHAMPIONS (Beat Manager / PCSO) </a:t>
            </a:r>
          </a:p>
          <a:p>
            <a:pPr eaLnBrk="1" hangingPunct="1">
              <a:lnSpc>
                <a:spcPct val="80000"/>
              </a:lnSpc>
              <a:defRPr/>
            </a:pPr>
            <a:endParaRPr lang="en-US" altLang="en-US" dirty="0"/>
          </a:p>
          <a:p>
            <a:pPr marL="0" indent="0">
              <a:lnSpc>
                <a:spcPct val="80000"/>
              </a:lnSpc>
              <a:buNone/>
              <a:defRPr/>
            </a:pPr>
            <a:r>
              <a:rPr lang="en-US" altLang="en-US" b="1" dirty="0"/>
              <a:t>Future offer:</a:t>
            </a:r>
          </a:p>
          <a:p>
            <a:pPr marL="0" indent="0">
              <a:lnSpc>
                <a:spcPct val="80000"/>
              </a:lnSpc>
              <a:buNone/>
              <a:defRPr/>
            </a:pPr>
            <a:endParaRPr lang="en-US" altLang="en-US" dirty="0"/>
          </a:p>
          <a:p>
            <a:pPr eaLnBrk="1" hangingPunct="1">
              <a:lnSpc>
                <a:spcPct val="80000"/>
              </a:lnSpc>
              <a:buFont typeface="Wingdings" panose="05000000000000000000" pitchFamily="2" charset="2"/>
              <a:buChar char="§"/>
              <a:defRPr/>
            </a:pPr>
            <a:r>
              <a:rPr lang="en-US" altLang="en-US" dirty="0"/>
              <a:t>11 Police Officers (1 per district) servicing Secondary Schools/Academies/Colleges.</a:t>
            </a:r>
          </a:p>
          <a:p>
            <a:pPr eaLnBrk="1" hangingPunct="1">
              <a:lnSpc>
                <a:spcPct val="80000"/>
              </a:lnSpc>
              <a:buFont typeface="Wingdings" panose="05000000000000000000" pitchFamily="2" charset="2"/>
              <a:buChar char="§"/>
              <a:defRPr/>
            </a:pPr>
            <a:endParaRPr lang="en-US" altLang="en-US" dirty="0"/>
          </a:p>
          <a:p>
            <a:pPr eaLnBrk="1" hangingPunct="1">
              <a:lnSpc>
                <a:spcPct val="80000"/>
              </a:lnSpc>
              <a:buFont typeface="Wingdings" panose="05000000000000000000" pitchFamily="2" charset="2"/>
              <a:buChar char="§"/>
              <a:defRPr/>
            </a:pPr>
            <a:r>
              <a:rPr lang="en-US" altLang="en-US" dirty="0"/>
              <a:t>PCSO’s?</a:t>
            </a:r>
          </a:p>
          <a:p>
            <a:pPr eaLnBrk="1" hangingPunct="1">
              <a:lnSpc>
                <a:spcPct val="80000"/>
              </a:lnSpc>
              <a:buFont typeface="Wingdings" panose="05000000000000000000" pitchFamily="2" charset="2"/>
              <a:buChar char="§"/>
              <a:defRPr/>
            </a:pPr>
            <a:endParaRPr lang="en-US" altLang="en-US" dirty="0"/>
          </a:p>
          <a:p>
            <a:pPr eaLnBrk="1" hangingPunct="1">
              <a:lnSpc>
                <a:spcPct val="80000"/>
              </a:lnSpc>
              <a:buFont typeface="Wingdings" panose="05000000000000000000" pitchFamily="2" charset="2"/>
              <a:buChar char="§"/>
              <a:defRPr/>
            </a:pPr>
            <a:r>
              <a:rPr lang="en-US" altLang="en-US" dirty="0"/>
              <a:t>Primary Schools?</a:t>
            </a:r>
          </a:p>
        </p:txBody>
      </p:sp>
      <p:graphicFrame>
        <p:nvGraphicFramePr>
          <p:cNvPr id="2" name="Table 1"/>
          <p:cNvGraphicFramePr>
            <a:graphicFrameLocks noGrp="1"/>
          </p:cNvGraphicFramePr>
          <p:nvPr/>
        </p:nvGraphicFramePr>
        <p:xfrm>
          <a:off x="1798638" y="1773239"/>
          <a:ext cx="647700" cy="2960684"/>
        </p:xfrm>
        <a:graphic>
          <a:graphicData uri="http://schemas.openxmlformats.org/drawingml/2006/table">
            <a:tbl>
              <a:tblPr firstRow="1" bandRow="1">
                <a:tableStyleId>{5C22544A-7EE6-4342-B048-85BDC9FD1C3A}</a:tableStyleId>
              </a:tblPr>
              <a:tblGrid>
                <a:gridCol w="311517">
                  <a:extLst>
                    <a:ext uri="{9D8B030D-6E8A-4147-A177-3AD203B41FA5}">
                      <a16:colId xmlns:a16="http://schemas.microsoft.com/office/drawing/2014/main" val="20000"/>
                    </a:ext>
                  </a:extLst>
                </a:gridCol>
                <a:gridCol w="336183">
                  <a:extLst>
                    <a:ext uri="{9D8B030D-6E8A-4147-A177-3AD203B41FA5}">
                      <a16:colId xmlns:a16="http://schemas.microsoft.com/office/drawing/2014/main" val="20001"/>
                    </a:ext>
                  </a:extLst>
                </a:gridCol>
              </a:tblGrid>
              <a:tr h="370708">
                <a:tc>
                  <a:txBody>
                    <a:bodyPr/>
                    <a:lstStyle/>
                    <a:p>
                      <a:endParaRPr lang="en-GB" sz="1800" dirty="0">
                        <a:solidFill>
                          <a:schemeClr val="accent6"/>
                        </a:solidFill>
                      </a:endParaRPr>
                    </a:p>
                  </a:txBody>
                  <a:tcPr marL="91388" marR="91388" marT="45704" marB="45704">
                    <a:solidFill>
                      <a:schemeClr val="accent6"/>
                    </a:solidFill>
                  </a:tcPr>
                </a:tc>
                <a:tc>
                  <a:txBody>
                    <a:bodyPr/>
                    <a:lstStyle/>
                    <a:p>
                      <a:endParaRPr lang="en-GB" sz="1800" dirty="0">
                        <a:solidFill>
                          <a:schemeClr val="accent6"/>
                        </a:solidFill>
                      </a:endParaRPr>
                    </a:p>
                  </a:txBody>
                  <a:tcPr marL="91388" marR="91388" marT="45704" marB="45704">
                    <a:solidFill>
                      <a:schemeClr val="bg1"/>
                    </a:solidFill>
                  </a:tcPr>
                </a:tc>
                <a:extLst>
                  <a:ext uri="{0D108BD9-81ED-4DB2-BD59-A6C34878D82A}">
                    <a16:rowId xmlns:a16="http://schemas.microsoft.com/office/drawing/2014/main" val="10000"/>
                  </a:ext>
                </a:extLst>
              </a:tr>
              <a:tr h="365728">
                <a:tc>
                  <a:txBody>
                    <a:bodyPr/>
                    <a:lstStyle/>
                    <a:p>
                      <a:endParaRPr lang="en-GB" sz="1800" dirty="0">
                        <a:solidFill>
                          <a:schemeClr val="accent6"/>
                        </a:solidFill>
                      </a:endParaRPr>
                    </a:p>
                  </a:txBody>
                  <a:tcPr marL="91388" marR="91388" marT="45704" marB="45704">
                    <a:solidFill>
                      <a:schemeClr val="bg1"/>
                    </a:solidFill>
                  </a:tcPr>
                </a:tc>
                <a:tc>
                  <a:txBody>
                    <a:bodyPr/>
                    <a:lstStyle/>
                    <a:p>
                      <a:endParaRPr lang="en-GB" sz="1800" dirty="0">
                        <a:solidFill>
                          <a:schemeClr val="accent6"/>
                        </a:solidFill>
                      </a:endParaRPr>
                    </a:p>
                  </a:txBody>
                  <a:tcPr marL="91388" marR="91388" marT="45704" marB="45704">
                    <a:solidFill>
                      <a:schemeClr val="accent6"/>
                    </a:solidFill>
                  </a:tcPr>
                </a:tc>
                <a:extLst>
                  <a:ext uri="{0D108BD9-81ED-4DB2-BD59-A6C34878D82A}">
                    <a16:rowId xmlns:a16="http://schemas.microsoft.com/office/drawing/2014/main" val="10001"/>
                  </a:ext>
                </a:extLst>
              </a:tr>
              <a:tr h="370708">
                <a:tc>
                  <a:txBody>
                    <a:bodyPr/>
                    <a:lstStyle/>
                    <a:p>
                      <a:endParaRPr lang="en-GB" sz="1800" dirty="0">
                        <a:solidFill>
                          <a:schemeClr val="accent6"/>
                        </a:solidFill>
                      </a:endParaRPr>
                    </a:p>
                  </a:txBody>
                  <a:tcPr marL="91388" marR="91388" marT="45704" marB="45704">
                    <a:solidFill>
                      <a:schemeClr val="accent6"/>
                    </a:solidFill>
                  </a:tcPr>
                </a:tc>
                <a:tc>
                  <a:txBody>
                    <a:bodyPr/>
                    <a:lstStyle/>
                    <a:p>
                      <a:endParaRPr lang="en-GB" sz="1800" dirty="0">
                        <a:solidFill>
                          <a:schemeClr val="accent6"/>
                        </a:solidFill>
                      </a:endParaRPr>
                    </a:p>
                  </a:txBody>
                  <a:tcPr marL="91388" marR="91388" marT="45704" marB="45704">
                    <a:solidFill>
                      <a:schemeClr val="bg1"/>
                    </a:solidFill>
                  </a:tcPr>
                </a:tc>
                <a:extLst>
                  <a:ext uri="{0D108BD9-81ED-4DB2-BD59-A6C34878D82A}">
                    <a16:rowId xmlns:a16="http://schemas.microsoft.com/office/drawing/2014/main" val="10002"/>
                  </a:ext>
                </a:extLst>
              </a:tr>
              <a:tr h="370708">
                <a:tc>
                  <a:txBody>
                    <a:bodyPr/>
                    <a:lstStyle/>
                    <a:p>
                      <a:endParaRPr lang="en-GB" sz="1800" dirty="0">
                        <a:solidFill>
                          <a:schemeClr val="accent6"/>
                        </a:solidFill>
                      </a:endParaRPr>
                    </a:p>
                  </a:txBody>
                  <a:tcPr marL="91388" marR="91388" marT="45704" marB="45704">
                    <a:solidFill>
                      <a:schemeClr val="bg1"/>
                    </a:solidFill>
                  </a:tcPr>
                </a:tc>
                <a:tc>
                  <a:txBody>
                    <a:bodyPr/>
                    <a:lstStyle/>
                    <a:p>
                      <a:endParaRPr lang="en-GB" sz="1800" dirty="0">
                        <a:solidFill>
                          <a:schemeClr val="accent6"/>
                        </a:solidFill>
                      </a:endParaRPr>
                    </a:p>
                  </a:txBody>
                  <a:tcPr marL="91388" marR="91388" marT="45704" marB="45704">
                    <a:solidFill>
                      <a:schemeClr val="accent6"/>
                    </a:solidFill>
                  </a:tcPr>
                </a:tc>
                <a:extLst>
                  <a:ext uri="{0D108BD9-81ED-4DB2-BD59-A6C34878D82A}">
                    <a16:rowId xmlns:a16="http://schemas.microsoft.com/office/drawing/2014/main" val="10003"/>
                  </a:ext>
                </a:extLst>
              </a:tr>
              <a:tr h="370708">
                <a:tc>
                  <a:txBody>
                    <a:bodyPr/>
                    <a:lstStyle/>
                    <a:p>
                      <a:endParaRPr lang="en-GB" sz="1800" dirty="0">
                        <a:solidFill>
                          <a:schemeClr val="accent6"/>
                        </a:solidFill>
                      </a:endParaRPr>
                    </a:p>
                  </a:txBody>
                  <a:tcPr marL="91388" marR="91388" marT="45704" marB="45704">
                    <a:solidFill>
                      <a:schemeClr val="accent6"/>
                    </a:solidFill>
                  </a:tcPr>
                </a:tc>
                <a:tc>
                  <a:txBody>
                    <a:bodyPr/>
                    <a:lstStyle/>
                    <a:p>
                      <a:endParaRPr lang="en-GB" sz="1800" dirty="0">
                        <a:solidFill>
                          <a:schemeClr val="accent6"/>
                        </a:solidFill>
                      </a:endParaRPr>
                    </a:p>
                  </a:txBody>
                  <a:tcPr marL="91388" marR="91388" marT="45704" marB="45704">
                    <a:solidFill>
                      <a:schemeClr val="bg1"/>
                    </a:solidFill>
                  </a:tcPr>
                </a:tc>
                <a:extLst>
                  <a:ext uri="{0D108BD9-81ED-4DB2-BD59-A6C34878D82A}">
                    <a16:rowId xmlns:a16="http://schemas.microsoft.com/office/drawing/2014/main" val="10004"/>
                  </a:ext>
                </a:extLst>
              </a:tr>
              <a:tr h="370708">
                <a:tc>
                  <a:txBody>
                    <a:bodyPr/>
                    <a:lstStyle/>
                    <a:p>
                      <a:endParaRPr lang="en-GB" sz="1800" dirty="0">
                        <a:solidFill>
                          <a:schemeClr val="accent6"/>
                        </a:solidFill>
                      </a:endParaRPr>
                    </a:p>
                  </a:txBody>
                  <a:tcPr marL="91388" marR="91388" marT="45704" marB="45704">
                    <a:solidFill>
                      <a:schemeClr val="bg1"/>
                    </a:solidFill>
                  </a:tcPr>
                </a:tc>
                <a:tc>
                  <a:txBody>
                    <a:bodyPr/>
                    <a:lstStyle/>
                    <a:p>
                      <a:endParaRPr lang="en-GB" sz="1800" dirty="0">
                        <a:solidFill>
                          <a:schemeClr val="accent6"/>
                        </a:solidFill>
                      </a:endParaRPr>
                    </a:p>
                  </a:txBody>
                  <a:tcPr marL="91388" marR="91388" marT="45704" marB="45704">
                    <a:solidFill>
                      <a:schemeClr val="accent6"/>
                    </a:solidFill>
                  </a:tcPr>
                </a:tc>
                <a:extLst>
                  <a:ext uri="{0D108BD9-81ED-4DB2-BD59-A6C34878D82A}">
                    <a16:rowId xmlns:a16="http://schemas.microsoft.com/office/drawing/2014/main" val="10005"/>
                  </a:ext>
                </a:extLst>
              </a:tr>
              <a:tr h="370708">
                <a:tc>
                  <a:txBody>
                    <a:bodyPr/>
                    <a:lstStyle/>
                    <a:p>
                      <a:endParaRPr lang="en-GB" sz="1800" dirty="0">
                        <a:solidFill>
                          <a:schemeClr val="accent6"/>
                        </a:solidFill>
                      </a:endParaRPr>
                    </a:p>
                  </a:txBody>
                  <a:tcPr marL="91388" marR="91388" marT="45704" marB="45704">
                    <a:solidFill>
                      <a:schemeClr val="accent6"/>
                    </a:solidFill>
                  </a:tcPr>
                </a:tc>
                <a:tc>
                  <a:txBody>
                    <a:bodyPr/>
                    <a:lstStyle/>
                    <a:p>
                      <a:endParaRPr lang="en-GB" sz="1800" dirty="0">
                        <a:solidFill>
                          <a:schemeClr val="accent6"/>
                        </a:solidFill>
                      </a:endParaRPr>
                    </a:p>
                  </a:txBody>
                  <a:tcPr marL="91388" marR="91388" marT="45704" marB="45704">
                    <a:solidFill>
                      <a:schemeClr val="bg1"/>
                    </a:solidFill>
                  </a:tcPr>
                </a:tc>
                <a:extLst>
                  <a:ext uri="{0D108BD9-81ED-4DB2-BD59-A6C34878D82A}">
                    <a16:rowId xmlns:a16="http://schemas.microsoft.com/office/drawing/2014/main" val="10006"/>
                  </a:ext>
                </a:extLst>
              </a:tr>
              <a:tr h="370708">
                <a:tc>
                  <a:txBody>
                    <a:bodyPr/>
                    <a:lstStyle/>
                    <a:p>
                      <a:endParaRPr lang="en-GB" sz="1800" dirty="0">
                        <a:solidFill>
                          <a:schemeClr val="accent6"/>
                        </a:solidFill>
                      </a:endParaRPr>
                    </a:p>
                  </a:txBody>
                  <a:tcPr marL="91388" marR="91388" marT="45704" marB="45704">
                    <a:solidFill>
                      <a:schemeClr val="bg1"/>
                    </a:solidFill>
                  </a:tcPr>
                </a:tc>
                <a:tc>
                  <a:txBody>
                    <a:bodyPr/>
                    <a:lstStyle/>
                    <a:p>
                      <a:endParaRPr lang="en-GB" sz="1800" dirty="0">
                        <a:solidFill>
                          <a:schemeClr val="accent6"/>
                        </a:solidFill>
                      </a:endParaRPr>
                    </a:p>
                  </a:txBody>
                  <a:tcPr marL="91388" marR="91388" marT="45704" marB="45704">
                    <a:solidFill>
                      <a:schemeClr val="accent6"/>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1296881"/>
      </p:ext>
    </p:extLst>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92313" y="404814"/>
            <a:ext cx="6348412" cy="885825"/>
          </a:xfrm>
        </p:spPr>
        <p:txBody>
          <a:bodyPr/>
          <a:lstStyle/>
          <a:p>
            <a:pPr eaLnBrk="1" hangingPunct="1">
              <a:defRPr/>
            </a:pPr>
            <a:r>
              <a:rPr lang="en-GB" altLang="en-US" sz="3200" dirty="0">
                <a:solidFill>
                  <a:schemeClr val="accent6"/>
                </a:solidFill>
              </a:rPr>
              <a:t>THE PILOT</a:t>
            </a:r>
          </a:p>
        </p:txBody>
      </p:sp>
      <p:sp>
        <p:nvSpPr>
          <p:cNvPr id="9219" name="Rectangle 3"/>
          <p:cNvSpPr>
            <a:spLocks noGrp="1" noChangeArrowheads="1"/>
          </p:cNvSpPr>
          <p:nvPr>
            <p:ph idx="1"/>
          </p:nvPr>
        </p:nvSpPr>
        <p:spPr>
          <a:xfrm>
            <a:off x="2855914" y="1484313"/>
            <a:ext cx="6696075" cy="3962400"/>
          </a:xfrm>
        </p:spPr>
        <p:txBody>
          <a:bodyPr>
            <a:normAutofit lnSpcReduction="10000"/>
          </a:bodyPr>
          <a:lstStyle/>
          <a:p>
            <a:pPr eaLnBrk="1" hangingPunct="1">
              <a:lnSpc>
                <a:spcPct val="80000"/>
              </a:lnSpc>
              <a:buFont typeface="Wingdings" panose="05000000000000000000" pitchFamily="2" charset="2"/>
              <a:buChar char="§"/>
              <a:defRPr/>
            </a:pPr>
            <a:r>
              <a:rPr lang="en-US" altLang="en-US" sz="2400" dirty="0"/>
              <a:t>3 Police Officers</a:t>
            </a:r>
          </a:p>
          <a:p>
            <a:pPr marL="0" indent="0">
              <a:lnSpc>
                <a:spcPct val="80000"/>
              </a:lnSpc>
              <a:buNone/>
              <a:defRPr/>
            </a:pPr>
            <a:endParaRPr lang="en-US" altLang="en-US" sz="2400" dirty="0"/>
          </a:p>
          <a:p>
            <a:pPr eaLnBrk="1" hangingPunct="1">
              <a:lnSpc>
                <a:spcPct val="80000"/>
              </a:lnSpc>
              <a:buFont typeface="Wingdings" panose="05000000000000000000" pitchFamily="2" charset="2"/>
              <a:buChar char="§"/>
              <a:defRPr/>
            </a:pPr>
            <a:r>
              <a:rPr lang="en-US" altLang="en-US" sz="2400" dirty="0"/>
              <a:t>12 Schools/academies</a:t>
            </a:r>
          </a:p>
          <a:p>
            <a:pPr marL="0" indent="0">
              <a:lnSpc>
                <a:spcPct val="80000"/>
              </a:lnSpc>
              <a:buNone/>
              <a:defRPr/>
            </a:pPr>
            <a:endParaRPr lang="en-US" altLang="en-US" sz="2400" dirty="0"/>
          </a:p>
          <a:p>
            <a:pPr eaLnBrk="1" hangingPunct="1">
              <a:lnSpc>
                <a:spcPct val="80000"/>
              </a:lnSpc>
              <a:buFont typeface="Wingdings" panose="05000000000000000000" pitchFamily="2" charset="2"/>
              <a:buChar char="§"/>
              <a:defRPr/>
            </a:pPr>
            <a:r>
              <a:rPr lang="en-US" altLang="en-US" sz="2400" dirty="0"/>
              <a:t>1 day (8hrs) per week of dedicated support</a:t>
            </a:r>
          </a:p>
          <a:p>
            <a:pPr eaLnBrk="1" hangingPunct="1">
              <a:lnSpc>
                <a:spcPct val="80000"/>
              </a:lnSpc>
              <a:buFont typeface="Wingdings" panose="05000000000000000000" pitchFamily="2" charset="2"/>
              <a:buChar char="§"/>
              <a:defRPr/>
            </a:pPr>
            <a:endParaRPr lang="en-US" altLang="en-US" sz="2400" dirty="0"/>
          </a:p>
          <a:p>
            <a:pPr eaLnBrk="1" hangingPunct="1">
              <a:lnSpc>
                <a:spcPct val="80000"/>
              </a:lnSpc>
              <a:buFont typeface="Wingdings" panose="05000000000000000000" pitchFamily="2" charset="2"/>
              <a:buChar char="§"/>
              <a:defRPr/>
            </a:pPr>
            <a:r>
              <a:rPr lang="en-US" altLang="en-US" sz="2400" b="1" dirty="0"/>
              <a:t>START</a:t>
            </a:r>
            <a:r>
              <a:rPr lang="en-US" altLang="en-US" sz="2400" dirty="0"/>
              <a:t> 31</a:t>
            </a:r>
            <a:r>
              <a:rPr lang="en-US" altLang="en-US" sz="2400" baseline="30000" dirty="0"/>
              <a:t>st</a:t>
            </a:r>
            <a:r>
              <a:rPr lang="en-US" altLang="en-US" sz="2400" dirty="0"/>
              <a:t> August 2017</a:t>
            </a:r>
          </a:p>
          <a:p>
            <a:pPr marL="0" indent="0">
              <a:lnSpc>
                <a:spcPct val="80000"/>
              </a:lnSpc>
              <a:buNone/>
              <a:defRPr/>
            </a:pPr>
            <a:endParaRPr lang="en-US" altLang="en-US" sz="2400" dirty="0"/>
          </a:p>
          <a:p>
            <a:pPr eaLnBrk="1" hangingPunct="1">
              <a:lnSpc>
                <a:spcPct val="80000"/>
              </a:lnSpc>
              <a:buFont typeface="Wingdings" panose="05000000000000000000" pitchFamily="2" charset="2"/>
              <a:buChar char="§"/>
              <a:defRPr/>
            </a:pPr>
            <a:r>
              <a:rPr lang="en-US" altLang="en-US" sz="2400" b="1" dirty="0"/>
              <a:t>FINISH</a:t>
            </a:r>
            <a:r>
              <a:rPr lang="en-US" altLang="en-US" sz="2400" dirty="0"/>
              <a:t> 25</a:t>
            </a:r>
            <a:r>
              <a:rPr lang="en-US" altLang="en-US" sz="2400" baseline="30000" dirty="0"/>
              <a:t>th</a:t>
            </a:r>
            <a:r>
              <a:rPr lang="en-US" altLang="en-US" sz="2400" dirty="0"/>
              <a:t> July 2018 (County) / 26</a:t>
            </a:r>
            <a:r>
              <a:rPr lang="en-US" altLang="en-US" sz="2400" baseline="30000" dirty="0"/>
              <a:t>th</a:t>
            </a:r>
            <a:r>
              <a:rPr lang="en-US" altLang="en-US" sz="2400" dirty="0"/>
              <a:t> July 2018 (City)</a:t>
            </a:r>
          </a:p>
          <a:p>
            <a:pPr eaLnBrk="1" hangingPunct="1">
              <a:lnSpc>
                <a:spcPct val="80000"/>
              </a:lnSpc>
              <a:buFont typeface="Wingdings" panose="05000000000000000000" pitchFamily="2" charset="2"/>
              <a:buChar char="§"/>
              <a:defRPr/>
            </a:pPr>
            <a:endParaRPr lang="en-US" altLang="en-US" dirty="0"/>
          </a:p>
        </p:txBody>
      </p:sp>
      <p:graphicFrame>
        <p:nvGraphicFramePr>
          <p:cNvPr id="15" name="Table 14"/>
          <p:cNvGraphicFramePr>
            <a:graphicFrameLocks noGrp="1"/>
          </p:cNvGraphicFramePr>
          <p:nvPr/>
        </p:nvGraphicFramePr>
        <p:xfrm>
          <a:off x="1992313" y="1700213"/>
          <a:ext cx="647700" cy="3022600"/>
        </p:xfrm>
        <a:graphic>
          <a:graphicData uri="http://schemas.openxmlformats.org/drawingml/2006/table">
            <a:tbl>
              <a:tblPr firstRow="1" bandRow="1">
                <a:tableStyleId>{5C22544A-7EE6-4342-B048-85BDC9FD1C3A}</a:tableStyleId>
              </a:tblPr>
              <a:tblGrid>
                <a:gridCol w="311517">
                  <a:extLst>
                    <a:ext uri="{9D8B030D-6E8A-4147-A177-3AD203B41FA5}">
                      <a16:colId xmlns:a16="http://schemas.microsoft.com/office/drawing/2014/main" val="20000"/>
                    </a:ext>
                  </a:extLst>
                </a:gridCol>
                <a:gridCol w="336183">
                  <a:extLst>
                    <a:ext uri="{9D8B030D-6E8A-4147-A177-3AD203B41FA5}">
                      <a16:colId xmlns:a16="http://schemas.microsoft.com/office/drawing/2014/main" val="20001"/>
                    </a:ext>
                  </a:extLst>
                </a:gridCol>
              </a:tblGrid>
              <a:tr h="431768">
                <a:tc>
                  <a:txBody>
                    <a:bodyPr/>
                    <a:lstStyle/>
                    <a:p>
                      <a:endParaRPr lang="en-GB" sz="1800" dirty="0">
                        <a:solidFill>
                          <a:schemeClr val="accent6"/>
                        </a:solidFill>
                      </a:endParaRPr>
                    </a:p>
                  </a:txBody>
                  <a:tcPr marL="91388" marR="91388" marT="45719" marB="45719">
                    <a:solidFill>
                      <a:schemeClr val="accent6"/>
                    </a:solidFill>
                  </a:tcPr>
                </a:tc>
                <a:tc>
                  <a:txBody>
                    <a:bodyPr/>
                    <a:lstStyle/>
                    <a:p>
                      <a:endParaRPr lang="en-GB" sz="1800" dirty="0">
                        <a:solidFill>
                          <a:schemeClr val="accent6"/>
                        </a:solidFill>
                      </a:endParaRPr>
                    </a:p>
                  </a:txBody>
                  <a:tcPr marL="91388" marR="91388" marT="45719" marB="45719">
                    <a:solidFill>
                      <a:schemeClr val="bg1"/>
                    </a:solidFill>
                  </a:tcPr>
                </a:tc>
                <a:extLst>
                  <a:ext uri="{0D108BD9-81ED-4DB2-BD59-A6C34878D82A}">
                    <a16:rowId xmlns:a16="http://schemas.microsoft.com/office/drawing/2014/main" val="10000"/>
                  </a:ext>
                </a:extLst>
              </a:tr>
              <a:tr h="365848">
                <a:tc>
                  <a:txBody>
                    <a:bodyPr/>
                    <a:lstStyle/>
                    <a:p>
                      <a:endParaRPr lang="en-GB" sz="1800" dirty="0">
                        <a:solidFill>
                          <a:schemeClr val="accent6"/>
                        </a:solidFill>
                      </a:endParaRPr>
                    </a:p>
                  </a:txBody>
                  <a:tcPr marL="91388" marR="91388" marT="45719" marB="45719">
                    <a:solidFill>
                      <a:schemeClr val="bg1"/>
                    </a:solidFill>
                  </a:tcPr>
                </a:tc>
                <a:tc>
                  <a:txBody>
                    <a:bodyPr/>
                    <a:lstStyle/>
                    <a:p>
                      <a:endParaRPr lang="en-GB" sz="1800" dirty="0">
                        <a:solidFill>
                          <a:schemeClr val="accent6"/>
                        </a:solidFill>
                      </a:endParaRPr>
                    </a:p>
                  </a:txBody>
                  <a:tcPr marL="91388" marR="91388" marT="45719" marB="45719">
                    <a:solidFill>
                      <a:schemeClr val="accent6"/>
                    </a:solidFill>
                  </a:tcPr>
                </a:tc>
                <a:extLst>
                  <a:ext uri="{0D108BD9-81ED-4DB2-BD59-A6C34878D82A}">
                    <a16:rowId xmlns:a16="http://schemas.microsoft.com/office/drawing/2014/main" val="10001"/>
                  </a:ext>
                </a:extLst>
              </a:tr>
              <a:tr h="370831">
                <a:tc>
                  <a:txBody>
                    <a:bodyPr/>
                    <a:lstStyle/>
                    <a:p>
                      <a:endParaRPr lang="en-GB" sz="1800" dirty="0">
                        <a:solidFill>
                          <a:schemeClr val="accent6"/>
                        </a:solidFill>
                      </a:endParaRPr>
                    </a:p>
                  </a:txBody>
                  <a:tcPr marL="91388" marR="91388" marT="45719" marB="45719">
                    <a:solidFill>
                      <a:schemeClr val="accent6"/>
                    </a:solidFill>
                  </a:tcPr>
                </a:tc>
                <a:tc>
                  <a:txBody>
                    <a:bodyPr/>
                    <a:lstStyle/>
                    <a:p>
                      <a:endParaRPr lang="en-GB" sz="1800" dirty="0">
                        <a:solidFill>
                          <a:schemeClr val="accent6"/>
                        </a:solidFill>
                      </a:endParaRPr>
                    </a:p>
                  </a:txBody>
                  <a:tcPr marL="91388" marR="91388" marT="45719" marB="45719">
                    <a:solidFill>
                      <a:schemeClr val="bg1"/>
                    </a:solidFill>
                  </a:tcPr>
                </a:tc>
                <a:extLst>
                  <a:ext uri="{0D108BD9-81ED-4DB2-BD59-A6C34878D82A}">
                    <a16:rowId xmlns:a16="http://schemas.microsoft.com/office/drawing/2014/main" val="10002"/>
                  </a:ext>
                </a:extLst>
              </a:tr>
              <a:tr h="370831">
                <a:tc>
                  <a:txBody>
                    <a:bodyPr/>
                    <a:lstStyle/>
                    <a:p>
                      <a:endParaRPr lang="en-GB" sz="1800" dirty="0">
                        <a:solidFill>
                          <a:schemeClr val="accent6"/>
                        </a:solidFill>
                      </a:endParaRPr>
                    </a:p>
                  </a:txBody>
                  <a:tcPr marL="91388" marR="91388" marT="45719" marB="45719">
                    <a:solidFill>
                      <a:schemeClr val="bg1"/>
                    </a:solidFill>
                  </a:tcPr>
                </a:tc>
                <a:tc>
                  <a:txBody>
                    <a:bodyPr/>
                    <a:lstStyle/>
                    <a:p>
                      <a:endParaRPr lang="en-GB" sz="1800" dirty="0">
                        <a:solidFill>
                          <a:schemeClr val="accent6"/>
                        </a:solidFill>
                      </a:endParaRPr>
                    </a:p>
                  </a:txBody>
                  <a:tcPr marL="91388" marR="91388" marT="45719" marB="45719">
                    <a:solidFill>
                      <a:schemeClr val="accent6"/>
                    </a:solidFill>
                  </a:tcPr>
                </a:tc>
                <a:extLst>
                  <a:ext uri="{0D108BD9-81ED-4DB2-BD59-A6C34878D82A}">
                    <a16:rowId xmlns:a16="http://schemas.microsoft.com/office/drawing/2014/main" val="10003"/>
                  </a:ext>
                </a:extLst>
              </a:tr>
              <a:tr h="370831">
                <a:tc>
                  <a:txBody>
                    <a:bodyPr/>
                    <a:lstStyle/>
                    <a:p>
                      <a:endParaRPr lang="en-GB" sz="1800" dirty="0">
                        <a:solidFill>
                          <a:schemeClr val="accent6"/>
                        </a:solidFill>
                      </a:endParaRPr>
                    </a:p>
                  </a:txBody>
                  <a:tcPr marL="91388" marR="91388" marT="45719" marB="45719">
                    <a:solidFill>
                      <a:schemeClr val="accent6"/>
                    </a:solidFill>
                  </a:tcPr>
                </a:tc>
                <a:tc>
                  <a:txBody>
                    <a:bodyPr/>
                    <a:lstStyle/>
                    <a:p>
                      <a:endParaRPr lang="en-GB" sz="1800" dirty="0">
                        <a:solidFill>
                          <a:schemeClr val="accent6"/>
                        </a:solidFill>
                      </a:endParaRPr>
                    </a:p>
                  </a:txBody>
                  <a:tcPr marL="91388" marR="91388" marT="45719" marB="45719">
                    <a:solidFill>
                      <a:schemeClr val="bg1"/>
                    </a:solidFill>
                  </a:tcPr>
                </a:tc>
                <a:extLst>
                  <a:ext uri="{0D108BD9-81ED-4DB2-BD59-A6C34878D82A}">
                    <a16:rowId xmlns:a16="http://schemas.microsoft.com/office/drawing/2014/main" val="10004"/>
                  </a:ext>
                </a:extLst>
              </a:tr>
              <a:tr h="370831">
                <a:tc>
                  <a:txBody>
                    <a:bodyPr/>
                    <a:lstStyle/>
                    <a:p>
                      <a:endParaRPr lang="en-GB" sz="1800" dirty="0">
                        <a:solidFill>
                          <a:schemeClr val="accent6"/>
                        </a:solidFill>
                      </a:endParaRPr>
                    </a:p>
                  </a:txBody>
                  <a:tcPr marL="91388" marR="91388" marT="45719" marB="45719">
                    <a:solidFill>
                      <a:schemeClr val="bg1"/>
                    </a:solidFill>
                  </a:tcPr>
                </a:tc>
                <a:tc>
                  <a:txBody>
                    <a:bodyPr/>
                    <a:lstStyle/>
                    <a:p>
                      <a:endParaRPr lang="en-GB" sz="1800" dirty="0">
                        <a:solidFill>
                          <a:schemeClr val="accent6"/>
                        </a:solidFill>
                      </a:endParaRPr>
                    </a:p>
                  </a:txBody>
                  <a:tcPr marL="91388" marR="91388" marT="45719" marB="45719">
                    <a:solidFill>
                      <a:schemeClr val="accent6"/>
                    </a:solidFill>
                  </a:tcPr>
                </a:tc>
                <a:extLst>
                  <a:ext uri="{0D108BD9-81ED-4DB2-BD59-A6C34878D82A}">
                    <a16:rowId xmlns:a16="http://schemas.microsoft.com/office/drawing/2014/main" val="10005"/>
                  </a:ext>
                </a:extLst>
              </a:tr>
              <a:tr h="370831">
                <a:tc>
                  <a:txBody>
                    <a:bodyPr/>
                    <a:lstStyle/>
                    <a:p>
                      <a:endParaRPr lang="en-GB" sz="1800" dirty="0">
                        <a:solidFill>
                          <a:schemeClr val="accent6"/>
                        </a:solidFill>
                      </a:endParaRPr>
                    </a:p>
                  </a:txBody>
                  <a:tcPr marL="91388" marR="91388" marT="45719" marB="45719">
                    <a:solidFill>
                      <a:schemeClr val="accent6"/>
                    </a:solidFill>
                  </a:tcPr>
                </a:tc>
                <a:tc>
                  <a:txBody>
                    <a:bodyPr/>
                    <a:lstStyle/>
                    <a:p>
                      <a:endParaRPr lang="en-GB" sz="1800" dirty="0">
                        <a:solidFill>
                          <a:schemeClr val="accent6"/>
                        </a:solidFill>
                      </a:endParaRPr>
                    </a:p>
                  </a:txBody>
                  <a:tcPr marL="91388" marR="91388" marT="45719" marB="45719">
                    <a:solidFill>
                      <a:schemeClr val="bg1"/>
                    </a:solidFill>
                  </a:tcPr>
                </a:tc>
                <a:extLst>
                  <a:ext uri="{0D108BD9-81ED-4DB2-BD59-A6C34878D82A}">
                    <a16:rowId xmlns:a16="http://schemas.microsoft.com/office/drawing/2014/main" val="10006"/>
                  </a:ext>
                </a:extLst>
              </a:tr>
              <a:tr h="370831">
                <a:tc>
                  <a:txBody>
                    <a:bodyPr/>
                    <a:lstStyle/>
                    <a:p>
                      <a:endParaRPr lang="en-GB" sz="1800" dirty="0">
                        <a:solidFill>
                          <a:schemeClr val="accent6"/>
                        </a:solidFill>
                      </a:endParaRPr>
                    </a:p>
                  </a:txBody>
                  <a:tcPr marL="91388" marR="91388" marT="45719" marB="45719">
                    <a:solidFill>
                      <a:schemeClr val="bg1"/>
                    </a:solidFill>
                  </a:tcPr>
                </a:tc>
                <a:tc>
                  <a:txBody>
                    <a:bodyPr/>
                    <a:lstStyle/>
                    <a:p>
                      <a:endParaRPr lang="en-GB" sz="1800" dirty="0">
                        <a:solidFill>
                          <a:schemeClr val="accent6"/>
                        </a:solidFill>
                      </a:endParaRPr>
                    </a:p>
                  </a:txBody>
                  <a:tcPr marL="91388" marR="91388" marT="45719" marB="45719">
                    <a:solidFill>
                      <a:schemeClr val="accent6"/>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97229307"/>
      </p:ext>
    </p:extLst>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167439" y="225426"/>
            <a:ext cx="4105275" cy="885825"/>
          </a:xfrm>
        </p:spPr>
        <p:txBody>
          <a:bodyPr/>
          <a:lstStyle/>
          <a:p>
            <a:pPr eaLnBrk="1" hangingPunct="1">
              <a:defRPr/>
            </a:pPr>
            <a:r>
              <a:rPr lang="en-GB" altLang="en-US" sz="3200" dirty="0">
                <a:solidFill>
                  <a:schemeClr val="accent6"/>
                </a:solidFill>
              </a:rPr>
              <a:t>PC Steve Knighton</a:t>
            </a:r>
          </a:p>
        </p:txBody>
      </p:sp>
      <p:sp>
        <p:nvSpPr>
          <p:cNvPr id="12291" name="Rectangle 3"/>
          <p:cNvSpPr>
            <a:spLocks noGrp="1" noChangeArrowheads="1"/>
          </p:cNvSpPr>
          <p:nvPr>
            <p:ph idx="1"/>
          </p:nvPr>
        </p:nvSpPr>
        <p:spPr>
          <a:xfrm>
            <a:off x="5735638" y="1506538"/>
            <a:ext cx="4464050" cy="3962400"/>
          </a:xfrm>
        </p:spPr>
        <p:txBody>
          <a:bodyPr/>
          <a:lstStyle/>
          <a:p>
            <a:pPr marL="0" indent="0">
              <a:lnSpc>
                <a:spcPct val="80000"/>
              </a:lnSpc>
              <a:buNone/>
            </a:pPr>
            <a:r>
              <a:rPr lang="en-US" altLang="en-US" b="1"/>
              <a:t>ASHFIELD DISTRICT</a:t>
            </a:r>
          </a:p>
          <a:p>
            <a:pPr marL="0" indent="0">
              <a:lnSpc>
                <a:spcPct val="80000"/>
              </a:lnSpc>
              <a:buFont typeface="Wingdings" panose="05000000000000000000" pitchFamily="2" charset="2"/>
              <a:buChar char="§"/>
            </a:pPr>
            <a:endParaRPr lang="en-US" altLang="en-US"/>
          </a:p>
          <a:p>
            <a:pPr marL="0" indent="0" algn="ctr">
              <a:lnSpc>
                <a:spcPct val="80000"/>
              </a:lnSpc>
              <a:buNone/>
            </a:pPr>
            <a:r>
              <a:rPr lang="en-US" altLang="en-US"/>
              <a:t>Police Officer for 14 years / Response Officer / Beat Manager / ‘Schools Officer’.</a:t>
            </a:r>
          </a:p>
          <a:p>
            <a:pPr marL="0" indent="0">
              <a:lnSpc>
                <a:spcPct val="80000"/>
              </a:lnSpc>
              <a:buFont typeface="Wingdings" panose="05000000000000000000" pitchFamily="2" charset="2"/>
              <a:buChar char="§"/>
            </a:pPr>
            <a:endParaRPr lang="en-US" altLang="en-US"/>
          </a:p>
          <a:p>
            <a:pPr marL="0" indent="0">
              <a:buFontTx/>
              <a:buAutoNum type="arabicPeriod"/>
            </a:pPr>
            <a:r>
              <a:rPr lang="en-GB" altLang="en-US"/>
              <a:t>Quarrydale Academy </a:t>
            </a:r>
          </a:p>
          <a:p>
            <a:pPr marL="0" indent="0">
              <a:buFontTx/>
              <a:buAutoNum type="arabicPeriod"/>
            </a:pPr>
            <a:r>
              <a:rPr lang="en-GB" altLang="en-US"/>
              <a:t>Ashfield School </a:t>
            </a:r>
          </a:p>
          <a:p>
            <a:pPr marL="0" indent="0">
              <a:buFontTx/>
              <a:buAutoNum type="arabicPeriod"/>
            </a:pPr>
            <a:r>
              <a:rPr lang="en-GB" altLang="en-US"/>
              <a:t>The National Academy </a:t>
            </a:r>
          </a:p>
          <a:p>
            <a:pPr marL="0" indent="0">
              <a:buFontTx/>
              <a:buAutoNum type="arabicPeriod"/>
            </a:pPr>
            <a:r>
              <a:rPr lang="en-GB" altLang="en-US"/>
              <a:t>Kirkby College  </a:t>
            </a:r>
          </a:p>
          <a:p>
            <a:pPr marL="0" indent="0">
              <a:lnSpc>
                <a:spcPct val="80000"/>
              </a:lnSpc>
              <a:buNone/>
            </a:pPr>
            <a:endParaRPr lang="en-US" altLang="en-US"/>
          </a:p>
          <a:p>
            <a:pPr marL="0" indent="0">
              <a:lnSpc>
                <a:spcPct val="80000"/>
              </a:lnSpc>
              <a:buNone/>
            </a:pPr>
            <a:endParaRPr lang="en-US" altLang="en-US"/>
          </a:p>
        </p:txBody>
      </p:sp>
      <p:sp>
        <p:nvSpPr>
          <p:cNvPr id="12292" name="AutoShape 8" descr="data:image/jpeg;base64,/9j/4AAQSkZJRgABAQAAAQABAAD/2wCEAAkGBxQSEhQUExQWFRQXFxcXFxgWFxcdFBweHBUaFhgcHRUYHCggGBwlHBYWIjEhJSkrLi4uGCAzODQsNygtLiwBCgoKDg0OGhAQGiwkHCQsLC8sLCwsLCwsLCwsLCwsLCwsLCwsLCwsLCwsLCwsLCwsLCwsLCwsLCwsLCwsLCw3LP/AABEIALIAoAMBIgACEQEDEQH/xAAbAAACAwEBAQAAAAAAAAAAAAADBAIFBgABB//EAD8QAAIBAwMBBgQCCAQGAwEAAAECEQADIQQSMUEFIlFhgZETMnGhBrEUI0JSYtHh8HKCksEVJDNTs8Jjg7IH/8QAGQEAAwEBAQAAAAAAAAAAAAAAAAECAwQF/8QAIREBAQADAAICAgMAAAAAAAAAAAECETEDIRJBQlEEEyL/2gAMAwEAAhEDEQA/AKtFoypXItGVaxU8VaIqVNVoirQEFWpqlTC1OIEngCTQCus1K2l3N6DqT4CqO52gz5Jgfuj+81X9oa9r90GMCQo8BP50a0v1PnSqpNjm/HlTVrtFjSDJ5VAOQePrU7VcK1Gg1e47Tz0PQ1YBKy6sV2+4Nay0ZAPiAfcTVRGg9tebKPtrtlMF9lRKUyVqJWgixSolaZK1ArQCpWhstNlaGy0Aii0ZVqKLR1WmHKtFC1yiiKKA8C0j29qBbsP4sNo9eftNWQWs/wDjI920p6scfQf1pGok08KDgT705ZtgCh6vBtoBLNtUCR1MTnpmiaZ5UgzO2ZGAOOpOeeKjKW8b+KyT2OR5VC5bBxRbd8EfMDwB4kt5dIxP1Fea1ilwo5QNJESfoYPB4PtWeq6LliSW4Qdh+qmtz2aZtWz/AAL+VYq2AbgBHQj7Vsfw8pFhPKfzrXFx5z2d2122ixXbapAJWolaOVqJWgAFaiVo5WoFaAXK0NlpkrUCtBK1BRlFQQUZRTCSiiqK8UURRQHAVmfxukfBfoN6+Unaf9jWqApftHs9b9trbdeD4GMGg2B0ZIeSc4yOfLNW2nQKhwM48/Tx9arrdjY+wiCoAYeBAyKstRNtRgsYkAQD96yyrt8Unx9lAm/dxjEGJic+tTTTbknBjHmPzke1SFwlZNufQz08R/cUfS3QymARjggiKVti5jL1Va1Su1wZIOfpj+lbv8MmdOv1b86y1rSm44tiJc7c8ZyT9q3mk0q20VF+VRAnk+Z86vHjk8sky9Jba6KJFdFWyCivCtFiokUAErUStGIqBFIgCtQIo5FDIoNVJR1FBSjpTIVRRVFDWirQaQFTArwVIeJ4GSTx70BkfxNp9moDjh1B9R3W/wDU+tD1Lzt8IifOnO3tYt5raLBA3GQQTmAPoDBx5Utp0iBWOfXV4rfi8AMfNnwqOnMb/oJpq5ZX90UJ06cD7VLa1YfhWyGuu5A7iiJ6FyQseiN71qgKy/4d1SoHhQSWhzw2PlA8QA3HnWosuGAKkMD1FbY8cOd3lXsV0VKuiqShFRIohqJoARFRIohFQNBBtQyKK1QagKZKOlASjJQB1r27fVBudgo8z+Q60nrNUUB2iTiY5E4GP74pI6FSvxjuuOR3d5JHUTt8Mz/lo0D/APxlOVVikwXKkDyIWNzCcY8RSd3UXb8ATtKkhIIB6y8HjmFnMdaVtXsNLK7FQs9ccEDrgtgeFPpZCupcAAW3YeIKxPXkbh0FMt7VSWCWLkQWg4EekdKctpRLl0SYz3jkcc11vxFc2XXfhPQht+VDuJPFFUE84qJfoOaWlcB02gY2yo4Zyxg5BkAEzzG0xkUy63DfcJKdTiD+7gjH7SnirDSXbZAt7u8hkBcyDIhjHjmKNa0uYB7s7h4gzx5qfDyrqk9PPyu7sla7ZuqwRlFw4wJDDyLjBPpVrpe0kfHymdsNHPgCMT5UF4NzdsYQSpYnu8CIHX6keFK29DaLXbaidpE54kcZ8CpPrS0IvDUTSHZWoJlTjAZREECSplTkcDFPmg0DUDUzUTQQZqDUQ1A0BRoaLuAEnAHNAQ0DtG/CmOgk/eBHoT6UATR3+4LrADeLjuSY2jCgfUCMf1p7s6+FtoDAMIAOPmjb9eTVdo7o/RFBMsyEKCQGY78RPmBinNNqA7ssK0EbiASVIBEHyyYPlVFBdXpUQbyASuSwABAP8lH2FRs7LrBlJMAAjgQYO0rzmMHy86hrR+q2kByZIUcxMCczAyCarezENxixJRdqiSNu6REjp3SZnyFANWuzCLe8Y+YspEdYEDoAAfehLcjpVwyXNq94MFAzwchcTkHIjjqfSv1OnhmAkAHE8+XNZeSfbq/j5fjQTe8a51iFA77juhlkQcSfGeIHjTXZmj3XVBEqMtxgD6+cUybwVxbkEhmTf8z94ggjHn/cUYY/Y8+ev8xLW6UD4LFuGCEnBIkZ8RmePHyprVm5blk3XCAQVmOhIYAdf50ppNYtybXebfulm5EnIPTofbij6DUj4Li9nb3Tn5hBHXnitXKnpNarqBDTDYYZjAmTyP5V2ntH4zAc/EbdOJDBdp46Qfc0la0ptkt3mguuzqSZCsByBg5609bui5DpAZgy8jw7rH2GfOgbIaHVqpVzgv3uZJBMDMSTFX1ZS3ZPybQPhmF84xtmB1zV32Xf+ZDypxPgf5H8xUnDxqBqRqBoCJobVM1A0Bn0NJWLodzzJYEei4B+2KPcvBEZjwqlo+gmKrOxb7C2hOYM+mwg5mcRVQj2qubNyqVCB1CyJyqmWHrmad0iXFtkKR8jbYE7wCFJn9kgnHM+lLrp02qrcKCN8+PMnwMATU21BW4sMAshVHPKqDx0Pj40Es9Dp9l5FIElZ3CQDtMtgnmSvHgKSt6W4LjDud4NuBOI2lpz0kj2PFWRcfHtKDDmUM8KrRJ+sjA/lV5r+yrdtLrBF/ZA3QcnapYkjJycU9BltDbd0CMYt4BYFcAEAD3YGfI00bO1ipO4gDOeIwfCeZjyo13SbnvibYBUbXUbTlt0QCBjaf8AVU7ert3hcUSrcAnBJnoDzxn1qdbmlY5fG7R0OmeN/d+GxCsGHzLPeAH2rtV2acFYDqcmJ4UmI4gePOBRNRpmKKEchlEGTBhu8O4ODMfeoabSgRaW83xUYFpLEfLH+/SiTU0dvyu1Vd1ZW81y2Fddyyw67uQvQDimO2buxLl10EL8Mi0T3TBIHegEcxHnR37JZEIQSJLKHADoVEST4HPHl51QfiS8w06ISCHckRz3csCPCWQ0IEftPcJFsggd1vibsEiQGIEDwnz9CaXW/DLOQd0YgAgngkxwMT5xQey+yQ6Li4WYkD4bbQAACGJKsoE7lJjkDzq2P4YZW3LeJPQOARgz02/lVTC9L5RL9Nst3p2nLd5WEEDqSI6ke1K6fVhXdtwJ3DI4jiOeP50f/hF8bQRbcLzEicySfmmeuK9uWbk96yQMHBSJE8C5tJABouOR/KLlWkSMg5FeGqhLgxu3WxmSbN0DAGAyjbnxnxpjT6pH2qrruLRi5kDzB9KWrPo9w4TUCajDSPn2mY7obHAJKge/lVfe7XRWCzu74UwIiTA6mT5DjNIM123e26d/FoX3P8pqr0jAAjORiDkH/f6ULtfU/EuBB8tv7t19uPepIdtK1pjj69tEO0ra7SqxmCsdDEkHifl9vKrr9CWbKlV7qgknkGQwz1rHaAhnEmEBBP8Af98VqHt7lcMWljglo8IyI8D/AKauXcRnJKstCouwz2xtdQQfAAnKt1jctXeruNkFywLAHAyFgqT58g/Ss32FbbUwFdf+XcqV+UsjFdpDDBwsRHTzrVW+yrqEECQ3AmQQGJGQfPPpT1eoI2tPv3AQGgMxgyAQAoEiCZJMVUaSwrvqNrF1t3WspuYZuIilieODuH0mr27f1CMF+GQi/rG81UE89OD9qoPwigbTh3P/AFbzXVABE7lCxt6Duz6ilIDlqxctB7j/AAzcfaedqkgEtiCQBih9lKbsrdBggsHBIO7ElZ4wftVjrNItxgGBgBltx13DvmI6QuZr3S2LVhBckgQfmMmO620DofIeNGjCs3WQm3c3MclWxkbY4+tZT8bkHVW0AgKst9WbcT7Ba3H6MLu1yCAybSOD3gMSDgiKwN/dd1dxiQzAlZxB290Y6TH3ov6DV9hWdtpcZMk+/wCU59ai+r1CF5sh03Ep8OS4UEDvCTuJywj6U7prYVVA4AAHjxXmq0++2ybmWf2l5raMwE7VHytbuK4W40bTHcB3ANxkggenjRbHa9luLkScbgVEQxDScFSEYyD4VX3LwW4UXVbGtRuFw9xi7XLhDThsLECCAhiKlfs3WRDt09+Vi6P1YUtuCL3+g2lp/wAIgZq9Qtri3cRj3SjNngqTgwePA4ry7pEb5lB+oz71V6fRJccl9M9oqwYNuYSQW2x5yWJjwU+FP9n6BbKkKztMCXaTgewySfWpvoM32vZ+FbcQFYOqIyYJB70mDiQGxxzz0qNIgnTp+9eLn/6kx/5ftV/+L3k216d5j/lChT6/Ff8A01WaG3+vtD9ywzervj7Ae1ZeT3V48fP9O8kmeST7madN8xGCPPmqy2YJHUEj7xTKmaysdWOXoXT6vbcXbMkhYH8RAGPrWw7L1qXCq3IKqAsHDb5HIPqMeFYm13LqPHBx6gifSZ9K0aPb+Vcg4MA8Dgg/vA5mrlZZS2t5+C7It6rVWc7btq26OYwUJBG7H/dA9q2g13wkVbhJbhQBmZ8ueQK+TdldsXBfUd5iyPaxA3yQymDwZUT9K02k7SJYm9cUC0dw3A7h3GJjxB2jxirmXrTLKXaz/HmpC6RwrN8S840ykbhtXJuQYjdsR88TA61RP2atoWQCVYsBtkGD1iI7u0N1oev15uallVg62LBkgRLXCGfpzAQA+R8ad1pi3LhVZmNot5SSDB546+JpAwbigWXWGW2pBhuCygyQJ8OPMUta1JLsqrtJBhW5UnPHToPSoavQlWtqjRbYTcj9ojx8iMe9Tv2EfJIiYUhoklT+0OTg0tB5p9e6M247dhO5YEHaCYJ4mQM+dUv4f0RKszZlkXzMmSR4xtn1rztLUG4zEM4QMBB+XdktMSAcHE+9XnZaAWLAxuY3LrR6IvHiAfejHp3iyJk1zMRwpI8iJ9jS+oQspAME9Ynz465j0ry2LoPzKy5wRnju94DxGTnnyzqzEYWiZdACCD30jIkgyRBIk586Bb7H052lABtKkbXn5TKg7t2AfCKLb1DqBuVjxkbeYzhcBeOT18ql+l2j84hu98yj9kDdkT+9+dV7B014RQxqVjDCMDHSTtAjpkEehqRYDnjrSDL9upvvN/CqqPUsx/MULSpGp1PgnwrI/wAqSw9yR6Vc9l6H4ry2A12DwR3YRsfVWrPfh6/8S3cvf9+9du+jMSPsaxy92tJxhe0dEW76fN+0PHzHnSNi7z5e9W2nud1foPyoWu0m/vLh+v8AF/XzpWLl0BZaTirVNSbeI561Q6NirlWkHzxVqt/uq3JGfUVFjfC7WNh9rqSW3QGOMCTgT6Z+tW6dqb3M94FYJ3nZEEEHqfm6+NT7N1qpJJHyiT8wHcyMUzY+G6uAkWmZYIhc9YByAeaqxl/Zd7qr7K1TKrzG9ju3yT1ypJ/ZgQK0S9s/Et7WUi4SdqjIMpOG6fMOaR0yKA4BASIbAhpKwT1EZ486cfs5ArheWBYS2FVSCMnPh7mqm2VNa238UIgcgooVoAjcQIM+UHFJWrdkH4WRcUq26IlgpPPB+bj+VQthrVol2UMTyT3dxxnxxHFVnZ10sNrHdbYtJJIk7ZGOhBoCX4hVbRVUlSxJKnju91WEeO960fZzE/5VVB6CWGOoP51h+1CTqxbLF9pVc8xzE+MVtuym/Vgz83enxnj7RVYdpZH3eBIGeKXGpYRDejRu9m2GfeiYIzBHhQ3scBAB6kdceI8enWtEDfpkcgTxEwev70DOIzR/0lTIMgddy48+9kdfGq/awyVPSNsYjH7BEiP4TUktnGDGcxmCPLa0885zQDy2LZIcKJGQVJjp0Bg8fnU9RdAVi3yxn6ftfaaFp52ieecknnpnigdrGbRX97uejd0/YmglluFjs9rjMN6aZ3aP32ST672+1Y3sa1s09pfBB981pf8A+g66OzroVu9de1aAwZ3PLZH8IPtVDwAPAAe1YzjZ830dzuL/AIV/Km1eqvs9/wBWn0pxXoAfaV4FgD0Ag+En+lS0pugDaFzwJ5/vmg6qScc936defvR9M+1rbLxMTnpJ9CePSjWxMrOCI9wsF+GszEz3fUxVmbl5lWV3AfLtbPEyQYnFI3Gb4yYMSE6keAMD1NS0eqgEKOT3JJ8YjPgCKfxh3yW9aLsEkQ10n5hG7BIUEZH1YVe3rttBtY90psnOQOndzPUn+VZrsrTuzMt0AqV5kbl3HvZjPyD2qeguQ1+2SHtq0qoImI2sJIwaNItaDtG2Cig/Ip3Y4G1GjI45GfKk006SxUbW3A5OO9kkgYHMY8KV7K1CuCjMZKAGZAIOIAPURyOZqs7U121R3SIXYRnaYGOeYJU+op6nRtX6S98bU3Lk4LMQeoloU+givolkwAOMDHTzr57+E7feBP7wH9D5GSPSt8Hp4cTl01vNSV/7/oKXVq9uahUEswA4k4FWk4t0efsf5VMPPh70sGHjj7e9CtXmxKhpxKnHl/vzFAWAaq/tW7BtgQO919WH/jYetNK8jw8j/SqPtq9+tQeCsfcqF9itz3ovKc6F+K9SX/QrR296+907f/itqi48/jN7VNnqt1t3fq7I/wC3p5z4uxb+XtTbPWTR807P+RfpTq15XUjQu8+35NRtF/0rX+Jf/wBCurqc4S0tfPb+p+ySPvS9ofqlPXeM9fmHX0rq6qJpEPeuf4T/AO1Un4QUNevznvW+c9bv8h7V1dR+yW3aZ/WA9QcHqM1Ta4zpSTk7gZPOTBz9APaurqX1RAez2I090gwRauEEcyGWD9RX0A811dV48hXqaVVdvsdyCTBXjp81dXUFOr1OBRWUcxXV1MnjHmsz2wx/SD/hX82rq6llwTpGwf8Am7/kluP9Ip811dWbV//Z">
            <a:hlinkClick r:id="rId3"/>
          </p:cNvPr>
          <p:cNvSpPr>
            <a:spLocks noChangeAspect="1" noChangeArrowheads="1"/>
          </p:cNvSpPr>
          <p:nvPr/>
        </p:nvSpPr>
        <p:spPr bwMode="auto">
          <a:xfrm>
            <a:off x="1562100" y="-1012825"/>
            <a:ext cx="1905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2003C"/>
                </a:solidFill>
                <a:latin typeface="Arial" panose="020B0604020202020204" pitchFamily="34" charset="0"/>
              </a:defRPr>
            </a:lvl1pPr>
            <a:lvl2pPr marL="742950" indent="-285750">
              <a:spcBef>
                <a:spcPct val="20000"/>
              </a:spcBef>
              <a:buChar char="–"/>
              <a:defRPr sz="2800">
                <a:solidFill>
                  <a:srgbClr val="12003C"/>
                </a:solidFill>
                <a:latin typeface="Arial" panose="020B0604020202020204" pitchFamily="34" charset="0"/>
              </a:defRPr>
            </a:lvl2pPr>
            <a:lvl3pPr marL="1143000" indent="-228600">
              <a:spcBef>
                <a:spcPct val="20000"/>
              </a:spcBef>
              <a:buChar char="•"/>
              <a:defRPr sz="2400">
                <a:solidFill>
                  <a:srgbClr val="12003C"/>
                </a:solidFill>
                <a:latin typeface="Arial" panose="020B0604020202020204" pitchFamily="34" charset="0"/>
              </a:defRPr>
            </a:lvl3pPr>
            <a:lvl4pPr marL="1600200" indent="-228600">
              <a:spcBef>
                <a:spcPct val="20000"/>
              </a:spcBef>
              <a:buChar char="–"/>
              <a:defRPr sz="2000">
                <a:solidFill>
                  <a:srgbClr val="12003C"/>
                </a:solidFill>
                <a:latin typeface="Arial" panose="020B0604020202020204" pitchFamily="34" charset="0"/>
              </a:defRPr>
            </a:lvl4pPr>
            <a:lvl5pPr marL="2057400" indent="-228600">
              <a:spcBef>
                <a:spcPct val="20000"/>
              </a:spcBef>
              <a:buChar char="»"/>
              <a:defRPr sz="2000">
                <a:solidFill>
                  <a:srgbClr val="12003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2003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2003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2003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2003C"/>
                </a:solidFill>
                <a:latin typeface="Arial" panose="020B0604020202020204" pitchFamily="34" charset="0"/>
              </a:defRPr>
            </a:lvl9pPr>
          </a:lstStyle>
          <a:p>
            <a:pPr>
              <a:spcBef>
                <a:spcPct val="0"/>
              </a:spcBef>
              <a:buFontTx/>
              <a:buNone/>
            </a:pPr>
            <a:endParaRPr lang="en-US" altLang="en-US" sz="1800">
              <a:solidFill>
                <a:schemeClr val="tx1"/>
              </a:solidFill>
            </a:endParaRPr>
          </a:p>
        </p:txBody>
      </p:sp>
      <p:pic>
        <p:nvPicPr>
          <p:cNvPr id="515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524" y="-184887"/>
            <a:ext cx="4176464" cy="7214287"/>
          </a:xfrm>
          <a:prstGeom prst="rect">
            <a:avLst/>
          </a:prstGeom>
          <a:noFill/>
          <a:ln>
            <a:noFill/>
          </a:ln>
          <a:effectLst>
            <a:softEdge rad="381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436338"/>
      </p:ext>
    </p:extLst>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808663" y="225426"/>
            <a:ext cx="4114800" cy="885825"/>
          </a:xfrm>
        </p:spPr>
        <p:txBody>
          <a:bodyPr/>
          <a:lstStyle/>
          <a:p>
            <a:pPr eaLnBrk="1" hangingPunct="1">
              <a:defRPr/>
            </a:pPr>
            <a:r>
              <a:rPr lang="en-GB" altLang="en-US" sz="3200" dirty="0">
                <a:solidFill>
                  <a:schemeClr val="accent6"/>
                </a:solidFill>
              </a:rPr>
              <a:t>PC Paul Kanikowski</a:t>
            </a:r>
          </a:p>
        </p:txBody>
      </p:sp>
      <p:sp>
        <p:nvSpPr>
          <p:cNvPr id="14339" name="Rectangle 3"/>
          <p:cNvSpPr>
            <a:spLocks noGrp="1" noChangeArrowheads="1"/>
          </p:cNvSpPr>
          <p:nvPr>
            <p:ph idx="1"/>
          </p:nvPr>
        </p:nvSpPr>
        <p:spPr>
          <a:xfrm>
            <a:off x="5375275" y="1700213"/>
            <a:ext cx="4464050" cy="3962400"/>
          </a:xfrm>
        </p:spPr>
        <p:txBody>
          <a:bodyPr/>
          <a:lstStyle/>
          <a:p>
            <a:pPr marL="0" indent="0" algn="ctr">
              <a:lnSpc>
                <a:spcPct val="80000"/>
              </a:lnSpc>
              <a:buNone/>
            </a:pPr>
            <a:r>
              <a:rPr lang="en-US" altLang="en-US" b="1"/>
              <a:t>GEDLING DISTRICT</a:t>
            </a:r>
          </a:p>
          <a:p>
            <a:pPr marL="0" indent="0">
              <a:lnSpc>
                <a:spcPct val="80000"/>
              </a:lnSpc>
              <a:buFont typeface="Wingdings" panose="05000000000000000000" pitchFamily="2" charset="2"/>
              <a:buChar char="§"/>
            </a:pPr>
            <a:endParaRPr lang="en-US" altLang="en-US"/>
          </a:p>
          <a:p>
            <a:pPr marL="0" indent="0" algn="ctr">
              <a:lnSpc>
                <a:spcPct val="80000"/>
              </a:lnSpc>
              <a:buNone/>
            </a:pPr>
            <a:r>
              <a:rPr lang="en-US" altLang="en-US"/>
              <a:t>Police Officer for 18 years / Response Officer  / ‘Schools Officer’ / Prisoner Handling Team. </a:t>
            </a:r>
          </a:p>
          <a:p>
            <a:pPr marL="0" indent="0">
              <a:lnSpc>
                <a:spcPct val="80000"/>
              </a:lnSpc>
              <a:buNone/>
            </a:pPr>
            <a:endParaRPr lang="en-US" altLang="en-US"/>
          </a:p>
          <a:p>
            <a:pPr marL="0" indent="0">
              <a:buFontTx/>
              <a:buAutoNum type="arabicPeriod"/>
            </a:pPr>
            <a:r>
              <a:rPr lang="en-GB" altLang="en-US"/>
              <a:t>Carlton Academy </a:t>
            </a:r>
          </a:p>
          <a:p>
            <a:pPr marL="0" indent="0">
              <a:buFontTx/>
              <a:buAutoNum type="arabicPeriod"/>
            </a:pPr>
            <a:r>
              <a:rPr lang="en-GB" altLang="en-US"/>
              <a:t>Carlton le Willows Academy</a:t>
            </a:r>
          </a:p>
          <a:p>
            <a:pPr marL="0" indent="0">
              <a:buFontTx/>
              <a:buAutoNum type="arabicPeriod"/>
            </a:pPr>
            <a:r>
              <a:rPr lang="en-GB" altLang="en-US"/>
              <a:t>Derry Mount School  </a:t>
            </a:r>
          </a:p>
          <a:p>
            <a:pPr marL="0" indent="0">
              <a:buFontTx/>
              <a:buAutoNum type="arabicPeriod"/>
            </a:pPr>
            <a:r>
              <a:rPr lang="en-GB" altLang="en-US"/>
              <a:t>Christ The King Catholic Academy </a:t>
            </a:r>
          </a:p>
          <a:p>
            <a:pPr marL="0" indent="0">
              <a:lnSpc>
                <a:spcPct val="80000"/>
              </a:lnSpc>
              <a:buNone/>
            </a:pPr>
            <a:endParaRPr lang="en-US" altLang="en-US"/>
          </a:p>
        </p:txBody>
      </p:sp>
      <p:sp>
        <p:nvSpPr>
          <p:cNvPr id="14340" name="AutoShape 8" descr="data:image/jpeg;base64,/9j/4AAQSkZJRgABAQAAAQABAAD/2wCEAAkGBxQSEhQUExQWFRQXFxcXFxgWFxcdFBweHBUaFhgcHRUYHCggGBwlHBYWIjEhJSkrLi4uGCAzODQsNygtLiwBCgoKDg0OGhAQGiwkHCQsLC8sLCwsLCwsLCwsLCwsLCwsLCwsLCwsLCwsLCwsLCwsLCwsLCwsLCwsLCwsLCw3LP/AABEIALIAoAMBIgACEQEDEQH/xAAbAAACAwEBAQAAAAAAAAAAAAADBAIFBgABB//EAD8QAAIBAwMBBgQCCAQGAwEAAAECEQADIQQSMUEFIlFhgZETMnGhBrEUI0JSYtHh8HKCksEVJDNTs8Jjg7IH/8QAGQEAAwEBAQAAAAAAAAAAAAAAAAECAwQF/8QAIREBAQADAAICAgMAAAAAAAAAAAECETEDIRJBQlEEEyL/2gAMAwEAAhEDEQA/AKtFoypXItGVaxU8VaIqVNVoirQEFWpqlTC1OIEngCTQCus1K2l3N6DqT4CqO52gz5Jgfuj+81X9oa9r90GMCQo8BP50a0v1PnSqpNjm/HlTVrtFjSDJ5VAOQePrU7VcK1Gg1e47Tz0PQ1YBKy6sV2+4Nay0ZAPiAfcTVRGg9tebKPtrtlMF9lRKUyVqJWgixSolaZK1ArQCpWhstNlaGy0Aii0ZVqKLR1WmHKtFC1yiiKKA8C0j29qBbsP4sNo9eftNWQWs/wDjI920p6scfQf1pGok08KDgT705ZtgCh6vBtoBLNtUCR1MTnpmiaZ5UgzO2ZGAOOpOeeKjKW8b+KyT2OR5VC5bBxRbd8EfMDwB4kt5dIxP1Fea1ilwo5QNJESfoYPB4PtWeq6LliSW4Qdh+qmtz2aZtWz/AAL+VYq2AbgBHQj7Vsfw8pFhPKfzrXFx5z2d2122ixXbapAJWolaOVqJWgAFaiVo5WoFaAXK0NlpkrUCtBK1BRlFQQUZRTCSiiqK8UURRQHAVmfxukfBfoN6+Unaf9jWqApftHs9b9trbdeD4GMGg2B0ZIeSc4yOfLNW2nQKhwM48/Tx9arrdjY+wiCoAYeBAyKstRNtRgsYkAQD96yyrt8Unx9lAm/dxjEGJic+tTTTbknBjHmPzke1SFwlZNufQz08R/cUfS3QymARjggiKVti5jL1Va1Su1wZIOfpj+lbv8MmdOv1b86y1rSm44tiJc7c8ZyT9q3mk0q20VF+VRAnk+Z86vHjk8sky9Jba6KJFdFWyCivCtFiokUAErUStGIqBFIgCtQIo5FDIoNVJR1FBSjpTIVRRVFDWirQaQFTArwVIeJ4GSTx70BkfxNp9moDjh1B9R3W/wDU+tD1Lzt8IifOnO3tYt5raLBA3GQQTmAPoDBx5Utp0iBWOfXV4rfi8AMfNnwqOnMb/oJpq5ZX90UJ06cD7VLa1YfhWyGuu5A7iiJ6FyQseiN71qgKy/4d1SoHhQSWhzw2PlA8QA3HnWosuGAKkMD1FbY8cOd3lXsV0VKuiqShFRIohqJoARFRIohFQNBBtQyKK1QagKZKOlASjJQB1r27fVBudgo8z+Q60nrNUUB2iTiY5E4GP74pI6FSvxjuuOR3d5JHUTt8Mz/lo0D/APxlOVVikwXKkDyIWNzCcY8RSd3UXb8ATtKkhIIB6y8HjmFnMdaVtXsNLK7FQs9ccEDrgtgeFPpZCupcAAW3YeIKxPXkbh0FMt7VSWCWLkQWg4EekdKctpRLl0SYz3jkcc11vxFc2XXfhPQht+VDuJPFFUE84qJfoOaWlcB02gY2yo4Zyxg5BkAEzzG0xkUy63DfcJKdTiD+7gjH7SnirDSXbZAt7u8hkBcyDIhjHjmKNa0uYB7s7h4gzx5qfDyrqk9PPyu7sla7ZuqwRlFw4wJDDyLjBPpVrpe0kfHymdsNHPgCMT5UF4NzdsYQSpYnu8CIHX6keFK29DaLXbaidpE54kcZ8CpPrS0IvDUTSHZWoJlTjAZREECSplTkcDFPmg0DUDUzUTQQZqDUQ1A0BRoaLuAEnAHNAQ0DtG/CmOgk/eBHoT6UATR3+4LrADeLjuSY2jCgfUCMf1p7s6+FtoDAMIAOPmjb9eTVdo7o/RFBMsyEKCQGY78RPmBinNNqA7ssK0EbiASVIBEHyyYPlVFBdXpUQbyASuSwABAP8lH2FRs7LrBlJMAAjgQYO0rzmMHy86hrR+q2kByZIUcxMCczAyCarezENxixJRdqiSNu6REjp3SZnyFANWuzCLe8Y+YspEdYEDoAAfehLcjpVwyXNq94MFAzwchcTkHIjjqfSv1OnhmAkAHE8+XNZeSfbq/j5fjQTe8a51iFA77juhlkQcSfGeIHjTXZmj3XVBEqMtxgD6+cUybwVxbkEhmTf8z94ggjHn/cUYY/Y8+ev8xLW6UD4LFuGCEnBIkZ8RmePHyprVm5blk3XCAQVmOhIYAdf50ppNYtybXebfulm5EnIPTofbij6DUj4Li9nb3Tn5hBHXnitXKnpNarqBDTDYYZjAmTyP5V2ntH4zAc/EbdOJDBdp46Qfc0la0ptkt3mguuzqSZCsByBg5609bui5DpAZgy8jw7rH2GfOgbIaHVqpVzgv3uZJBMDMSTFX1ZS3ZPybQPhmF84xtmB1zV32Xf+ZDypxPgf5H8xUnDxqBqRqBoCJobVM1A0Bn0NJWLodzzJYEei4B+2KPcvBEZjwqlo+gmKrOxb7C2hOYM+mwg5mcRVQj2qubNyqVCB1CyJyqmWHrmad0iXFtkKR8jbYE7wCFJn9kgnHM+lLrp02qrcKCN8+PMnwMATU21BW4sMAshVHPKqDx0Pj40Es9Dp9l5FIElZ3CQDtMtgnmSvHgKSt6W4LjDud4NuBOI2lpz0kj2PFWRcfHtKDDmUM8KrRJ+sjA/lV5r+yrdtLrBF/ZA3QcnapYkjJycU9BltDbd0CMYt4BYFcAEAD3YGfI00bO1ipO4gDOeIwfCeZjyo13SbnvibYBUbXUbTlt0QCBjaf8AVU7ert3hcUSrcAnBJnoDzxn1qdbmlY5fG7R0OmeN/d+GxCsGHzLPeAH2rtV2acFYDqcmJ4UmI4gePOBRNRpmKKEchlEGTBhu8O4ODMfeoabSgRaW83xUYFpLEfLH+/SiTU0dvyu1Vd1ZW81y2Fddyyw67uQvQDimO2buxLl10EL8Mi0T3TBIHegEcxHnR37JZEIQSJLKHADoVEST4HPHl51QfiS8w06ISCHckRz3csCPCWQ0IEftPcJFsggd1vibsEiQGIEDwnz9CaXW/DLOQd0YgAgngkxwMT5xQey+yQ6Li4WYkD4bbQAACGJKsoE7lJjkDzq2P4YZW3LeJPQOARgz02/lVTC9L5RL9Nst3p2nLd5WEEDqSI6ke1K6fVhXdtwJ3DI4jiOeP50f/hF8bQRbcLzEicySfmmeuK9uWbk96yQMHBSJE8C5tJABouOR/KLlWkSMg5FeGqhLgxu3WxmSbN0DAGAyjbnxnxpjT6pH2qrruLRi5kDzB9KWrPo9w4TUCajDSPn2mY7obHAJKge/lVfe7XRWCzu74UwIiTA6mT5DjNIM123e26d/FoX3P8pqr0jAAjORiDkH/f6ULtfU/EuBB8tv7t19uPepIdtK1pjj69tEO0ra7SqxmCsdDEkHifl9vKrr9CWbKlV7qgknkGQwz1rHaAhnEmEBBP8Af98VqHt7lcMWljglo8IyI8D/AKauXcRnJKstCouwz2xtdQQfAAnKt1jctXeruNkFywLAHAyFgqT58g/Ss32FbbUwFdf+XcqV+UsjFdpDDBwsRHTzrVW+yrqEECQ3AmQQGJGQfPPpT1eoI2tPv3AQGgMxgyAQAoEiCZJMVUaSwrvqNrF1t3WspuYZuIilieODuH0mr27f1CMF+GQi/rG81UE89OD9qoPwigbTh3P/AFbzXVABE7lCxt6Duz6ilIDlqxctB7j/AAzcfaedqkgEtiCQBih9lKbsrdBggsHBIO7ElZ4wftVjrNItxgGBgBltx13DvmI6QuZr3S2LVhBckgQfmMmO620DofIeNGjCs3WQm3c3MclWxkbY4+tZT8bkHVW0AgKst9WbcT7Ba3H6MLu1yCAybSOD3gMSDgiKwN/dd1dxiQzAlZxB290Y6TH3ov6DV9hWdtpcZMk+/wCU59ai+r1CF5sh03Ep8OS4UEDvCTuJywj6U7prYVVA4AAHjxXmq0++2ybmWf2l5raMwE7VHytbuK4W40bTHcB3ANxkggenjRbHa9luLkScbgVEQxDScFSEYyD4VX3LwW4UXVbGtRuFw9xi7XLhDThsLECCAhiKlfs3WRDt09+Vi6P1YUtuCL3+g2lp/wAIgZq9Qtri3cRj3SjNngqTgwePA4ry7pEb5lB+oz71V6fRJccl9M9oqwYNuYSQW2x5yWJjwU+FP9n6BbKkKztMCXaTgewySfWpvoM32vZ+FbcQFYOqIyYJB70mDiQGxxzz0qNIgnTp+9eLn/6kx/5ftV/+L3k216d5j/lChT6/Ff8A01WaG3+vtD9ywzervj7Ae1ZeT3V48fP9O8kmeST7madN8xGCPPmqy2YJHUEj7xTKmaysdWOXoXT6vbcXbMkhYH8RAGPrWw7L1qXCq3IKqAsHDb5HIPqMeFYm13LqPHBx6gifSZ9K0aPb+Vcg4MA8Dgg/vA5mrlZZS2t5+C7It6rVWc7btq26OYwUJBG7H/dA9q2g13wkVbhJbhQBmZ8ueQK+TdldsXBfUd5iyPaxA3yQymDwZUT9K02k7SJYm9cUC0dw3A7h3GJjxB2jxirmXrTLKXaz/HmpC6RwrN8S840ykbhtXJuQYjdsR88TA61RP2atoWQCVYsBtkGD1iI7u0N1oev15uallVg62LBkgRLXCGfpzAQA+R8ad1pi3LhVZmNot5SSDB546+JpAwbigWXWGW2pBhuCygyQJ8OPMUta1JLsqrtJBhW5UnPHToPSoavQlWtqjRbYTcj9ojx8iMe9Tv2EfJIiYUhoklT+0OTg0tB5p9e6M247dhO5YEHaCYJ4mQM+dUv4f0RKszZlkXzMmSR4xtn1rztLUG4zEM4QMBB+XdktMSAcHE+9XnZaAWLAxuY3LrR6IvHiAfejHp3iyJk1zMRwpI8iJ9jS+oQspAME9Ynz465j0ry2LoPzKy5wRnju94DxGTnnyzqzEYWiZdACCD30jIkgyRBIk586Bb7H052lABtKkbXn5TKg7t2AfCKLb1DqBuVjxkbeYzhcBeOT18ql+l2j84hu98yj9kDdkT+9+dV7B014RQxqVjDCMDHSTtAjpkEehqRYDnjrSDL9upvvN/CqqPUsx/MULSpGp1PgnwrI/wAqSw9yR6Vc9l6H4ry2A12DwR3YRsfVWrPfh6/8S3cvf9+9du+jMSPsaxy92tJxhe0dEW76fN+0PHzHnSNi7z5e9W2nud1foPyoWu0m/vLh+v8AF/XzpWLl0BZaTirVNSbeI561Q6NirlWkHzxVqt/uq3JGfUVFjfC7WNh9rqSW3QGOMCTgT6Z+tW6dqb3M94FYJ3nZEEEHqfm6+NT7N1qpJJHyiT8wHcyMUzY+G6uAkWmZYIhc9YByAeaqxl/Zd7qr7K1TKrzG9ju3yT1ypJ/ZgQK0S9s/Et7WUi4SdqjIMpOG6fMOaR0yKA4BASIbAhpKwT1EZ486cfs5ArheWBYS2FVSCMnPh7mqm2VNa238UIgcgooVoAjcQIM+UHFJWrdkH4WRcUq26IlgpPPB+bj+VQthrVol2UMTyT3dxxnxxHFVnZ10sNrHdbYtJJIk7ZGOhBoCX4hVbRVUlSxJKnju91WEeO960fZzE/5VVB6CWGOoP51h+1CTqxbLF9pVc8xzE+MVtuym/Vgz83enxnj7RVYdpZH3eBIGeKXGpYRDejRu9m2GfeiYIzBHhQ3scBAB6kdceI8enWtEDfpkcgTxEwev70DOIzR/0lTIMgddy48+9kdfGq/awyVPSNsYjH7BEiP4TUktnGDGcxmCPLa0885zQDy2LZIcKJGQVJjp0Bg8fnU9RdAVi3yxn6ftfaaFp52ieecknnpnigdrGbRX97uejd0/YmglluFjs9rjMN6aZ3aP32ST672+1Y3sa1s09pfBB981pf8A+g66OzroVu9de1aAwZ3PLZH8IPtVDwAPAAe1YzjZ830dzuL/AIV/Km1eqvs9/wBWn0pxXoAfaV4FgD0Ag+En+lS0pugDaFzwJ5/vmg6qScc936defvR9M+1rbLxMTnpJ9CePSjWxMrOCI9wsF+GszEz3fUxVmbl5lWV3AfLtbPEyQYnFI3Gb4yYMSE6keAMD1NS0eqgEKOT3JJ8YjPgCKfxh3yW9aLsEkQ10n5hG7BIUEZH1YVe3rttBtY90psnOQOndzPUn+VZrsrTuzMt0AqV5kbl3HvZjPyD2qeguQ1+2SHtq0qoImI2sJIwaNItaDtG2Cig/Ip3Y4G1GjI45GfKk006SxUbW3A5OO9kkgYHMY8KV7K1CuCjMZKAGZAIOIAPURyOZqs7U121R3SIXYRnaYGOeYJU+op6nRtX6S98bU3Lk4LMQeoloU+givolkwAOMDHTzr57+E7feBP7wH9D5GSPSt8Hp4cTl01vNSV/7/oKXVq9uahUEswA4k4FWk4t0efsf5VMPPh70sGHjj7e9CtXmxKhpxKnHl/vzFAWAaq/tW7BtgQO919WH/jYetNK8jw8j/SqPtq9+tQeCsfcqF9itz3ovKc6F+K9SX/QrR296+907f/itqi48/jN7VNnqt1t3fq7I/wC3p5z4uxb+XtTbPWTR807P+RfpTq15XUjQu8+35NRtF/0rX+Jf/wBCurqc4S0tfPb+p+ySPvS9ofqlPXeM9fmHX0rq6qJpEPeuf4T/AO1Un4QUNevznvW+c9bv8h7V1dR+yW3aZ/WA9QcHqM1Ta4zpSTk7gZPOTBz9APaurqX1RAez2I090gwRauEEcyGWD9RX0A811dV48hXqaVVdvsdyCTBXjp81dXUFOr1OBRWUcxXV1MnjHmsz2wx/SD/hX82rq6llwTpGwf8Am7/kluP9Ip811dWbV//Z">
            <a:hlinkClick r:id="rId3"/>
          </p:cNvPr>
          <p:cNvSpPr>
            <a:spLocks noChangeAspect="1" noChangeArrowheads="1"/>
          </p:cNvSpPr>
          <p:nvPr/>
        </p:nvSpPr>
        <p:spPr bwMode="auto">
          <a:xfrm>
            <a:off x="1562100" y="-1012825"/>
            <a:ext cx="1905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2003C"/>
                </a:solidFill>
                <a:latin typeface="Arial" panose="020B0604020202020204" pitchFamily="34" charset="0"/>
              </a:defRPr>
            </a:lvl1pPr>
            <a:lvl2pPr marL="742950" indent="-285750">
              <a:spcBef>
                <a:spcPct val="20000"/>
              </a:spcBef>
              <a:buChar char="–"/>
              <a:defRPr sz="2800">
                <a:solidFill>
                  <a:srgbClr val="12003C"/>
                </a:solidFill>
                <a:latin typeface="Arial" panose="020B0604020202020204" pitchFamily="34" charset="0"/>
              </a:defRPr>
            </a:lvl2pPr>
            <a:lvl3pPr marL="1143000" indent="-228600">
              <a:spcBef>
                <a:spcPct val="20000"/>
              </a:spcBef>
              <a:buChar char="•"/>
              <a:defRPr sz="2400">
                <a:solidFill>
                  <a:srgbClr val="12003C"/>
                </a:solidFill>
                <a:latin typeface="Arial" panose="020B0604020202020204" pitchFamily="34" charset="0"/>
              </a:defRPr>
            </a:lvl3pPr>
            <a:lvl4pPr marL="1600200" indent="-228600">
              <a:spcBef>
                <a:spcPct val="20000"/>
              </a:spcBef>
              <a:buChar char="–"/>
              <a:defRPr sz="2000">
                <a:solidFill>
                  <a:srgbClr val="12003C"/>
                </a:solidFill>
                <a:latin typeface="Arial" panose="020B0604020202020204" pitchFamily="34" charset="0"/>
              </a:defRPr>
            </a:lvl4pPr>
            <a:lvl5pPr marL="2057400" indent="-228600">
              <a:spcBef>
                <a:spcPct val="20000"/>
              </a:spcBef>
              <a:buChar char="»"/>
              <a:defRPr sz="2000">
                <a:solidFill>
                  <a:srgbClr val="12003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2003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2003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2003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2003C"/>
                </a:solidFill>
                <a:latin typeface="Arial" panose="020B0604020202020204" pitchFamily="34" charset="0"/>
              </a:defRPr>
            </a:lvl9pPr>
          </a:lstStyle>
          <a:p>
            <a:pPr>
              <a:spcBef>
                <a:spcPct val="0"/>
              </a:spcBef>
              <a:buFontTx/>
              <a:buNone/>
            </a:pPr>
            <a:endParaRPr lang="en-US" altLang="en-US" sz="1800">
              <a:solidFill>
                <a:schemeClr val="tx1"/>
              </a:solidFill>
            </a:endParaRPr>
          </a:p>
        </p:txBody>
      </p:sp>
      <p:pic>
        <p:nvPicPr>
          <p:cNvPr id="61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472" y="-315416"/>
            <a:ext cx="4032448" cy="7485665"/>
          </a:xfrm>
          <a:prstGeom prst="rect">
            <a:avLst/>
          </a:prstGeom>
          <a:noFill/>
          <a:ln>
            <a:noFill/>
          </a:ln>
          <a:effectLst>
            <a:softEdge rad="4699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1947444"/>
      </p:ext>
    </p:extLst>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1" y="225426"/>
            <a:ext cx="3827463" cy="885825"/>
          </a:xfrm>
        </p:spPr>
        <p:txBody>
          <a:bodyPr/>
          <a:lstStyle/>
          <a:p>
            <a:pPr eaLnBrk="1" hangingPunct="1">
              <a:defRPr/>
            </a:pPr>
            <a:r>
              <a:rPr lang="en-GB" altLang="en-US" sz="3200" dirty="0">
                <a:solidFill>
                  <a:schemeClr val="accent6"/>
                </a:solidFill>
              </a:rPr>
              <a:t>PC Karen Crane</a:t>
            </a:r>
          </a:p>
        </p:txBody>
      </p:sp>
      <p:sp>
        <p:nvSpPr>
          <p:cNvPr id="16387" name="Rectangle 3"/>
          <p:cNvSpPr>
            <a:spLocks noGrp="1" noChangeArrowheads="1"/>
          </p:cNvSpPr>
          <p:nvPr>
            <p:ph idx="1"/>
          </p:nvPr>
        </p:nvSpPr>
        <p:spPr>
          <a:xfrm>
            <a:off x="5735638" y="1506538"/>
            <a:ext cx="4464050" cy="3962400"/>
          </a:xfrm>
        </p:spPr>
        <p:txBody>
          <a:bodyPr>
            <a:normAutofit fontScale="92500" lnSpcReduction="10000"/>
          </a:bodyPr>
          <a:lstStyle/>
          <a:p>
            <a:pPr marL="0" indent="0" algn="ctr">
              <a:lnSpc>
                <a:spcPct val="80000"/>
              </a:lnSpc>
              <a:buNone/>
            </a:pPr>
            <a:r>
              <a:rPr lang="en-US" altLang="en-US" b="1"/>
              <a:t>NOTTINGHAM CITY</a:t>
            </a:r>
          </a:p>
          <a:p>
            <a:pPr marL="0" indent="0">
              <a:lnSpc>
                <a:spcPct val="80000"/>
              </a:lnSpc>
              <a:buFont typeface="Wingdings" panose="05000000000000000000" pitchFamily="2" charset="2"/>
              <a:buChar char="§"/>
            </a:pPr>
            <a:endParaRPr lang="en-US" altLang="en-US"/>
          </a:p>
          <a:p>
            <a:pPr marL="0" indent="0" algn="ctr">
              <a:lnSpc>
                <a:spcPct val="80000"/>
              </a:lnSpc>
              <a:buNone/>
            </a:pPr>
            <a:r>
              <a:rPr lang="en-US" altLang="en-US"/>
              <a:t>Police Officer for 13 years / Response / Beat Manager / ‘Schools Officer’. </a:t>
            </a:r>
          </a:p>
          <a:p>
            <a:pPr marL="0" indent="0">
              <a:lnSpc>
                <a:spcPct val="80000"/>
              </a:lnSpc>
              <a:buFont typeface="Wingdings" panose="05000000000000000000" pitchFamily="2" charset="2"/>
              <a:buChar char="§"/>
            </a:pPr>
            <a:endParaRPr lang="en-US" altLang="en-US"/>
          </a:p>
          <a:p>
            <a:pPr marL="0" indent="0">
              <a:buFontTx/>
              <a:buAutoNum type="arabicPeriod"/>
            </a:pPr>
            <a:r>
              <a:rPr lang="en-GB" altLang="en-US"/>
              <a:t>Djanogly Academy </a:t>
            </a:r>
          </a:p>
          <a:p>
            <a:pPr marL="0" indent="0">
              <a:buFontTx/>
              <a:buAutoNum type="arabicPeriod"/>
            </a:pPr>
            <a:r>
              <a:rPr lang="en-GB" altLang="en-US"/>
              <a:t>Nottingham Emmanuel School</a:t>
            </a:r>
          </a:p>
          <a:p>
            <a:pPr marL="0" indent="0">
              <a:buFontTx/>
              <a:buAutoNum type="arabicPeriod"/>
            </a:pPr>
            <a:r>
              <a:rPr lang="en-GB" altLang="en-US"/>
              <a:t>Westbury Specialist School </a:t>
            </a:r>
          </a:p>
          <a:p>
            <a:pPr marL="0" indent="0">
              <a:buFontTx/>
              <a:buAutoNum type="arabicPeriod"/>
            </a:pPr>
            <a:r>
              <a:rPr lang="en-GB" altLang="en-US"/>
              <a:t>Nottingham Free School </a:t>
            </a:r>
          </a:p>
          <a:p>
            <a:pPr marL="0" indent="0">
              <a:buFontTx/>
              <a:buAutoNum type="arabicPeriod"/>
            </a:pPr>
            <a:r>
              <a:rPr lang="en-GB" altLang="en-US" i="1"/>
              <a:t>Nottingham Academy</a:t>
            </a:r>
          </a:p>
          <a:p>
            <a:pPr marL="0" indent="0">
              <a:lnSpc>
                <a:spcPct val="80000"/>
              </a:lnSpc>
              <a:buNone/>
            </a:pPr>
            <a:endParaRPr lang="en-US" altLang="en-US"/>
          </a:p>
          <a:p>
            <a:pPr marL="0" indent="0">
              <a:lnSpc>
                <a:spcPct val="80000"/>
              </a:lnSpc>
              <a:buNone/>
            </a:pPr>
            <a:endParaRPr lang="en-US" altLang="en-US"/>
          </a:p>
        </p:txBody>
      </p:sp>
      <p:sp>
        <p:nvSpPr>
          <p:cNvPr id="16388" name="AutoShape 8" descr="data:image/jpeg;base64,/9j/4AAQSkZJRgABAQAAAQABAAD/2wCEAAkGBxQSEhQUExQWFRQXFxcXFxgWFxcdFBweHBUaFhgcHRUYHCggGBwlHBYWIjEhJSkrLi4uGCAzODQsNygtLiwBCgoKDg0OGhAQGiwkHCQsLC8sLCwsLCwsLCwsLCwsLCwsLCwsLCwsLCwsLCwsLCwsLCwsLCwsLCwsLCwsLCw3LP/AABEIALIAoAMBIgACEQEDEQH/xAAbAAACAwEBAQAAAAAAAAAAAAADBAIFBgABB//EAD8QAAIBAwMBBgQCCAQGAwEAAAECEQADIQQSMUEFIlFhgZETMnGhBrEUI0JSYtHh8HKCksEVJDNTs8Jjg7IH/8QAGQEAAwEBAQAAAAAAAAAAAAAAAAECAwQF/8QAIREBAQADAAICAgMAAAAAAAAAAAECETEDIRJBQlEEEyL/2gAMAwEAAhEDEQA/AKtFoypXItGVaxU8VaIqVNVoirQEFWpqlTC1OIEngCTQCus1K2l3N6DqT4CqO52gz5Jgfuj+81X9oa9r90GMCQo8BP50a0v1PnSqpNjm/HlTVrtFjSDJ5VAOQePrU7VcK1Gg1e47Tz0PQ1YBKy6sV2+4Nay0ZAPiAfcTVRGg9tebKPtrtlMF9lRKUyVqJWgixSolaZK1ArQCpWhstNlaGy0Aii0ZVqKLR1WmHKtFC1yiiKKA8C0j29qBbsP4sNo9eftNWQWs/wDjI920p6scfQf1pGok08KDgT705ZtgCh6vBtoBLNtUCR1MTnpmiaZ5UgzO2ZGAOOpOeeKjKW8b+KyT2OR5VC5bBxRbd8EfMDwB4kt5dIxP1Fea1ilwo5QNJESfoYPB4PtWeq6LliSW4Qdh+qmtz2aZtWz/AAL+VYq2AbgBHQj7Vsfw8pFhPKfzrXFx5z2d2122ixXbapAJWolaOVqJWgAFaiVo5WoFaAXK0NlpkrUCtBK1BRlFQQUZRTCSiiqK8UURRQHAVmfxukfBfoN6+Unaf9jWqApftHs9b9trbdeD4GMGg2B0ZIeSc4yOfLNW2nQKhwM48/Tx9arrdjY+wiCoAYeBAyKstRNtRgsYkAQD96yyrt8Unx9lAm/dxjEGJic+tTTTbknBjHmPzke1SFwlZNufQz08R/cUfS3QymARjggiKVti5jL1Va1Su1wZIOfpj+lbv8MmdOv1b86y1rSm44tiJc7c8ZyT9q3mk0q20VF+VRAnk+Z86vHjk8sky9Jba6KJFdFWyCivCtFiokUAErUStGIqBFIgCtQIo5FDIoNVJR1FBSjpTIVRRVFDWirQaQFTArwVIeJ4GSTx70BkfxNp9moDjh1B9R3W/wDU+tD1Lzt8IifOnO3tYt5raLBA3GQQTmAPoDBx5Utp0iBWOfXV4rfi8AMfNnwqOnMb/oJpq5ZX90UJ06cD7VLa1YfhWyGuu5A7iiJ6FyQseiN71qgKy/4d1SoHhQSWhzw2PlA8QA3HnWosuGAKkMD1FbY8cOd3lXsV0VKuiqShFRIohqJoARFRIohFQNBBtQyKK1QagKZKOlASjJQB1r27fVBudgo8z+Q60nrNUUB2iTiY5E4GP74pI6FSvxjuuOR3d5JHUTt8Mz/lo0D/APxlOVVikwXKkDyIWNzCcY8RSd3UXb8ATtKkhIIB6y8HjmFnMdaVtXsNLK7FQs9ccEDrgtgeFPpZCupcAAW3YeIKxPXkbh0FMt7VSWCWLkQWg4EekdKctpRLl0SYz3jkcc11vxFc2XXfhPQht+VDuJPFFUE84qJfoOaWlcB02gY2yo4Zyxg5BkAEzzG0xkUy63DfcJKdTiD+7gjH7SnirDSXbZAt7u8hkBcyDIhjHjmKNa0uYB7s7h4gzx5qfDyrqk9PPyu7sla7ZuqwRlFw4wJDDyLjBPpVrpe0kfHymdsNHPgCMT5UF4NzdsYQSpYnu8CIHX6keFK29DaLXbaidpE54kcZ8CpPrS0IvDUTSHZWoJlTjAZREECSplTkcDFPmg0DUDUzUTQQZqDUQ1A0BRoaLuAEnAHNAQ0DtG/CmOgk/eBHoT6UATR3+4LrADeLjuSY2jCgfUCMf1p7s6+FtoDAMIAOPmjb9eTVdo7o/RFBMsyEKCQGY78RPmBinNNqA7ssK0EbiASVIBEHyyYPlVFBdXpUQbyASuSwABAP8lH2FRs7LrBlJMAAjgQYO0rzmMHy86hrR+q2kByZIUcxMCczAyCarezENxixJRdqiSNu6REjp3SZnyFANWuzCLe8Y+YspEdYEDoAAfehLcjpVwyXNq94MFAzwchcTkHIjjqfSv1OnhmAkAHE8+XNZeSfbq/j5fjQTe8a51iFA77juhlkQcSfGeIHjTXZmj3XVBEqMtxgD6+cUybwVxbkEhmTf8z94ggjHn/cUYY/Y8+ev8xLW6UD4LFuGCEnBIkZ8RmePHyprVm5blk3XCAQVmOhIYAdf50ppNYtybXebfulm5EnIPTofbij6DUj4Li9nb3Tn5hBHXnitXKnpNarqBDTDYYZjAmTyP5V2ntH4zAc/EbdOJDBdp46Qfc0la0ptkt3mguuzqSZCsByBg5609bui5DpAZgy8jw7rH2GfOgbIaHVqpVzgv3uZJBMDMSTFX1ZS3ZPybQPhmF84xtmB1zV32Xf+ZDypxPgf5H8xUnDxqBqRqBoCJobVM1A0Bn0NJWLodzzJYEei4B+2KPcvBEZjwqlo+gmKrOxb7C2hOYM+mwg5mcRVQj2qubNyqVCB1CyJyqmWHrmad0iXFtkKR8jbYE7wCFJn9kgnHM+lLrp02qrcKCN8+PMnwMATU21BW4sMAshVHPKqDx0Pj40Es9Dp9l5FIElZ3CQDtMtgnmSvHgKSt6W4LjDud4NuBOI2lpz0kj2PFWRcfHtKDDmUM8KrRJ+sjA/lV5r+yrdtLrBF/ZA3QcnapYkjJycU9BltDbd0CMYt4BYFcAEAD3YGfI00bO1ipO4gDOeIwfCeZjyo13SbnvibYBUbXUbTlt0QCBjaf8AVU7ert3hcUSrcAnBJnoDzxn1qdbmlY5fG7R0OmeN/d+GxCsGHzLPeAH2rtV2acFYDqcmJ4UmI4gePOBRNRpmKKEchlEGTBhu8O4ODMfeoabSgRaW83xUYFpLEfLH+/SiTU0dvyu1Vd1ZW81y2Fddyyw67uQvQDimO2buxLl10EL8Mi0T3TBIHegEcxHnR37JZEIQSJLKHADoVEST4HPHl51QfiS8w06ISCHckRz3csCPCWQ0IEftPcJFsggd1vibsEiQGIEDwnz9CaXW/DLOQd0YgAgngkxwMT5xQey+yQ6Li4WYkD4bbQAACGJKsoE7lJjkDzq2P4YZW3LeJPQOARgz02/lVTC9L5RL9Nst3p2nLd5WEEDqSI6ke1K6fVhXdtwJ3DI4jiOeP50f/hF8bQRbcLzEicySfmmeuK9uWbk96yQMHBSJE8C5tJABouOR/KLlWkSMg5FeGqhLgxu3WxmSbN0DAGAyjbnxnxpjT6pH2qrruLRi5kDzB9KWrPo9w4TUCajDSPn2mY7obHAJKge/lVfe7XRWCzu74UwIiTA6mT5DjNIM123e26d/FoX3P8pqr0jAAjORiDkH/f6ULtfU/EuBB8tv7t19uPepIdtK1pjj69tEO0ra7SqxmCsdDEkHifl9vKrr9CWbKlV7qgknkGQwz1rHaAhnEmEBBP8Af98VqHt7lcMWljglo8IyI8D/AKauXcRnJKstCouwz2xtdQQfAAnKt1jctXeruNkFywLAHAyFgqT58g/Ss32FbbUwFdf+XcqV+UsjFdpDDBwsRHTzrVW+yrqEECQ3AmQQGJGQfPPpT1eoI2tPv3AQGgMxgyAQAoEiCZJMVUaSwrvqNrF1t3WspuYZuIilieODuH0mr27f1CMF+GQi/rG81UE89OD9qoPwigbTh3P/AFbzXVABE7lCxt6Duz6ilIDlqxctB7j/AAzcfaedqkgEtiCQBih9lKbsrdBggsHBIO7ElZ4wftVjrNItxgGBgBltx13DvmI6QuZr3S2LVhBckgQfmMmO620DofIeNGjCs3WQm3c3MclWxkbY4+tZT8bkHVW0AgKst9WbcT7Ba3H6MLu1yCAybSOD3gMSDgiKwN/dd1dxiQzAlZxB290Y6TH3ov6DV9hWdtpcZMk+/wCU59ai+r1CF5sh03Ep8OS4UEDvCTuJywj6U7prYVVA4AAHjxXmq0++2ybmWf2l5raMwE7VHytbuK4W40bTHcB3ANxkggenjRbHa9luLkScbgVEQxDScFSEYyD4VX3LwW4UXVbGtRuFw9xi7XLhDThsLECCAhiKlfs3WRDt09+Vi6P1YUtuCL3+g2lp/wAIgZq9Qtri3cRj3SjNngqTgwePA4ry7pEb5lB+oz71V6fRJccl9M9oqwYNuYSQW2x5yWJjwU+FP9n6BbKkKztMCXaTgewySfWpvoM32vZ+FbcQFYOqIyYJB70mDiQGxxzz0qNIgnTp+9eLn/6kx/5ftV/+L3k216d5j/lChT6/Ff8A01WaG3+vtD9ywzervj7Ae1ZeT3V48fP9O8kmeST7madN8xGCPPmqy2YJHUEj7xTKmaysdWOXoXT6vbcXbMkhYH8RAGPrWw7L1qXCq3IKqAsHDb5HIPqMeFYm13LqPHBx6gifSZ9K0aPb+Vcg4MA8Dgg/vA5mrlZZS2t5+C7It6rVWc7btq26OYwUJBG7H/dA9q2g13wkVbhJbhQBmZ8ueQK+TdldsXBfUd5iyPaxA3yQymDwZUT9K02k7SJYm9cUC0dw3A7h3GJjxB2jxirmXrTLKXaz/HmpC6RwrN8S840ykbhtXJuQYjdsR88TA61RP2atoWQCVYsBtkGD1iI7u0N1oev15uallVg62LBkgRLXCGfpzAQA+R8ad1pi3LhVZmNot5SSDB546+JpAwbigWXWGW2pBhuCygyQJ8OPMUta1JLsqrtJBhW5UnPHToPSoavQlWtqjRbYTcj9ojx8iMe9Tv2EfJIiYUhoklT+0OTg0tB5p9e6M247dhO5YEHaCYJ4mQM+dUv4f0RKszZlkXzMmSR4xtn1rztLUG4zEM4QMBB+XdktMSAcHE+9XnZaAWLAxuY3LrR6IvHiAfejHp3iyJk1zMRwpI8iJ9jS+oQspAME9Ynz465j0ry2LoPzKy5wRnju94DxGTnnyzqzEYWiZdACCD30jIkgyRBIk586Bb7H052lABtKkbXn5TKg7t2AfCKLb1DqBuVjxkbeYzhcBeOT18ql+l2j84hu98yj9kDdkT+9+dV7B014RQxqVjDCMDHSTtAjpkEehqRYDnjrSDL9upvvN/CqqPUsx/MULSpGp1PgnwrI/wAqSw9yR6Vc9l6H4ry2A12DwR3YRsfVWrPfh6/8S3cvf9+9du+jMSPsaxy92tJxhe0dEW76fN+0PHzHnSNi7z5e9W2nud1foPyoWu0m/vLh+v8AF/XzpWLl0BZaTirVNSbeI561Q6NirlWkHzxVqt/uq3JGfUVFjfC7WNh9rqSW3QGOMCTgT6Z+tW6dqb3M94FYJ3nZEEEHqfm6+NT7N1qpJJHyiT8wHcyMUzY+G6uAkWmZYIhc9YByAeaqxl/Zd7qr7K1TKrzG9ju3yT1ypJ/ZgQK0S9s/Et7WUi4SdqjIMpOG6fMOaR0yKA4BASIbAhpKwT1EZ486cfs5ArheWBYS2FVSCMnPh7mqm2VNa238UIgcgooVoAjcQIM+UHFJWrdkH4WRcUq26IlgpPPB+bj+VQthrVol2UMTyT3dxxnxxHFVnZ10sNrHdbYtJJIk7ZGOhBoCX4hVbRVUlSxJKnju91WEeO960fZzE/5VVB6CWGOoP51h+1CTqxbLF9pVc8xzE+MVtuym/Vgz83enxnj7RVYdpZH3eBIGeKXGpYRDejRu9m2GfeiYIzBHhQ3scBAB6kdceI8enWtEDfpkcgTxEwev70DOIzR/0lTIMgddy48+9kdfGq/awyVPSNsYjH7BEiP4TUktnGDGcxmCPLa0885zQDy2LZIcKJGQVJjp0Bg8fnU9RdAVi3yxn6ftfaaFp52ieecknnpnigdrGbRX97uejd0/YmglluFjs9rjMN6aZ3aP32ST672+1Y3sa1s09pfBB981pf8A+g66OzroVu9de1aAwZ3PLZH8IPtVDwAPAAe1YzjZ830dzuL/AIV/Km1eqvs9/wBWn0pxXoAfaV4FgD0Ag+En+lS0pugDaFzwJ5/vmg6qScc936defvR9M+1rbLxMTnpJ9CePSjWxMrOCI9wsF+GszEz3fUxVmbl5lWV3AfLtbPEyQYnFI3Gb4yYMSE6keAMD1NS0eqgEKOT3JJ8YjPgCKfxh3yW9aLsEkQ10n5hG7BIUEZH1YVe3rttBtY90psnOQOndzPUn+VZrsrTuzMt0AqV5kbl3HvZjPyD2qeguQ1+2SHtq0qoImI2sJIwaNItaDtG2Cig/Ip3Y4G1GjI45GfKk006SxUbW3A5OO9kkgYHMY8KV7K1CuCjMZKAGZAIOIAPURyOZqs7U121R3SIXYRnaYGOeYJU+op6nRtX6S98bU3Lk4LMQeoloU+givolkwAOMDHTzr57+E7feBP7wH9D5GSPSt8Hp4cTl01vNSV/7/oKXVq9uahUEswA4k4FWk4t0efsf5VMPPh70sGHjj7e9CtXmxKhpxKnHl/vzFAWAaq/tW7BtgQO919WH/jYetNK8jw8j/SqPtq9+tQeCsfcqF9itz3ovKc6F+K9SX/QrR296+907f/itqi48/jN7VNnqt1t3fq7I/wC3p5z4uxb+XtTbPWTR807P+RfpTq15XUjQu8+35NRtF/0rX+Jf/wBCurqc4S0tfPb+p+ySPvS9ofqlPXeM9fmHX0rq6qJpEPeuf4T/AO1Un4QUNevznvW+c9bv8h7V1dR+yW3aZ/WA9QcHqM1Ta4zpSTk7gZPOTBz9APaurqX1RAez2I090gwRauEEcyGWD9RX0A811dV48hXqaVVdvsdyCTBXjp81dXUFOr1OBRWUcxXV1MnjHmsz2wx/SD/hX82rq6llwTpGwf8Am7/kluP9Ip811dWbV//Z">
            <a:hlinkClick r:id="rId3"/>
          </p:cNvPr>
          <p:cNvSpPr>
            <a:spLocks noChangeAspect="1" noChangeArrowheads="1"/>
          </p:cNvSpPr>
          <p:nvPr/>
        </p:nvSpPr>
        <p:spPr bwMode="auto">
          <a:xfrm>
            <a:off x="1562100" y="-1012825"/>
            <a:ext cx="1905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2003C"/>
                </a:solidFill>
                <a:latin typeface="Arial" panose="020B0604020202020204" pitchFamily="34" charset="0"/>
              </a:defRPr>
            </a:lvl1pPr>
            <a:lvl2pPr marL="742950" indent="-285750">
              <a:spcBef>
                <a:spcPct val="20000"/>
              </a:spcBef>
              <a:buChar char="–"/>
              <a:defRPr sz="2800">
                <a:solidFill>
                  <a:srgbClr val="12003C"/>
                </a:solidFill>
                <a:latin typeface="Arial" panose="020B0604020202020204" pitchFamily="34" charset="0"/>
              </a:defRPr>
            </a:lvl2pPr>
            <a:lvl3pPr marL="1143000" indent="-228600">
              <a:spcBef>
                <a:spcPct val="20000"/>
              </a:spcBef>
              <a:buChar char="•"/>
              <a:defRPr sz="2400">
                <a:solidFill>
                  <a:srgbClr val="12003C"/>
                </a:solidFill>
                <a:latin typeface="Arial" panose="020B0604020202020204" pitchFamily="34" charset="0"/>
              </a:defRPr>
            </a:lvl3pPr>
            <a:lvl4pPr marL="1600200" indent="-228600">
              <a:spcBef>
                <a:spcPct val="20000"/>
              </a:spcBef>
              <a:buChar char="–"/>
              <a:defRPr sz="2000">
                <a:solidFill>
                  <a:srgbClr val="12003C"/>
                </a:solidFill>
                <a:latin typeface="Arial" panose="020B0604020202020204" pitchFamily="34" charset="0"/>
              </a:defRPr>
            </a:lvl4pPr>
            <a:lvl5pPr marL="2057400" indent="-228600">
              <a:spcBef>
                <a:spcPct val="20000"/>
              </a:spcBef>
              <a:buChar char="»"/>
              <a:defRPr sz="2000">
                <a:solidFill>
                  <a:srgbClr val="12003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2003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2003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2003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2003C"/>
                </a:solidFill>
                <a:latin typeface="Arial" panose="020B0604020202020204" pitchFamily="34" charset="0"/>
              </a:defRPr>
            </a:lvl9pPr>
          </a:lstStyle>
          <a:p>
            <a:pPr>
              <a:spcBef>
                <a:spcPct val="0"/>
              </a:spcBef>
              <a:buFontTx/>
              <a:buNone/>
            </a:pPr>
            <a:endParaRPr lang="en-US" altLang="en-US" sz="1800">
              <a:solidFill>
                <a:schemeClr val="tx1"/>
              </a:solidFill>
            </a:endParaRPr>
          </a:p>
        </p:txBody>
      </p:sp>
      <p:pic>
        <p:nvPicPr>
          <p:cNvPr id="7202" name="Picture 6" descr="cid:image001.png@01D31D95.364A54D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372984" y="-11540"/>
            <a:ext cx="4412684" cy="7000228"/>
          </a:xfrm>
          <a:prstGeom prst="rect">
            <a:avLst/>
          </a:prstGeom>
          <a:noFill/>
          <a:ln>
            <a:noFill/>
          </a:ln>
          <a:effectLst>
            <a:softEdge rad="381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828346"/>
      </p:ext>
    </p:extLst>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altLang="en-US" smtClean="0"/>
          </a:p>
        </p:txBody>
      </p:sp>
      <p:sp>
        <p:nvSpPr>
          <p:cNvPr id="18435" name="Content Placeholder 2"/>
          <p:cNvSpPr>
            <a:spLocks noGrp="1"/>
          </p:cNvSpPr>
          <p:nvPr>
            <p:ph idx="1"/>
          </p:nvPr>
        </p:nvSpPr>
        <p:spPr/>
        <p:txBody>
          <a:bodyPr/>
          <a:lstStyle/>
          <a:p>
            <a:endParaRPr lang="en-US" altLang="en-US" smtClean="0"/>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99536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2924" y="399148"/>
            <a:ext cx="3381148" cy="1949733"/>
          </a:xfrm>
          <a:prstGeom prst="rect">
            <a:avLst/>
          </a:prstGeom>
          <a:noFill/>
          <a:ln w="0">
            <a:solidFill>
              <a:schemeClr val="tx1"/>
            </a:solidFill>
            <a:miter lim="800000"/>
            <a:headEnd/>
            <a:tailEnd/>
          </a:ln>
          <a:effectLst>
            <a:softEdge rad="1270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08813129"/>
      </p:ext>
    </p:extLst>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3200" dirty="0">
                <a:solidFill>
                  <a:schemeClr val="accent6"/>
                </a:solidFill>
              </a:rPr>
              <a:t>SPECIALIST INPUT</a:t>
            </a:r>
          </a:p>
        </p:txBody>
      </p:sp>
      <p:sp>
        <p:nvSpPr>
          <p:cNvPr id="9219" name="Rectangle 3"/>
          <p:cNvSpPr>
            <a:spLocks noGrp="1" noChangeArrowheads="1"/>
          </p:cNvSpPr>
          <p:nvPr>
            <p:ph idx="1"/>
          </p:nvPr>
        </p:nvSpPr>
        <p:spPr>
          <a:xfrm>
            <a:off x="2640013" y="1844675"/>
            <a:ext cx="3384550" cy="3168650"/>
          </a:xfrm>
        </p:spPr>
        <p:txBody>
          <a:bodyPr>
            <a:normAutofit lnSpcReduction="10000"/>
          </a:bodyPr>
          <a:lstStyle/>
          <a:p>
            <a:pPr eaLnBrk="1" hangingPunct="1">
              <a:lnSpc>
                <a:spcPct val="80000"/>
              </a:lnSpc>
              <a:buFont typeface="Wingdings" panose="05000000000000000000" pitchFamily="2" charset="2"/>
              <a:buChar char="§"/>
              <a:defRPr/>
            </a:pPr>
            <a:r>
              <a:rPr lang="en-US" altLang="en-US" sz="2400" dirty="0"/>
              <a:t>Good practice in schools</a:t>
            </a:r>
          </a:p>
          <a:p>
            <a:pPr eaLnBrk="1" hangingPunct="1">
              <a:lnSpc>
                <a:spcPct val="80000"/>
              </a:lnSpc>
              <a:buFont typeface="Wingdings" panose="05000000000000000000" pitchFamily="2" charset="2"/>
              <a:buChar char="§"/>
              <a:defRPr/>
            </a:pPr>
            <a:r>
              <a:rPr lang="en-US" altLang="en-US" sz="2400" dirty="0"/>
              <a:t>Managing Behaviour</a:t>
            </a:r>
          </a:p>
          <a:p>
            <a:pPr eaLnBrk="1" hangingPunct="1">
              <a:lnSpc>
                <a:spcPct val="80000"/>
              </a:lnSpc>
              <a:buFont typeface="Wingdings" panose="05000000000000000000" pitchFamily="2" charset="2"/>
              <a:buChar char="§"/>
              <a:defRPr/>
            </a:pPr>
            <a:r>
              <a:rPr lang="en-US" altLang="en-US" sz="2400" dirty="0"/>
              <a:t>School protocols</a:t>
            </a:r>
          </a:p>
          <a:p>
            <a:pPr eaLnBrk="1" hangingPunct="1">
              <a:lnSpc>
                <a:spcPct val="80000"/>
              </a:lnSpc>
              <a:buFont typeface="Wingdings" panose="05000000000000000000" pitchFamily="2" charset="2"/>
              <a:buChar char="§"/>
              <a:defRPr/>
            </a:pPr>
            <a:r>
              <a:rPr lang="en-US" altLang="en-US" sz="2400" dirty="0"/>
              <a:t>Lesson Planning</a:t>
            </a:r>
          </a:p>
          <a:p>
            <a:pPr eaLnBrk="1" hangingPunct="1">
              <a:lnSpc>
                <a:spcPct val="80000"/>
              </a:lnSpc>
              <a:buFont typeface="Wingdings" panose="05000000000000000000" pitchFamily="2" charset="2"/>
              <a:buChar char="§"/>
              <a:defRPr/>
            </a:pPr>
            <a:r>
              <a:rPr lang="en-US" altLang="en-US" sz="2400" dirty="0"/>
              <a:t>Lesson Delivery</a:t>
            </a:r>
          </a:p>
          <a:p>
            <a:pPr eaLnBrk="1" hangingPunct="1">
              <a:lnSpc>
                <a:spcPct val="80000"/>
              </a:lnSpc>
              <a:buFont typeface="Wingdings" panose="05000000000000000000" pitchFamily="2" charset="2"/>
              <a:buChar char="§"/>
              <a:defRPr/>
            </a:pPr>
            <a:r>
              <a:rPr lang="en-US" altLang="en-US" sz="2400" dirty="0"/>
              <a:t>Family Services</a:t>
            </a:r>
          </a:p>
          <a:p>
            <a:pPr eaLnBrk="1" hangingPunct="1">
              <a:lnSpc>
                <a:spcPct val="80000"/>
              </a:lnSpc>
              <a:buFont typeface="Wingdings" panose="05000000000000000000" pitchFamily="2" charset="2"/>
              <a:buChar char="§"/>
              <a:defRPr/>
            </a:pPr>
            <a:r>
              <a:rPr lang="en-US" altLang="en-US" sz="2400" dirty="0"/>
              <a:t>Prevent</a:t>
            </a:r>
          </a:p>
          <a:p>
            <a:pPr marL="0" indent="0">
              <a:lnSpc>
                <a:spcPct val="80000"/>
              </a:lnSpc>
              <a:buNone/>
              <a:defRPr/>
            </a:pPr>
            <a:endParaRPr lang="en-US" altLang="en-US" dirty="0"/>
          </a:p>
          <a:p>
            <a:pPr marL="0" indent="0">
              <a:lnSpc>
                <a:spcPct val="80000"/>
              </a:lnSpc>
              <a:buNone/>
              <a:defRPr/>
            </a:pPr>
            <a:endParaRPr lang="en-US" altLang="en-US" dirty="0"/>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963" y="1628775"/>
            <a:ext cx="652462"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noChangeArrowheads="1"/>
          </p:cNvSpPr>
          <p:nvPr/>
        </p:nvSpPr>
        <p:spPr bwMode="auto">
          <a:xfrm>
            <a:off x="6438900" y="1773239"/>
            <a:ext cx="3384550"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rgbClr val="12003C"/>
                </a:solidFill>
                <a:latin typeface="+mn-lt"/>
                <a:ea typeface="+mn-ea"/>
                <a:cs typeface="+mn-cs"/>
              </a:defRPr>
            </a:lvl1pPr>
            <a:lvl2pPr marL="742950" indent="-285750" algn="l" rtl="0" eaLnBrk="0" fontAlgn="base" hangingPunct="0">
              <a:spcBef>
                <a:spcPct val="20000"/>
              </a:spcBef>
              <a:spcAft>
                <a:spcPct val="0"/>
              </a:spcAft>
              <a:buChar char="–"/>
              <a:defRPr sz="2800">
                <a:solidFill>
                  <a:srgbClr val="12003C"/>
                </a:solidFill>
                <a:latin typeface="+mn-lt"/>
              </a:defRPr>
            </a:lvl2pPr>
            <a:lvl3pPr marL="1143000" indent="-228600" algn="l" rtl="0" eaLnBrk="0" fontAlgn="base" hangingPunct="0">
              <a:spcBef>
                <a:spcPct val="20000"/>
              </a:spcBef>
              <a:spcAft>
                <a:spcPct val="0"/>
              </a:spcAft>
              <a:buChar char="•"/>
              <a:defRPr sz="2400">
                <a:solidFill>
                  <a:srgbClr val="12003C"/>
                </a:solidFill>
                <a:latin typeface="+mn-lt"/>
              </a:defRPr>
            </a:lvl3pPr>
            <a:lvl4pPr marL="1600200" indent="-228600" algn="l" rtl="0" eaLnBrk="0" fontAlgn="base" hangingPunct="0">
              <a:spcBef>
                <a:spcPct val="20000"/>
              </a:spcBef>
              <a:spcAft>
                <a:spcPct val="0"/>
              </a:spcAft>
              <a:buChar char="–"/>
              <a:defRPr sz="2000">
                <a:solidFill>
                  <a:srgbClr val="12003C"/>
                </a:solidFill>
                <a:latin typeface="+mn-lt"/>
              </a:defRPr>
            </a:lvl4pPr>
            <a:lvl5pPr marL="2057400" indent="-228600" algn="l" rtl="0" eaLnBrk="0" fontAlgn="base" hangingPunct="0">
              <a:spcBef>
                <a:spcPct val="20000"/>
              </a:spcBef>
              <a:spcAft>
                <a:spcPct val="0"/>
              </a:spcAft>
              <a:buChar char="»"/>
              <a:defRPr sz="2000">
                <a:solidFill>
                  <a:srgbClr val="12003C"/>
                </a:solidFill>
                <a:latin typeface="+mn-lt"/>
              </a:defRPr>
            </a:lvl5pPr>
            <a:lvl6pPr marL="2514600" indent="-228600" algn="l" rtl="0" fontAlgn="base">
              <a:spcBef>
                <a:spcPct val="20000"/>
              </a:spcBef>
              <a:spcAft>
                <a:spcPct val="0"/>
              </a:spcAft>
              <a:buChar char="»"/>
              <a:defRPr sz="2000">
                <a:solidFill>
                  <a:srgbClr val="12003C"/>
                </a:solidFill>
                <a:latin typeface="+mn-lt"/>
              </a:defRPr>
            </a:lvl6pPr>
            <a:lvl7pPr marL="2971800" indent="-228600" algn="l" rtl="0" fontAlgn="base">
              <a:spcBef>
                <a:spcPct val="20000"/>
              </a:spcBef>
              <a:spcAft>
                <a:spcPct val="0"/>
              </a:spcAft>
              <a:buChar char="»"/>
              <a:defRPr sz="2000">
                <a:solidFill>
                  <a:srgbClr val="12003C"/>
                </a:solidFill>
                <a:latin typeface="+mn-lt"/>
              </a:defRPr>
            </a:lvl7pPr>
            <a:lvl8pPr marL="3429000" indent="-228600" algn="l" rtl="0" fontAlgn="base">
              <a:spcBef>
                <a:spcPct val="20000"/>
              </a:spcBef>
              <a:spcAft>
                <a:spcPct val="0"/>
              </a:spcAft>
              <a:buChar char="»"/>
              <a:defRPr sz="2000">
                <a:solidFill>
                  <a:srgbClr val="12003C"/>
                </a:solidFill>
                <a:latin typeface="+mn-lt"/>
              </a:defRPr>
            </a:lvl8pPr>
            <a:lvl9pPr marL="3886200" indent="-228600" algn="l" rtl="0" fontAlgn="base">
              <a:spcBef>
                <a:spcPct val="20000"/>
              </a:spcBef>
              <a:spcAft>
                <a:spcPct val="0"/>
              </a:spcAft>
              <a:buChar char="»"/>
              <a:defRPr sz="2000">
                <a:solidFill>
                  <a:srgbClr val="12003C"/>
                </a:solidFill>
                <a:latin typeface="+mn-lt"/>
              </a:defRPr>
            </a:lvl9pPr>
          </a:lstStyle>
          <a:p>
            <a:pPr eaLnBrk="1" hangingPunct="1">
              <a:lnSpc>
                <a:spcPct val="80000"/>
              </a:lnSpc>
              <a:buFont typeface="Wingdings" panose="05000000000000000000" pitchFamily="2" charset="2"/>
              <a:buChar char="§"/>
              <a:defRPr/>
            </a:pPr>
            <a:r>
              <a:rPr lang="en-US" altLang="en-US" sz="2400" kern="0" dirty="0"/>
              <a:t>Safeguarding</a:t>
            </a:r>
          </a:p>
          <a:p>
            <a:pPr eaLnBrk="1" hangingPunct="1">
              <a:lnSpc>
                <a:spcPct val="80000"/>
              </a:lnSpc>
              <a:buFont typeface="Wingdings" panose="05000000000000000000" pitchFamily="2" charset="2"/>
              <a:buChar char="§"/>
              <a:defRPr/>
            </a:pPr>
            <a:r>
              <a:rPr lang="en-US" altLang="en-US" sz="2400" kern="0" dirty="0"/>
              <a:t>Hate Crime</a:t>
            </a:r>
          </a:p>
          <a:p>
            <a:pPr eaLnBrk="1" hangingPunct="1">
              <a:lnSpc>
                <a:spcPct val="80000"/>
              </a:lnSpc>
              <a:buFont typeface="Wingdings" panose="05000000000000000000" pitchFamily="2" charset="2"/>
              <a:buChar char="§"/>
              <a:defRPr/>
            </a:pPr>
            <a:r>
              <a:rPr lang="en-US" altLang="en-US" sz="2400" kern="0" dirty="0"/>
              <a:t>Partnership Working</a:t>
            </a:r>
          </a:p>
          <a:p>
            <a:pPr eaLnBrk="1" hangingPunct="1">
              <a:lnSpc>
                <a:spcPct val="80000"/>
              </a:lnSpc>
              <a:buFont typeface="Wingdings" panose="05000000000000000000" pitchFamily="2" charset="2"/>
              <a:buChar char="§"/>
              <a:defRPr/>
            </a:pPr>
            <a:r>
              <a:rPr lang="en-US" altLang="en-US" sz="2400" kern="0" dirty="0"/>
              <a:t>Information Sharing</a:t>
            </a:r>
          </a:p>
          <a:p>
            <a:pPr eaLnBrk="1" hangingPunct="1">
              <a:lnSpc>
                <a:spcPct val="80000"/>
              </a:lnSpc>
              <a:buFont typeface="Wingdings" panose="05000000000000000000" pitchFamily="2" charset="2"/>
              <a:buChar char="§"/>
              <a:defRPr/>
            </a:pPr>
            <a:r>
              <a:rPr lang="en-US" altLang="en-US" sz="2400" kern="0" dirty="0"/>
              <a:t>Restorative  Practice</a:t>
            </a:r>
          </a:p>
          <a:p>
            <a:pPr eaLnBrk="1" hangingPunct="1">
              <a:lnSpc>
                <a:spcPct val="80000"/>
              </a:lnSpc>
              <a:buFont typeface="Wingdings" panose="05000000000000000000" pitchFamily="2" charset="2"/>
              <a:buChar char="§"/>
              <a:defRPr/>
            </a:pPr>
            <a:r>
              <a:rPr lang="en-US" altLang="en-US" sz="2400" kern="0" dirty="0"/>
              <a:t>Knowledge Check</a:t>
            </a:r>
          </a:p>
          <a:p>
            <a:pPr eaLnBrk="1" hangingPunct="1">
              <a:lnSpc>
                <a:spcPct val="80000"/>
              </a:lnSpc>
              <a:buFont typeface="Wingdings" panose="05000000000000000000" pitchFamily="2" charset="2"/>
              <a:buChar char="§"/>
              <a:defRPr/>
            </a:pPr>
            <a:r>
              <a:rPr lang="en-US" altLang="en-US" sz="2400" kern="0" dirty="0"/>
              <a:t>PRESENTATIONS</a:t>
            </a:r>
          </a:p>
          <a:p>
            <a:pPr marL="0" indent="0" eaLnBrk="1" hangingPunct="1">
              <a:lnSpc>
                <a:spcPct val="80000"/>
              </a:lnSpc>
              <a:buNone/>
              <a:defRPr/>
            </a:pPr>
            <a:endParaRPr lang="en-US" altLang="en-US" sz="2000" kern="0" dirty="0"/>
          </a:p>
          <a:p>
            <a:pPr marL="0" indent="0" eaLnBrk="1" hangingPunct="1">
              <a:lnSpc>
                <a:spcPct val="80000"/>
              </a:lnSpc>
              <a:buNone/>
              <a:defRPr/>
            </a:pPr>
            <a:endParaRPr lang="en-US" altLang="en-US" sz="2000" kern="0" dirty="0"/>
          </a:p>
          <a:p>
            <a:pPr marL="0" indent="0" eaLnBrk="1" hangingPunct="1">
              <a:lnSpc>
                <a:spcPct val="80000"/>
              </a:lnSpc>
              <a:buNone/>
              <a:defRPr/>
            </a:pPr>
            <a:endParaRPr lang="en-US" altLang="en-US" sz="2000" kern="0" dirty="0"/>
          </a:p>
          <a:p>
            <a:pPr marL="0" indent="0" eaLnBrk="1" hangingPunct="1">
              <a:lnSpc>
                <a:spcPct val="80000"/>
              </a:lnSpc>
              <a:buNone/>
              <a:defRPr/>
            </a:pPr>
            <a:endParaRPr lang="en-US" altLang="en-US" sz="2000" kern="0" dirty="0"/>
          </a:p>
        </p:txBody>
      </p:sp>
    </p:spTree>
    <p:extLst>
      <p:ext uri="{BB962C8B-B14F-4D97-AF65-F5344CB8AC3E}">
        <p14:creationId xmlns:p14="http://schemas.microsoft.com/office/powerpoint/2010/main" val="3184617287"/>
      </p:ext>
    </p:extLst>
  </p:cSld>
  <p:clrMapOvr>
    <a:masterClrMapping/>
  </p:clrMapOvr>
  <p:transition spd="slow">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12938" y="247651"/>
            <a:ext cx="6350000" cy="885825"/>
          </a:xfrm>
        </p:spPr>
        <p:txBody>
          <a:bodyPr/>
          <a:lstStyle/>
          <a:p>
            <a:pPr eaLnBrk="1" hangingPunct="1">
              <a:defRPr/>
            </a:pPr>
            <a:r>
              <a:rPr lang="en-GB" altLang="en-US" sz="3200" dirty="0">
                <a:solidFill>
                  <a:schemeClr val="accent6"/>
                </a:solidFill>
              </a:rPr>
              <a:t>WHAT WILL THE SEIO DO?</a:t>
            </a:r>
          </a:p>
        </p:txBody>
      </p:sp>
      <p:sp>
        <p:nvSpPr>
          <p:cNvPr id="9219" name="Rectangle 3"/>
          <p:cNvSpPr>
            <a:spLocks noGrp="1" noChangeArrowheads="1"/>
          </p:cNvSpPr>
          <p:nvPr>
            <p:ph idx="1"/>
          </p:nvPr>
        </p:nvSpPr>
        <p:spPr>
          <a:xfrm>
            <a:off x="2711451" y="1412875"/>
            <a:ext cx="6913563" cy="3962400"/>
          </a:xfrm>
        </p:spPr>
        <p:txBody>
          <a:bodyPr>
            <a:normAutofit fontScale="92500" lnSpcReduction="10000"/>
          </a:bodyPr>
          <a:lstStyle/>
          <a:p>
            <a:pPr eaLnBrk="1" hangingPunct="1">
              <a:lnSpc>
                <a:spcPct val="80000"/>
              </a:lnSpc>
              <a:buFont typeface="Wingdings" panose="05000000000000000000" pitchFamily="2" charset="2"/>
              <a:buChar char="§"/>
              <a:defRPr/>
            </a:pPr>
            <a:r>
              <a:rPr lang="en-US" altLang="en-US" dirty="0"/>
              <a:t>50% Classroom based</a:t>
            </a:r>
          </a:p>
          <a:p>
            <a:pPr eaLnBrk="1" hangingPunct="1">
              <a:lnSpc>
                <a:spcPct val="80000"/>
              </a:lnSpc>
              <a:buFont typeface="Wingdings" panose="05000000000000000000" pitchFamily="2" charset="2"/>
              <a:buChar char="§"/>
              <a:defRPr/>
            </a:pPr>
            <a:r>
              <a:rPr lang="en-US" altLang="en-US" dirty="0"/>
              <a:t>50% Safeguarding activity</a:t>
            </a:r>
          </a:p>
          <a:p>
            <a:pPr marL="0" indent="0">
              <a:lnSpc>
                <a:spcPct val="80000"/>
              </a:lnSpc>
              <a:buNone/>
              <a:defRPr/>
            </a:pPr>
            <a:endParaRPr lang="en-US" altLang="en-US" b="1" dirty="0"/>
          </a:p>
          <a:p>
            <a:pPr marL="0" indent="0">
              <a:lnSpc>
                <a:spcPct val="80000"/>
              </a:lnSpc>
              <a:buNone/>
              <a:defRPr/>
            </a:pPr>
            <a:r>
              <a:rPr lang="en-US" altLang="en-US" b="1" dirty="0"/>
              <a:t>Classroom</a:t>
            </a:r>
          </a:p>
          <a:p>
            <a:pPr marL="0" indent="0">
              <a:lnSpc>
                <a:spcPct val="80000"/>
              </a:lnSpc>
              <a:buNone/>
              <a:defRPr/>
            </a:pPr>
            <a:endParaRPr lang="en-US" altLang="en-US" b="1" dirty="0"/>
          </a:p>
          <a:p>
            <a:pPr eaLnBrk="1" hangingPunct="1">
              <a:lnSpc>
                <a:spcPct val="80000"/>
              </a:lnSpc>
              <a:buFont typeface="Wingdings" panose="05000000000000000000" pitchFamily="2" charset="2"/>
              <a:buChar char="§"/>
              <a:defRPr/>
            </a:pPr>
            <a:r>
              <a:rPr lang="en-US" altLang="en-US" dirty="0"/>
              <a:t>Critical Core delivery </a:t>
            </a:r>
          </a:p>
          <a:p>
            <a:pPr eaLnBrk="1" hangingPunct="1">
              <a:lnSpc>
                <a:spcPct val="80000"/>
              </a:lnSpc>
              <a:buFont typeface="Wingdings" panose="05000000000000000000" pitchFamily="2" charset="2"/>
              <a:buChar char="§"/>
              <a:defRPr/>
            </a:pPr>
            <a:r>
              <a:rPr lang="en-US" altLang="en-US" dirty="0"/>
              <a:t>Targeted lesson delivery</a:t>
            </a:r>
          </a:p>
          <a:p>
            <a:pPr eaLnBrk="1" hangingPunct="1">
              <a:lnSpc>
                <a:spcPct val="80000"/>
              </a:lnSpc>
              <a:buFont typeface="Wingdings" panose="05000000000000000000" pitchFamily="2" charset="2"/>
              <a:buChar char="§"/>
              <a:defRPr/>
            </a:pPr>
            <a:endParaRPr lang="en-US" altLang="en-US" dirty="0"/>
          </a:p>
          <a:p>
            <a:pPr marL="0" indent="0">
              <a:lnSpc>
                <a:spcPct val="80000"/>
              </a:lnSpc>
              <a:buNone/>
              <a:defRPr/>
            </a:pPr>
            <a:r>
              <a:rPr lang="en-US" altLang="en-US" b="1" dirty="0"/>
              <a:t>Safeguarding</a:t>
            </a:r>
          </a:p>
          <a:p>
            <a:pPr marL="0" indent="0">
              <a:lnSpc>
                <a:spcPct val="80000"/>
              </a:lnSpc>
              <a:buNone/>
              <a:defRPr/>
            </a:pPr>
            <a:endParaRPr lang="en-US" altLang="en-US" dirty="0"/>
          </a:p>
          <a:p>
            <a:pPr eaLnBrk="1" hangingPunct="1">
              <a:lnSpc>
                <a:spcPct val="80000"/>
              </a:lnSpc>
              <a:buFont typeface="Wingdings" panose="05000000000000000000" pitchFamily="2" charset="2"/>
              <a:buChar char="§"/>
              <a:defRPr/>
            </a:pPr>
            <a:r>
              <a:rPr lang="en-US" altLang="en-US" dirty="0"/>
              <a:t>Restorative Justice /Practice</a:t>
            </a:r>
          </a:p>
          <a:p>
            <a:pPr eaLnBrk="1" hangingPunct="1">
              <a:lnSpc>
                <a:spcPct val="80000"/>
              </a:lnSpc>
              <a:buFont typeface="Wingdings" panose="05000000000000000000" pitchFamily="2" charset="2"/>
              <a:buChar char="§"/>
              <a:defRPr/>
            </a:pPr>
            <a:r>
              <a:rPr lang="en-US" altLang="en-US" dirty="0"/>
              <a:t>Patrols</a:t>
            </a:r>
          </a:p>
          <a:p>
            <a:pPr marL="0" indent="0">
              <a:lnSpc>
                <a:spcPct val="80000"/>
              </a:lnSpc>
              <a:buNone/>
              <a:defRPr/>
            </a:pPr>
            <a:endParaRPr lang="en-US" altLang="en-US" dirty="0"/>
          </a:p>
          <a:p>
            <a:pPr marL="0" indent="0">
              <a:lnSpc>
                <a:spcPct val="80000"/>
              </a:lnSpc>
              <a:buNone/>
              <a:defRPr/>
            </a:pPr>
            <a:endParaRPr lang="en-US" altLang="en-US" dirty="0"/>
          </a:p>
          <a:p>
            <a:pPr marL="0" indent="0">
              <a:lnSpc>
                <a:spcPct val="80000"/>
              </a:lnSpc>
              <a:buNone/>
              <a:defRPr/>
            </a:pPr>
            <a:endParaRPr lang="en-US" altLang="en-US" dirty="0"/>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963" y="1628775"/>
            <a:ext cx="652462"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TextBox 1"/>
          <p:cNvSpPr txBox="1">
            <a:spLocks noChangeArrowheads="1"/>
          </p:cNvSpPr>
          <p:nvPr/>
        </p:nvSpPr>
        <p:spPr bwMode="auto">
          <a:xfrm>
            <a:off x="6888164" y="4427539"/>
            <a:ext cx="23764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rgbClr val="12003C"/>
                </a:solidFill>
                <a:latin typeface="Arial" panose="020B0604020202020204" pitchFamily="34" charset="0"/>
              </a:defRPr>
            </a:lvl1pPr>
            <a:lvl2pPr marL="742950" indent="-285750">
              <a:spcBef>
                <a:spcPct val="20000"/>
              </a:spcBef>
              <a:buChar char="–"/>
              <a:defRPr sz="2800">
                <a:solidFill>
                  <a:srgbClr val="12003C"/>
                </a:solidFill>
                <a:latin typeface="Arial" panose="020B0604020202020204" pitchFamily="34" charset="0"/>
              </a:defRPr>
            </a:lvl2pPr>
            <a:lvl3pPr marL="1143000" indent="-228600">
              <a:spcBef>
                <a:spcPct val="20000"/>
              </a:spcBef>
              <a:buChar char="•"/>
              <a:defRPr sz="2400">
                <a:solidFill>
                  <a:srgbClr val="12003C"/>
                </a:solidFill>
                <a:latin typeface="Arial" panose="020B0604020202020204" pitchFamily="34" charset="0"/>
              </a:defRPr>
            </a:lvl3pPr>
            <a:lvl4pPr marL="1600200" indent="-228600">
              <a:spcBef>
                <a:spcPct val="20000"/>
              </a:spcBef>
              <a:buChar char="–"/>
              <a:defRPr sz="2000">
                <a:solidFill>
                  <a:srgbClr val="12003C"/>
                </a:solidFill>
                <a:latin typeface="Arial" panose="020B0604020202020204" pitchFamily="34" charset="0"/>
              </a:defRPr>
            </a:lvl4pPr>
            <a:lvl5pPr marL="2057400" indent="-228600">
              <a:spcBef>
                <a:spcPct val="20000"/>
              </a:spcBef>
              <a:buChar char="»"/>
              <a:defRPr sz="2000">
                <a:solidFill>
                  <a:srgbClr val="12003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2003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2003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2003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2003C"/>
                </a:solidFill>
                <a:latin typeface="Arial" panose="020B0604020202020204" pitchFamily="34" charset="0"/>
              </a:defRPr>
            </a:lvl9pPr>
          </a:lstStyle>
          <a:p>
            <a:pPr>
              <a:spcBef>
                <a:spcPct val="0"/>
              </a:spcBef>
              <a:buFont typeface="Wingdings" panose="05000000000000000000" pitchFamily="2" charset="2"/>
              <a:buChar char="§"/>
            </a:pPr>
            <a:r>
              <a:rPr lang="en-GB" altLang="en-US" sz="2000">
                <a:solidFill>
                  <a:schemeClr val="tx1"/>
                </a:solidFill>
              </a:rPr>
              <a:t>Meetings</a:t>
            </a:r>
          </a:p>
          <a:p>
            <a:pPr>
              <a:spcBef>
                <a:spcPct val="0"/>
              </a:spcBef>
              <a:buFont typeface="Wingdings" panose="05000000000000000000" pitchFamily="2" charset="2"/>
              <a:buChar char="§"/>
            </a:pPr>
            <a:r>
              <a:rPr lang="en-GB" altLang="en-US" sz="2000">
                <a:solidFill>
                  <a:schemeClr val="tx1"/>
                </a:solidFill>
              </a:rPr>
              <a:t>Problem Solving</a:t>
            </a:r>
          </a:p>
        </p:txBody>
      </p:sp>
    </p:spTree>
    <p:extLst>
      <p:ext uri="{BB962C8B-B14F-4D97-AF65-F5344CB8AC3E}">
        <p14:creationId xmlns:p14="http://schemas.microsoft.com/office/powerpoint/2010/main" val="346816910"/>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9681" y="807720"/>
            <a:ext cx="9662160" cy="519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371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664201" y="257176"/>
            <a:ext cx="4824413" cy="885825"/>
          </a:xfrm>
        </p:spPr>
        <p:txBody>
          <a:bodyPr/>
          <a:lstStyle/>
          <a:p>
            <a:pPr algn="ctr" eaLnBrk="1" hangingPunct="1">
              <a:defRPr/>
            </a:pPr>
            <a:r>
              <a:rPr lang="en-GB" altLang="en-US" sz="3200" dirty="0">
                <a:solidFill>
                  <a:schemeClr val="accent6"/>
                </a:solidFill>
              </a:rPr>
              <a:t>CRITICAL CORE DELIVERY</a:t>
            </a:r>
          </a:p>
        </p:txBody>
      </p:sp>
      <p:sp>
        <p:nvSpPr>
          <p:cNvPr id="24579" name="Rectangle 3"/>
          <p:cNvSpPr>
            <a:spLocks noGrp="1" noChangeArrowheads="1"/>
          </p:cNvSpPr>
          <p:nvPr>
            <p:ph idx="1"/>
          </p:nvPr>
        </p:nvSpPr>
        <p:spPr>
          <a:xfrm>
            <a:off x="5808663" y="1747838"/>
            <a:ext cx="4464050" cy="3962400"/>
          </a:xfrm>
        </p:spPr>
        <p:txBody>
          <a:bodyPr/>
          <a:lstStyle/>
          <a:p>
            <a:pPr marL="457200" indent="-457200">
              <a:lnSpc>
                <a:spcPct val="80000"/>
              </a:lnSpc>
              <a:buFontTx/>
              <a:buAutoNum type="arabicPeriod"/>
            </a:pPr>
            <a:r>
              <a:rPr lang="en-US" altLang="en-US"/>
              <a:t>Substance Misuse (Drugs, Alcohol, NPS)</a:t>
            </a:r>
          </a:p>
          <a:p>
            <a:pPr marL="457200" indent="-457200">
              <a:lnSpc>
                <a:spcPct val="80000"/>
              </a:lnSpc>
              <a:buFontTx/>
              <a:buAutoNum type="arabicPeriod"/>
            </a:pPr>
            <a:endParaRPr lang="en-US" altLang="en-US"/>
          </a:p>
          <a:p>
            <a:pPr marL="457200" indent="-457200">
              <a:lnSpc>
                <a:spcPct val="80000"/>
              </a:lnSpc>
              <a:buFontTx/>
              <a:buAutoNum type="arabicPeriod"/>
            </a:pPr>
            <a:r>
              <a:rPr lang="en-US" altLang="en-US"/>
              <a:t>Cyber Crime / Safety (CSE / Bullying)</a:t>
            </a:r>
          </a:p>
          <a:p>
            <a:pPr marL="457200" indent="-457200">
              <a:lnSpc>
                <a:spcPct val="80000"/>
              </a:lnSpc>
              <a:buNone/>
            </a:pPr>
            <a:r>
              <a:rPr lang="en-US" altLang="en-US"/>
              <a:t> </a:t>
            </a:r>
          </a:p>
          <a:p>
            <a:pPr marL="457200" indent="-457200">
              <a:lnSpc>
                <a:spcPct val="80000"/>
              </a:lnSpc>
              <a:buNone/>
            </a:pPr>
            <a:r>
              <a:rPr lang="en-US" altLang="en-US"/>
              <a:t>3.    Violence (Knife crime)</a:t>
            </a:r>
          </a:p>
          <a:p>
            <a:pPr marL="457200" indent="-457200">
              <a:lnSpc>
                <a:spcPct val="80000"/>
              </a:lnSpc>
              <a:buNone/>
            </a:pPr>
            <a:r>
              <a:rPr lang="en-US" altLang="en-US"/>
              <a:t> </a:t>
            </a:r>
          </a:p>
          <a:p>
            <a:pPr marL="457200" indent="-457200">
              <a:lnSpc>
                <a:spcPct val="80000"/>
              </a:lnSpc>
              <a:buNone/>
            </a:pPr>
            <a:r>
              <a:rPr lang="en-US" altLang="en-US"/>
              <a:t>4.    ASB  </a:t>
            </a:r>
          </a:p>
          <a:p>
            <a:pPr marL="457200" indent="-457200">
              <a:lnSpc>
                <a:spcPct val="80000"/>
              </a:lnSpc>
              <a:buFontTx/>
              <a:buAutoNum type="arabicPeriod"/>
            </a:pPr>
            <a:endParaRPr lang="en-US" altLang="en-US"/>
          </a:p>
          <a:p>
            <a:pPr marL="457200" indent="-457200">
              <a:lnSpc>
                <a:spcPct val="80000"/>
              </a:lnSpc>
              <a:buNone/>
            </a:pPr>
            <a:endParaRPr lang="en-US" altLang="en-US"/>
          </a:p>
          <a:p>
            <a:pPr marL="457200" indent="-457200">
              <a:lnSpc>
                <a:spcPct val="80000"/>
              </a:lnSpc>
              <a:buNone/>
            </a:pPr>
            <a:endParaRPr lang="en-US" altLang="en-US"/>
          </a:p>
          <a:p>
            <a:pPr marL="457200" indent="-457200">
              <a:lnSpc>
                <a:spcPct val="80000"/>
              </a:lnSpc>
              <a:buNone/>
            </a:pPr>
            <a:endParaRPr lang="en-US" altLang="en-US"/>
          </a:p>
        </p:txBody>
      </p:sp>
      <p:sp>
        <p:nvSpPr>
          <p:cNvPr id="24580" name="AutoShape 8" descr="data:image/jpeg;base64,/9j/4AAQSkZJRgABAQAAAQABAAD/2wCEAAkGBxQSEhQUExQWFRQXFxcXFxgWFxcdFBweHBUaFhgcHRUYHCggGBwlHBYWIjEhJSkrLi4uGCAzODQsNygtLiwBCgoKDg0OGhAQGiwkHCQsLC8sLCwsLCwsLCwsLCwsLCwsLCwsLCwsLCwsLCwsLCwsLCwsLCwsLCwsLCwsLCw3LP/AABEIALIAoAMBIgACEQEDEQH/xAAbAAACAwEBAQAAAAAAAAAAAAADBAIFBgABB//EAD8QAAIBAwMBBgQCCAQGAwEAAAECEQADIQQSMUEFIlFhgZETMnGhBrEUI0JSYtHh8HKCksEVJDNTs8Jjg7IH/8QAGQEAAwEBAQAAAAAAAAAAAAAAAAECAwQF/8QAIREBAQADAAICAgMAAAAAAAAAAAECETEDIRJBQlEEEyL/2gAMAwEAAhEDEQA/AKtFoypXItGVaxU8VaIqVNVoirQEFWpqlTC1OIEngCTQCus1K2l3N6DqT4CqO52gz5Jgfuj+81X9oa9r90GMCQo8BP50a0v1PnSqpNjm/HlTVrtFjSDJ5VAOQePrU7VcK1Gg1e47Tz0PQ1YBKy6sV2+4Nay0ZAPiAfcTVRGg9tebKPtrtlMF9lRKUyVqJWgixSolaZK1ArQCpWhstNlaGy0Aii0ZVqKLR1WmHKtFC1yiiKKA8C0j29qBbsP4sNo9eftNWQWs/wDjI920p6scfQf1pGok08KDgT705ZtgCh6vBtoBLNtUCR1MTnpmiaZ5UgzO2ZGAOOpOeeKjKW8b+KyT2OR5VC5bBxRbd8EfMDwB4kt5dIxP1Fea1ilwo5QNJESfoYPB4PtWeq6LliSW4Qdh+qmtz2aZtWz/AAL+VYq2AbgBHQj7Vsfw8pFhPKfzrXFx5z2d2122ixXbapAJWolaOVqJWgAFaiVo5WoFaAXK0NlpkrUCtBK1BRlFQQUZRTCSiiqK8UURRQHAVmfxukfBfoN6+Unaf9jWqApftHs9b9trbdeD4GMGg2B0ZIeSc4yOfLNW2nQKhwM48/Tx9arrdjY+wiCoAYeBAyKstRNtRgsYkAQD96yyrt8Unx9lAm/dxjEGJic+tTTTbknBjHmPzke1SFwlZNufQz08R/cUfS3QymARjggiKVti5jL1Va1Su1wZIOfpj+lbv8MmdOv1b86y1rSm44tiJc7c8ZyT9q3mk0q20VF+VRAnk+Z86vHjk8sky9Jba6KJFdFWyCivCtFiokUAErUStGIqBFIgCtQIo5FDIoNVJR1FBSjpTIVRRVFDWirQaQFTArwVIeJ4GSTx70BkfxNp9moDjh1B9R3W/wDU+tD1Lzt8IifOnO3tYt5raLBA3GQQTmAPoDBx5Utp0iBWOfXV4rfi8AMfNnwqOnMb/oJpq5ZX90UJ06cD7VLa1YfhWyGuu5A7iiJ6FyQseiN71qgKy/4d1SoHhQSWhzw2PlA8QA3HnWosuGAKkMD1FbY8cOd3lXsV0VKuiqShFRIohqJoARFRIohFQNBBtQyKK1QagKZKOlASjJQB1r27fVBudgo8z+Q60nrNUUB2iTiY5E4GP74pI6FSvxjuuOR3d5JHUTt8Mz/lo0D/APxlOVVikwXKkDyIWNzCcY8RSd3UXb8ATtKkhIIB6y8HjmFnMdaVtXsNLK7FQs9ccEDrgtgeFPpZCupcAAW3YeIKxPXkbh0FMt7VSWCWLkQWg4EekdKctpRLl0SYz3jkcc11vxFc2XXfhPQht+VDuJPFFUE84qJfoOaWlcB02gY2yo4Zyxg5BkAEzzG0xkUy63DfcJKdTiD+7gjH7SnirDSXbZAt7u8hkBcyDIhjHjmKNa0uYB7s7h4gzx5qfDyrqk9PPyu7sla7ZuqwRlFw4wJDDyLjBPpVrpe0kfHymdsNHPgCMT5UF4NzdsYQSpYnu8CIHX6keFK29DaLXbaidpE54kcZ8CpPrS0IvDUTSHZWoJlTjAZREECSplTkcDFPmg0DUDUzUTQQZqDUQ1A0BRoaLuAEnAHNAQ0DtG/CmOgk/eBHoT6UATR3+4LrADeLjuSY2jCgfUCMf1p7s6+FtoDAMIAOPmjb9eTVdo7o/RFBMsyEKCQGY78RPmBinNNqA7ssK0EbiASVIBEHyyYPlVFBdXpUQbyASuSwABAP8lH2FRs7LrBlJMAAjgQYO0rzmMHy86hrR+q2kByZIUcxMCczAyCarezENxixJRdqiSNu6REjp3SZnyFANWuzCLe8Y+YspEdYEDoAAfehLcjpVwyXNq94MFAzwchcTkHIjjqfSv1OnhmAkAHE8+XNZeSfbq/j5fjQTe8a51iFA77juhlkQcSfGeIHjTXZmj3XVBEqMtxgD6+cUybwVxbkEhmTf8z94ggjHn/cUYY/Y8+ev8xLW6UD4LFuGCEnBIkZ8RmePHyprVm5blk3XCAQVmOhIYAdf50ppNYtybXebfulm5EnIPTofbij6DUj4Li9nb3Tn5hBHXnitXKnpNarqBDTDYYZjAmTyP5V2ntH4zAc/EbdOJDBdp46Qfc0la0ptkt3mguuzqSZCsByBg5609bui5DpAZgy8jw7rH2GfOgbIaHVqpVzgv3uZJBMDMSTFX1ZS3ZPybQPhmF84xtmB1zV32Xf+ZDypxPgf5H8xUnDxqBqRqBoCJobVM1A0Bn0NJWLodzzJYEei4B+2KPcvBEZjwqlo+gmKrOxb7C2hOYM+mwg5mcRVQj2qubNyqVCB1CyJyqmWHrmad0iXFtkKR8jbYE7wCFJn9kgnHM+lLrp02qrcKCN8+PMnwMATU21BW4sMAshVHPKqDx0Pj40Es9Dp9l5FIElZ3CQDtMtgnmSvHgKSt6W4LjDud4NuBOI2lpz0kj2PFWRcfHtKDDmUM8KrRJ+sjA/lV5r+yrdtLrBF/ZA3QcnapYkjJycU9BltDbd0CMYt4BYFcAEAD3YGfI00bO1ipO4gDOeIwfCeZjyo13SbnvibYBUbXUbTlt0QCBjaf8AVU7ert3hcUSrcAnBJnoDzxn1qdbmlY5fG7R0OmeN/d+GxCsGHzLPeAH2rtV2acFYDqcmJ4UmI4gePOBRNRpmKKEchlEGTBhu8O4ODMfeoabSgRaW83xUYFpLEfLH+/SiTU0dvyu1Vd1ZW81y2Fddyyw67uQvQDimO2buxLl10EL8Mi0T3TBIHegEcxHnR37JZEIQSJLKHADoVEST4HPHl51QfiS8w06ISCHckRz3csCPCWQ0IEftPcJFsggd1vibsEiQGIEDwnz9CaXW/DLOQd0YgAgngkxwMT5xQey+yQ6Li4WYkD4bbQAACGJKsoE7lJjkDzq2P4YZW3LeJPQOARgz02/lVTC9L5RL9Nst3p2nLd5WEEDqSI6ke1K6fVhXdtwJ3DI4jiOeP50f/hF8bQRbcLzEicySfmmeuK9uWbk96yQMHBSJE8C5tJABouOR/KLlWkSMg5FeGqhLgxu3WxmSbN0DAGAyjbnxnxpjT6pH2qrruLRi5kDzB9KWrPo9w4TUCajDSPn2mY7obHAJKge/lVfe7XRWCzu74UwIiTA6mT5DjNIM123e26d/FoX3P8pqr0jAAjORiDkH/f6ULtfU/EuBB8tv7t19uPepIdtK1pjj69tEO0ra7SqxmCsdDEkHifl9vKrr9CWbKlV7qgknkGQwz1rHaAhnEmEBBP8Af98VqHt7lcMWljglo8IyI8D/AKauXcRnJKstCouwz2xtdQQfAAnKt1jctXeruNkFywLAHAyFgqT58g/Ss32FbbUwFdf+XcqV+UsjFdpDDBwsRHTzrVW+yrqEECQ3AmQQGJGQfPPpT1eoI2tPv3AQGgMxgyAQAoEiCZJMVUaSwrvqNrF1t3WspuYZuIilieODuH0mr27f1CMF+GQi/rG81UE89OD9qoPwigbTh3P/AFbzXVABE7lCxt6Duz6ilIDlqxctB7j/AAzcfaedqkgEtiCQBih9lKbsrdBggsHBIO7ElZ4wftVjrNItxgGBgBltx13DvmI6QuZr3S2LVhBckgQfmMmO620DofIeNGjCs3WQm3c3MclWxkbY4+tZT8bkHVW0AgKst9WbcT7Ba3H6MLu1yCAybSOD3gMSDgiKwN/dd1dxiQzAlZxB290Y6TH3ov6DV9hWdtpcZMk+/wCU59ai+r1CF5sh03Ep8OS4UEDvCTuJywj6U7prYVVA4AAHjxXmq0++2ybmWf2l5raMwE7VHytbuK4W40bTHcB3ANxkggenjRbHa9luLkScbgVEQxDScFSEYyD4VX3LwW4UXVbGtRuFw9xi7XLhDThsLECCAhiKlfs3WRDt09+Vi6P1YUtuCL3+g2lp/wAIgZq9Qtri3cRj3SjNngqTgwePA4ry7pEb5lB+oz71V6fRJccl9M9oqwYNuYSQW2x5yWJjwU+FP9n6BbKkKztMCXaTgewySfWpvoM32vZ+FbcQFYOqIyYJB70mDiQGxxzz0qNIgnTp+9eLn/6kx/5ftV/+L3k216d5j/lChT6/Ff8A01WaG3+vtD9ywzervj7Ae1ZeT3V48fP9O8kmeST7madN8xGCPPmqy2YJHUEj7xTKmaysdWOXoXT6vbcXbMkhYH8RAGPrWw7L1qXCq3IKqAsHDb5HIPqMeFYm13LqPHBx6gifSZ9K0aPb+Vcg4MA8Dgg/vA5mrlZZS2t5+C7It6rVWc7btq26OYwUJBG7H/dA9q2g13wkVbhJbhQBmZ8ueQK+TdldsXBfUd5iyPaxA3yQymDwZUT9K02k7SJYm9cUC0dw3A7h3GJjxB2jxirmXrTLKXaz/HmpC6RwrN8S840ykbhtXJuQYjdsR88TA61RP2atoWQCVYsBtkGD1iI7u0N1oev15uallVg62LBkgRLXCGfpzAQA+R8ad1pi3LhVZmNot5SSDB546+JpAwbigWXWGW2pBhuCygyQJ8OPMUta1JLsqrtJBhW5UnPHToPSoavQlWtqjRbYTcj9ojx8iMe9Tv2EfJIiYUhoklT+0OTg0tB5p9e6M247dhO5YEHaCYJ4mQM+dUv4f0RKszZlkXzMmSR4xtn1rztLUG4zEM4QMBB+XdktMSAcHE+9XnZaAWLAxuY3LrR6IvHiAfejHp3iyJk1zMRwpI8iJ9jS+oQspAME9Ynz465j0ry2LoPzKy5wRnju94DxGTnnyzqzEYWiZdACCD30jIkgyRBIk586Bb7H052lABtKkbXn5TKg7t2AfCKLb1DqBuVjxkbeYzhcBeOT18ql+l2j84hu98yj9kDdkT+9+dV7B014RQxqVjDCMDHSTtAjpkEehqRYDnjrSDL9upvvN/CqqPUsx/MULSpGp1PgnwrI/wAqSw9yR6Vc9l6H4ry2A12DwR3YRsfVWrPfh6/8S3cvf9+9du+jMSPsaxy92tJxhe0dEW76fN+0PHzHnSNi7z5e9W2nud1foPyoWu0m/vLh+v8AF/XzpWLl0BZaTirVNSbeI561Q6NirlWkHzxVqt/uq3JGfUVFjfC7WNh9rqSW3QGOMCTgT6Z+tW6dqb3M94FYJ3nZEEEHqfm6+NT7N1qpJJHyiT8wHcyMUzY+G6uAkWmZYIhc9YByAeaqxl/Zd7qr7K1TKrzG9ju3yT1ypJ/ZgQK0S9s/Et7WUi4SdqjIMpOG6fMOaR0yKA4BASIbAhpKwT1EZ486cfs5ArheWBYS2FVSCMnPh7mqm2VNa238UIgcgooVoAjcQIM+UHFJWrdkH4WRcUq26IlgpPPB+bj+VQthrVol2UMTyT3dxxnxxHFVnZ10sNrHdbYtJJIk7ZGOhBoCX4hVbRVUlSxJKnju91WEeO960fZzE/5VVB6CWGOoP51h+1CTqxbLF9pVc8xzE+MVtuym/Vgz83enxnj7RVYdpZH3eBIGeKXGpYRDejRu9m2GfeiYIzBHhQ3scBAB6kdceI8enWtEDfpkcgTxEwev70DOIzR/0lTIMgddy48+9kdfGq/awyVPSNsYjH7BEiP4TUktnGDGcxmCPLa0885zQDy2LZIcKJGQVJjp0Bg8fnU9RdAVi3yxn6ftfaaFp52ieecknnpnigdrGbRX97uejd0/YmglluFjs9rjMN6aZ3aP32ST672+1Y3sa1s09pfBB981pf8A+g66OzroVu9de1aAwZ3PLZH8IPtVDwAPAAe1YzjZ830dzuL/AIV/Km1eqvs9/wBWn0pxXoAfaV4FgD0Ag+En+lS0pugDaFzwJ5/vmg6qScc936defvR9M+1rbLxMTnpJ9CePSjWxMrOCI9wsF+GszEz3fUxVmbl5lWV3AfLtbPEyQYnFI3Gb4yYMSE6keAMD1NS0eqgEKOT3JJ8YjPgCKfxh3yW9aLsEkQ10n5hG7BIUEZH1YVe3rttBtY90psnOQOndzPUn+VZrsrTuzMt0AqV5kbl3HvZjPyD2qeguQ1+2SHtq0qoImI2sJIwaNItaDtG2Cig/Ip3Y4G1GjI45GfKk006SxUbW3A5OO9kkgYHMY8KV7K1CuCjMZKAGZAIOIAPURyOZqs7U121R3SIXYRnaYGOeYJU+op6nRtX6S98bU3Lk4LMQeoloU+givolkwAOMDHTzr57+E7feBP7wH9D5GSPSt8Hp4cTl01vNSV/7/oKXVq9uahUEswA4k4FWk4t0efsf5VMPPh70sGHjj7e9CtXmxKhpxKnHl/vzFAWAaq/tW7BtgQO919WH/jYetNK8jw8j/SqPtq9+tQeCsfcqF9itz3ovKc6F+K9SX/QrR296+907f/itqi48/jN7VNnqt1t3fq7I/wC3p5z4uxb+XtTbPWTR807P+RfpTq15XUjQu8+35NRtF/0rX+Jf/wBCurqc4S0tfPb+p+ySPvS9ofqlPXeM9fmHX0rq6qJpEPeuf4T/AO1Un4QUNevznvW+c9bv8h7V1dR+yW3aZ/WA9QcHqM1Ta4zpSTk7gZPOTBz9APaurqX1RAez2I090gwRauEEcyGWD9RX0A811dV48hXqaVVdvsdyCTBXjp81dXUFOr1OBRWUcxXV1MnjHmsz2wx/SD/hX82rq6llwTpGwf8Am7/kluP9Ip811dWbV//Z">
            <a:hlinkClick r:id="rId3"/>
          </p:cNvPr>
          <p:cNvSpPr>
            <a:spLocks noChangeAspect="1" noChangeArrowheads="1"/>
          </p:cNvSpPr>
          <p:nvPr/>
        </p:nvSpPr>
        <p:spPr bwMode="auto">
          <a:xfrm>
            <a:off x="1562100" y="-1012825"/>
            <a:ext cx="1905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2003C"/>
                </a:solidFill>
                <a:latin typeface="Arial" panose="020B0604020202020204" pitchFamily="34" charset="0"/>
              </a:defRPr>
            </a:lvl1pPr>
            <a:lvl2pPr marL="742950" indent="-285750">
              <a:spcBef>
                <a:spcPct val="20000"/>
              </a:spcBef>
              <a:buChar char="–"/>
              <a:defRPr sz="2800">
                <a:solidFill>
                  <a:srgbClr val="12003C"/>
                </a:solidFill>
                <a:latin typeface="Arial" panose="020B0604020202020204" pitchFamily="34" charset="0"/>
              </a:defRPr>
            </a:lvl2pPr>
            <a:lvl3pPr marL="1143000" indent="-228600">
              <a:spcBef>
                <a:spcPct val="20000"/>
              </a:spcBef>
              <a:buChar char="•"/>
              <a:defRPr sz="2400">
                <a:solidFill>
                  <a:srgbClr val="12003C"/>
                </a:solidFill>
                <a:latin typeface="Arial" panose="020B0604020202020204" pitchFamily="34" charset="0"/>
              </a:defRPr>
            </a:lvl3pPr>
            <a:lvl4pPr marL="1600200" indent="-228600">
              <a:spcBef>
                <a:spcPct val="20000"/>
              </a:spcBef>
              <a:buChar char="–"/>
              <a:defRPr sz="2000">
                <a:solidFill>
                  <a:srgbClr val="12003C"/>
                </a:solidFill>
                <a:latin typeface="Arial" panose="020B0604020202020204" pitchFamily="34" charset="0"/>
              </a:defRPr>
            </a:lvl4pPr>
            <a:lvl5pPr marL="2057400" indent="-228600">
              <a:spcBef>
                <a:spcPct val="20000"/>
              </a:spcBef>
              <a:buChar char="»"/>
              <a:defRPr sz="2000">
                <a:solidFill>
                  <a:srgbClr val="12003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2003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2003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2003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2003C"/>
                </a:solidFill>
                <a:latin typeface="Arial" panose="020B0604020202020204" pitchFamily="34" charset="0"/>
              </a:defRPr>
            </a:lvl9pPr>
          </a:lstStyle>
          <a:p>
            <a:pPr>
              <a:spcBef>
                <a:spcPct val="0"/>
              </a:spcBef>
              <a:buFontTx/>
              <a:buNone/>
            </a:pPr>
            <a:endParaRPr lang="en-US" altLang="en-US" sz="1800">
              <a:solidFill>
                <a:schemeClr val="tx1"/>
              </a:solidFill>
            </a:endParaRPr>
          </a:p>
        </p:txBody>
      </p:sp>
      <p:pic>
        <p:nvPicPr>
          <p:cNvPr id="2458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588" y="0"/>
            <a:ext cx="1885950" cy="242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1538" y="0"/>
            <a:ext cx="2057400" cy="242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8125" y="4633914"/>
            <a:ext cx="1690688" cy="222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5425" y="2420939"/>
            <a:ext cx="3943350" cy="221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8813" y="4633914"/>
            <a:ext cx="2252662" cy="222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591684"/>
      </p:ext>
    </p:extLst>
  </p:cSld>
  <p:clrMapOvr>
    <a:masterClrMapping/>
  </p:clrMapOvr>
  <p:transition spd="slow">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altLang="en-US" smtClean="0"/>
          </a:p>
        </p:txBody>
      </p:sp>
      <p:pic>
        <p:nvPicPr>
          <p:cNvPr id="2662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41275"/>
            <a:ext cx="9144000" cy="6899275"/>
          </a:xfrm>
          <a:noFill/>
        </p:spPr>
      </p:pic>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692150"/>
            <a:ext cx="5145088" cy="501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787691"/>
      </p:ext>
    </p:extLst>
  </p:cSld>
  <p:clrMapOvr>
    <a:masterClrMapping/>
  </p:clrMapOvr>
  <p:transition spd="slow">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altLang="en-US" smtClean="0"/>
          </a:p>
        </p:txBody>
      </p:sp>
      <p:pic>
        <p:nvPicPr>
          <p:cNvPr id="2765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41275"/>
            <a:ext cx="9144000" cy="6899275"/>
          </a:xfrm>
          <a:noFill/>
        </p:spPr>
      </p:pic>
      <p:sp>
        <p:nvSpPr>
          <p:cNvPr id="2" name="TextBox 1"/>
          <p:cNvSpPr txBox="1"/>
          <p:nvPr/>
        </p:nvSpPr>
        <p:spPr>
          <a:xfrm>
            <a:off x="1847850" y="1052514"/>
            <a:ext cx="3816350" cy="3108325"/>
          </a:xfrm>
          <a:prstGeom prst="rect">
            <a:avLst/>
          </a:prstGeom>
          <a:noFill/>
        </p:spPr>
        <p:txBody>
          <a:bodyPr>
            <a:spAutoFit/>
          </a:bodyPr>
          <a:lstStyle/>
          <a:p>
            <a:pPr eaLnBrk="1" hangingPunct="1">
              <a:defRPr/>
            </a:pPr>
            <a:r>
              <a:rPr lang="en-GB" sz="2800" u="sng" dirty="0">
                <a:solidFill>
                  <a:schemeClr val="bg1"/>
                </a:solidFill>
                <a:latin typeface="Arial" charset="0"/>
                <a:cs typeface="Arial" charset="0"/>
              </a:rPr>
              <a:t>Targeted Lessons</a:t>
            </a:r>
          </a:p>
          <a:p>
            <a:pPr eaLnBrk="1" hangingPunct="1">
              <a:defRPr/>
            </a:pPr>
            <a:endParaRPr lang="en-GB" sz="2800" dirty="0">
              <a:solidFill>
                <a:schemeClr val="bg1"/>
              </a:solidFill>
              <a:latin typeface="Arial" charset="0"/>
              <a:cs typeface="Arial" charset="0"/>
            </a:endParaRPr>
          </a:p>
          <a:p>
            <a:pPr marL="342900" indent="-342900">
              <a:buFontTx/>
              <a:buAutoNum type="arabicPeriod"/>
              <a:defRPr/>
            </a:pPr>
            <a:r>
              <a:rPr lang="en-GB" sz="2800" dirty="0">
                <a:solidFill>
                  <a:schemeClr val="bg1"/>
                </a:solidFill>
                <a:latin typeface="Arial" charset="0"/>
                <a:cs typeface="Arial" charset="0"/>
              </a:rPr>
              <a:t>British Values</a:t>
            </a:r>
          </a:p>
          <a:p>
            <a:pPr marL="342900" indent="-342900">
              <a:buFontTx/>
              <a:buAutoNum type="arabicPeriod"/>
              <a:defRPr/>
            </a:pPr>
            <a:r>
              <a:rPr lang="en-GB" sz="2800" dirty="0">
                <a:solidFill>
                  <a:schemeClr val="bg1"/>
                </a:solidFill>
                <a:latin typeface="Arial" charset="0"/>
                <a:cs typeface="Arial" charset="0"/>
              </a:rPr>
              <a:t>Misogyny</a:t>
            </a:r>
          </a:p>
          <a:p>
            <a:pPr marL="342900" indent="-342900">
              <a:buFontTx/>
              <a:buAutoNum type="arabicPeriod"/>
              <a:defRPr/>
            </a:pPr>
            <a:r>
              <a:rPr lang="en-GB" sz="2800" dirty="0">
                <a:solidFill>
                  <a:schemeClr val="bg1"/>
                </a:solidFill>
                <a:latin typeface="Arial" charset="0"/>
                <a:cs typeface="Arial" charset="0"/>
              </a:rPr>
              <a:t>Islamaphobia</a:t>
            </a:r>
          </a:p>
          <a:p>
            <a:pPr marL="342900" indent="-342900">
              <a:buFontTx/>
              <a:buAutoNum type="arabicPeriod"/>
              <a:defRPr/>
            </a:pPr>
            <a:r>
              <a:rPr lang="en-GB" sz="2800" dirty="0">
                <a:solidFill>
                  <a:schemeClr val="bg1"/>
                </a:solidFill>
                <a:latin typeface="Arial" charset="0"/>
                <a:cs typeface="Arial" charset="0"/>
              </a:rPr>
              <a:t>Hate crime</a:t>
            </a:r>
          </a:p>
          <a:p>
            <a:pPr marL="342900" indent="-342900">
              <a:buFontTx/>
              <a:buAutoNum type="arabicPeriod"/>
              <a:defRPr/>
            </a:pPr>
            <a:r>
              <a:rPr lang="en-GB" sz="2800" dirty="0">
                <a:solidFill>
                  <a:schemeClr val="bg1"/>
                </a:solidFill>
                <a:latin typeface="Arial" charset="0"/>
                <a:cs typeface="Arial" charset="0"/>
              </a:rPr>
              <a:t>Homophobia</a:t>
            </a:r>
          </a:p>
        </p:txBody>
      </p:sp>
    </p:spTree>
    <p:extLst>
      <p:ext uri="{BB962C8B-B14F-4D97-AF65-F5344CB8AC3E}">
        <p14:creationId xmlns:p14="http://schemas.microsoft.com/office/powerpoint/2010/main" val="3383242215"/>
      </p:ext>
    </p:extLst>
  </p:cSld>
  <p:clrMapOvr>
    <a:masterClrMapping/>
  </p:clrMapOvr>
  <p:transition spd="slow">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58963" y="333376"/>
            <a:ext cx="6348412" cy="885825"/>
          </a:xfrm>
        </p:spPr>
        <p:txBody>
          <a:bodyPr/>
          <a:lstStyle/>
          <a:p>
            <a:pPr eaLnBrk="1" hangingPunct="1">
              <a:defRPr/>
            </a:pPr>
            <a:r>
              <a:rPr lang="en-GB" altLang="en-US" sz="3200" dirty="0">
                <a:solidFill>
                  <a:schemeClr val="accent6"/>
                </a:solidFill>
              </a:rPr>
              <a:t>KEY AIMS</a:t>
            </a:r>
          </a:p>
        </p:txBody>
      </p:sp>
      <p:sp>
        <p:nvSpPr>
          <p:cNvPr id="9219" name="Rectangle 3"/>
          <p:cNvSpPr>
            <a:spLocks noGrp="1" noChangeArrowheads="1"/>
          </p:cNvSpPr>
          <p:nvPr>
            <p:ph idx="1"/>
          </p:nvPr>
        </p:nvSpPr>
        <p:spPr>
          <a:xfrm>
            <a:off x="2782889" y="1662113"/>
            <a:ext cx="6408737" cy="2881312"/>
          </a:xfrm>
        </p:spPr>
        <p:txBody>
          <a:bodyPr>
            <a:normAutofit fontScale="92500" lnSpcReduction="20000"/>
          </a:bodyPr>
          <a:lstStyle/>
          <a:p>
            <a:pPr marL="457200" indent="-457200">
              <a:lnSpc>
                <a:spcPct val="80000"/>
              </a:lnSpc>
              <a:buFontTx/>
              <a:buAutoNum type="arabicPeriod"/>
              <a:defRPr/>
            </a:pPr>
            <a:r>
              <a:rPr lang="en-US" altLang="en-US" sz="2400" dirty="0"/>
              <a:t>Working with partners to engage young people</a:t>
            </a:r>
          </a:p>
          <a:p>
            <a:pPr marL="457200" indent="-457200">
              <a:lnSpc>
                <a:spcPct val="80000"/>
              </a:lnSpc>
              <a:buFontTx/>
              <a:buAutoNum type="arabicPeriod"/>
              <a:defRPr/>
            </a:pPr>
            <a:r>
              <a:rPr lang="en-US" altLang="en-US" sz="2400" dirty="0"/>
              <a:t>Maximizing visibility / accessibility</a:t>
            </a:r>
          </a:p>
          <a:p>
            <a:pPr marL="457200" indent="-457200">
              <a:lnSpc>
                <a:spcPct val="80000"/>
              </a:lnSpc>
              <a:buFontTx/>
              <a:buAutoNum type="arabicPeriod"/>
              <a:defRPr/>
            </a:pPr>
            <a:r>
              <a:rPr lang="en-US" altLang="en-US" sz="2400" dirty="0"/>
              <a:t>Increasing trust and confidence</a:t>
            </a:r>
          </a:p>
          <a:p>
            <a:pPr marL="457200" indent="-457200">
              <a:lnSpc>
                <a:spcPct val="80000"/>
              </a:lnSpc>
              <a:buFontTx/>
              <a:buAutoNum type="arabicPeriod"/>
              <a:defRPr/>
            </a:pPr>
            <a:r>
              <a:rPr lang="en-US" altLang="en-US" sz="2400" dirty="0"/>
              <a:t>Increasing legitimacy </a:t>
            </a:r>
          </a:p>
          <a:p>
            <a:pPr marL="457200" indent="-457200">
              <a:lnSpc>
                <a:spcPct val="80000"/>
              </a:lnSpc>
              <a:buFontTx/>
              <a:buAutoNum type="arabicPeriod"/>
              <a:defRPr/>
            </a:pPr>
            <a:r>
              <a:rPr lang="en-US" altLang="en-US" sz="2400" dirty="0"/>
              <a:t>Diverting young people from the CJS</a:t>
            </a:r>
          </a:p>
          <a:p>
            <a:pPr marL="457200" indent="-457200">
              <a:lnSpc>
                <a:spcPct val="80000"/>
              </a:lnSpc>
              <a:buFontTx/>
              <a:buAutoNum type="arabicPeriod"/>
              <a:defRPr/>
            </a:pPr>
            <a:r>
              <a:rPr lang="en-US" altLang="en-US" sz="2400" dirty="0"/>
              <a:t>Educate / raise awareness among young people of police related topics</a:t>
            </a:r>
          </a:p>
          <a:p>
            <a:pPr marL="457200" indent="-457200">
              <a:lnSpc>
                <a:spcPct val="80000"/>
              </a:lnSpc>
              <a:buFontTx/>
              <a:buAutoNum type="arabicPeriod"/>
              <a:defRPr/>
            </a:pPr>
            <a:r>
              <a:rPr lang="en-US" altLang="en-US" sz="2400" dirty="0"/>
              <a:t>Add value NOT take over or duplicate</a:t>
            </a:r>
          </a:p>
          <a:p>
            <a:pPr marL="0" indent="0">
              <a:lnSpc>
                <a:spcPct val="80000"/>
              </a:lnSpc>
              <a:buNone/>
              <a:defRPr/>
            </a:pPr>
            <a:endParaRPr lang="en-US" altLang="en-US" dirty="0"/>
          </a:p>
          <a:p>
            <a:pPr marL="0" indent="0">
              <a:lnSpc>
                <a:spcPct val="80000"/>
              </a:lnSpc>
              <a:buNone/>
              <a:defRPr/>
            </a:pPr>
            <a:endParaRPr lang="en-US" altLang="en-US" dirty="0"/>
          </a:p>
          <a:p>
            <a:pPr marL="0" indent="0">
              <a:lnSpc>
                <a:spcPct val="80000"/>
              </a:lnSpc>
              <a:buNone/>
              <a:defRPr/>
            </a:pPr>
            <a:endParaRPr lang="en-US" altLang="en-US" dirty="0"/>
          </a:p>
        </p:txBody>
      </p:sp>
      <p:sp>
        <p:nvSpPr>
          <p:cNvPr id="28676" name="AutoShape 8" descr="data:image/jpeg;base64,/9j/4AAQSkZJRgABAQAAAQABAAD/2wCEAAkGBxQSEhQUExQWFRQXFxcXFxgWFxcdFBweHBUaFhgcHRUYHCggGBwlHBYWIjEhJSkrLi4uGCAzODQsNygtLiwBCgoKDg0OGhAQGiwkHCQsLC8sLCwsLCwsLCwsLCwsLCwsLCwsLCwsLCwsLCwsLCwsLCwsLCwsLCwsLCwsLCw3LP/AABEIALIAoAMBIgACEQEDEQH/xAAbAAACAwEBAQAAAAAAAAAAAAADBAIFBgABB//EAD8QAAIBAwMBBgQCCAQGAwEAAAECEQADIQQSMUEFIlFhgZETMnGhBrEUI0JSYtHh8HKCksEVJDNTs8Jjg7IH/8QAGQEAAwEBAQAAAAAAAAAAAAAAAAECAwQF/8QAIREBAQADAAICAgMAAAAAAAAAAAECETEDIRJBQlEEEyL/2gAMAwEAAhEDEQA/AKtFoypXItGVaxU8VaIqVNVoirQEFWpqlTC1OIEngCTQCus1K2l3N6DqT4CqO52gz5Jgfuj+81X9oa9r90GMCQo8BP50a0v1PnSqpNjm/HlTVrtFjSDJ5VAOQePrU7VcK1Gg1e47Tz0PQ1YBKy6sV2+4Nay0ZAPiAfcTVRGg9tebKPtrtlMF9lRKUyVqJWgixSolaZK1ArQCpWhstNlaGy0Aii0ZVqKLR1WmHKtFC1yiiKKA8C0j29qBbsP4sNo9eftNWQWs/wDjI920p6scfQf1pGok08KDgT705ZtgCh6vBtoBLNtUCR1MTnpmiaZ5UgzO2ZGAOOpOeeKjKW8b+KyT2OR5VC5bBxRbd8EfMDwB4kt5dIxP1Fea1ilwo5QNJESfoYPB4PtWeq6LliSW4Qdh+qmtz2aZtWz/AAL+VYq2AbgBHQj7Vsfw8pFhPKfzrXFx5z2d2122ixXbapAJWolaOVqJWgAFaiVo5WoFaAXK0NlpkrUCtBK1BRlFQQUZRTCSiiqK8UURRQHAVmfxukfBfoN6+Unaf9jWqApftHs9b9trbdeD4GMGg2B0ZIeSc4yOfLNW2nQKhwM48/Tx9arrdjY+wiCoAYeBAyKstRNtRgsYkAQD96yyrt8Unx9lAm/dxjEGJic+tTTTbknBjHmPzke1SFwlZNufQz08R/cUfS3QymARjggiKVti5jL1Va1Su1wZIOfpj+lbv8MmdOv1b86y1rSm44tiJc7c8ZyT9q3mk0q20VF+VRAnk+Z86vHjk8sky9Jba6KJFdFWyCivCtFiokUAErUStGIqBFIgCtQIo5FDIoNVJR1FBSjpTIVRRVFDWirQaQFTArwVIeJ4GSTx70BkfxNp9moDjh1B9R3W/wDU+tD1Lzt8IifOnO3tYt5raLBA3GQQTmAPoDBx5Utp0iBWOfXV4rfi8AMfNnwqOnMb/oJpq5ZX90UJ06cD7VLa1YfhWyGuu5A7iiJ6FyQseiN71qgKy/4d1SoHhQSWhzw2PlA8QA3HnWosuGAKkMD1FbY8cOd3lXsV0VKuiqShFRIohqJoARFRIohFQNBBtQyKK1QagKZKOlASjJQB1r27fVBudgo8z+Q60nrNUUB2iTiY5E4GP74pI6FSvxjuuOR3d5JHUTt8Mz/lo0D/APxlOVVikwXKkDyIWNzCcY8RSd3UXb8ATtKkhIIB6y8HjmFnMdaVtXsNLK7FQs9ccEDrgtgeFPpZCupcAAW3YeIKxPXkbh0FMt7VSWCWLkQWg4EekdKctpRLl0SYz3jkcc11vxFc2XXfhPQht+VDuJPFFUE84qJfoOaWlcB02gY2yo4Zyxg5BkAEzzG0xkUy63DfcJKdTiD+7gjH7SnirDSXbZAt7u8hkBcyDIhjHjmKNa0uYB7s7h4gzx5qfDyrqk9PPyu7sla7ZuqwRlFw4wJDDyLjBPpVrpe0kfHymdsNHPgCMT5UF4NzdsYQSpYnu8CIHX6keFK29DaLXbaidpE54kcZ8CpPrS0IvDUTSHZWoJlTjAZREECSplTkcDFPmg0DUDUzUTQQZqDUQ1A0BRoaLuAEnAHNAQ0DtG/CmOgk/eBHoT6UATR3+4LrADeLjuSY2jCgfUCMf1p7s6+FtoDAMIAOPmjb9eTVdo7o/RFBMsyEKCQGY78RPmBinNNqA7ssK0EbiASVIBEHyyYPlVFBdXpUQbyASuSwABAP8lH2FRs7LrBlJMAAjgQYO0rzmMHy86hrR+q2kByZIUcxMCczAyCarezENxixJRdqiSNu6REjp3SZnyFANWuzCLe8Y+YspEdYEDoAAfehLcjpVwyXNq94MFAzwchcTkHIjjqfSv1OnhmAkAHE8+XNZeSfbq/j5fjQTe8a51iFA77juhlkQcSfGeIHjTXZmj3XVBEqMtxgD6+cUybwVxbkEhmTf8z94ggjHn/cUYY/Y8+ev8xLW6UD4LFuGCEnBIkZ8RmePHyprVm5blk3XCAQVmOhIYAdf50ppNYtybXebfulm5EnIPTofbij6DUj4Li9nb3Tn5hBHXnitXKnpNarqBDTDYYZjAmTyP5V2ntH4zAc/EbdOJDBdp46Qfc0la0ptkt3mguuzqSZCsByBg5609bui5DpAZgy8jw7rH2GfOgbIaHVqpVzgv3uZJBMDMSTFX1ZS3ZPybQPhmF84xtmB1zV32Xf+ZDypxPgf5H8xUnDxqBqRqBoCJobVM1A0Bn0NJWLodzzJYEei4B+2KPcvBEZjwqlo+gmKrOxb7C2hOYM+mwg5mcRVQj2qubNyqVCB1CyJyqmWHrmad0iXFtkKR8jbYE7wCFJn9kgnHM+lLrp02qrcKCN8+PMnwMATU21BW4sMAshVHPKqDx0Pj40Es9Dp9l5FIElZ3CQDtMtgnmSvHgKSt6W4LjDud4NuBOI2lpz0kj2PFWRcfHtKDDmUM8KrRJ+sjA/lV5r+yrdtLrBF/ZA3QcnapYkjJycU9BltDbd0CMYt4BYFcAEAD3YGfI00bO1ipO4gDOeIwfCeZjyo13SbnvibYBUbXUbTlt0QCBjaf8AVU7ert3hcUSrcAnBJnoDzxn1qdbmlY5fG7R0OmeN/d+GxCsGHzLPeAH2rtV2acFYDqcmJ4UmI4gePOBRNRpmKKEchlEGTBhu8O4ODMfeoabSgRaW83xUYFpLEfLH+/SiTU0dvyu1Vd1ZW81y2Fddyyw67uQvQDimO2buxLl10EL8Mi0T3TBIHegEcxHnR37JZEIQSJLKHADoVEST4HPHl51QfiS8w06ISCHckRz3csCPCWQ0IEftPcJFsggd1vibsEiQGIEDwnz9CaXW/DLOQd0YgAgngkxwMT5xQey+yQ6Li4WYkD4bbQAACGJKsoE7lJjkDzq2P4YZW3LeJPQOARgz02/lVTC9L5RL9Nst3p2nLd5WEEDqSI6ke1K6fVhXdtwJ3DI4jiOeP50f/hF8bQRbcLzEicySfmmeuK9uWbk96yQMHBSJE8C5tJABouOR/KLlWkSMg5FeGqhLgxu3WxmSbN0DAGAyjbnxnxpjT6pH2qrruLRi5kDzB9KWrPo9w4TUCajDSPn2mY7obHAJKge/lVfe7XRWCzu74UwIiTA6mT5DjNIM123e26d/FoX3P8pqr0jAAjORiDkH/f6ULtfU/EuBB8tv7t19uPepIdtK1pjj69tEO0ra7SqxmCsdDEkHifl9vKrr9CWbKlV7qgknkGQwz1rHaAhnEmEBBP8Af98VqHt7lcMWljglo8IyI8D/AKauXcRnJKstCouwz2xtdQQfAAnKt1jctXeruNkFywLAHAyFgqT58g/Ss32FbbUwFdf+XcqV+UsjFdpDDBwsRHTzrVW+yrqEECQ3AmQQGJGQfPPpT1eoI2tPv3AQGgMxgyAQAoEiCZJMVUaSwrvqNrF1t3WspuYZuIilieODuH0mr27f1CMF+GQi/rG81UE89OD9qoPwigbTh3P/AFbzXVABE7lCxt6Duz6ilIDlqxctB7j/AAzcfaedqkgEtiCQBih9lKbsrdBggsHBIO7ElZ4wftVjrNItxgGBgBltx13DvmI6QuZr3S2LVhBckgQfmMmO620DofIeNGjCs3WQm3c3MclWxkbY4+tZT8bkHVW0AgKst9WbcT7Ba3H6MLu1yCAybSOD3gMSDgiKwN/dd1dxiQzAlZxB290Y6TH3ov6DV9hWdtpcZMk+/wCU59ai+r1CF5sh03Ep8OS4UEDvCTuJywj6U7prYVVA4AAHjxXmq0++2ybmWf2l5raMwE7VHytbuK4W40bTHcB3ANxkggenjRbHa9luLkScbgVEQxDScFSEYyD4VX3LwW4UXVbGtRuFw9xi7XLhDThsLECCAhiKlfs3WRDt09+Vi6P1YUtuCL3+g2lp/wAIgZq9Qtri3cRj3SjNngqTgwePA4ry7pEb5lB+oz71V6fRJccl9M9oqwYNuYSQW2x5yWJjwU+FP9n6BbKkKztMCXaTgewySfWpvoM32vZ+FbcQFYOqIyYJB70mDiQGxxzz0qNIgnTp+9eLn/6kx/5ftV/+L3k216d5j/lChT6/Ff8A01WaG3+vtD9ywzervj7Ae1ZeT3V48fP9O8kmeST7madN8xGCPPmqy2YJHUEj7xTKmaysdWOXoXT6vbcXbMkhYH8RAGPrWw7L1qXCq3IKqAsHDb5HIPqMeFYm13LqPHBx6gifSZ9K0aPb+Vcg4MA8Dgg/vA5mrlZZS2t5+C7It6rVWc7btq26OYwUJBG7H/dA9q2g13wkVbhJbhQBmZ8ueQK+TdldsXBfUd5iyPaxA3yQymDwZUT9K02k7SJYm9cUC0dw3A7h3GJjxB2jxirmXrTLKXaz/HmpC6RwrN8S840ykbhtXJuQYjdsR88TA61RP2atoWQCVYsBtkGD1iI7u0N1oev15uallVg62LBkgRLXCGfpzAQA+R8ad1pi3LhVZmNot5SSDB546+JpAwbigWXWGW2pBhuCygyQJ8OPMUta1JLsqrtJBhW5UnPHToPSoavQlWtqjRbYTcj9ojx8iMe9Tv2EfJIiYUhoklT+0OTg0tB5p9e6M247dhO5YEHaCYJ4mQM+dUv4f0RKszZlkXzMmSR4xtn1rztLUG4zEM4QMBB+XdktMSAcHE+9XnZaAWLAxuY3LrR6IvHiAfejHp3iyJk1zMRwpI8iJ9jS+oQspAME9Ynz465j0ry2LoPzKy5wRnju94DxGTnnyzqzEYWiZdACCD30jIkgyRBIk586Bb7H052lABtKkbXn5TKg7t2AfCKLb1DqBuVjxkbeYzhcBeOT18ql+l2j84hu98yj9kDdkT+9+dV7B014RQxqVjDCMDHSTtAjpkEehqRYDnjrSDL9upvvN/CqqPUsx/MULSpGp1PgnwrI/wAqSw9yR6Vc9l6H4ry2A12DwR3YRsfVWrPfh6/8S3cvf9+9du+jMSPsaxy92tJxhe0dEW76fN+0PHzHnSNi7z5e9W2nud1foPyoWu0m/vLh+v8AF/XzpWLl0BZaTirVNSbeI561Q6NirlWkHzxVqt/uq3JGfUVFjfC7WNh9rqSW3QGOMCTgT6Z+tW6dqb3M94FYJ3nZEEEHqfm6+NT7N1qpJJHyiT8wHcyMUzY+G6uAkWmZYIhc9YByAeaqxl/Zd7qr7K1TKrzG9ju3yT1ypJ/ZgQK0S9s/Et7WUi4SdqjIMpOG6fMOaR0yKA4BASIbAhpKwT1EZ486cfs5ArheWBYS2FVSCMnPh7mqm2VNa238UIgcgooVoAjcQIM+UHFJWrdkH4WRcUq26IlgpPPB+bj+VQthrVol2UMTyT3dxxnxxHFVnZ10sNrHdbYtJJIk7ZGOhBoCX4hVbRVUlSxJKnju91WEeO960fZzE/5VVB6CWGOoP51h+1CTqxbLF9pVc8xzE+MVtuym/Vgz83enxnj7RVYdpZH3eBIGeKXGpYRDejRu9m2GfeiYIzBHhQ3scBAB6kdceI8enWtEDfpkcgTxEwev70DOIzR/0lTIMgddy48+9kdfGq/awyVPSNsYjH7BEiP4TUktnGDGcxmCPLa0885zQDy2LZIcKJGQVJjp0Bg8fnU9RdAVi3yxn6ftfaaFp52ieecknnpnigdrGbRX97uejd0/YmglluFjs9rjMN6aZ3aP32ST672+1Y3sa1s09pfBB981pf8A+g66OzroVu9de1aAwZ3PLZH8IPtVDwAPAAe1YzjZ830dzuL/AIV/Km1eqvs9/wBWn0pxXoAfaV4FgD0Ag+En+lS0pugDaFzwJ5/vmg6qScc936defvR9M+1rbLxMTnpJ9CePSjWxMrOCI9wsF+GszEz3fUxVmbl5lWV3AfLtbPEyQYnFI3Gb4yYMSE6keAMD1NS0eqgEKOT3JJ8YjPgCKfxh3yW9aLsEkQ10n5hG7BIUEZH1YVe3rttBtY90psnOQOndzPUn+VZrsrTuzMt0AqV5kbl3HvZjPyD2qeguQ1+2SHtq0qoImI2sJIwaNItaDtG2Cig/Ip3Y4G1GjI45GfKk006SxUbW3A5OO9kkgYHMY8KV7K1CuCjMZKAGZAIOIAPURyOZqs7U121R3SIXYRnaYGOeYJU+op6nRtX6S98bU3Lk4LMQeoloU+givolkwAOMDHTzr57+E7feBP7wH9D5GSPSt8Hp4cTl01vNSV/7/oKXVq9uahUEswA4k4FWk4t0efsf5VMPPh70sGHjj7e9CtXmxKhpxKnHl/vzFAWAaq/tW7BtgQO919WH/jYetNK8jw8j/SqPtq9+tQeCsfcqF9itz3ovKc6F+K9SX/QrR296+907f/itqi48/jN7VNnqt1t3fq7I/wC3p5z4uxb+XtTbPWTR807P+RfpTq15XUjQu8+35NRtF/0rX+Jf/wBCurqc4S0tfPb+p+ySPvS9ofqlPXeM9fmHX0rq6qJpEPeuf4T/AO1Un4QUNevznvW+c9bv8h7V1dR+yW3aZ/WA9QcHqM1Ta4zpSTk7gZPOTBz9APaurqX1RAez2I090gwRauEEcyGWD9RX0A811dV48hXqaVVdvsdyCTBXjp81dXUFOr1OBRWUcxXV1MnjHmsz2wx/SD/hX82rq6llwTpGwf8Am7/kluP9Ip811dWbV//Z">
            <a:hlinkClick r:id="rId3"/>
          </p:cNvPr>
          <p:cNvSpPr>
            <a:spLocks noChangeAspect="1" noChangeArrowheads="1"/>
          </p:cNvSpPr>
          <p:nvPr/>
        </p:nvSpPr>
        <p:spPr bwMode="auto">
          <a:xfrm>
            <a:off x="1562100" y="-1012825"/>
            <a:ext cx="1905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2003C"/>
                </a:solidFill>
                <a:latin typeface="Arial" panose="020B0604020202020204" pitchFamily="34" charset="0"/>
              </a:defRPr>
            </a:lvl1pPr>
            <a:lvl2pPr marL="742950" indent="-285750">
              <a:spcBef>
                <a:spcPct val="20000"/>
              </a:spcBef>
              <a:buChar char="–"/>
              <a:defRPr sz="2800">
                <a:solidFill>
                  <a:srgbClr val="12003C"/>
                </a:solidFill>
                <a:latin typeface="Arial" panose="020B0604020202020204" pitchFamily="34" charset="0"/>
              </a:defRPr>
            </a:lvl2pPr>
            <a:lvl3pPr marL="1143000" indent="-228600">
              <a:spcBef>
                <a:spcPct val="20000"/>
              </a:spcBef>
              <a:buChar char="•"/>
              <a:defRPr sz="2400">
                <a:solidFill>
                  <a:srgbClr val="12003C"/>
                </a:solidFill>
                <a:latin typeface="Arial" panose="020B0604020202020204" pitchFamily="34" charset="0"/>
              </a:defRPr>
            </a:lvl3pPr>
            <a:lvl4pPr marL="1600200" indent="-228600">
              <a:spcBef>
                <a:spcPct val="20000"/>
              </a:spcBef>
              <a:buChar char="–"/>
              <a:defRPr sz="2000">
                <a:solidFill>
                  <a:srgbClr val="12003C"/>
                </a:solidFill>
                <a:latin typeface="Arial" panose="020B0604020202020204" pitchFamily="34" charset="0"/>
              </a:defRPr>
            </a:lvl4pPr>
            <a:lvl5pPr marL="2057400" indent="-228600">
              <a:spcBef>
                <a:spcPct val="20000"/>
              </a:spcBef>
              <a:buChar char="»"/>
              <a:defRPr sz="2000">
                <a:solidFill>
                  <a:srgbClr val="12003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2003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2003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2003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2003C"/>
                </a:solidFill>
                <a:latin typeface="Arial" panose="020B0604020202020204" pitchFamily="34" charset="0"/>
              </a:defRPr>
            </a:lvl9pPr>
          </a:lstStyle>
          <a:p>
            <a:pPr>
              <a:spcBef>
                <a:spcPct val="0"/>
              </a:spcBef>
              <a:buFontTx/>
              <a:buNone/>
            </a:pPr>
            <a:endParaRPr lang="en-US" altLang="en-US" sz="1800">
              <a:solidFill>
                <a:schemeClr val="tx1"/>
              </a:solidFill>
            </a:endParaRPr>
          </a:p>
        </p:txBody>
      </p:sp>
      <p:pic>
        <p:nvPicPr>
          <p:cNvPr id="2867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8963" y="1628775"/>
            <a:ext cx="652462"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3199115"/>
      </p:ext>
    </p:extLst>
  </p:cSld>
  <p:clrMapOvr>
    <a:masterClrMapping/>
  </p:clrMapOvr>
  <p:transition spd="slow">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58963" y="236539"/>
            <a:ext cx="6348412" cy="885825"/>
          </a:xfrm>
        </p:spPr>
        <p:txBody>
          <a:bodyPr/>
          <a:lstStyle/>
          <a:p>
            <a:pPr eaLnBrk="1" hangingPunct="1">
              <a:defRPr/>
            </a:pPr>
            <a:r>
              <a:rPr lang="en-GB" altLang="en-US" sz="3200" dirty="0">
                <a:solidFill>
                  <a:schemeClr val="accent6"/>
                </a:solidFill>
              </a:rPr>
              <a:t>BENEFITS</a:t>
            </a:r>
          </a:p>
        </p:txBody>
      </p:sp>
      <p:sp>
        <p:nvSpPr>
          <p:cNvPr id="9219" name="Rectangle 3"/>
          <p:cNvSpPr>
            <a:spLocks noGrp="1" noChangeArrowheads="1"/>
          </p:cNvSpPr>
          <p:nvPr>
            <p:ph idx="1"/>
          </p:nvPr>
        </p:nvSpPr>
        <p:spPr>
          <a:xfrm>
            <a:off x="2711450" y="1916113"/>
            <a:ext cx="7632700" cy="2881312"/>
          </a:xfrm>
        </p:spPr>
        <p:txBody>
          <a:bodyPr>
            <a:normAutofit fontScale="92500" lnSpcReduction="10000"/>
          </a:bodyPr>
          <a:lstStyle/>
          <a:p>
            <a:pPr marL="457200" indent="-457200">
              <a:lnSpc>
                <a:spcPct val="80000"/>
              </a:lnSpc>
              <a:buFontTx/>
              <a:buAutoNum type="arabicPeriod"/>
              <a:defRPr/>
            </a:pPr>
            <a:r>
              <a:rPr lang="en-US" altLang="en-US" sz="2400" dirty="0"/>
              <a:t>Bespoke professional support for vulnerable young people</a:t>
            </a:r>
          </a:p>
          <a:p>
            <a:pPr marL="457200" indent="-457200">
              <a:lnSpc>
                <a:spcPct val="80000"/>
              </a:lnSpc>
              <a:buFontTx/>
              <a:buAutoNum type="arabicPeriod"/>
              <a:defRPr/>
            </a:pPr>
            <a:r>
              <a:rPr lang="en-US" altLang="en-US" sz="2400" dirty="0"/>
              <a:t>Exclusions / Managed Moves (prevention)</a:t>
            </a:r>
          </a:p>
          <a:p>
            <a:pPr marL="457200" indent="-457200">
              <a:lnSpc>
                <a:spcPct val="80000"/>
              </a:lnSpc>
              <a:buFontTx/>
              <a:buAutoNum type="arabicPeriod"/>
              <a:defRPr/>
            </a:pPr>
            <a:r>
              <a:rPr lang="en-US" altLang="en-US" sz="2400" dirty="0"/>
              <a:t>Dedicated contact / expert support to schools</a:t>
            </a:r>
          </a:p>
          <a:p>
            <a:pPr marL="457200" indent="-457200">
              <a:lnSpc>
                <a:spcPct val="80000"/>
              </a:lnSpc>
              <a:buFontTx/>
              <a:buAutoNum type="arabicPeriod"/>
              <a:defRPr/>
            </a:pPr>
            <a:r>
              <a:rPr lang="en-US" altLang="en-US" sz="2400" dirty="0"/>
              <a:t>Enhance safety and reduce fear of crime</a:t>
            </a:r>
          </a:p>
          <a:p>
            <a:pPr marL="457200" indent="-457200">
              <a:lnSpc>
                <a:spcPct val="80000"/>
              </a:lnSpc>
              <a:buFontTx/>
              <a:buAutoNum type="arabicPeriod"/>
              <a:defRPr/>
            </a:pPr>
            <a:r>
              <a:rPr lang="en-US" altLang="en-US" sz="2400" dirty="0"/>
              <a:t>Reduce victimisation</a:t>
            </a:r>
          </a:p>
          <a:p>
            <a:pPr marL="457200" indent="-457200">
              <a:lnSpc>
                <a:spcPct val="80000"/>
              </a:lnSpc>
              <a:buFontTx/>
              <a:buAutoNum type="arabicPeriod"/>
              <a:defRPr/>
            </a:pPr>
            <a:r>
              <a:rPr lang="en-US" altLang="en-US" sz="2400" dirty="0"/>
              <a:t>Improve standards of behaviour </a:t>
            </a:r>
          </a:p>
          <a:p>
            <a:pPr marL="457200" indent="-457200">
              <a:lnSpc>
                <a:spcPct val="80000"/>
              </a:lnSpc>
              <a:buFontTx/>
              <a:buAutoNum type="arabicPeriod"/>
              <a:defRPr/>
            </a:pPr>
            <a:r>
              <a:rPr lang="en-US" altLang="en-US" sz="2400" dirty="0"/>
              <a:t>Divert young people from CJS</a:t>
            </a:r>
          </a:p>
          <a:p>
            <a:pPr marL="0" indent="0">
              <a:lnSpc>
                <a:spcPct val="80000"/>
              </a:lnSpc>
              <a:buNone/>
              <a:defRPr/>
            </a:pPr>
            <a:endParaRPr lang="en-US" altLang="en-US" dirty="0"/>
          </a:p>
          <a:p>
            <a:pPr marL="0" indent="0">
              <a:lnSpc>
                <a:spcPct val="80000"/>
              </a:lnSpc>
              <a:buNone/>
              <a:defRPr/>
            </a:pPr>
            <a:endParaRPr lang="en-US" altLang="en-US" dirty="0"/>
          </a:p>
          <a:p>
            <a:pPr marL="0" indent="0">
              <a:lnSpc>
                <a:spcPct val="80000"/>
              </a:lnSpc>
              <a:buNone/>
              <a:defRPr/>
            </a:pPr>
            <a:endParaRPr lang="en-US" altLang="en-US" dirty="0"/>
          </a:p>
          <a:p>
            <a:pPr marL="0" indent="0">
              <a:lnSpc>
                <a:spcPct val="80000"/>
              </a:lnSpc>
              <a:buNone/>
              <a:defRPr/>
            </a:pPr>
            <a:endParaRPr lang="en-US" altLang="en-US" dirty="0"/>
          </a:p>
          <a:p>
            <a:pPr marL="0" indent="0">
              <a:lnSpc>
                <a:spcPct val="80000"/>
              </a:lnSpc>
              <a:buNone/>
              <a:defRPr/>
            </a:pPr>
            <a:endParaRPr lang="en-US" altLang="en-US" dirty="0"/>
          </a:p>
        </p:txBody>
      </p:sp>
      <p:sp>
        <p:nvSpPr>
          <p:cNvPr id="30724" name="AutoShape 8" descr="data:image/jpeg;base64,/9j/4AAQSkZJRgABAQAAAQABAAD/2wCEAAkGBxQSEhQUExQWFRQXFxcXFxgWFxcdFBweHBUaFhgcHRUYHCggGBwlHBYWIjEhJSkrLi4uGCAzODQsNygtLiwBCgoKDg0OGhAQGiwkHCQsLC8sLCwsLCwsLCwsLCwsLCwsLCwsLCwsLCwsLCwsLCwsLCwsLCwsLCwsLCwsLCw3LP/AABEIALIAoAMBIgACEQEDEQH/xAAbAAACAwEBAQAAAAAAAAAAAAADBAIFBgABB//EAD8QAAIBAwMBBgQCCAQGAwEAAAECEQADIQQSMUEFIlFhgZETMnGhBrEUI0JSYtHh8HKCksEVJDNTs8Jjg7IH/8QAGQEAAwEBAQAAAAAAAAAAAAAAAAECAwQF/8QAIREBAQADAAICAgMAAAAAAAAAAAECETEDIRJBQlEEEyL/2gAMAwEAAhEDEQA/AKtFoypXItGVaxU8VaIqVNVoirQEFWpqlTC1OIEngCTQCus1K2l3N6DqT4CqO52gz5Jgfuj+81X9oa9r90GMCQo8BP50a0v1PnSqpNjm/HlTVrtFjSDJ5VAOQePrU7VcK1Gg1e47Tz0PQ1YBKy6sV2+4Nay0ZAPiAfcTVRGg9tebKPtrtlMF9lRKUyVqJWgixSolaZK1ArQCpWhstNlaGy0Aii0ZVqKLR1WmHKtFC1yiiKKA8C0j29qBbsP4sNo9eftNWQWs/wDjI920p6scfQf1pGok08KDgT705ZtgCh6vBtoBLNtUCR1MTnpmiaZ5UgzO2ZGAOOpOeeKjKW8b+KyT2OR5VC5bBxRbd8EfMDwB4kt5dIxP1Fea1ilwo5QNJESfoYPB4PtWeq6LliSW4Qdh+qmtz2aZtWz/AAL+VYq2AbgBHQj7Vsfw8pFhPKfzrXFx5z2d2122ixXbapAJWolaOVqJWgAFaiVo5WoFaAXK0NlpkrUCtBK1BRlFQQUZRTCSiiqK8UURRQHAVmfxukfBfoN6+Unaf9jWqApftHs9b9trbdeD4GMGg2B0ZIeSc4yOfLNW2nQKhwM48/Tx9arrdjY+wiCoAYeBAyKstRNtRgsYkAQD96yyrt8Unx9lAm/dxjEGJic+tTTTbknBjHmPzke1SFwlZNufQz08R/cUfS3QymARjggiKVti5jL1Va1Su1wZIOfpj+lbv8MmdOv1b86y1rSm44tiJc7c8ZyT9q3mk0q20VF+VRAnk+Z86vHjk8sky9Jba6KJFdFWyCivCtFiokUAErUStGIqBFIgCtQIo5FDIoNVJR1FBSjpTIVRRVFDWirQaQFTArwVIeJ4GSTx70BkfxNp9moDjh1B9R3W/wDU+tD1Lzt8IifOnO3tYt5raLBA3GQQTmAPoDBx5Utp0iBWOfXV4rfi8AMfNnwqOnMb/oJpq5ZX90UJ06cD7VLa1YfhWyGuu5A7iiJ6FyQseiN71qgKy/4d1SoHhQSWhzw2PlA8QA3HnWosuGAKkMD1FbY8cOd3lXsV0VKuiqShFRIohqJoARFRIohFQNBBtQyKK1QagKZKOlASjJQB1r27fVBudgo8z+Q60nrNUUB2iTiY5E4GP74pI6FSvxjuuOR3d5JHUTt8Mz/lo0D/APxlOVVikwXKkDyIWNzCcY8RSd3UXb8ATtKkhIIB6y8HjmFnMdaVtXsNLK7FQs9ccEDrgtgeFPpZCupcAAW3YeIKxPXkbh0FMt7VSWCWLkQWg4EekdKctpRLl0SYz3jkcc11vxFc2XXfhPQht+VDuJPFFUE84qJfoOaWlcB02gY2yo4Zyxg5BkAEzzG0xkUy63DfcJKdTiD+7gjH7SnirDSXbZAt7u8hkBcyDIhjHjmKNa0uYB7s7h4gzx5qfDyrqk9PPyu7sla7ZuqwRlFw4wJDDyLjBPpVrpe0kfHymdsNHPgCMT5UF4NzdsYQSpYnu8CIHX6keFK29DaLXbaidpE54kcZ8CpPrS0IvDUTSHZWoJlTjAZREECSplTkcDFPmg0DUDUzUTQQZqDUQ1A0BRoaLuAEnAHNAQ0DtG/CmOgk/eBHoT6UATR3+4LrADeLjuSY2jCgfUCMf1p7s6+FtoDAMIAOPmjb9eTVdo7o/RFBMsyEKCQGY78RPmBinNNqA7ssK0EbiASVIBEHyyYPlVFBdXpUQbyASuSwABAP8lH2FRs7LrBlJMAAjgQYO0rzmMHy86hrR+q2kByZIUcxMCczAyCarezENxixJRdqiSNu6REjp3SZnyFANWuzCLe8Y+YspEdYEDoAAfehLcjpVwyXNq94MFAzwchcTkHIjjqfSv1OnhmAkAHE8+XNZeSfbq/j5fjQTe8a51iFA77juhlkQcSfGeIHjTXZmj3XVBEqMtxgD6+cUybwVxbkEhmTf8z94ggjHn/cUYY/Y8+ev8xLW6UD4LFuGCEnBIkZ8RmePHyprVm5blk3XCAQVmOhIYAdf50ppNYtybXebfulm5EnIPTofbij6DUj4Li9nb3Tn5hBHXnitXKnpNarqBDTDYYZjAmTyP5V2ntH4zAc/EbdOJDBdp46Qfc0la0ptkt3mguuzqSZCsByBg5609bui5DpAZgy8jw7rH2GfOgbIaHVqpVzgv3uZJBMDMSTFX1ZS3ZPybQPhmF84xtmB1zV32Xf+ZDypxPgf5H8xUnDxqBqRqBoCJobVM1A0Bn0NJWLodzzJYEei4B+2KPcvBEZjwqlo+gmKrOxb7C2hOYM+mwg5mcRVQj2qubNyqVCB1CyJyqmWHrmad0iXFtkKR8jbYE7wCFJn9kgnHM+lLrp02qrcKCN8+PMnwMATU21BW4sMAshVHPKqDx0Pj40Es9Dp9l5FIElZ3CQDtMtgnmSvHgKSt6W4LjDud4NuBOI2lpz0kj2PFWRcfHtKDDmUM8KrRJ+sjA/lV5r+yrdtLrBF/ZA3QcnapYkjJycU9BltDbd0CMYt4BYFcAEAD3YGfI00bO1ipO4gDOeIwfCeZjyo13SbnvibYBUbXUbTlt0QCBjaf8AVU7ert3hcUSrcAnBJnoDzxn1qdbmlY5fG7R0OmeN/d+GxCsGHzLPeAH2rtV2acFYDqcmJ4UmI4gePOBRNRpmKKEchlEGTBhu8O4ODMfeoabSgRaW83xUYFpLEfLH+/SiTU0dvyu1Vd1ZW81y2Fddyyw67uQvQDimO2buxLl10EL8Mi0T3TBIHegEcxHnR37JZEIQSJLKHADoVEST4HPHl51QfiS8w06ISCHckRz3csCPCWQ0IEftPcJFsggd1vibsEiQGIEDwnz9CaXW/DLOQd0YgAgngkxwMT5xQey+yQ6Li4WYkD4bbQAACGJKsoE7lJjkDzq2P4YZW3LeJPQOARgz02/lVTC9L5RL9Nst3p2nLd5WEEDqSI6ke1K6fVhXdtwJ3DI4jiOeP50f/hF8bQRbcLzEicySfmmeuK9uWbk96yQMHBSJE8C5tJABouOR/KLlWkSMg5FeGqhLgxu3WxmSbN0DAGAyjbnxnxpjT6pH2qrruLRi5kDzB9KWrPo9w4TUCajDSPn2mY7obHAJKge/lVfe7XRWCzu74UwIiTA6mT5DjNIM123e26d/FoX3P8pqr0jAAjORiDkH/f6ULtfU/EuBB8tv7t19uPepIdtK1pjj69tEO0ra7SqxmCsdDEkHifl9vKrr9CWbKlV7qgknkGQwz1rHaAhnEmEBBP8Af98VqHt7lcMWljglo8IyI8D/AKauXcRnJKstCouwz2xtdQQfAAnKt1jctXeruNkFywLAHAyFgqT58g/Ss32FbbUwFdf+XcqV+UsjFdpDDBwsRHTzrVW+yrqEECQ3AmQQGJGQfPPpT1eoI2tPv3AQGgMxgyAQAoEiCZJMVUaSwrvqNrF1t3WspuYZuIilieODuH0mr27f1CMF+GQi/rG81UE89OD9qoPwigbTh3P/AFbzXVABE7lCxt6Duz6ilIDlqxctB7j/AAzcfaedqkgEtiCQBih9lKbsrdBggsHBIO7ElZ4wftVjrNItxgGBgBltx13DvmI6QuZr3S2LVhBckgQfmMmO620DofIeNGjCs3WQm3c3MclWxkbY4+tZT8bkHVW0AgKst9WbcT7Ba3H6MLu1yCAybSOD3gMSDgiKwN/dd1dxiQzAlZxB290Y6TH3ov6DV9hWdtpcZMk+/wCU59ai+r1CF5sh03Ep8OS4UEDvCTuJywj6U7prYVVA4AAHjxXmq0++2ybmWf2l5raMwE7VHytbuK4W40bTHcB3ANxkggenjRbHa9luLkScbgVEQxDScFSEYyD4VX3LwW4UXVbGtRuFw9xi7XLhDThsLECCAhiKlfs3WRDt09+Vi6P1YUtuCL3+g2lp/wAIgZq9Qtri3cRj3SjNngqTgwePA4ry7pEb5lB+oz71V6fRJccl9M9oqwYNuYSQW2x5yWJjwU+FP9n6BbKkKztMCXaTgewySfWpvoM32vZ+FbcQFYOqIyYJB70mDiQGxxzz0qNIgnTp+9eLn/6kx/5ftV/+L3k216d5j/lChT6/Ff8A01WaG3+vtD9ywzervj7Ae1ZeT3V48fP9O8kmeST7madN8xGCPPmqy2YJHUEj7xTKmaysdWOXoXT6vbcXbMkhYH8RAGPrWw7L1qXCq3IKqAsHDb5HIPqMeFYm13LqPHBx6gifSZ9K0aPb+Vcg4MA8Dgg/vA5mrlZZS2t5+C7It6rVWc7btq26OYwUJBG7H/dA9q2g13wkVbhJbhQBmZ8ueQK+TdldsXBfUd5iyPaxA3yQymDwZUT9K02k7SJYm9cUC0dw3A7h3GJjxB2jxirmXrTLKXaz/HmpC6RwrN8S840ykbhtXJuQYjdsR88TA61RP2atoWQCVYsBtkGD1iI7u0N1oev15uallVg62LBkgRLXCGfpzAQA+R8ad1pi3LhVZmNot5SSDB546+JpAwbigWXWGW2pBhuCygyQJ8OPMUta1JLsqrtJBhW5UnPHToPSoavQlWtqjRbYTcj9ojx8iMe9Tv2EfJIiYUhoklT+0OTg0tB5p9e6M247dhO5YEHaCYJ4mQM+dUv4f0RKszZlkXzMmSR4xtn1rztLUG4zEM4QMBB+XdktMSAcHE+9XnZaAWLAxuY3LrR6IvHiAfejHp3iyJk1zMRwpI8iJ9jS+oQspAME9Ynz465j0ry2LoPzKy5wRnju94DxGTnnyzqzEYWiZdACCD30jIkgyRBIk586Bb7H052lABtKkbXn5TKg7t2AfCKLb1DqBuVjxkbeYzhcBeOT18ql+l2j84hu98yj9kDdkT+9+dV7B014RQxqVjDCMDHSTtAjpkEehqRYDnjrSDL9upvvN/CqqPUsx/MULSpGp1PgnwrI/wAqSw9yR6Vc9l6H4ry2A12DwR3YRsfVWrPfh6/8S3cvf9+9du+jMSPsaxy92tJxhe0dEW76fN+0PHzHnSNi7z5e9W2nud1foPyoWu0m/vLh+v8AF/XzpWLl0BZaTirVNSbeI561Q6NirlWkHzxVqt/uq3JGfUVFjfC7WNh9rqSW3QGOMCTgT6Z+tW6dqb3M94FYJ3nZEEEHqfm6+NT7N1qpJJHyiT8wHcyMUzY+G6uAkWmZYIhc9YByAeaqxl/Zd7qr7K1TKrzG9ju3yT1ypJ/ZgQK0S9s/Et7WUi4SdqjIMpOG6fMOaR0yKA4BASIbAhpKwT1EZ486cfs5ArheWBYS2FVSCMnPh7mqm2VNa238UIgcgooVoAjcQIM+UHFJWrdkH4WRcUq26IlgpPPB+bj+VQthrVol2UMTyT3dxxnxxHFVnZ10sNrHdbYtJJIk7ZGOhBoCX4hVbRVUlSxJKnju91WEeO960fZzE/5VVB6CWGOoP51h+1CTqxbLF9pVc8xzE+MVtuym/Vgz83enxnj7RVYdpZH3eBIGeKXGpYRDejRu9m2GfeiYIzBHhQ3scBAB6kdceI8enWtEDfpkcgTxEwev70DOIzR/0lTIMgddy48+9kdfGq/awyVPSNsYjH7BEiP4TUktnGDGcxmCPLa0885zQDy2LZIcKJGQVJjp0Bg8fnU9RdAVi3yxn6ftfaaFp52ieecknnpnigdrGbRX97uejd0/YmglluFjs9rjMN6aZ3aP32ST672+1Y3sa1s09pfBB981pf8A+g66OzroVu9de1aAwZ3PLZH8IPtVDwAPAAe1YzjZ830dzuL/AIV/Km1eqvs9/wBWn0pxXoAfaV4FgD0Ag+En+lS0pugDaFzwJ5/vmg6qScc936defvR9M+1rbLxMTnpJ9CePSjWxMrOCI9wsF+GszEz3fUxVmbl5lWV3AfLtbPEyQYnFI3Gb4yYMSE6keAMD1NS0eqgEKOT3JJ8YjPgCKfxh3yW9aLsEkQ10n5hG7BIUEZH1YVe3rttBtY90psnOQOndzPUn+VZrsrTuzMt0AqV5kbl3HvZjPyD2qeguQ1+2SHtq0qoImI2sJIwaNItaDtG2Cig/Ip3Y4G1GjI45GfKk006SxUbW3A5OO9kkgYHMY8KV7K1CuCjMZKAGZAIOIAPURyOZqs7U121R3SIXYRnaYGOeYJU+op6nRtX6S98bU3Lk4LMQeoloU+givolkwAOMDHTzr57+E7feBP7wH9D5GSPSt8Hp4cTl01vNSV/7/oKXVq9uahUEswA4k4FWk4t0efsf5VMPPh70sGHjj7e9CtXmxKhpxKnHl/vzFAWAaq/tW7BtgQO919WH/jYetNK8jw8j/SqPtq9+tQeCsfcqF9itz3ovKc6F+K9SX/QrR296+907f/itqi48/jN7VNnqt1t3fq7I/wC3p5z4uxb+XtTbPWTR807P+RfpTq15XUjQu8+35NRtF/0rX+Jf/wBCurqc4S0tfPb+p+ySPvS9ofqlPXeM9fmHX0rq6qJpEPeuf4T/AO1Un4QUNevznvW+c9bv8h7V1dR+yW3aZ/WA9QcHqM1Ta4zpSTk7gZPOTBz9APaurqX1RAez2I090gwRauEEcyGWD9RX0A811dV48hXqaVVdvsdyCTBXjp81dXUFOr1OBRWUcxXV1MnjHmsz2wx/SD/hX82rq6llwTpGwf8Am7/kluP9Ip811dWbV//Z">
            <a:hlinkClick r:id="rId3"/>
          </p:cNvPr>
          <p:cNvSpPr>
            <a:spLocks noChangeAspect="1" noChangeArrowheads="1"/>
          </p:cNvSpPr>
          <p:nvPr/>
        </p:nvSpPr>
        <p:spPr bwMode="auto">
          <a:xfrm>
            <a:off x="1562100" y="-1012825"/>
            <a:ext cx="1905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2003C"/>
                </a:solidFill>
                <a:latin typeface="Arial" panose="020B0604020202020204" pitchFamily="34" charset="0"/>
              </a:defRPr>
            </a:lvl1pPr>
            <a:lvl2pPr marL="742950" indent="-285750">
              <a:spcBef>
                <a:spcPct val="20000"/>
              </a:spcBef>
              <a:buChar char="–"/>
              <a:defRPr sz="2800">
                <a:solidFill>
                  <a:srgbClr val="12003C"/>
                </a:solidFill>
                <a:latin typeface="Arial" panose="020B0604020202020204" pitchFamily="34" charset="0"/>
              </a:defRPr>
            </a:lvl2pPr>
            <a:lvl3pPr marL="1143000" indent="-228600">
              <a:spcBef>
                <a:spcPct val="20000"/>
              </a:spcBef>
              <a:buChar char="•"/>
              <a:defRPr sz="2400">
                <a:solidFill>
                  <a:srgbClr val="12003C"/>
                </a:solidFill>
                <a:latin typeface="Arial" panose="020B0604020202020204" pitchFamily="34" charset="0"/>
              </a:defRPr>
            </a:lvl3pPr>
            <a:lvl4pPr marL="1600200" indent="-228600">
              <a:spcBef>
                <a:spcPct val="20000"/>
              </a:spcBef>
              <a:buChar char="–"/>
              <a:defRPr sz="2000">
                <a:solidFill>
                  <a:srgbClr val="12003C"/>
                </a:solidFill>
                <a:latin typeface="Arial" panose="020B0604020202020204" pitchFamily="34" charset="0"/>
              </a:defRPr>
            </a:lvl4pPr>
            <a:lvl5pPr marL="2057400" indent="-228600">
              <a:spcBef>
                <a:spcPct val="20000"/>
              </a:spcBef>
              <a:buChar char="»"/>
              <a:defRPr sz="2000">
                <a:solidFill>
                  <a:srgbClr val="12003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2003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2003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2003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2003C"/>
                </a:solidFill>
                <a:latin typeface="Arial" panose="020B0604020202020204" pitchFamily="34" charset="0"/>
              </a:defRPr>
            </a:lvl9pPr>
          </a:lstStyle>
          <a:p>
            <a:pPr>
              <a:spcBef>
                <a:spcPct val="0"/>
              </a:spcBef>
              <a:buFontTx/>
              <a:buNone/>
            </a:pPr>
            <a:endParaRPr lang="en-US" altLang="en-US" sz="1800">
              <a:solidFill>
                <a:schemeClr val="tx1"/>
              </a:solidFill>
            </a:endParaRPr>
          </a:p>
        </p:txBody>
      </p:sp>
      <p:pic>
        <p:nvPicPr>
          <p:cNvPr id="307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8963" y="1628775"/>
            <a:ext cx="652462"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79917"/>
      </p:ext>
    </p:extLst>
  </p:cSld>
  <p:clrMapOvr>
    <a:masterClrMapping/>
  </p:clrMapOvr>
  <p:transition spd="slow">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2711450" y="1916113"/>
            <a:ext cx="6408738" cy="2881312"/>
          </a:xfrm>
        </p:spPr>
        <p:txBody>
          <a:bodyPr/>
          <a:lstStyle/>
          <a:p>
            <a:pPr marL="0" indent="0">
              <a:lnSpc>
                <a:spcPct val="80000"/>
              </a:lnSpc>
              <a:buNone/>
            </a:pPr>
            <a:endParaRPr lang="en-US" altLang="en-US"/>
          </a:p>
        </p:txBody>
      </p:sp>
      <p:sp>
        <p:nvSpPr>
          <p:cNvPr id="32771" name="AutoShape 8" descr="data:image/jpeg;base64,/9j/4AAQSkZJRgABAQAAAQABAAD/2wCEAAkGBxQSEhQUExQWFRQXFxcXFxgWFxcdFBweHBUaFhgcHRUYHCggGBwlHBYWIjEhJSkrLi4uGCAzODQsNygtLiwBCgoKDg0OGhAQGiwkHCQsLC8sLCwsLCwsLCwsLCwsLCwsLCwsLCwsLCwsLCwsLCwsLCwsLCwsLCwsLCwsLCw3LP/AABEIALIAoAMBIgACEQEDEQH/xAAbAAACAwEBAQAAAAAAAAAAAAADBAIFBgABB//EAD8QAAIBAwMBBgQCCAQGAwEAAAECEQADIQQSMUEFIlFhgZETMnGhBrEUI0JSYtHh8HKCksEVJDNTs8Jjg7IH/8QAGQEAAwEBAQAAAAAAAAAAAAAAAAECAwQF/8QAIREBAQADAAICAgMAAAAAAAAAAAECETEDIRJBQlEEEyL/2gAMAwEAAhEDEQA/AKtFoypXItGVaxU8VaIqVNVoirQEFWpqlTC1OIEngCTQCus1K2l3N6DqT4CqO52gz5Jgfuj+81X9oa9r90GMCQo8BP50a0v1PnSqpNjm/HlTVrtFjSDJ5VAOQePrU7VcK1Gg1e47Tz0PQ1YBKy6sV2+4Nay0ZAPiAfcTVRGg9tebKPtrtlMF9lRKUyVqJWgixSolaZK1ArQCpWhstNlaGy0Aii0ZVqKLR1WmHKtFC1yiiKKA8C0j29qBbsP4sNo9eftNWQWs/wDjI920p6scfQf1pGok08KDgT705ZtgCh6vBtoBLNtUCR1MTnpmiaZ5UgzO2ZGAOOpOeeKjKW8b+KyT2OR5VC5bBxRbd8EfMDwB4kt5dIxP1Fea1ilwo5QNJESfoYPB4PtWeq6LliSW4Qdh+qmtz2aZtWz/AAL+VYq2AbgBHQj7Vsfw8pFhPKfzrXFx5z2d2122ixXbapAJWolaOVqJWgAFaiVo5WoFaAXK0NlpkrUCtBK1BRlFQQUZRTCSiiqK8UURRQHAVmfxukfBfoN6+Unaf9jWqApftHs9b9trbdeD4GMGg2B0ZIeSc4yOfLNW2nQKhwM48/Tx9arrdjY+wiCoAYeBAyKstRNtRgsYkAQD96yyrt8Unx9lAm/dxjEGJic+tTTTbknBjHmPzke1SFwlZNufQz08R/cUfS3QymARjggiKVti5jL1Va1Su1wZIOfpj+lbv8MmdOv1b86y1rSm44tiJc7c8ZyT9q3mk0q20VF+VRAnk+Z86vHjk8sky9Jba6KJFdFWyCivCtFiokUAErUStGIqBFIgCtQIo5FDIoNVJR1FBSjpTIVRRVFDWirQaQFTArwVIeJ4GSTx70BkfxNp9moDjh1B9R3W/wDU+tD1Lzt8IifOnO3tYt5raLBA3GQQTmAPoDBx5Utp0iBWOfXV4rfi8AMfNnwqOnMb/oJpq5ZX90UJ06cD7VLa1YfhWyGuu5A7iiJ6FyQseiN71qgKy/4d1SoHhQSWhzw2PlA8QA3HnWosuGAKkMD1FbY8cOd3lXsV0VKuiqShFRIohqJoARFRIohFQNBBtQyKK1QagKZKOlASjJQB1r27fVBudgo8z+Q60nrNUUB2iTiY5E4GP74pI6FSvxjuuOR3d5JHUTt8Mz/lo0D/APxlOVVikwXKkDyIWNzCcY8RSd3UXb8ATtKkhIIB6y8HjmFnMdaVtXsNLK7FQs9ccEDrgtgeFPpZCupcAAW3YeIKxPXkbh0FMt7VSWCWLkQWg4EekdKctpRLl0SYz3jkcc11vxFc2XXfhPQht+VDuJPFFUE84qJfoOaWlcB02gY2yo4Zyxg5BkAEzzG0xkUy63DfcJKdTiD+7gjH7SnirDSXbZAt7u8hkBcyDIhjHjmKNa0uYB7s7h4gzx5qfDyrqk9PPyu7sla7ZuqwRlFw4wJDDyLjBPpVrpe0kfHymdsNHPgCMT5UF4NzdsYQSpYnu8CIHX6keFK29DaLXbaidpE54kcZ8CpPrS0IvDUTSHZWoJlTjAZREECSplTkcDFPmg0DUDUzUTQQZqDUQ1A0BRoaLuAEnAHNAQ0DtG/CmOgk/eBHoT6UATR3+4LrADeLjuSY2jCgfUCMf1p7s6+FtoDAMIAOPmjb9eTVdo7o/RFBMsyEKCQGY78RPmBinNNqA7ssK0EbiASVIBEHyyYPlVFBdXpUQbyASuSwABAP8lH2FRs7LrBlJMAAjgQYO0rzmMHy86hrR+q2kByZIUcxMCczAyCarezENxixJRdqiSNu6REjp3SZnyFANWuzCLe8Y+YspEdYEDoAAfehLcjpVwyXNq94MFAzwchcTkHIjjqfSv1OnhmAkAHE8+XNZeSfbq/j5fjQTe8a51iFA77juhlkQcSfGeIHjTXZmj3XVBEqMtxgD6+cUybwVxbkEhmTf8z94ggjHn/cUYY/Y8+ev8xLW6UD4LFuGCEnBIkZ8RmePHyprVm5blk3XCAQVmOhIYAdf50ppNYtybXebfulm5EnIPTofbij6DUj4Li9nb3Tn5hBHXnitXKnpNarqBDTDYYZjAmTyP5V2ntH4zAc/EbdOJDBdp46Qfc0la0ptkt3mguuzqSZCsByBg5609bui5DpAZgy8jw7rH2GfOgbIaHVqpVzgv3uZJBMDMSTFX1ZS3ZPybQPhmF84xtmB1zV32Xf+ZDypxPgf5H8xUnDxqBqRqBoCJobVM1A0Bn0NJWLodzzJYEei4B+2KPcvBEZjwqlo+gmKrOxb7C2hOYM+mwg5mcRVQj2qubNyqVCB1CyJyqmWHrmad0iXFtkKR8jbYE7wCFJn9kgnHM+lLrp02qrcKCN8+PMnwMATU21BW4sMAshVHPKqDx0Pj40Es9Dp9l5FIElZ3CQDtMtgnmSvHgKSt6W4LjDud4NuBOI2lpz0kj2PFWRcfHtKDDmUM8KrRJ+sjA/lV5r+yrdtLrBF/ZA3QcnapYkjJycU9BltDbd0CMYt4BYFcAEAD3YGfI00bO1ipO4gDOeIwfCeZjyo13SbnvibYBUbXUbTlt0QCBjaf8AVU7ert3hcUSrcAnBJnoDzxn1qdbmlY5fG7R0OmeN/d+GxCsGHzLPeAH2rtV2acFYDqcmJ4UmI4gePOBRNRpmKKEchlEGTBhu8O4ODMfeoabSgRaW83xUYFpLEfLH+/SiTU0dvyu1Vd1ZW81y2Fddyyw67uQvQDimO2buxLl10EL8Mi0T3TBIHegEcxHnR37JZEIQSJLKHADoVEST4HPHl51QfiS8w06ISCHckRz3csCPCWQ0IEftPcJFsggd1vibsEiQGIEDwnz9CaXW/DLOQd0YgAgngkxwMT5xQey+yQ6Li4WYkD4bbQAACGJKsoE7lJjkDzq2P4YZW3LeJPQOARgz02/lVTC9L5RL9Nst3p2nLd5WEEDqSI6ke1K6fVhXdtwJ3DI4jiOeP50f/hF8bQRbcLzEicySfmmeuK9uWbk96yQMHBSJE8C5tJABouOR/KLlWkSMg5FeGqhLgxu3WxmSbN0DAGAyjbnxnxpjT6pH2qrruLRi5kDzB9KWrPo9w4TUCajDSPn2mY7obHAJKge/lVfe7XRWCzu74UwIiTA6mT5DjNIM123e26d/FoX3P8pqr0jAAjORiDkH/f6ULtfU/EuBB8tv7t19uPepIdtK1pjj69tEO0ra7SqxmCsdDEkHifl9vKrr9CWbKlV7qgknkGQwz1rHaAhnEmEBBP8Af98VqHt7lcMWljglo8IyI8D/AKauXcRnJKstCouwz2xtdQQfAAnKt1jctXeruNkFywLAHAyFgqT58g/Ss32FbbUwFdf+XcqV+UsjFdpDDBwsRHTzrVW+yrqEECQ3AmQQGJGQfPPpT1eoI2tPv3AQGgMxgyAQAoEiCZJMVUaSwrvqNrF1t3WspuYZuIilieODuH0mr27f1CMF+GQi/rG81UE89OD9qoPwigbTh3P/AFbzXVABE7lCxt6Duz6ilIDlqxctB7j/AAzcfaedqkgEtiCQBih9lKbsrdBggsHBIO7ElZ4wftVjrNItxgGBgBltx13DvmI6QuZr3S2LVhBckgQfmMmO620DofIeNGjCs3WQm3c3MclWxkbY4+tZT8bkHVW0AgKst9WbcT7Ba3H6MLu1yCAybSOD3gMSDgiKwN/dd1dxiQzAlZxB290Y6TH3ov6DV9hWdtpcZMk+/wCU59ai+r1CF5sh03Ep8OS4UEDvCTuJywj6U7prYVVA4AAHjxXmq0++2ybmWf2l5raMwE7VHytbuK4W40bTHcB3ANxkggenjRbHa9luLkScbgVEQxDScFSEYyD4VX3LwW4UXVbGtRuFw9xi7XLhDThsLECCAhiKlfs3WRDt09+Vi6P1YUtuCL3+g2lp/wAIgZq9Qtri3cRj3SjNngqTgwePA4ry7pEb5lB+oz71V6fRJccl9M9oqwYNuYSQW2x5yWJjwU+FP9n6BbKkKztMCXaTgewySfWpvoM32vZ+FbcQFYOqIyYJB70mDiQGxxzz0qNIgnTp+9eLn/6kx/5ftV/+L3k216d5j/lChT6/Ff8A01WaG3+vtD9ywzervj7Ae1ZeT3V48fP9O8kmeST7madN8xGCPPmqy2YJHUEj7xTKmaysdWOXoXT6vbcXbMkhYH8RAGPrWw7L1qXCq3IKqAsHDb5HIPqMeFYm13LqPHBx6gifSZ9K0aPb+Vcg4MA8Dgg/vA5mrlZZS2t5+C7It6rVWc7btq26OYwUJBG7H/dA9q2g13wkVbhJbhQBmZ8ueQK+TdldsXBfUd5iyPaxA3yQymDwZUT9K02k7SJYm9cUC0dw3A7h3GJjxB2jxirmXrTLKXaz/HmpC6RwrN8S840ykbhtXJuQYjdsR88TA61RP2atoWQCVYsBtkGD1iI7u0N1oev15uallVg62LBkgRLXCGfpzAQA+R8ad1pi3LhVZmNot5SSDB546+JpAwbigWXWGW2pBhuCygyQJ8OPMUta1JLsqrtJBhW5UnPHToPSoavQlWtqjRbYTcj9ojx8iMe9Tv2EfJIiYUhoklT+0OTg0tB5p9e6M247dhO5YEHaCYJ4mQM+dUv4f0RKszZlkXzMmSR4xtn1rztLUG4zEM4QMBB+XdktMSAcHE+9XnZaAWLAxuY3LrR6IvHiAfejHp3iyJk1zMRwpI8iJ9jS+oQspAME9Ynz465j0ry2LoPzKy5wRnju94DxGTnnyzqzEYWiZdACCD30jIkgyRBIk586Bb7H052lABtKkbXn5TKg7t2AfCKLb1DqBuVjxkbeYzhcBeOT18ql+l2j84hu98yj9kDdkT+9+dV7B014RQxqVjDCMDHSTtAjpkEehqRYDnjrSDL9upvvN/CqqPUsx/MULSpGp1PgnwrI/wAqSw9yR6Vc9l6H4ry2A12DwR3YRsfVWrPfh6/8S3cvf9+9du+jMSPsaxy92tJxhe0dEW76fN+0PHzHnSNi7z5e9W2nud1foPyoWu0m/vLh+v8AF/XzpWLl0BZaTirVNSbeI561Q6NirlWkHzxVqt/uq3JGfUVFjfC7WNh9rqSW3QGOMCTgT6Z+tW6dqb3M94FYJ3nZEEEHqfm6+NT7N1qpJJHyiT8wHcyMUzY+G6uAkWmZYIhc9YByAeaqxl/Zd7qr7K1TKrzG9ju3yT1ypJ/ZgQK0S9s/Et7WUi4SdqjIMpOG6fMOaR0yKA4BASIbAhpKwT1EZ486cfs5ArheWBYS2FVSCMnPh7mqm2VNa238UIgcgooVoAjcQIM+UHFJWrdkH4WRcUq26IlgpPPB+bj+VQthrVol2UMTyT3dxxnxxHFVnZ10sNrHdbYtJJIk7ZGOhBoCX4hVbRVUlSxJKnju91WEeO960fZzE/5VVB6CWGOoP51h+1CTqxbLF9pVc8xzE+MVtuym/Vgz83enxnj7RVYdpZH3eBIGeKXGpYRDejRu9m2GfeiYIzBHhQ3scBAB6kdceI8enWtEDfpkcgTxEwev70DOIzR/0lTIMgddy48+9kdfGq/awyVPSNsYjH7BEiP4TUktnGDGcxmCPLa0885zQDy2LZIcKJGQVJjp0Bg8fnU9RdAVi3yxn6ftfaaFp52ieecknnpnigdrGbRX97uejd0/YmglluFjs9rjMN6aZ3aP32ST672+1Y3sa1s09pfBB981pf8A+g66OzroVu9de1aAwZ3PLZH8IPtVDwAPAAe1YzjZ830dzuL/AIV/Km1eqvs9/wBWn0pxXoAfaV4FgD0Ag+En+lS0pugDaFzwJ5/vmg6qScc936defvR9M+1rbLxMTnpJ9CePSjWxMrOCI9wsF+GszEz3fUxVmbl5lWV3AfLtbPEyQYnFI3Gb4yYMSE6keAMD1NS0eqgEKOT3JJ8YjPgCKfxh3yW9aLsEkQ10n5hG7BIUEZH1YVe3rttBtY90psnOQOndzPUn+VZrsrTuzMt0AqV5kbl3HvZjPyD2qeguQ1+2SHtq0qoImI2sJIwaNItaDtG2Cig/Ip3Y4G1GjI45GfKk006SxUbW3A5OO9kkgYHMY8KV7K1CuCjMZKAGZAIOIAPURyOZqs7U121R3SIXYRnaYGOeYJU+op6nRtX6S98bU3Lk4LMQeoloU+givolkwAOMDHTzr57+E7feBP7wH9D5GSPSt8Hp4cTl01vNSV/7/oKXVq9uahUEswA4k4FWk4t0efsf5VMPPh70sGHjj7e9CtXmxKhpxKnHl/vzFAWAaq/tW7BtgQO919WH/jYetNK8jw8j/SqPtq9+tQeCsfcqF9itz3ovKc6F+K9SX/QrR296+907f/itqi48/jN7VNnqt1t3fq7I/wC3p5z4uxb+XtTbPWTR807P+RfpTq15XUjQu8+35NRtF/0rX+Jf/wBCurqc4S0tfPb+p+ySPvS9ofqlPXeM9fmHX0rq6qJpEPeuf4T/AO1Un4QUNevznvW+c9bv8h7V1dR+yW3aZ/WA9QcHqM1Ta4zpSTk7gZPOTBz9APaurqX1RAez2I090gwRauEEcyGWD9RX0A811dV48hXqaVVdvsdyCTBXjp81dXUFOr1OBRWUcxXV1MnjHmsz2wx/SD/hX82rq6llwTpGwf8Am7/kluP9Ip811dWbV//Z">
            <a:hlinkClick r:id="rId3"/>
          </p:cNvPr>
          <p:cNvSpPr>
            <a:spLocks noChangeAspect="1" noChangeArrowheads="1"/>
          </p:cNvSpPr>
          <p:nvPr/>
        </p:nvSpPr>
        <p:spPr bwMode="auto">
          <a:xfrm>
            <a:off x="1562100" y="-1012825"/>
            <a:ext cx="1905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2003C"/>
                </a:solidFill>
                <a:latin typeface="Arial" panose="020B0604020202020204" pitchFamily="34" charset="0"/>
              </a:defRPr>
            </a:lvl1pPr>
            <a:lvl2pPr marL="742950" indent="-285750">
              <a:spcBef>
                <a:spcPct val="20000"/>
              </a:spcBef>
              <a:buChar char="–"/>
              <a:defRPr sz="2800">
                <a:solidFill>
                  <a:srgbClr val="12003C"/>
                </a:solidFill>
                <a:latin typeface="Arial" panose="020B0604020202020204" pitchFamily="34" charset="0"/>
              </a:defRPr>
            </a:lvl2pPr>
            <a:lvl3pPr marL="1143000" indent="-228600">
              <a:spcBef>
                <a:spcPct val="20000"/>
              </a:spcBef>
              <a:buChar char="•"/>
              <a:defRPr sz="2400">
                <a:solidFill>
                  <a:srgbClr val="12003C"/>
                </a:solidFill>
                <a:latin typeface="Arial" panose="020B0604020202020204" pitchFamily="34" charset="0"/>
              </a:defRPr>
            </a:lvl3pPr>
            <a:lvl4pPr marL="1600200" indent="-228600">
              <a:spcBef>
                <a:spcPct val="20000"/>
              </a:spcBef>
              <a:buChar char="–"/>
              <a:defRPr sz="2000">
                <a:solidFill>
                  <a:srgbClr val="12003C"/>
                </a:solidFill>
                <a:latin typeface="Arial" panose="020B0604020202020204" pitchFamily="34" charset="0"/>
              </a:defRPr>
            </a:lvl4pPr>
            <a:lvl5pPr marL="2057400" indent="-228600">
              <a:spcBef>
                <a:spcPct val="20000"/>
              </a:spcBef>
              <a:buChar char="»"/>
              <a:defRPr sz="2000">
                <a:solidFill>
                  <a:srgbClr val="12003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12003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12003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12003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12003C"/>
                </a:solidFill>
                <a:latin typeface="Arial" panose="020B0604020202020204" pitchFamily="34" charset="0"/>
              </a:defRPr>
            </a:lvl9pPr>
          </a:lstStyle>
          <a:p>
            <a:pPr>
              <a:spcBef>
                <a:spcPct val="0"/>
              </a:spcBef>
              <a:buFontTx/>
              <a:buNone/>
            </a:pPr>
            <a:endParaRPr lang="en-US" altLang="en-US" sz="1800">
              <a:solidFill>
                <a:schemeClr val="tx1"/>
              </a:solidFill>
            </a:endParaRPr>
          </a:p>
        </p:txBody>
      </p:sp>
      <p:pic>
        <p:nvPicPr>
          <p:cNvPr id="327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7650" y="0"/>
            <a:ext cx="9144000" cy="494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941888"/>
            <a:ext cx="9137650" cy="193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154418"/>
      </p:ext>
    </p:extLst>
  </p:cSld>
  <p:clrMapOvr>
    <a:masterClrMapping/>
  </p:clrMapOvr>
  <p:transition spd="slow">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481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226" y="1484313"/>
            <a:ext cx="3408363" cy="3529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6" name="Title 1"/>
          <p:cNvSpPr>
            <a:spLocks noGrp="1"/>
          </p:cNvSpPr>
          <p:nvPr>
            <p:ph type="title"/>
          </p:nvPr>
        </p:nvSpPr>
        <p:spPr>
          <a:xfrm>
            <a:off x="1833563" y="166689"/>
            <a:ext cx="8305800" cy="885825"/>
          </a:xfrm>
        </p:spPr>
        <p:txBody>
          <a:bodyPr/>
          <a:lstStyle/>
          <a:p>
            <a:pPr>
              <a:defRPr/>
            </a:pPr>
            <a:r>
              <a:rPr lang="en-GB" altLang="en-US" sz="3200" dirty="0">
                <a:solidFill>
                  <a:schemeClr val="accent6"/>
                </a:solidFill>
              </a:rPr>
              <a:t>FUTURE</a:t>
            </a:r>
          </a:p>
        </p:txBody>
      </p:sp>
      <p:sp>
        <p:nvSpPr>
          <p:cNvPr id="3" name="Content Placeholder 2"/>
          <p:cNvSpPr>
            <a:spLocks noGrp="1"/>
          </p:cNvSpPr>
          <p:nvPr>
            <p:ph idx="1"/>
          </p:nvPr>
        </p:nvSpPr>
        <p:spPr>
          <a:xfrm>
            <a:off x="5232400" y="1196975"/>
            <a:ext cx="5327650" cy="3240088"/>
          </a:xfrm>
        </p:spPr>
        <p:txBody>
          <a:bodyPr>
            <a:normAutofit fontScale="62500" lnSpcReduction="20000"/>
          </a:bodyPr>
          <a:lstStyle/>
          <a:p>
            <a:pPr>
              <a:buFont typeface="Wingdings" panose="05000000000000000000" pitchFamily="2" charset="2"/>
              <a:buChar char="§"/>
              <a:defRPr/>
            </a:pPr>
            <a:endParaRPr lang="en-GB" sz="2400" dirty="0"/>
          </a:p>
          <a:p>
            <a:pPr>
              <a:buFont typeface="Wingdings" panose="05000000000000000000" pitchFamily="2" charset="2"/>
              <a:buChar char="§"/>
              <a:defRPr/>
            </a:pPr>
            <a:r>
              <a:rPr lang="en-GB" sz="2400" b="1" dirty="0"/>
              <a:t>103 schools/academies across </a:t>
            </a:r>
          </a:p>
          <a:p>
            <a:pPr marL="0" indent="0">
              <a:buNone/>
              <a:defRPr/>
            </a:pPr>
            <a:r>
              <a:rPr lang="en-GB" sz="2400" b="1" dirty="0"/>
              <a:t>     Nottinghamshire PLUS 19    </a:t>
            </a:r>
          </a:p>
          <a:p>
            <a:pPr marL="0" indent="0">
              <a:buNone/>
              <a:defRPr/>
            </a:pPr>
            <a:r>
              <a:rPr lang="en-GB" sz="2400" b="1" dirty="0"/>
              <a:t>     Colleges</a:t>
            </a:r>
          </a:p>
          <a:p>
            <a:pPr marL="0" indent="0">
              <a:buNone/>
              <a:defRPr/>
            </a:pPr>
            <a:endParaRPr lang="en-GB" sz="2400" dirty="0"/>
          </a:p>
          <a:p>
            <a:pPr>
              <a:buFont typeface="Wingdings" panose="05000000000000000000" pitchFamily="2" charset="2"/>
              <a:buChar char="§"/>
              <a:defRPr/>
            </a:pPr>
            <a:r>
              <a:rPr lang="en-GB" sz="2400" b="1" dirty="0"/>
              <a:t>25 SEIO’s</a:t>
            </a:r>
          </a:p>
          <a:p>
            <a:pPr marL="0" indent="0">
              <a:buNone/>
              <a:defRPr/>
            </a:pPr>
            <a:endParaRPr lang="en-GB" sz="2400" dirty="0"/>
          </a:p>
          <a:p>
            <a:pPr marL="0" indent="0" algn="ctr">
              <a:buNone/>
              <a:defRPr/>
            </a:pPr>
            <a:r>
              <a:rPr lang="en-GB" sz="2400" b="1" dirty="0"/>
              <a:t>£8.5k per year (£218 per week) / per SEIO to maintain current offer</a:t>
            </a:r>
          </a:p>
          <a:p>
            <a:pPr marL="0" indent="0">
              <a:buNone/>
              <a:defRPr/>
            </a:pPr>
            <a:endParaRPr lang="en-GB" dirty="0"/>
          </a:p>
        </p:txBody>
      </p:sp>
      <p:pic>
        <p:nvPicPr>
          <p:cNvPr id="348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01" y="1304925"/>
            <a:ext cx="652463"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493437"/>
      </p:ext>
    </p:extLst>
  </p:cSld>
  <p:clrMapOvr>
    <a:masterClrMapping/>
  </p:clrMapOvr>
  <p:transition spd="slow">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23813"/>
            <a:ext cx="9142412" cy="688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528976"/>
      </p:ext>
    </p:extLst>
  </p:cSld>
  <p:clrMapOvr>
    <a:masterClrMapping/>
  </p:clrMapOvr>
  <p:transition spd="slow">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GB" altLang="en-US" dirty="0" smtClean="0">
                <a:latin typeface="Arial" panose="020B0604020202020204" pitchFamily="34" charset="0"/>
              </a:rPr>
              <a:t>CTLP: Bill </a:t>
            </a:r>
            <a:r>
              <a:rPr lang="en-GB" altLang="en-US" dirty="0" err="1" smtClean="0">
                <a:latin typeface="Arial" panose="020B0604020202020204" pitchFamily="34" charset="0"/>
              </a:rPr>
              <a:t>Knopp</a:t>
            </a:r>
            <a:r>
              <a:rPr lang="en-GB" altLang="en-US" dirty="0" smtClean="0">
                <a:latin typeface="Arial" panose="020B0604020202020204" pitchFamily="34" charset="0"/>
              </a:rPr>
              <a:t>, </a:t>
            </a:r>
            <a:r>
              <a:rPr lang="en-GB" altLang="en-US" dirty="0" err="1" smtClean="0">
                <a:latin typeface="Arial" panose="020B0604020202020204" pitchFamily="34" charset="0"/>
              </a:rPr>
              <a:t>Lecistershire</a:t>
            </a:r>
            <a:r>
              <a:rPr lang="en-GB" altLang="en-US" dirty="0" smtClean="0">
                <a:latin typeface="Arial" panose="020B0604020202020204" pitchFamily="34" charset="0"/>
              </a:rPr>
              <a:t> </a:t>
            </a:r>
            <a:br>
              <a:rPr lang="en-GB" altLang="en-US" dirty="0" smtClean="0">
                <a:latin typeface="Arial" panose="020B0604020202020204" pitchFamily="34" charset="0"/>
              </a:rPr>
            </a:br>
            <a:r>
              <a:rPr lang="en-GB" altLang="en-US" dirty="0" smtClean="0">
                <a:latin typeface="Arial" panose="020B0604020202020204" pitchFamily="34" charset="0"/>
              </a:rPr>
              <a:t>Asif Mohammed, </a:t>
            </a:r>
            <a:r>
              <a:rPr lang="en-GB" altLang="en-US" dirty="0" err="1" smtClean="0">
                <a:latin typeface="Arial" panose="020B0604020202020204" pitchFamily="34" charset="0"/>
              </a:rPr>
              <a:t>Nottinghamsire</a:t>
            </a:r>
            <a:r>
              <a:rPr lang="en-GB" altLang="en-US" dirty="0" smtClean="0">
                <a:latin typeface="Arial" panose="020B0604020202020204" pitchFamily="34" charset="0"/>
              </a:rPr>
              <a:t/>
            </a:r>
            <a:br>
              <a:rPr lang="en-GB" altLang="en-US" dirty="0" smtClean="0">
                <a:latin typeface="Arial" panose="020B0604020202020204" pitchFamily="34" charset="0"/>
              </a:rPr>
            </a:br>
            <a:r>
              <a:rPr lang="en-GB" altLang="en-US" cap="none" dirty="0">
                <a:latin typeface="Arial" panose="020B0604020202020204" pitchFamily="34" charset="0"/>
              </a:rPr>
              <a:t/>
            </a:r>
            <a:br>
              <a:rPr lang="en-GB" altLang="en-US" cap="none" dirty="0">
                <a:latin typeface="Arial" panose="020B0604020202020204" pitchFamily="34" charset="0"/>
              </a:rPr>
            </a:br>
            <a:r>
              <a:rPr lang="en-GB" altLang="en-US" sz="2000" cap="none" dirty="0" smtClean="0">
                <a:latin typeface="Arial" panose="020B0604020202020204" pitchFamily="34" charset="0"/>
              </a:rPr>
              <a:t>Contact details:</a:t>
            </a:r>
            <a:r>
              <a:rPr lang="en-GB" altLang="en-US" dirty="0" smtClean="0">
                <a:latin typeface="Arial" panose="020B0604020202020204" pitchFamily="34" charset="0"/>
              </a:rPr>
              <a:t/>
            </a:r>
            <a:br>
              <a:rPr lang="en-GB" altLang="en-US" dirty="0" smtClean="0">
                <a:latin typeface="Arial" panose="020B0604020202020204" pitchFamily="34" charset="0"/>
              </a:rPr>
            </a:br>
            <a:r>
              <a:rPr lang="en-GB" sz="1800" dirty="0"/>
              <a:t>T/PS 3598 Mohammed</a:t>
            </a:r>
            <a:br>
              <a:rPr lang="en-GB" sz="1800" dirty="0"/>
            </a:br>
            <a:r>
              <a:rPr lang="en-GB" sz="1800" dirty="0"/>
              <a:t>Prevent Officer</a:t>
            </a:r>
            <a:br>
              <a:rPr lang="en-GB" sz="1800" dirty="0"/>
            </a:br>
            <a:r>
              <a:rPr lang="en-GB" sz="1800" dirty="0"/>
              <a:t>Sherwood Lodge </a:t>
            </a:r>
            <a:br>
              <a:rPr lang="en-GB" sz="1800" dirty="0"/>
            </a:br>
            <a:r>
              <a:rPr lang="en-GB" sz="1800" dirty="0"/>
              <a:t>Nottingham</a:t>
            </a:r>
            <a:br>
              <a:rPr lang="en-GB" sz="1800" dirty="0"/>
            </a:br>
            <a:r>
              <a:rPr lang="en-GB" sz="1800" dirty="0"/>
              <a:t>NG5 8PP</a:t>
            </a:r>
            <a:br>
              <a:rPr lang="en-GB" sz="1800" dirty="0"/>
            </a:br>
            <a:r>
              <a:rPr lang="en-GB" sz="1800" dirty="0"/>
              <a:t>Tel 101 Ext 8002965</a:t>
            </a:r>
            <a:br>
              <a:rPr lang="en-GB" sz="1800" dirty="0"/>
            </a:br>
            <a:r>
              <a:rPr lang="en-GB" sz="1800" dirty="0"/>
              <a:t>Mobile 07894510114</a:t>
            </a:r>
            <a:br>
              <a:rPr lang="en-GB" sz="1800" dirty="0"/>
            </a:br>
            <a:r>
              <a:rPr lang="en-GB" sz="1800" dirty="0"/>
              <a:t>Email </a:t>
            </a:r>
            <a:r>
              <a:rPr lang="en-GB" sz="1800" u="sng" dirty="0" smtClean="0">
                <a:hlinkClick r:id="rId2"/>
              </a:rPr>
              <a:t>asif.mohammed3598@nottinghamshire.pnn.police.uk</a:t>
            </a:r>
            <a:endParaRPr lang="en-GB" altLang="en-US" dirty="0" smtClean="0">
              <a:latin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85" y="4836838"/>
            <a:ext cx="1224915" cy="1872571"/>
          </a:xfrm>
          <a:prstGeom prst="rect">
            <a:avLst/>
          </a:prstGeom>
        </p:spPr>
      </p:pic>
    </p:spTree>
    <p:extLst>
      <p:ext uri="{BB962C8B-B14F-4D97-AF65-F5344CB8AC3E}">
        <p14:creationId xmlns:p14="http://schemas.microsoft.com/office/powerpoint/2010/main" val="25549782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normAutofit/>
          </a:bodyPr>
          <a:lstStyle/>
          <a:p>
            <a:pPr algn="ctr"/>
            <a:r>
              <a:rPr lang="en-GB" altLang="en-US" dirty="0" smtClean="0">
                <a:latin typeface="Arial" panose="020B0604020202020204" pitchFamily="34" charset="0"/>
              </a:rPr>
              <a:t>BREAK</a:t>
            </a:r>
          </a:p>
        </p:txBody>
      </p:sp>
      <p:sp>
        <p:nvSpPr>
          <p:cNvPr id="9219" name="Subtitle 2"/>
          <p:cNvSpPr>
            <a:spLocks noGrp="1"/>
          </p:cNvSpPr>
          <p:nvPr>
            <p:ph type="subTitle" idx="1"/>
          </p:nvPr>
        </p:nvSpPr>
        <p:spPr/>
        <p:txBody>
          <a:bodyPr>
            <a:normAutofit/>
          </a:bodyPr>
          <a:lstStyle/>
          <a:p>
            <a:r>
              <a:rPr lang="en-GB" altLang="en-US" sz="3600" b="1" dirty="0" smtClean="0">
                <a:latin typeface="Arial" panose="020B0604020202020204" pitchFamily="34" charset="0"/>
              </a:rPr>
              <a:t>May 22</a:t>
            </a:r>
            <a:r>
              <a:rPr lang="en-GB" altLang="en-US" sz="3600" b="1" baseline="30000" dirty="0" smtClean="0">
                <a:latin typeface="Arial" panose="020B0604020202020204" pitchFamily="34" charset="0"/>
              </a:rPr>
              <a:t>nd</a:t>
            </a:r>
            <a:r>
              <a:rPr lang="en-GB" altLang="en-US" sz="3600" b="1" dirty="0" smtClean="0">
                <a:latin typeface="Arial" panose="020B0604020202020204" pitchFamily="34" charset="0"/>
              </a:rPr>
              <a:t>  2018</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85" y="4836838"/>
            <a:ext cx="1224915" cy="1872571"/>
          </a:xfrm>
          <a:prstGeom prst="rect">
            <a:avLst/>
          </a:prstGeom>
        </p:spPr>
      </p:pic>
    </p:spTree>
    <p:extLst>
      <p:ext uri="{BB962C8B-B14F-4D97-AF65-F5344CB8AC3E}">
        <p14:creationId xmlns:p14="http://schemas.microsoft.com/office/powerpoint/2010/main" val="4204021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latin typeface="Arial" panose="020B0604020202020204" pitchFamily="34" charset="0"/>
              </a:rPr>
              <a:t>DSL Network</a:t>
            </a:r>
            <a:br>
              <a:rPr lang="en-GB" altLang="en-US" dirty="0">
                <a:latin typeface="Arial" panose="020B0604020202020204" pitchFamily="34" charset="0"/>
              </a:rPr>
            </a:br>
            <a:r>
              <a:rPr lang="en-GB" altLang="en-US" dirty="0">
                <a:latin typeface="Arial" panose="020B0604020202020204" pitchFamily="34" charset="0"/>
              </a:rPr>
              <a:t>Aims and Purpose </a:t>
            </a:r>
            <a:endParaRPr lang="en-GB" dirty="0"/>
          </a:p>
        </p:txBody>
      </p:sp>
      <p:sp>
        <p:nvSpPr>
          <p:cNvPr id="3" name="Content Placeholder 2"/>
          <p:cNvSpPr>
            <a:spLocks noGrp="1"/>
          </p:cNvSpPr>
          <p:nvPr>
            <p:ph sz="quarter" idx="13"/>
          </p:nvPr>
        </p:nvSpPr>
        <p:spPr/>
        <p:txBody>
          <a:bodyPr/>
          <a:lstStyle/>
          <a:p>
            <a:pPr marL="457200" indent="-457200">
              <a:buFontTx/>
              <a:buChar char="•"/>
            </a:pPr>
            <a:r>
              <a:rPr lang="en-GB" altLang="en-US" b="1" cap="none" dirty="0">
                <a:latin typeface="Arial" panose="020B0604020202020204" pitchFamily="34" charset="0"/>
              </a:rPr>
              <a:t>To promote connectivity with the Nottingham Safeguarding Children Board </a:t>
            </a:r>
          </a:p>
          <a:p>
            <a:pPr marL="457200" indent="-457200">
              <a:buFontTx/>
              <a:buChar char="•"/>
            </a:pPr>
            <a:r>
              <a:rPr lang="en-GB" altLang="en-US" b="1" cap="none" dirty="0" smtClean="0">
                <a:latin typeface="Arial" panose="020B0604020202020204" pitchFamily="34" charset="0"/>
              </a:rPr>
              <a:t>Act as </a:t>
            </a:r>
            <a:r>
              <a:rPr lang="en-GB" altLang="en-US" b="1" cap="none" dirty="0">
                <a:latin typeface="Arial" panose="020B0604020202020204" pitchFamily="34" charset="0"/>
              </a:rPr>
              <a:t>a conduit for policy updates </a:t>
            </a:r>
          </a:p>
          <a:p>
            <a:pPr marL="457200" indent="-457200">
              <a:buFontTx/>
              <a:buChar char="•"/>
            </a:pPr>
            <a:r>
              <a:rPr lang="en-GB" altLang="en-US" b="1" cap="none" dirty="0">
                <a:latin typeface="Arial" panose="020B0604020202020204" pitchFamily="34" charset="0"/>
              </a:rPr>
              <a:t>A </a:t>
            </a:r>
            <a:r>
              <a:rPr lang="en-GB" altLang="en-US" b="1" cap="none" dirty="0" smtClean="0">
                <a:latin typeface="Arial" panose="020B0604020202020204" pitchFamily="34" charset="0"/>
              </a:rPr>
              <a:t>practice </a:t>
            </a:r>
            <a:r>
              <a:rPr lang="en-GB" altLang="en-US" b="1" cap="none" dirty="0">
                <a:latin typeface="Arial" panose="020B0604020202020204" pitchFamily="34" charset="0"/>
              </a:rPr>
              <a:t>network </a:t>
            </a:r>
            <a:r>
              <a:rPr lang="en-GB" altLang="en-US" b="1" cap="none" dirty="0" smtClean="0">
                <a:latin typeface="Arial" panose="020B0604020202020204" pitchFamily="34" charset="0"/>
              </a:rPr>
              <a:t>which </a:t>
            </a:r>
            <a:r>
              <a:rPr lang="en-GB" altLang="en-US" b="1" cap="none" dirty="0">
                <a:latin typeface="Arial" panose="020B0604020202020204" pitchFamily="34" charset="0"/>
              </a:rPr>
              <a:t>demonstrates professional behaviours and mutual support </a:t>
            </a:r>
          </a:p>
          <a:p>
            <a:endParaRPr lang="en-GB" dirty="0"/>
          </a:p>
        </p:txBody>
      </p:sp>
    </p:spTree>
    <p:extLst>
      <p:ext uri="{BB962C8B-B14F-4D97-AF65-F5344CB8AC3E}">
        <p14:creationId xmlns:p14="http://schemas.microsoft.com/office/powerpoint/2010/main" val="37147359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algn="ctr"/>
            <a:r>
              <a:rPr lang="en-GB" altLang="en-US" dirty="0" smtClean="0">
                <a:latin typeface="Arial" panose="020B0604020202020204" pitchFamily="34" charset="0"/>
              </a:rPr>
              <a:t>ACES: Paul </a:t>
            </a:r>
            <a:r>
              <a:rPr lang="en-GB" altLang="en-US" dirty="0" smtClean="0">
                <a:latin typeface="Arial" panose="020B0604020202020204" pitchFamily="34" charset="0"/>
              </a:rPr>
              <a:t>Martin &amp; Steph Grey-Blest</a:t>
            </a:r>
            <a:endParaRPr lang="en-GB" altLang="en-US" dirty="0" smtClean="0">
              <a:latin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85" y="4836838"/>
            <a:ext cx="1224915" cy="1872571"/>
          </a:xfrm>
          <a:prstGeom prst="rect">
            <a:avLst/>
          </a:prstGeom>
        </p:spPr>
      </p:pic>
    </p:spTree>
    <p:extLst>
      <p:ext uri="{BB962C8B-B14F-4D97-AF65-F5344CB8AC3E}">
        <p14:creationId xmlns:p14="http://schemas.microsoft.com/office/powerpoint/2010/main" val="23646377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normAutofit/>
          </a:bodyPr>
          <a:lstStyle/>
          <a:p>
            <a:pPr algn="ctr"/>
            <a:r>
              <a:rPr lang="en-GB" altLang="en-US" dirty="0" smtClean="0">
                <a:latin typeface="Arial" panose="020B0604020202020204" pitchFamily="34" charset="0"/>
              </a:rPr>
              <a:t>NOTTINGHAM CITY</a:t>
            </a:r>
            <a:br>
              <a:rPr lang="en-GB" altLang="en-US" dirty="0" smtClean="0">
                <a:latin typeface="Arial" panose="020B0604020202020204" pitchFamily="34" charset="0"/>
              </a:rPr>
            </a:br>
            <a:r>
              <a:rPr lang="en-GB" altLang="en-US" dirty="0" smtClean="0">
                <a:latin typeface="Arial" panose="020B0604020202020204" pitchFamily="34" charset="0"/>
              </a:rPr>
              <a:t>DSL NETWORK</a:t>
            </a:r>
          </a:p>
        </p:txBody>
      </p:sp>
      <p:sp>
        <p:nvSpPr>
          <p:cNvPr id="9219" name="Subtitle 2"/>
          <p:cNvSpPr>
            <a:spLocks noGrp="1"/>
          </p:cNvSpPr>
          <p:nvPr>
            <p:ph type="subTitle" idx="1"/>
          </p:nvPr>
        </p:nvSpPr>
        <p:spPr/>
        <p:txBody>
          <a:bodyPr>
            <a:normAutofit/>
          </a:bodyPr>
          <a:lstStyle/>
          <a:p>
            <a:r>
              <a:rPr lang="en-GB" altLang="en-US" sz="3600" b="1" dirty="0" smtClean="0">
                <a:latin typeface="Arial" panose="020B0604020202020204" pitchFamily="34" charset="0"/>
              </a:rPr>
              <a:t>May 22</a:t>
            </a:r>
            <a:r>
              <a:rPr lang="en-GB" altLang="en-US" sz="3600" b="1" baseline="30000" dirty="0" smtClean="0">
                <a:latin typeface="Arial" panose="020B0604020202020204" pitchFamily="34" charset="0"/>
              </a:rPr>
              <a:t>nd</a:t>
            </a:r>
            <a:r>
              <a:rPr lang="en-GB" altLang="en-US" sz="3600" b="1" dirty="0" smtClean="0">
                <a:latin typeface="Arial" panose="020B0604020202020204" pitchFamily="34" charset="0"/>
              </a:rPr>
              <a:t>  2018</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85" y="4836838"/>
            <a:ext cx="1224915" cy="1872571"/>
          </a:xfrm>
          <a:prstGeom prst="rect">
            <a:avLst/>
          </a:prstGeom>
        </p:spPr>
      </p:pic>
    </p:spTree>
    <p:extLst>
      <p:ext uri="{BB962C8B-B14F-4D97-AF65-F5344CB8AC3E}">
        <p14:creationId xmlns:p14="http://schemas.microsoft.com/office/powerpoint/2010/main" val="13274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updates</a:t>
            </a:r>
            <a:endParaRPr lang="en-GB" dirty="0"/>
          </a:p>
        </p:txBody>
      </p:sp>
      <p:sp>
        <p:nvSpPr>
          <p:cNvPr id="3" name="Content Placeholder 2"/>
          <p:cNvSpPr>
            <a:spLocks noGrp="1"/>
          </p:cNvSpPr>
          <p:nvPr>
            <p:ph sz="quarter" idx="13"/>
          </p:nvPr>
        </p:nvSpPr>
        <p:spPr/>
        <p:txBody>
          <a:bodyPr>
            <a:normAutofit lnSpcReduction="10000"/>
          </a:bodyPr>
          <a:lstStyle/>
          <a:p>
            <a:r>
              <a:rPr lang="en-GB" cap="none" dirty="0">
                <a:latin typeface="Arial" panose="020B0604020202020204" pitchFamily="34" charset="0"/>
                <a:cs typeface="Arial" panose="020B0604020202020204" pitchFamily="34" charset="0"/>
              </a:rPr>
              <a:t>Latest government updates </a:t>
            </a:r>
            <a:r>
              <a:rPr lang="en-GB" cap="none" dirty="0" smtClean="0">
                <a:latin typeface="Arial" panose="020B0604020202020204" pitchFamily="34" charset="0"/>
                <a:cs typeface="Arial" panose="020B0604020202020204" pitchFamily="34" charset="0"/>
              </a:rPr>
              <a:t>(including sexual </a:t>
            </a:r>
            <a:r>
              <a:rPr lang="en-GB" cap="none" dirty="0">
                <a:latin typeface="Arial" panose="020B0604020202020204" pitchFamily="34" charset="0"/>
                <a:cs typeface="Arial" panose="020B0604020202020204" pitchFamily="34" charset="0"/>
              </a:rPr>
              <a:t>violence and sexual harassment between children in schools and </a:t>
            </a:r>
            <a:r>
              <a:rPr lang="en-GB" cap="none" dirty="0" smtClean="0">
                <a:latin typeface="Arial" panose="020B0604020202020204" pitchFamily="34" charset="0"/>
                <a:cs typeface="Arial" panose="020B0604020202020204" pitchFamily="34" charset="0"/>
              </a:rPr>
              <a:t>colleges</a:t>
            </a:r>
            <a:r>
              <a:rPr lang="en-GB" cap="none" dirty="0">
                <a:latin typeface="Arial" panose="020B0604020202020204" pitchFamily="34" charset="0"/>
                <a:cs typeface="Arial" panose="020B0604020202020204" pitchFamily="34" charset="0"/>
              </a:rPr>
              <a:t>)</a:t>
            </a:r>
          </a:p>
          <a:p>
            <a:pPr marL="0" indent="0">
              <a:buNone/>
            </a:pPr>
            <a:r>
              <a:rPr lang="en-GB" cap="none" dirty="0">
                <a:latin typeface="Arial" panose="020B0604020202020204" pitchFamily="34" charset="0"/>
                <a:cs typeface="Arial" panose="020B0604020202020204" pitchFamily="34" charset="0"/>
                <a:hlinkClick r:id="rId2"/>
              </a:rPr>
              <a:t>https://www.gov.uk/topic/schools-colleges-childrens-services/safeguarding-children/latest</a:t>
            </a:r>
            <a:endParaRPr lang="en-GB" cap="none" dirty="0">
              <a:latin typeface="Arial" panose="020B0604020202020204" pitchFamily="34" charset="0"/>
              <a:cs typeface="Arial" panose="020B0604020202020204" pitchFamily="34" charset="0"/>
            </a:endParaRPr>
          </a:p>
          <a:p>
            <a:pPr marL="0" lvl="0" indent="0">
              <a:buNone/>
            </a:pPr>
            <a:endParaRPr lang="en-GB" cap="none" dirty="0" smtClean="0">
              <a:latin typeface="Arial" panose="020B0604020202020204" pitchFamily="34" charset="0"/>
              <a:cs typeface="Arial" panose="020B0604020202020204" pitchFamily="34" charset="0"/>
            </a:endParaRPr>
          </a:p>
          <a:p>
            <a:pPr lvl="0"/>
            <a:r>
              <a:rPr lang="en-GB" cap="none" dirty="0" smtClean="0">
                <a:latin typeface="Arial" panose="020B0604020202020204" pitchFamily="34" charset="0"/>
                <a:cs typeface="Arial" panose="020B0604020202020204" pitchFamily="34" charset="0"/>
              </a:rPr>
              <a:t>Working </a:t>
            </a:r>
            <a:r>
              <a:rPr lang="en-GB" cap="none" dirty="0">
                <a:latin typeface="Arial" panose="020B0604020202020204" pitchFamily="34" charset="0"/>
                <a:cs typeface="Arial" panose="020B0604020202020204" pitchFamily="34" charset="0"/>
              </a:rPr>
              <a:t>Together </a:t>
            </a:r>
            <a:r>
              <a:rPr lang="en-GB" cap="none" dirty="0" smtClean="0">
                <a:latin typeface="Arial" panose="020B0604020202020204" pitchFamily="34" charset="0"/>
                <a:cs typeface="Arial" panose="020B0604020202020204" pitchFamily="34" charset="0"/>
              </a:rPr>
              <a:t>- Government consultation response</a:t>
            </a:r>
          </a:p>
          <a:p>
            <a:pPr marL="0" lvl="0" indent="0">
              <a:buNone/>
            </a:pPr>
            <a:r>
              <a:rPr lang="en-GB" cap="none" dirty="0">
                <a:latin typeface="Arial" panose="020B0604020202020204" pitchFamily="34" charset="0"/>
                <a:cs typeface="Arial" panose="020B0604020202020204" pitchFamily="34" charset="0"/>
                <a:hlinkClick r:id="rId3"/>
              </a:rPr>
              <a:t>https://assets.publishing.service.gov.uk/government/uploads/system/uploads/attachment_data/file/683115/Changes_to_statutory_guidance-_</a:t>
            </a:r>
            <a:r>
              <a:rPr lang="en-GB" cap="none" dirty="0" smtClean="0">
                <a:latin typeface="Arial" panose="020B0604020202020204" pitchFamily="34" charset="0"/>
                <a:cs typeface="Arial" panose="020B0604020202020204" pitchFamily="34" charset="0"/>
                <a:hlinkClick r:id="rId3"/>
              </a:rPr>
              <a:t>Working_Together_to_Safeguard_Children.pdf</a:t>
            </a:r>
            <a:endParaRPr lang="en-GB" cap="none" dirty="0" smtClean="0">
              <a:latin typeface="Arial" panose="020B0604020202020204" pitchFamily="34" charset="0"/>
              <a:cs typeface="Arial" panose="020B0604020202020204" pitchFamily="34" charset="0"/>
            </a:endParaRPr>
          </a:p>
          <a:p>
            <a:pPr marL="0" lvl="0" indent="0">
              <a:buNone/>
            </a:pPr>
            <a:endParaRPr lang="en-GB" dirty="0"/>
          </a:p>
          <a:p>
            <a:pPr lvl="0"/>
            <a:endParaRPr lang="en-GB" dirty="0" smtClean="0"/>
          </a:p>
          <a:p>
            <a:pPr lvl="0"/>
            <a:endParaRPr lang="en-GB" dirty="0"/>
          </a:p>
          <a:p>
            <a:endParaRPr lang="en-GB" dirty="0"/>
          </a:p>
        </p:txBody>
      </p:sp>
    </p:spTree>
    <p:extLst>
      <p:ext uri="{BB962C8B-B14F-4D97-AF65-F5344CB8AC3E}">
        <p14:creationId xmlns:p14="http://schemas.microsoft.com/office/powerpoint/2010/main" val="3177395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updates</a:t>
            </a:r>
            <a:endParaRPr lang="en-GB" dirty="0"/>
          </a:p>
        </p:txBody>
      </p:sp>
      <p:sp>
        <p:nvSpPr>
          <p:cNvPr id="3" name="Content Placeholder 2"/>
          <p:cNvSpPr>
            <a:spLocks noGrp="1"/>
          </p:cNvSpPr>
          <p:nvPr>
            <p:ph sz="quarter" idx="13"/>
          </p:nvPr>
        </p:nvSpPr>
        <p:spPr>
          <a:xfrm>
            <a:off x="913774" y="2367092"/>
            <a:ext cx="10363826" cy="3866068"/>
          </a:xfrm>
        </p:spPr>
        <p:txBody>
          <a:bodyPr>
            <a:normAutofit fontScale="92500" lnSpcReduction="10000"/>
          </a:bodyPr>
          <a:lstStyle/>
          <a:p>
            <a:r>
              <a:rPr lang="en-GB" cap="none" dirty="0" smtClean="0">
                <a:latin typeface="Arial" panose="020B0604020202020204" pitchFamily="34" charset="0"/>
                <a:cs typeface="Arial" panose="020B0604020202020204" pitchFamily="34" charset="0"/>
              </a:rPr>
              <a:t>Keeping children safe in education. FIO. Comes into force from september 3</a:t>
            </a:r>
            <a:r>
              <a:rPr lang="en-GB" cap="none" baseline="30000" dirty="0" smtClean="0">
                <a:latin typeface="Arial" panose="020B0604020202020204" pitchFamily="34" charset="0"/>
                <a:cs typeface="Arial" panose="020B0604020202020204" pitchFamily="34" charset="0"/>
              </a:rPr>
              <a:t>rd</a:t>
            </a:r>
            <a:r>
              <a:rPr lang="en-GB" cap="none" dirty="0" smtClean="0">
                <a:latin typeface="Arial" panose="020B0604020202020204" pitchFamily="34" charset="0"/>
                <a:cs typeface="Arial" panose="020B0604020202020204" pitchFamily="34" charset="0"/>
              </a:rPr>
              <a:t> 2018 </a:t>
            </a:r>
          </a:p>
          <a:p>
            <a:pPr marL="0" indent="0">
              <a:buNone/>
            </a:pPr>
            <a:r>
              <a:rPr lang="en-GB" u="sng" cap="none" dirty="0">
                <a:latin typeface="Arial" panose="020B0604020202020204" pitchFamily="34" charset="0"/>
                <a:cs typeface="Arial" panose="020B0604020202020204" pitchFamily="34" charset="0"/>
                <a:hlinkClick r:id="rId3"/>
              </a:rPr>
              <a:t>https://www.safeguardinginschools.co.uk/keeping-children-safe-in-education-2018</a:t>
            </a:r>
            <a:r>
              <a:rPr lang="en-GB" u="sng" cap="none" dirty="0" smtClean="0">
                <a:latin typeface="Arial" panose="020B0604020202020204" pitchFamily="34" charset="0"/>
                <a:cs typeface="Arial" panose="020B0604020202020204" pitchFamily="34" charset="0"/>
                <a:hlinkClick r:id="rId3"/>
              </a:rPr>
              <a:t>/</a:t>
            </a:r>
            <a:endParaRPr lang="en-GB" cap="none" dirty="0" smtClean="0">
              <a:latin typeface="Arial" panose="020B0604020202020204" pitchFamily="34" charset="0"/>
              <a:cs typeface="Arial" panose="020B0604020202020204" pitchFamily="34" charset="0"/>
            </a:endParaRPr>
          </a:p>
          <a:p>
            <a:r>
              <a:rPr lang="en-GB" cap="none" dirty="0" smtClean="0">
                <a:latin typeface="Arial" panose="020B0604020202020204" pitchFamily="34" charset="0"/>
                <a:cs typeface="Arial" panose="020B0604020202020204" pitchFamily="34" charset="0"/>
              </a:rPr>
              <a:t>GDPR</a:t>
            </a:r>
          </a:p>
          <a:p>
            <a:pPr marL="0" indent="0">
              <a:buNone/>
            </a:pPr>
            <a:r>
              <a:rPr lang="en-GB" u="sng" cap="none" dirty="0">
                <a:latin typeface="Arial" panose="020B0604020202020204" pitchFamily="34" charset="0"/>
                <a:cs typeface="Arial" panose="020B0604020202020204" pitchFamily="34" charset="0"/>
                <a:hlinkClick r:id="rId4"/>
              </a:rPr>
              <a:t>https://ico.org.uk/for-organisations/guide-to-the-general-data-protection-regulation-gdpr</a:t>
            </a:r>
            <a:r>
              <a:rPr lang="en-GB" u="sng" cap="none" dirty="0" smtClean="0">
                <a:latin typeface="Arial" panose="020B0604020202020204" pitchFamily="34" charset="0"/>
                <a:cs typeface="Arial" panose="020B0604020202020204" pitchFamily="34" charset="0"/>
                <a:hlinkClick r:id="rId4"/>
              </a:rPr>
              <a:t>/</a:t>
            </a:r>
            <a:endParaRPr lang="en-GB" u="sng" cap="none" dirty="0" smtClean="0">
              <a:latin typeface="Arial" panose="020B0604020202020204" pitchFamily="34" charset="0"/>
              <a:cs typeface="Arial" panose="020B0604020202020204" pitchFamily="34" charset="0"/>
            </a:endParaRPr>
          </a:p>
          <a:p>
            <a:r>
              <a:rPr lang="en-GB" cap="none" dirty="0">
                <a:latin typeface="Arial" panose="020B0604020202020204" pitchFamily="34" charset="0"/>
                <a:cs typeface="Arial" panose="020B0604020202020204" pitchFamily="34" charset="0"/>
              </a:rPr>
              <a:t>Weapon enabled Violence</a:t>
            </a:r>
          </a:p>
          <a:p>
            <a:pPr marL="0" indent="0">
              <a:buNone/>
            </a:pPr>
            <a:r>
              <a:rPr lang="en-GB" cap="none" dirty="0">
                <a:latin typeface="Arial" panose="020B0604020202020204" pitchFamily="34" charset="0"/>
                <a:cs typeface="Arial" panose="020B0604020202020204" pitchFamily="34" charset="0"/>
                <a:hlinkClick r:id="rId5"/>
              </a:rPr>
              <a:t>https://</a:t>
            </a:r>
            <a:r>
              <a:rPr lang="en-GB" cap="none" dirty="0" smtClean="0">
                <a:latin typeface="Arial" panose="020B0604020202020204" pitchFamily="34" charset="0"/>
                <a:cs typeface="Arial" panose="020B0604020202020204" pitchFamily="34" charset="0"/>
                <a:hlinkClick r:id="rId5"/>
              </a:rPr>
              <a:t>www.nottinghamshire.pcc.police.uk/News-and-Events/Archived-News/2018/PR-622.aspx</a:t>
            </a:r>
            <a:endParaRPr lang="en-GB" cap="none" dirty="0" smtClean="0">
              <a:latin typeface="Arial" panose="020B0604020202020204" pitchFamily="34" charset="0"/>
              <a:cs typeface="Arial" panose="020B0604020202020204" pitchFamily="34" charset="0"/>
            </a:endParaRPr>
          </a:p>
          <a:p>
            <a:pPr marL="0" indent="0">
              <a:buNone/>
            </a:pPr>
            <a:r>
              <a:rPr lang="en-GB" cap="none" dirty="0">
                <a:latin typeface="Arial" panose="020B0604020202020204" pitchFamily="34" charset="0"/>
                <a:cs typeface="Arial" panose="020B0604020202020204" pitchFamily="34" charset="0"/>
                <a:hlinkClick r:id="rId6"/>
              </a:rPr>
              <a:t>http://</a:t>
            </a:r>
            <a:r>
              <a:rPr lang="en-GB" cap="none" dirty="0" smtClean="0">
                <a:latin typeface="Arial" panose="020B0604020202020204" pitchFamily="34" charset="0"/>
                <a:cs typeface="Arial" panose="020B0604020202020204" pitchFamily="34" charset="0"/>
                <a:hlinkClick r:id="rId6"/>
              </a:rPr>
              <a:t>www.nottinghamschools.org.uk/media/1012879/knife-crime-guidance-for-primary-and-secondary-schoolsv6.docx</a:t>
            </a:r>
            <a:endParaRPr lang="en-GB" cap="none" dirty="0" smtClean="0">
              <a:latin typeface="Arial" panose="020B0604020202020204" pitchFamily="34" charset="0"/>
              <a:cs typeface="Arial" panose="020B0604020202020204" pitchFamily="34" charset="0"/>
            </a:endParaRPr>
          </a:p>
          <a:p>
            <a:pPr marL="0" indent="0">
              <a:buNone/>
            </a:pPr>
            <a:endParaRPr lang="en-GB" dirty="0"/>
          </a:p>
          <a:p>
            <a:pPr marL="0" indent="0">
              <a:buNone/>
            </a:pPr>
            <a:endParaRPr lang="en-GB" u="sng" dirty="0" smtClean="0"/>
          </a:p>
          <a:p>
            <a:pPr marL="0" indent="0">
              <a:buNone/>
            </a:pPr>
            <a:endParaRPr lang="en-GB" u="sng" dirty="0" smtClean="0"/>
          </a:p>
          <a:p>
            <a:pPr marL="0" indent="0">
              <a:buNone/>
            </a:pPr>
            <a:endParaRPr lang="en-GB" dirty="0"/>
          </a:p>
          <a:p>
            <a:pPr marL="0" indent="0">
              <a:buNone/>
            </a:pPr>
            <a:endParaRPr lang="en-GB" dirty="0" smtClean="0"/>
          </a:p>
          <a:p>
            <a:endParaRPr lang="en-GB" dirty="0"/>
          </a:p>
        </p:txBody>
      </p:sp>
    </p:spTree>
    <p:extLst>
      <p:ext uri="{BB962C8B-B14F-4D97-AF65-F5344CB8AC3E}">
        <p14:creationId xmlns:p14="http://schemas.microsoft.com/office/powerpoint/2010/main" val="2397458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0280" y="1432560"/>
            <a:ext cx="6903720" cy="3539430"/>
          </a:xfrm>
          <a:prstGeom prst="rect">
            <a:avLst/>
          </a:prstGeom>
        </p:spPr>
        <p:txBody>
          <a:bodyPr wrap="square">
            <a:spAutoFit/>
          </a:bodyPr>
          <a:lstStyle/>
          <a:p>
            <a:pPr>
              <a:spcAft>
                <a:spcPts val="0"/>
              </a:spcAft>
            </a:pPr>
            <a:r>
              <a:rPr lang="en-GB" sz="3200" dirty="0">
                <a:latin typeface="Calibri" panose="020F0502020204030204" pitchFamily="34" charset="0"/>
                <a:ea typeface="Calibri" panose="020F0502020204030204" pitchFamily="34" charset="0"/>
                <a:cs typeface="Times New Roman" panose="02020603050405020304" pitchFamily="18" charset="0"/>
              </a:rPr>
              <a:t>"Knife crime is not the problem, it is the symptom. It is about identifying those people who are at risk and involved in youth violence, to look at their specific needs and then help to provide the support they need to turn their lives around."</a:t>
            </a:r>
          </a:p>
        </p:txBody>
      </p:sp>
    </p:spTree>
    <p:extLst>
      <p:ext uri="{BB962C8B-B14F-4D97-AF65-F5344CB8AC3E}">
        <p14:creationId xmlns:p14="http://schemas.microsoft.com/office/powerpoint/2010/main" val="3038336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updates</a:t>
            </a:r>
            <a:endParaRPr lang="en-GB" dirty="0"/>
          </a:p>
        </p:txBody>
      </p:sp>
      <p:sp>
        <p:nvSpPr>
          <p:cNvPr id="3" name="Content Placeholder 2"/>
          <p:cNvSpPr>
            <a:spLocks noGrp="1"/>
          </p:cNvSpPr>
          <p:nvPr>
            <p:ph sz="quarter" idx="13"/>
          </p:nvPr>
        </p:nvSpPr>
        <p:spPr/>
        <p:txBody>
          <a:bodyPr>
            <a:normAutofit/>
          </a:bodyPr>
          <a:lstStyle/>
          <a:p>
            <a:r>
              <a:rPr lang="en-GB" cap="none" dirty="0" smtClean="0">
                <a:latin typeface="Arial" panose="020B0604020202020204" pitchFamily="34" charset="0"/>
                <a:cs typeface="Arial" panose="020B0604020202020204" pitchFamily="34" charset="0"/>
              </a:rPr>
              <a:t>Water safety</a:t>
            </a:r>
          </a:p>
          <a:p>
            <a:pPr marL="0" indent="0">
              <a:buNone/>
            </a:pPr>
            <a:r>
              <a:rPr lang="en-GB" cap="none" dirty="0">
                <a:latin typeface="Arial" panose="020B0604020202020204" pitchFamily="34" charset="0"/>
                <a:cs typeface="Arial" panose="020B0604020202020204" pitchFamily="34" charset="0"/>
                <a:hlinkClick r:id="rId3"/>
              </a:rPr>
              <a:t>https://rlss.org.uk/water-safety/water-safety</a:t>
            </a:r>
            <a:r>
              <a:rPr lang="en-GB" cap="none" dirty="0" smtClean="0">
                <a:latin typeface="Arial" panose="020B0604020202020204" pitchFamily="34" charset="0"/>
                <a:cs typeface="Arial" panose="020B0604020202020204" pitchFamily="34" charset="0"/>
                <a:hlinkClick r:id="rId3"/>
              </a:rPr>
              <a:t>/</a:t>
            </a:r>
            <a:endParaRPr lang="en-GB" cap="none" dirty="0" smtClean="0">
              <a:latin typeface="Arial" panose="020B0604020202020204" pitchFamily="34" charset="0"/>
              <a:cs typeface="Arial" panose="020B0604020202020204" pitchFamily="34" charset="0"/>
            </a:endParaRPr>
          </a:p>
          <a:p>
            <a:r>
              <a:rPr lang="en-GB" cap="none" dirty="0" smtClean="0">
                <a:latin typeface="Arial" panose="020B0604020202020204" pitchFamily="34" charset="0"/>
                <a:cs typeface="Arial" panose="020B0604020202020204" pitchFamily="34" charset="0"/>
              </a:rPr>
              <a:t>Escalation</a:t>
            </a:r>
          </a:p>
          <a:p>
            <a:pPr marL="0" indent="0">
              <a:buNone/>
            </a:pPr>
            <a:r>
              <a:rPr lang="en-GB" cap="none" dirty="0">
                <a:latin typeface="Arial" panose="020B0604020202020204" pitchFamily="34" charset="0"/>
                <a:cs typeface="Arial" panose="020B0604020202020204" pitchFamily="34" charset="0"/>
                <a:hlinkClick r:id="rId4"/>
              </a:rPr>
              <a:t>http://</a:t>
            </a:r>
            <a:r>
              <a:rPr lang="en-GB" cap="none" dirty="0" smtClean="0">
                <a:latin typeface="Arial" panose="020B0604020202020204" pitchFamily="34" charset="0"/>
                <a:cs typeface="Arial" panose="020B0604020202020204" pitchFamily="34" charset="0"/>
                <a:hlinkClick r:id="rId4"/>
              </a:rPr>
              <a:t>www.nottinghamchildrenspartnership.co.uk/media/455730/family-support-pathway-2016-17_nov-2016.pdf</a:t>
            </a:r>
            <a:endParaRPr lang="en-GB" cap="none" dirty="0" smtClean="0">
              <a:latin typeface="Arial" panose="020B0604020202020204" pitchFamily="34" charset="0"/>
              <a:cs typeface="Arial" panose="020B0604020202020204" pitchFamily="34" charset="0"/>
            </a:endParaRPr>
          </a:p>
          <a:p>
            <a:r>
              <a:rPr lang="en-GB" cap="none" dirty="0" smtClean="0">
                <a:latin typeface="Arial" panose="020B0604020202020204" pitchFamily="34" charset="0"/>
                <a:cs typeface="Arial" panose="020B0604020202020204" pitchFamily="34" charset="0"/>
              </a:rPr>
              <a:t>Missing Appointments </a:t>
            </a:r>
            <a:r>
              <a:rPr lang="en-GB" cap="none" dirty="0">
                <a:latin typeface="Arial" panose="020B0604020202020204" pitchFamily="34" charset="0"/>
                <a:cs typeface="Arial" panose="020B0604020202020204" pitchFamily="34" charset="0"/>
              </a:rPr>
              <a:t>M</a:t>
            </a:r>
            <a:r>
              <a:rPr lang="en-GB" cap="none" dirty="0" smtClean="0">
                <a:latin typeface="Arial" panose="020B0604020202020204" pitchFamily="34" charset="0"/>
                <a:cs typeface="Arial" panose="020B0604020202020204" pitchFamily="34" charset="0"/>
              </a:rPr>
              <a:t>atter</a:t>
            </a:r>
          </a:p>
          <a:p>
            <a:pPr marL="0" indent="0">
              <a:buNone/>
            </a:pPr>
            <a:endParaRPr lang="en-GB" dirty="0" smtClean="0"/>
          </a:p>
          <a:p>
            <a:pPr marL="0" indent="0">
              <a:buNone/>
            </a:pPr>
            <a:endParaRPr lang="en-GB" dirty="0" smtClean="0"/>
          </a:p>
          <a:p>
            <a:endParaRPr lang="en-GB" dirty="0" smtClean="0"/>
          </a:p>
          <a:p>
            <a:pPr marL="0" indent="0">
              <a:buNone/>
            </a:pPr>
            <a:endParaRPr lang="en-GB" dirty="0"/>
          </a:p>
        </p:txBody>
      </p:sp>
    </p:spTree>
    <p:extLst>
      <p:ext uri="{BB962C8B-B14F-4D97-AF65-F5344CB8AC3E}">
        <p14:creationId xmlns:p14="http://schemas.microsoft.com/office/powerpoint/2010/main" val="1953238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updates</a:t>
            </a:r>
            <a:endParaRPr lang="en-GB" dirty="0"/>
          </a:p>
        </p:txBody>
      </p:sp>
      <p:sp>
        <p:nvSpPr>
          <p:cNvPr id="3" name="Content Placeholder 2"/>
          <p:cNvSpPr>
            <a:spLocks noGrp="1"/>
          </p:cNvSpPr>
          <p:nvPr>
            <p:ph sz="quarter" idx="13"/>
          </p:nvPr>
        </p:nvSpPr>
        <p:spPr/>
        <p:txBody>
          <a:bodyPr/>
          <a:lstStyle/>
          <a:p>
            <a:r>
              <a:rPr lang="en-GB" cap="none" dirty="0">
                <a:latin typeface="Arial" panose="020B0604020202020204" pitchFamily="34" charset="0"/>
                <a:cs typeface="Arial" panose="020B0604020202020204" pitchFamily="34" charset="0"/>
              </a:rPr>
              <a:t>Oral health</a:t>
            </a:r>
          </a:p>
          <a:p>
            <a:pPr marL="0" indent="0">
              <a:buNone/>
            </a:pPr>
            <a:r>
              <a:rPr lang="en-GB" cap="none" dirty="0">
                <a:latin typeface="Arial" panose="020B0604020202020204" pitchFamily="34" charset="0"/>
                <a:cs typeface="Arial" panose="020B0604020202020204" pitchFamily="34" charset="0"/>
                <a:hlinkClick r:id="rId2"/>
              </a:rPr>
              <a:t>http://www.nottinghamoralhealth.com</a:t>
            </a:r>
            <a:r>
              <a:rPr lang="en-GB" cap="none" dirty="0" smtClean="0">
                <a:latin typeface="Arial" panose="020B0604020202020204" pitchFamily="34" charset="0"/>
                <a:cs typeface="Arial" panose="020B0604020202020204" pitchFamily="34" charset="0"/>
                <a:hlinkClick r:id="rId2"/>
              </a:rPr>
              <a:t>/</a:t>
            </a:r>
            <a:endParaRPr lang="en-GB" cap="none" dirty="0">
              <a:latin typeface="Arial" panose="020B0604020202020204" pitchFamily="34" charset="0"/>
              <a:cs typeface="Arial" panose="020B0604020202020204" pitchFamily="34" charset="0"/>
            </a:endParaRPr>
          </a:p>
          <a:p>
            <a:r>
              <a:rPr lang="en-GB" cap="none" dirty="0" smtClean="0">
                <a:latin typeface="Arial" panose="020B0604020202020204" pitchFamily="34" charset="0"/>
                <a:cs typeface="Arial" panose="020B0604020202020204" pitchFamily="34" charset="0"/>
              </a:rPr>
              <a:t>Domestic abuse</a:t>
            </a:r>
          </a:p>
          <a:p>
            <a:pPr marL="0" indent="0">
              <a:buNone/>
            </a:pPr>
            <a:r>
              <a:rPr lang="en-GB" cap="none" dirty="0">
                <a:latin typeface="Arial" panose="020B0604020202020204" pitchFamily="34" charset="0"/>
                <a:cs typeface="Arial" panose="020B0604020202020204" pitchFamily="34" charset="0"/>
                <a:hlinkClick r:id="rId3"/>
              </a:rPr>
              <a:t>https://</a:t>
            </a:r>
            <a:r>
              <a:rPr lang="en-GB" cap="none" dirty="0" smtClean="0">
                <a:latin typeface="Arial" panose="020B0604020202020204" pitchFamily="34" charset="0"/>
                <a:cs typeface="Arial" panose="020B0604020202020204" pitchFamily="34" charset="0"/>
                <a:hlinkClick r:id="rId3"/>
              </a:rPr>
              <a:t>www.nottinghamshire.police.uk/advice/domesticabuse/help</a:t>
            </a:r>
            <a:endParaRPr lang="en-GB" cap="none" dirty="0" smtClean="0">
              <a:latin typeface="Arial" panose="020B0604020202020204" pitchFamily="34" charset="0"/>
              <a:cs typeface="Arial" panose="020B0604020202020204" pitchFamily="34" charset="0"/>
            </a:endParaRPr>
          </a:p>
          <a:p>
            <a:pPr marL="0" indent="0">
              <a:buNone/>
            </a:pPr>
            <a:endParaRPr lang="en-GB" cap="none" dirty="0" smtClean="0">
              <a:latin typeface="Arial" panose="020B0604020202020204" pitchFamily="34" charset="0"/>
              <a:cs typeface="Arial" panose="020B0604020202020204" pitchFamily="34" charset="0"/>
            </a:endParaRPr>
          </a:p>
          <a:p>
            <a:pPr marL="0" indent="0">
              <a:buNone/>
            </a:pPr>
            <a:endParaRPr lang="en-GB" cap="none" dirty="0" smtClean="0">
              <a:latin typeface="Arial" panose="020B0604020202020204" pitchFamily="34" charset="0"/>
              <a:cs typeface="Arial" panose="020B0604020202020204" pitchFamily="34" charset="0"/>
            </a:endParaRPr>
          </a:p>
          <a:p>
            <a:pPr marL="0" indent="0">
              <a:buNone/>
            </a:pPr>
            <a:endParaRPr lang="en-GB" cap="none" dirty="0" smtClean="0">
              <a:latin typeface="Arial" panose="020B0604020202020204" pitchFamily="34" charset="0"/>
              <a:cs typeface="Arial" panose="020B0604020202020204" pitchFamily="34" charset="0"/>
            </a:endParaRPr>
          </a:p>
          <a:p>
            <a:pPr marL="0" indent="0">
              <a:buNone/>
            </a:pPr>
            <a:endParaRPr lang="en-GB" cap="none" dirty="0" smtClean="0">
              <a:latin typeface="Arial" panose="020B0604020202020204" pitchFamily="34" charset="0"/>
              <a:cs typeface="Arial" panose="020B0604020202020204" pitchFamily="34" charset="0"/>
            </a:endParaRPr>
          </a:p>
          <a:p>
            <a:pPr marL="0" indent="0">
              <a:buNone/>
            </a:pPr>
            <a:endParaRPr lang="en-GB"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2835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240</TotalTime>
  <Words>2149</Words>
  <Application>Microsoft Office PowerPoint</Application>
  <PresentationFormat>Widescreen</PresentationFormat>
  <Paragraphs>816</Paragraphs>
  <Slides>41</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Times New Roman</vt:lpstr>
      <vt:lpstr>Tw Cen MT</vt:lpstr>
      <vt:lpstr>Wingdings</vt:lpstr>
      <vt:lpstr>Droplet</vt:lpstr>
      <vt:lpstr>NOTTINGHAM CITY DSL NETWORK</vt:lpstr>
      <vt:lpstr>PowerPoint Presentation</vt:lpstr>
      <vt:lpstr>PowerPoint Presentation</vt:lpstr>
      <vt:lpstr>DSL Network Aims and Purpose </vt:lpstr>
      <vt:lpstr>National updates</vt:lpstr>
      <vt:lpstr>National updates</vt:lpstr>
      <vt:lpstr>PowerPoint Presentation</vt:lpstr>
      <vt:lpstr>Local updates</vt:lpstr>
      <vt:lpstr>Local updates</vt:lpstr>
      <vt:lpstr>Transition good practice</vt:lpstr>
      <vt:lpstr>professional visitors to schools</vt:lpstr>
      <vt:lpstr>Dsl local cluster update </vt:lpstr>
      <vt:lpstr>DSL Local Clusters</vt:lpstr>
      <vt:lpstr>PowerPoint Presentation</vt:lpstr>
      <vt:lpstr>PowerPoint Presentation</vt:lpstr>
      <vt:lpstr>PowerPoint Presentation</vt:lpstr>
      <vt:lpstr>PowerPoint Presentation</vt:lpstr>
      <vt:lpstr>School safeguarding self evaluation &amp; audit</vt:lpstr>
      <vt:lpstr>Improving Communication routes between Schools and GP Practices</vt:lpstr>
      <vt:lpstr>PowerPoint Presentation</vt:lpstr>
      <vt:lpstr>FOREWORD</vt:lpstr>
      <vt:lpstr>INTRODUCTION</vt:lpstr>
      <vt:lpstr>THE PILOT</vt:lpstr>
      <vt:lpstr>PC Steve Knighton</vt:lpstr>
      <vt:lpstr>PC Paul Kanikowski</vt:lpstr>
      <vt:lpstr>PC Karen Crane</vt:lpstr>
      <vt:lpstr>PowerPoint Presentation</vt:lpstr>
      <vt:lpstr>SPECIALIST INPUT</vt:lpstr>
      <vt:lpstr>WHAT WILL THE SEIO DO?</vt:lpstr>
      <vt:lpstr>CRITICAL CORE DELIVERY</vt:lpstr>
      <vt:lpstr>PowerPoint Presentation</vt:lpstr>
      <vt:lpstr>PowerPoint Presentation</vt:lpstr>
      <vt:lpstr>KEY AIMS</vt:lpstr>
      <vt:lpstr>BENEFITS</vt:lpstr>
      <vt:lpstr>PowerPoint Presentation</vt:lpstr>
      <vt:lpstr>FUTURE</vt:lpstr>
      <vt:lpstr>PowerPoint Presentation</vt:lpstr>
      <vt:lpstr>CTLP: Bill Knopp, Lecistershire  Asif Mohammed, Nottinghamsire  Contact details: T/PS 3598 Mohammed Prevent Officer Sherwood Lodge  Nottingham NG5 8PP Tel 101 Ext 8002965 Mobile 07894510114 Email asif.mohammed3598@nottinghamshire.pnn.police.uk</vt:lpstr>
      <vt:lpstr>BREAK</vt:lpstr>
      <vt:lpstr>ACES: Paul Martin &amp; Steph Grey-Blest</vt:lpstr>
      <vt:lpstr>NOTTINGHAM CITY DSL NETWORK</vt:lpstr>
    </vt:vector>
  </TitlesOfParts>
  <Company>Nottingham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Matravers</dc:creator>
  <cp:lastModifiedBy>Peter McConnochie</cp:lastModifiedBy>
  <cp:revision>28</cp:revision>
  <dcterms:created xsi:type="dcterms:W3CDTF">2018-05-15T08:22:49Z</dcterms:created>
  <dcterms:modified xsi:type="dcterms:W3CDTF">2018-05-24T07:56:58Z</dcterms:modified>
</cp:coreProperties>
</file>