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92" r:id="rId6"/>
    <p:sldMasterId id="2147483805" r:id="rId7"/>
    <p:sldMasterId id="2147483818" r:id="rId8"/>
    <p:sldMasterId id="2147483892" r:id="rId9"/>
    <p:sldMasterId id="2147483905" r:id="rId10"/>
    <p:sldMasterId id="2147483918" r:id="rId11"/>
    <p:sldMasterId id="2147483932" r:id="rId12"/>
    <p:sldMasterId id="2147483973" r:id="rId13"/>
  </p:sldMasterIdLst>
  <p:notesMasterIdLst>
    <p:notesMasterId r:id="rId26"/>
  </p:notesMasterIdLst>
  <p:handoutMasterIdLst>
    <p:handoutMasterId r:id="rId27"/>
  </p:handoutMasterIdLst>
  <p:sldIdLst>
    <p:sldId id="606" r:id="rId14"/>
    <p:sldId id="614" r:id="rId15"/>
    <p:sldId id="616" r:id="rId16"/>
    <p:sldId id="615" r:id="rId17"/>
    <p:sldId id="630" r:id="rId18"/>
    <p:sldId id="631" r:id="rId19"/>
    <p:sldId id="622" r:id="rId20"/>
    <p:sldId id="620" r:id="rId21"/>
    <p:sldId id="621" r:id="rId22"/>
    <p:sldId id="623" r:id="rId23"/>
    <p:sldId id="624" r:id="rId24"/>
    <p:sldId id="625" r:id="rId25"/>
  </p:sldIdLst>
  <p:sldSz cx="9144000" cy="6858000" type="screen4x3"/>
  <p:notesSz cx="6797675" cy="9926638"/>
  <p:defaultTextStyle>
    <a:defPPr>
      <a:defRPr lang="en-US"/>
    </a:defPPr>
    <a:lvl1pPr algn="ctr" rtl="0" fontAlgn="base">
      <a:spcBef>
        <a:spcPct val="0"/>
      </a:spcBef>
      <a:spcAft>
        <a:spcPct val="0"/>
      </a:spcAft>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1pPr>
    <a:lvl2pPr marL="457200" algn="ctr" rtl="0" fontAlgn="base">
      <a:spcBef>
        <a:spcPct val="0"/>
      </a:spcBef>
      <a:spcAft>
        <a:spcPct val="0"/>
      </a:spcAft>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2pPr>
    <a:lvl3pPr marL="914400" algn="ctr" rtl="0" fontAlgn="base">
      <a:spcBef>
        <a:spcPct val="0"/>
      </a:spcBef>
      <a:spcAft>
        <a:spcPct val="0"/>
      </a:spcAft>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3pPr>
    <a:lvl4pPr marL="1371600" algn="ctr" rtl="0" fontAlgn="base">
      <a:spcBef>
        <a:spcPct val="0"/>
      </a:spcBef>
      <a:spcAft>
        <a:spcPct val="0"/>
      </a:spcAft>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4pPr>
    <a:lvl5pPr marL="1828800" algn="ctr" rtl="0" fontAlgn="base">
      <a:spcBef>
        <a:spcPct val="0"/>
      </a:spcBef>
      <a:spcAft>
        <a:spcPct val="0"/>
      </a:spcAft>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5pPr>
    <a:lvl6pPr marL="2286000" algn="l" defTabSz="457200" rtl="0" eaLnBrk="1" latinLnBrk="0" hangingPunct="1">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6pPr>
    <a:lvl7pPr marL="2743200" algn="l" defTabSz="457200" rtl="0" eaLnBrk="1" latinLnBrk="0" hangingPunct="1">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7pPr>
    <a:lvl8pPr marL="3200400" algn="l" defTabSz="457200" rtl="0" eaLnBrk="1" latinLnBrk="0" hangingPunct="1">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8pPr>
    <a:lvl9pPr marL="3657600" algn="l" defTabSz="457200" rtl="0" eaLnBrk="1" latinLnBrk="0" hangingPunct="1">
      <a:defRPr sz="4200" kern="1200">
        <a:solidFill>
          <a:srgbClr val="000000"/>
        </a:solidFill>
        <a:latin typeface="Gill Sans" pitchFamily="-1" charset="0"/>
        <a:ea typeface="ヒラギノ角ゴ ProN W3" pitchFamily="-1" charset="-128"/>
        <a:cs typeface="ヒラギノ角ゴ ProN W3" pitchFamily="-1" charset="-128"/>
        <a:sym typeface="Gill Sans" pitchFamily="-1"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4845"/>
    <a:srgbClr val="EDEE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74939" autoAdjust="0"/>
  </p:normalViewPr>
  <p:slideViewPr>
    <p:cSldViewPr>
      <p:cViewPr varScale="1">
        <p:scale>
          <a:sx n="51" d="100"/>
          <a:sy n="51" d="100"/>
        </p:scale>
        <p:origin x="1636"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368"/>
    </p:cViewPr>
  </p:sorterViewPr>
  <p:notesViewPr>
    <p:cSldViewPr>
      <p:cViewPr>
        <p:scale>
          <a:sx n="80" d="100"/>
          <a:sy n="80" d="100"/>
        </p:scale>
        <p:origin x="-3138" y="-12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Master" Target="slideMasters/slideMaster8.xml"/><Relationship Id="rId18" Type="http://schemas.openxmlformats.org/officeDocument/2006/relationships/slide" Target="slides/slide5.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2.xml"/><Relationship Id="rId12" Type="http://schemas.openxmlformats.org/officeDocument/2006/relationships/slideMaster" Target="slideMasters/slideMaster7.xml"/><Relationship Id="rId17" Type="http://schemas.openxmlformats.org/officeDocument/2006/relationships/slide" Target="slides/slide4.xml"/><Relationship Id="rId25"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Master" Target="slideMasters/slideMaster6.xml"/><Relationship Id="rId24" Type="http://schemas.openxmlformats.org/officeDocument/2006/relationships/slide" Target="slides/slide11.xml"/><Relationship Id="rId5" Type="http://schemas.openxmlformats.org/officeDocument/2006/relationships/customXml" Target="../customXml/item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presProps" Target="presProps.xml"/><Relationship Id="rId10" Type="http://schemas.openxmlformats.org/officeDocument/2006/relationships/slideMaster" Target="slideMasters/slideMaster5.xml"/><Relationship Id="rId19" Type="http://schemas.openxmlformats.org/officeDocument/2006/relationships/slide" Target="slides/slide6.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F19488-0922-6149-A13C-4D229DC2301A}" type="doc">
      <dgm:prSet loTypeId="urn:microsoft.com/office/officeart/2005/8/layout/process2" loCatId="process" qsTypeId="urn:microsoft.com/office/officeart/2005/8/quickstyle/3D3" qsCatId="3D" csTypeId="urn:microsoft.com/office/officeart/2005/8/colors/accent2_2" csCatId="accent2" phldr="1"/>
      <dgm:spPr/>
    </dgm:pt>
    <dgm:pt modelId="{40DC5AB4-00AE-4547-BB8E-3A724F4E3A9C}">
      <dgm:prSet phldrT="[Text]"/>
      <dgm:spPr>
        <a:solidFill>
          <a:srgbClr val="C00000"/>
        </a:solidFill>
      </dgm:spPr>
      <dgm:t>
        <a:bodyPr/>
        <a:lstStyle/>
        <a:p>
          <a:pPr algn="ctr"/>
          <a:r>
            <a:rPr lang="en-US" dirty="0"/>
            <a:t>“What is CSC most worried will happen to the children if they are in the care of their parents and nothing else happens to mitigate the danger?”</a:t>
          </a:r>
        </a:p>
      </dgm:t>
    </dgm:pt>
    <dgm:pt modelId="{480D1170-DEB6-BA4B-AA70-DFC5F53C1D16}" type="parTrans" cxnId="{06CD0193-794C-CA49-9D77-3EAC98572C90}">
      <dgm:prSet/>
      <dgm:spPr/>
      <dgm:t>
        <a:bodyPr/>
        <a:lstStyle/>
        <a:p>
          <a:endParaRPr lang="en-US"/>
        </a:p>
      </dgm:t>
    </dgm:pt>
    <dgm:pt modelId="{F4BDDEE0-9457-EB43-94E5-52988ECC7244}" type="sibTrans" cxnId="{06CD0193-794C-CA49-9D77-3EAC98572C90}">
      <dgm:prSet/>
      <dgm:spPr/>
      <dgm:t>
        <a:bodyPr/>
        <a:lstStyle/>
        <a:p>
          <a:endParaRPr lang="en-US" dirty="0"/>
        </a:p>
      </dgm:t>
    </dgm:pt>
    <dgm:pt modelId="{2C4C5CF5-04D5-C84D-B186-E29C3A2A700B}">
      <dgm:prSet phldrT="[Text]"/>
      <dgm:spPr>
        <a:solidFill>
          <a:srgbClr val="00B050"/>
        </a:solidFill>
      </dgm:spPr>
      <dgm:t>
        <a:bodyPr/>
        <a:lstStyle/>
        <a:p>
          <a:pPr algn="ctr"/>
          <a:r>
            <a:rPr lang="en-US" dirty="0">
              <a:latin typeface="+mn-lt"/>
            </a:rPr>
            <a:t>What does CSC need to see the parents doing differently with their children so everyone will know the children are safe? (not services)</a:t>
          </a:r>
          <a:endParaRPr lang="en-US" dirty="0"/>
        </a:p>
      </dgm:t>
    </dgm:pt>
    <dgm:pt modelId="{5081DE5C-7866-4641-8A09-272F075D3D6D}" type="parTrans" cxnId="{352BF68F-B036-214B-859E-829E05AFE1B2}">
      <dgm:prSet/>
      <dgm:spPr/>
      <dgm:t>
        <a:bodyPr/>
        <a:lstStyle/>
        <a:p>
          <a:endParaRPr lang="en-US"/>
        </a:p>
      </dgm:t>
    </dgm:pt>
    <dgm:pt modelId="{64223128-1708-484E-8739-819EE251E974}" type="sibTrans" cxnId="{352BF68F-B036-214B-859E-829E05AFE1B2}">
      <dgm:prSet/>
      <dgm:spPr/>
      <dgm:t>
        <a:bodyPr/>
        <a:lstStyle/>
        <a:p>
          <a:endParaRPr lang="en-US"/>
        </a:p>
      </dgm:t>
    </dgm:pt>
    <dgm:pt modelId="{969006BF-2C88-494B-9F89-52AD2E97C4F1}" type="pres">
      <dgm:prSet presAssocID="{C6F19488-0922-6149-A13C-4D229DC2301A}" presName="linearFlow" presStyleCnt="0">
        <dgm:presLayoutVars>
          <dgm:resizeHandles val="exact"/>
        </dgm:presLayoutVars>
      </dgm:prSet>
      <dgm:spPr/>
    </dgm:pt>
    <dgm:pt modelId="{542F514F-ED4F-1647-9CE0-E90B09C5B32B}" type="pres">
      <dgm:prSet presAssocID="{40DC5AB4-00AE-4547-BB8E-3A724F4E3A9C}" presName="node" presStyleLbl="node1" presStyleIdx="0" presStyleCnt="2" custLinFactNeighborX="1152" custLinFactNeighborY="8">
        <dgm:presLayoutVars>
          <dgm:bulletEnabled val="1"/>
        </dgm:presLayoutVars>
      </dgm:prSet>
      <dgm:spPr/>
      <dgm:t>
        <a:bodyPr/>
        <a:lstStyle/>
        <a:p>
          <a:endParaRPr lang="en-US"/>
        </a:p>
      </dgm:t>
    </dgm:pt>
    <dgm:pt modelId="{57EEED1A-D112-B44E-8903-F1133CDB58D4}" type="pres">
      <dgm:prSet presAssocID="{F4BDDEE0-9457-EB43-94E5-52988ECC7244}" presName="sibTrans" presStyleLbl="sibTrans2D1" presStyleIdx="0" presStyleCnt="1"/>
      <dgm:spPr/>
      <dgm:t>
        <a:bodyPr/>
        <a:lstStyle/>
        <a:p>
          <a:endParaRPr lang="en-US"/>
        </a:p>
      </dgm:t>
    </dgm:pt>
    <dgm:pt modelId="{907D6DA5-F0FB-C548-9FC1-84527A52B5E8}" type="pres">
      <dgm:prSet presAssocID="{F4BDDEE0-9457-EB43-94E5-52988ECC7244}" presName="connectorText" presStyleLbl="sibTrans2D1" presStyleIdx="0" presStyleCnt="1"/>
      <dgm:spPr/>
      <dgm:t>
        <a:bodyPr/>
        <a:lstStyle/>
        <a:p>
          <a:endParaRPr lang="en-US"/>
        </a:p>
      </dgm:t>
    </dgm:pt>
    <dgm:pt modelId="{2321654A-A7F4-D146-A400-BF17D648AB2C}" type="pres">
      <dgm:prSet presAssocID="{2C4C5CF5-04D5-C84D-B186-E29C3A2A700B}" presName="node" presStyleLbl="node1" presStyleIdx="1" presStyleCnt="2">
        <dgm:presLayoutVars>
          <dgm:bulletEnabled val="1"/>
        </dgm:presLayoutVars>
      </dgm:prSet>
      <dgm:spPr/>
      <dgm:t>
        <a:bodyPr/>
        <a:lstStyle/>
        <a:p>
          <a:endParaRPr lang="en-US"/>
        </a:p>
      </dgm:t>
    </dgm:pt>
  </dgm:ptLst>
  <dgm:cxnLst>
    <dgm:cxn modelId="{A1152052-E7F8-45E6-AF27-E9813D7B74E6}" type="presOf" srcId="{F4BDDEE0-9457-EB43-94E5-52988ECC7244}" destId="{907D6DA5-F0FB-C548-9FC1-84527A52B5E8}" srcOrd="1" destOrd="0" presId="urn:microsoft.com/office/officeart/2005/8/layout/process2"/>
    <dgm:cxn modelId="{A5D5A6A6-E45D-4015-8174-8965ABA11C14}" type="presOf" srcId="{F4BDDEE0-9457-EB43-94E5-52988ECC7244}" destId="{57EEED1A-D112-B44E-8903-F1133CDB58D4}" srcOrd="0" destOrd="0" presId="urn:microsoft.com/office/officeart/2005/8/layout/process2"/>
    <dgm:cxn modelId="{06CD0193-794C-CA49-9D77-3EAC98572C90}" srcId="{C6F19488-0922-6149-A13C-4D229DC2301A}" destId="{40DC5AB4-00AE-4547-BB8E-3A724F4E3A9C}" srcOrd="0" destOrd="0" parTransId="{480D1170-DEB6-BA4B-AA70-DFC5F53C1D16}" sibTransId="{F4BDDEE0-9457-EB43-94E5-52988ECC7244}"/>
    <dgm:cxn modelId="{8C8BF94F-5490-4BD7-9876-0665812A0189}" type="presOf" srcId="{40DC5AB4-00AE-4547-BB8E-3A724F4E3A9C}" destId="{542F514F-ED4F-1647-9CE0-E90B09C5B32B}" srcOrd="0" destOrd="0" presId="urn:microsoft.com/office/officeart/2005/8/layout/process2"/>
    <dgm:cxn modelId="{F6DA1E45-0DF4-4633-ADAE-EF747D95D7BF}" type="presOf" srcId="{C6F19488-0922-6149-A13C-4D229DC2301A}" destId="{969006BF-2C88-494B-9F89-52AD2E97C4F1}" srcOrd="0" destOrd="0" presId="urn:microsoft.com/office/officeart/2005/8/layout/process2"/>
    <dgm:cxn modelId="{352BF68F-B036-214B-859E-829E05AFE1B2}" srcId="{C6F19488-0922-6149-A13C-4D229DC2301A}" destId="{2C4C5CF5-04D5-C84D-B186-E29C3A2A700B}" srcOrd="1" destOrd="0" parTransId="{5081DE5C-7866-4641-8A09-272F075D3D6D}" sibTransId="{64223128-1708-484E-8739-819EE251E974}"/>
    <dgm:cxn modelId="{BF6613EB-33C7-49FC-8235-8390AB71C0A5}" type="presOf" srcId="{2C4C5CF5-04D5-C84D-B186-E29C3A2A700B}" destId="{2321654A-A7F4-D146-A400-BF17D648AB2C}" srcOrd="0" destOrd="0" presId="urn:microsoft.com/office/officeart/2005/8/layout/process2"/>
    <dgm:cxn modelId="{A26B4042-14B0-4C1F-8040-149444388165}" type="presParOf" srcId="{969006BF-2C88-494B-9F89-52AD2E97C4F1}" destId="{542F514F-ED4F-1647-9CE0-E90B09C5B32B}" srcOrd="0" destOrd="0" presId="urn:microsoft.com/office/officeart/2005/8/layout/process2"/>
    <dgm:cxn modelId="{8451AB1B-FFA2-4E03-8633-351678F3EC86}" type="presParOf" srcId="{969006BF-2C88-494B-9F89-52AD2E97C4F1}" destId="{57EEED1A-D112-B44E-8903-F1133CDB58D4}" srcOrd="1" destOrd="0" presId="urn:microsoft.com/office/officeart/2005/8/layout/process2"/>
    <dgm:cxn modelId="{277575B4-4F22-47F3-A935-8B2894F92DAE}" type="presParOf" srcId="{57EEED1A-D112-B44E-8903-F1133CDB58D4}" destId="{907D6DA5-F0FB-C548-9FC1-84527A52B5E8}" srcOrd="0" destOrd="0" presId="urn:microsoft.com/office/officeart/2005/8/layout/process2"/>
    <dgm:cxn modelId="{14843609-EC38-4EA7-8FA1-41D6FB27CF63}" type="presParOf" srcId="{969006BF-2C88-494B-9F89-52AD2E97C4F1}" destId="{2321654A-A7F4-D146-A400-BF17D648AB2C}" srcOrd="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2F514F-ED4F-1647-9CE0-E90B09C5B32B}">
      <dsp:nvSpPr>
        <dsp:cNvPr id="0" name=""/>
        <dsp:cNvSpPr/>
      </dsp:nvSpPr>
      <dsp:spPr>
        <a:xfrm>
          <a:off x="1619219" y="664"/>
          <a:ext cx="3466158" cy="1925643"/>
        </a:xfrm>
        <a:prstGeom prst="roundRect">
          <a:avLst>
            <a:gd name="adj" fmla="val 10000"/>
          </a:avLst>
        </a:prstGeom>
        <a:solidFill>
          <a:srgbClr val="C00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“What is CSC most worried will happen to the children if they are in the care of their parents and nothing else happens to mitigate the danger?”</a:t>
          </a:r>
        </a:p>
      </dsp:txBody>
      <dsp:txXfrm>
        <a:off x="1675619" y="57064"/>
        <a:ext cx="3353358" cy="1812843"/>
      </dsp:txXfrm>
    </dsp:sp>
    <dsp:sp modelId="{57EEED1A-D112-B44E-8903-F1133CDB58D4}">
      <dsp:nvSpPr>
        <dsp:cNvPr id="0" name=""/>
        <dsp:cNvSpPr/>
      </dsp:nvSpPr>
      <dsp:spPr>
        <a:xfrm rot="5447522">
          <a:off x="2971269" y="1974410"/>
          <a:ext cx="722127" cy="866539"/>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dirty="0"/>
        </a:p>
      </dsp:txBody>
      <dsp:txXfrm rot="-5400000">
        <a:off x="3073868" y="2046626"/>
        <a:ext cx="519923" cy="505489"/>
      </dsp:txXfrm>
    </dsp:sp>
    <dsp:sp modelId="{2321654A-A7F4-D146-A400-BF17D648AB2C}">
      <dsp:nvSpPr>
        <dsp:cNvPr id="0" name=""/>
        <dsp:cNvSpPr/>
      </dsp:nvSpPr>
      <dsp:spPr>
        <a:xfrm>
          <a:off x="1579288" y="2889052"/>
          <a:ext cx="3466158" cy="1925643"/>
        </a:xfrm>
        <a:prstGeom prst="roundRect">
          <a:avLst>
            <a:gd name="adj" fmla="val 10000"/>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latin typeface="+mn-lt"/>
            </a:rPr>
            <a:t>What does CSC need to see the parents doing differently with their children so everyone will know the children are safe? (not services)</a:t>
          </a:r>
          <a:endParaRPr lang="en-US" sz="2000" kern="1200" dirty="0"/>
        </a:p>
      </dsp:txBody>
      <dsp:txXfrm>
        <a:off x="1635688" y="2945452"/>
        <a:ext cx="3353358" cy="18128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667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862" y="0"/>
            <a:ext cx="2946275" cy="496671"/>
          </a:xfrm>
          <a:prstGeom prst="rect">
            <a:avLst/>
          </a:prstGeom>
        </p:spPr>
        <p:txBody>
          <a:bodyPr vert="horz" lIns="91440" tIns="45720" rIns="91440" bIns="45720" rtlCol="0"/>
          <a:lstStyle>
            <a:lvl1pPr algn="r">
              <a:defRPr sz="1200"/>
            </a:lvl1pPr>
          </a:lstStyle>
          <a:p>
            <a:fld id="{93DEA831-B7DF-42E8-8A05-97E03ADEDB29}" type="datetimeFigureOut">
              <a:rPr lang="en-US" smtClean="0"/>
              <a:t>11/24/2020</a:t>
            </a:fld>
            <a:endParaRPr lang="en-US" dirty="0"/>
          </a:p>
        </p:txBody>
      </p:sp>
      <p:sp>
        <p:nvSpPr>
          <p:cNvPr id="4" name="Footer Placeholder 3"/>
          <p:cNvSpPr>
            <a:spLocks noGrp="1"/>
          </p:cNvSpPr>
          <p:nvPr>
            <p:ph type="ftr" sz="quarter" idx="2"/>
          </p:nvPr>
        </p:nvSpPr>
        <p:spPr>
          <a:xfrm>
            <a:off x="0" y="9428272"/>
            <a:ext cx="2946275" cy="496671"/>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9862" y="9428272"/>
            <a:ext cx="2946275" cy="496671"/>
          </a:xfrm>
          <a:prstGeom prst="rect">
            <a:avLst/>
          </a:prstGeom>
        </p:spPr>
        <p:txBody>
          <a:bodyPr vert="horz" lIns="91440" tIns="45720" rIns="91440" bIns="45720" rtlCol="0" anchor="b"/>
          <a:lstStyle>
            <a:lvl1pPr algn="r">
              <a:defRPr sz="1200"/>
            </a:lvl1pPr>
          </a:lstStyle>
          <a:p>
            <a:fld id="{73CD02DF-AC44-43CC-A532-A5392F0A3D4C}" type="slidenum">
              <a:rPr lang="en-US" smtClean="0"/>
              <a:t>‹#›</a:t>
            </a:fld>
            <a:endParaRPr lang="en-US" dirty="0"/>
          </a:p>
        </p:txBody>
      </p:sp>
    </p:spTree>
    <p:extLst>
      <p:ext uri="{BB962C8B-B14F-4D97-AF65-F5344CB8AC3E}">
        <p14:creationId xmlns:p14="http://schemas.microsoft.com/office/powerpoint/2010/main" val="41576818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Grp="1" noRot="1" noChangeAspect="1" noChangeArrowheads="1" noTextEdit="1"/>
          </p:cNvSpPr>
          <p:nvPr>
            <p:ph type="sldImg"/>
          </p:nvPr>
        </p:nvSpPr>
        <p:spPr bwMode="auto">
          <a:xfrm>
            <a:off x="917575" y="744538"/>
            <a:ext cx="4962525" cy="3722687"/>
          </a:xfrm>
          <a:prstGeom prst="rect">
            <a:avLst/>
          </a:prstGeom>
          <a:noFill/>
          <a:ln w="9525">
            <a:solidFill>
              <a:srgbClr val="000000"/>
            </a:solidFill>
            <a:miter lim="800000"/>
            <a:headEnd/>
            <a:tailEnd/>
          </a:ln>
        </p:spPr>
      </p:sp>
      <p:sp>
        <p:nvSpPr>
          <p:cNvPr id="10242" name="Rectangle 2"/>
          <p:cNvSpPr>
            <a:spLocks noGrp="1" noChangeArrowheads="1"/>
          </p:cNvSpPr>
          <p:nvPr>
            <p:ph type="body" sz="quarter" idx="1"/>
          </p:nvPr>
        </p:nvSpPr>
        <p:spPr bwMode="auto">
          <a:xfrm>
            <a:off x="679768" y="4715153"/>
            <a:ext cx="5438140" cy="446698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Header Placeholder 1"/>
          <p:cNvSpPr>
            <a:spLocks noGrp="1"/>
          </p:cNvSpPr>
          <p:nvPr>
            <p:ph type="hdr" sz="quarter"/>
          </p:nvPr>
        </p:nvSpPr>
        <p:spPr>
          <a:xfrm>
            <a:off x="3866754" y="-31700"/>
            <a:ext cx="2946275" cy="496671"/>
          </a:xfrm>
          <a:prstGeom prst="rect">
            <a:avLst/>
          </a:prstGeom>
        </p:spPr>
        <p:txBody>
          <a:bodyPr vert="horz" lIns="91440" tIns="45720" rIns="91440" bIns="45720" rtlCol="0"/>
          <a:lstStyle>
            <a:lvl1pPr algn="r">
              <a:defRPr sz="1200">
                <a:latin typeface="Tahoma" pitchFamily="34" charset="0"/>
                <a:ea typeface="Tahoma" pitchFamily="34" charset="0"/>
                <a:cs typeface="Tahoma" pitchFamily="34" charset="0"/>
              </a:defRPr>
            </a:lvl1pPr>
          </a:lstStyle>
          <a:p>
            <a:r>
              <a:rPr lang="en-US" dirty="0"/>
              <a:t>Last updated: August 10, 2012</a:t>
            </a:r>
          </a:p>
        </p:txBody>
      </p:sp>
    </p:spTree>
    <p:extLst>
      <p:ext uri="{BB962C8B-B14F-4D97-AF65-F5344CB8AC3E}">
        <p14:creationId xmlns:p14="http://schemas.microsoft.com/office/powerpoint/2010/main" val="3389525102"/>
      </p:ext>
    </p:extLst>
  </p:cSld>
  <p:clrMap bg1="lt1" tx1="dk1" bg2="lt2" tx2="dk2" accent1="accent1" accent2="accent2" accent3="accent3" accent4="accent4" accent5="accent5" accent6="accent6" hlink="hlink" folHlink="folHlink"/>
  <p:hf ftr="0" dt="0"/>
  <p:notesStyle>
    <a:lvl1pPr algn="l" rtl="0" eaLnBrk="0" fontAlgn="base" hangingPunct="0">
      <a:spcBef>
        <a:spcPct val="0"/>
      </a:spcBef>
      <a:spcAft>
        <a:spcPct val="0"/>
      </a:spcAft>
      <a:defRPr sz="1200" kern="1200">
        <a:solidFill>
          <a:schemeClr val="tx1"/>
        </a:solidFill>
        <a:latin typeface="Gill Sans" charset="0"/>
        <a:ea typeface="ＭＳ Ｐゴシック" charset="-128"/>
        <a:cs typeface="ＭＳ Ｐゴシック" charset="-128"/>
      </a:defRPr>
    </a:lvl1pPr>
    <a:lvl2pPr marL="457200" algn="l" rtl="0" eaLnBrk="0" fontAlgn="base" hangingPunct="0">
      <a:spcBef>
        <a:spcPct val="0"/>
      </a:spcBef>
      <a:spcAft>
        <a:spcPct val="0"/>
      </a:spcAft>
      <a:defRPr sz="1200" kern="1200">
        <a:solidFill>
          <a:schemeClr val="tx1"/>
        </a:solidFill>
        <a:latin typeface="Gill Sans"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Gill Sans"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Gill Sans"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Gill San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849688" y="9428163"/>
            <a:ext cx="2946400" cy="4968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100">
                <a:solidFill>
                  <a:schemeClr val="tx1"/>
                </a:solidFill>
                <a:latin typeface="Arial" pitchFamily="34" charset="0"/>
                <a:ea typeface="MS PGothic" pitchFamily="34" charset="-128"/>
              </a:defRPr>
            </a:lvl1pPr>
            <a:lvl2pPr marL="742950" indent="-285750" eaLnBrk="0" hangingPunct="0">
              <a:spcBef>
                <a:spcPct val="30000"/>
              </a:spcBef>
              <a:defRPr sz="1100">
                <a:solidFill>
                  <a:schemeClr val="tx1"/>
                </a:solidFill>
                <a:latin typeface="Arial" pitchFamily="34" charset="0"/>
                <a:ea typeface="MS PGothic" pitchFamily="34" charset="-128"/>
              </a:defRPr>
            </a:lvl2pPr>
            <a:lvl3pPr marL="1143000" indent="-228600" eaLnBrk="0" hangingPunct="0">
              <a:spcBef>
                <a:spcPct val="30000"/>
              </a:spcBef>
              <a:defRPr sz="1100">
                <a:solidFill>
                  <a:schemeClr val="tx1"/>
                </a:solidFill>
                <a:latin typeface="Arial" pitchFamily="34" charset="0"/>
                <a:ea typeface="MS PGothic" pitchFamily="34" charset="-128"/>
              </a:defRPr>
            </a:lvl3pPr>
            <a:lvl4pPr marL="1600200" indent="-228600" eaLnBrk="0" hangingPunct="0">
              <a:spcBef>
                <a:spcPct val="30000"/>
              </a:spcBef>
              <a:defRPr sz="1100">
                <a:solidFill>
                  <a:schemeClr val="tx1"/>
                </a:solidFill>
                <a:latin typeface="Arial" pitchFamily="34" charset="0"/>
                <a:ea typeface="MS PGothic" pitchFamily="34" charset="-128"/>
              </a:defRPr>
            </a:lvl4pPr>
            <a:lvl5pPr marL="2057400" indent="-228600" eaLnBrk="0" hangingPunct="0">
              <a:spcBef>
                <a:spcPct val="30000"/>
              </a:spcBef>
              <a:defRPr sz="11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1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1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1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100">
                <a:solidFill>
                  <a:schemeClr val="tx1"/>
                </a:solidFill>
                <a:latin typeface="Arial" pitchFamily="34" charset="0"/>
                <a:ea typeface="MS PGothic" pitchFamily="34" charset="-128"/>
              </a:defRPr>
            </a:lvl9pPr>
          </a:lstStyle>
          <a:p>
            <a:pPr eaLnBrk="1" hangingPunct="1">
              <a:spcBef>
                <a:spcPct val="0"/>
              </a:spcBef>
            </a:pPr>
            <a:fld id="{61F5E50A-AC1E-496B-BCB1-00A202109644}" type="slidenum">
              <a:rPr lang="en-US" altLang="en-US" sz="1200">
                <a:solidFill>
                  <a:prstClr val="black"/>
                </a:solidFill>
                <a:ea typeface="Arial Unicode MS" pitchFamily="34" charset="-128"/>
              </a:rPr>
              <a:pPr eaLnBrk="1" hangingPunct="1">
                <a:spcBef>
                  <a:spcPct val="0"/>
                </a:spcBef>
              </a:pPr>
              <a:t>1</a:t>
            </a:fld>
            <a:endParaRPr lang="en-US" altLang="en-US" sz="1200">
              <a:solidFill>
                <a:prstClr val="black"/>
              </a:solidFill>
              <a:ea typeface="Arial Unicode MS" pitchFamily="34" charset="-128"/>
            </a:endParaRPr>
          </a:p>
        </p:txBody>
      </p:sp>
      <p:sp>
        <p:nvSpPr>
          <p:cNvPr id="27651" name="Rectangle 2"/>
          <p:cNvSpPr>
            <a:spLocks noGrp="1" noRot="1" noChangeAspect="1" noChangeArrowheads="1" noTextEdit="1"/>
          </p:cNvSpPr>
          <p:nvPr>
            <p:ph type="sldImg"/>
          </p:nvPr>
        </p:nvSpPr>
        <p:spPr>
          <a:xfrm>
            <a:off x="2438400" y="571500"/>
            <a:ext cx="1919288" cy="1439863"/>
          </a:xfrm>
          <a:ln/>
        </p:spPr>
      </p:sp>
      <p:sp>
        <p:nvSpPr>
          <p:cNvPr id="27652" name="Rectangle 3"/>
          <p:cNvSpPr>
            <a:spLocks noGrp="1" noChangeArrowheads="1"/>
          </p:cNvSpPr>
          <p:nvPr>
            <p:ph type="body" idx="1"/>
          </p:nvPr>
        </p:nvSpPr>
        <p:spPr>
          <a:xfrm>
            <a:off x="374651" y="2257426"/>
            <a:ext cx="6119813" cy="69246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Title slide Ask how many have already been on the 3 day sos training for those who haven’t direct them to this training. Todays session is about developing skills in danger statements and safety goals who can recall them from your sos training who is using them in practice? Ask group to introduce themselves and where they are from, scale how confident they feel in writing a danger statements and safety gaol- 0- no confidence 10 fully confident use them with every family you work with. Acknowledge the varying levels of confidence and experience in the room and ask that they remember  they scale as we shall return to it at the end of  session and hopefully that hopefully by the end of the session they will have moved up the scale. Danger statements and safety goals  can be used for need as well as risks for example there may be a risk of family breakdown if the family do not receive respite care, and the child will have to live elsewhere, or a child is being bullied at school and you are worried that they will stop the child going to school and that they will fall behind in their lesson's </a:t>
            </a:r>
          </a:p>
          <a:p>
            <a:endParaRPr lang="en-GB" altLang="en-US"/>
          </a:p>
          <a:p>
            <a:endParaRPr lang="en-GB" altLang="en-US"/>
          </a:p>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pic>
        <p:nvPicPr>
          <p:cNvPr id="4" name="Picture 3" descr="text.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991" y="4719221"/>
            <a:ext cx="5504639" cy="4461563"/>
          </a:xfrm>
          <a:prstGeom prst="rect">
            <a:avLst/>
          </a:prstGeom>
        </p:spPr>
      </p:pic>
      <p:sp>
        <p:nvSpPr>
          <p:cNvPr id="6" name="Header Placeholder 5"/>
          <p:cNvSpPr>
            <a:spLocks noGrp="1"/>
          </p:cNvSpPr>
          <p:nvPr>
            <p:ph type="hdr" sz="quarter" idx="10"/>
          </p:nvPr>
        </p:nvSpPr>
        <p:spPr/>
        <p:txBody>
          <a:bodyPr/>
          <a:lstStyle/>
          <a:p>
            <a:r>
              <a:rPr lang="en-US"/>
              <a:t>Last updated: August 10, 2012</a:t>
            </a:r>
            <a:endParaRPr lang="en-US" dirty="0"/>
          </a:p>
        </p:txBody>
      </p:sp>
    </p:spTree>
    <p:extLst>
      <p:ext uri="{BB962C8B-B14F-4D97-AF65-F5344CB8AC3E}">
        <p14:creationId xmlns:p14="http://schemas.microsoft.com/office/powerpoint/2010/main" val="3088885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r>
              <a:rPr lang="en-GB" dirty="0">
                <a:latin typeface="Times New Roman"/>
                <a:ea typeface="ＭＳ Ｐゴシック" pitchFamily="-1" charset="-128"/>
                <a:cs typeface="Times New Roman"/>
              </a:rPr>
              <a:t>Shouting less…….talking more</a:t>
            </a:r>
          </a:p>
          <a:p>
            <a:r>
              <a:rPr lang="en-GB" dirty="0">
                <a:latin typeface="Times New Roman"/>
                <a:ea typeface="ＭＳ Ｐゴシック" pitchFamily="-1" charset="-128"/>
                <a:cs typeface="Times New Roman"/>
              </a:rPr>
              <a:t>Fighting less……cooperating more</a:t>
            </a:r>
          </a:p>
          <a:p>
            <a:r>
              <a:rPr lang="en-GB" dirty="0">
                <a:latin typeface="Times New Roman"/>
                <a:ea typeface="ＭＳ Ｐゴシック" pitchFamily="-1" charset="-128"/>
                <a:cs typeface="Times New Roman"/>
              </a:rPr>
              <a:t>Less lively…….calmer</a:t>
            </a:r>
          </a:p>
          <a:p>
            <a:endParaRPr lang="en-US" dirty="0">
              <a:latin typeface="Times New Roman"/>
              <a:ea typeface="ＭＳ Ｐゴシック" pitchFamily="-1" charset="-128"/>
              <a:cs typeface="Times New Roman"/>
            </a:endParaRPr>
          </a:p>
          <a:p>
            <a:endParaRPr lang="en-US" dirty="0">
              <a:latin typeface="Times New Roman"/>
              <a:ea typeface="ＭＳ Ｐゴシック" pitchFamily="-1" charset="-128"/>
              <a:cs typeface="Times New Roman"/>
            </a:endParaRPr>
          </a:p>
          <a:p>
            <a:r>
              <a:rPr lang="en-US" dirty="0">
                <a:latin typeface="Times New Roman"/>
                <a:ea typeface="ＭＳ Ｐゴシック" pitchFamily="-1" charset="-128"/>
                <a:cs typeface="Times New Roman"/>
              </a:rPr>
              <a:t>PURPOSE</a:t>
            </a:r>
          </a:p>
          <a:p>
            <a:r>
              <a:rPr lang="en-US" dirty="0">
                <a:latin typeface="Times New Roman"/>
                <a:ea typeface="ＭＳ Ｐゴシック" pitchFamily="-1" charset="-128"/>
                <a:cs typeface="Times New Roman"/>
              </a:rPr>
              <a:t>To</a:t>
            </a:r>
            <a:r>
              <a:rPr lang="en-US" baseline="0" dirty="0">
                <a:latin typeface="Times New Roman"/>
                <a:ea typeface="ＭＳ Ｐゴシック" pitchFamily="-1" charset="-128"/>
                <a:cs typeface="Times New Roman"/>
              </a:rPr>
              <a:t> i</a:t>
            </a:r>
            <a:r>
              <a:rPr lang="en-US" dirty="0">
                <a:latin typeface="Times New Roman"/>
                <a:ea typeface="ＭＳ Ｐゴシック" pitchFamily="-1" charset="-128"/>
                <a:cs typeface="Times New Roman"/>
              </a:rPr>
              <a:t>ntroduce topic.</a:t>
            </a:r>
            <a:r>
              <a:rPr lang="en-GB" dirty="0">
                <a:latin typeface="Times New Roman"/>
                <a:ea typeface="ＭＳ Ｐゴシック" pitchFamily="-1" charset="-128"/>
                <a:cs typeface="Times New Roman"/>
              </a:rPr>
              <a:t> The Question That the </a:t>
            </a:r>
            <a:r>
              <a:rPr lang="en-GB" baseline="0" dirty="0">
                <a:latin typeface="Times New Roman"/>
                <a:ea typeface="ＭＳ Ｐゴシック" pitchFamily="-1" charset="-128"/>
                <a:cs typeface="Times New Roman"/>
              </a:rPr>
              <a:t> </a:t>
            </a:r>
            <a:r>
              <a:rPr lang="en-GB" dirty="0">
                <a:latin typeface="Times New Roman"/>
                <a:ea typeface="ＭＳ Ｐゴシック" pitchFamily="-1" charset="-128"/>
                <a:cs typeface="Times New Roman"/>
              </a:rPr>
              <a:t>Safety Goal Answers “What does CSC need to see the parents doing differently with their children so everyone will know the children are safe?” (not services)</a:t>
            </a:r>
          </a:p>
          <a:p>
            <a:r>
              <a:rPr lang="en-GB" dirty="0">
                <a:latin typeface="Times New Roman"/>
                <a:ea typeface="ＭＳ Ｐゴシック" pitchFamily="-1" charset="-128"/>
                <a:cs typeface="Times New Roman"/>
              </a:rPr>
              <a:t>TRAINER NOTE: </a:t>
            </a:r>
          </a:p>
          <a:p>
            <a:endParaRPr lang="en-GB" dirty="0">
              <a:latin typeface="Times New Roman"/>
              <a:ea typeface="ＭＳ Ｐゴシック" pitchFamily="-1" charset="-128"/>
              <a:cs typeface="Times New Roman"/>
            </a:endParaRPr>
          </a:p>
          <a:p>
            <a:r>
              <a:rPr lang="en-GB" dirty="0">
                <a:latin typeface="Times New Roman"/>
                <a:ea typeface="ＭＳ Ｐゴシック" pitchFamily="-1" charset="-128"/>
                <a:cs typeface="Times New Roman"/>
              </a:rPr>
              <a:t>More details on this soon, but it is also important to make the distinction that this is not the same question as “what is the safety plan” or “what services are needed?”</a:t>
            </a:r>
          </a:p>
          <a:p>
            <a:r>
              <a:rPr lang="en-GB" dirty="0">
                <a:latin typeface="Times New Roman"/>
                <a:ea typeface="ＭＳ Ｐゴシック" pitchFamily="-1" charset="-128"/>
                <a:cs typeface="Times New Roman"/>
              </a:rPr>
              <a:t>This is a deceptively simple question that actually tries to help us do something very complex: to think about what </a:t>
            </a:r>
            <a:r>
              <a:rPr lang="en-GB" dirty="0" err="1">
                <a:latin typeface="Times New Roman"/>
                <a:ea typeface="ＭＳ Ｐゴシック" pitchFamily="-1" charset="-128"/>
                <a:cs typeface="Times New Roman"/>
              </a:rPr>
              <a:t>behavioral</a:t>
            </a:r>
            <a:r>
              <a:rPr lang="en-GB" dirty="0">
                <a:latin typeface="Times New Roman"/>
                <a:ea typeface="ＭＳ Ｐゴシック" pitchFamily="-1" charset="-128"/>
                <a:cs typeface="Times New Roman"/>
              </a:rPr>
              <a:t> changes the agency would need to see the parents make with their children in order to feel that the danger was addressed. </a:t>
            </a:r>
          </a:p>
          <a:p>
            <a:endParaRPr lang="en-GB" dirty="0">
              <a:latin typeface="Times New Roman"/>
              <a:ea typeface="ＭＳ Ｐゴシック" pitchFamily="-1" charset="-128"/>
              <a:cs typeface="Times New Roman"/>
            </a:endParaRPr>
          </a:p>
          <a:p>
            <a:endParaRPr lang="en-GB" dirty="0">
              <a:latin typeface="Times New Roman"/>
              <a:ea typeface="ＭＳ Ｐゴシック" pitchFamily="-1" charset="-128"/>
              <a:cs typeface="Times New Roman"/>
            </a:endParaRPr>
          </a:p>
          <a:p>
            <a:endParaRPr lang="en-US" dirty="0">
              <a:latin typeface="Times New Roman"/>
              <a:ea typeface="ＭＳ Ｐゴシック" pitchFamily="-1" charset="-128"/>
              <a:cs typeface="Times New Roman"/>
            </a:endParaRPr>
          </a:p>
          <a:p>
            <a:pPr>
              <a:spcAft>
                <a:spcPts val="1223"/>
              </a:spcAft>
            </a:pPr>
            <a:endParaRPr lang="en-US" dirty="0">
              <a:latin typeface="Times New Roman"/>
              <a:ea typeface="ＭＳ Ｐゴシック" pitchFamily="-1" charset="-128"/>
              <a:cs typeface="Times New Roman"/>
            </a:endParaRPr>
          </a:p>
          <a:p>
            <a:pPr>
              <a:spcAft>
                <a:spcPts val="1223"/>
              </a:spcAft>
            </a:pPr>
            <a:r>
              <a:rPr lang="en-US" dirty="0">
                <a:latin typeface="Times New Roman"/>
                <a:ea typeface="ＭＳ Ｐゴシック" pitchFamily="-1" charset="-128"/>
                <a:cs typeface="Times New Roman"/>
              </a:rPr>
              <a:t>EXAMPLE</a:t>
            </a:r>
          </a:p>
          <a:p>
            <a:pPr marL="174708" indent="-174708">
              <a:spcAft>
                <a:spcPts val="1223"/>
              </a:spcAft>
              <a:buFont typeface="Arial"/>
              <a:buChar char="•"/>
            </a:pPr>
            <a:r>
              <a:rPr lang="en-US" dirty="0">
                <a:latin typeface="Times New Roman"/>
                <a:ea typeface="ＭＳ Ｐゴシック" pitchFamily="-1" charset="-128"/>
                <a:cs typeface="Times New Roman"/>
              </a:rPr>
              <a:t>Now we will work on safety goals. </a:t>
            </a:r>
          </a:p>
          <a:p>
            <a:pPr marL="174708" indent="-174708">
              <a:spcAft>
                <a:spcPts val="1223"/>
              </a:spcAft>
              <a:buFont typeface="Arial"/>
              <a:buChar char="•"/>
            </a:pPr>
            <a:r>
              <a:rPr lang="en-US" dirty="0">
                <a:latin typeface="Times New Roman"/>
                <a:ea typeface="ＭＳ Ｐゴシック" pitchFamily="-1" charset="-128"/>
                <a:cs typeface="Times New Roman"/>
              </a:rPr>
              <a:t>These will take us from the future we worry about to the future we want to create.</a:t>
            </a:r>
          </a:p>
        </p:txBody>
      </p:sp>
      <p:sp>
        <p:nvSpPr>
          <p:cNvPr id="3" name="Header Placeholder 2"/>
          <p:cNvSpPr>
            <a:spLocks noGrp="1"/>
          </p:cNvSpPr>
          <p:nvPr>
            <p:ph type="hdr" sz="quarter" idx="10"/>
          </p:nvPr>
        </p:nvSpPr>
        <p:spPr/>
        <p:txBody>
          <a:bodyPr/>
          <a:lstStyle/>
          <a:p>
            <a:r>
              <a:rPr lang="en-US"/>
              <a:t>Last updated: August 10, 2012</a:t>
            </a:r>
            <a:endParaRPr lang="en-US" dirty="0"/>
          </a:p>
        </p:txBody>
      </p:sp>
    </p:spTree>
    <p:extLst>
      <p:ext uri="{BB962C8B-B14F-4D97-AF65-F5344CB8AC3E}">
        <p14:creationId xmlns:p14="http://schemas.microsoft.com/office/powerpoint/2010/main" val="2482042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ill Alt One MT" charset="0"/>
                <a:ea typeface="MS PGothic" pitchFamily="34" charset="-128"/>
              </a:defRPr>
            </a:lvl1pPr>
            <a:lvl2pPr marL="742950" indent="-285750" eaLnBrk="0" hangingPunct="0">
              <a:defRPr>
                <a:solidFill>
                  <a:schemeClr val="tx1"/>
                </a:solidFill>
                <a:latin typeface="Gill Alt One MT" charset="0"/>
                <a:ea typeface="MS PGothic" pitchFamily="34" charset="-128"/>
              </a:defRPr>
            </a:lvl2pPr>
            <a:lvl3pPr marL="1143000" indent="-228600" eaLnBrk="0" hangingPunct="0">
              <a:defRPr>
                <a:solidFill>
                  <a:schemeClr val="tx1"/>
                </a:solidFill>
                <a:latin typeface="Gill Alt One MT" charset="0"/>
                <a:ea typeface="MS PGothic" pitchFamily="34" charset="-128"/>
              </a:defRPr>
            </a:lvl3pPr>
            <a:lvl4pPr marL="1600200" indent="-228600" eaLnBrk="0" hangingPunct="0">
              <a:defRPr>
                <a:solidFill>
                  <a:schemeClr val="tx1"/>
                </a:solidFill>
                <a:latin typeface="Gill Alt One MT" charset="0"/>
                <a:ea typeface="MS PGothic" pitchFamily="34" charset="-128"/>
              </a:defRPr>
            </a:lvl4pPr>
            <a:lvl5pPr marL="2057400" indent="-228600" eaLnBrk="0" hangingPunct="0">
              <a:defRPr>
                <a:solidFill>
                  <a:schemeClr val="tx1"/>
                </a:solidFill>
                <a:latin typeface="Gill Alt One MT" charset="0"/>
                <a:ea typeface="MS PGothic" pitchFamily="34" charset="-128"/>
              </a:defRPr>
            </a:lvl5pPr>
            <a:lvl6pPr marL="2514600" indent="-228600" eaLnBrk="0" fontAlgn="base" hangingPunct="0">
              <a:spcBef>
                <a:spcPct val="0"/>
              </a:spcBef>
              <a:spcAft>
                <a:spcPct val="0"/>
              </a:spcAft>
              <a:defRPr>
                <a:solidFill>
                  <a:schemeClr val="tx1"/>
                </a:solidFill>
                <a:latin typeface="Gill Alt One MT" charset="0"/>
                <a:ea typeface="MS PGothic" pitchFamily="34" charset="-128"/>
              </a:defRPr>
            </a:lvl6pPr>
            <a:lvl7pPr marL="2971800" indent="-228600" eaLnBrk="0" fontAlgn="base" hangingPunct="0">
              <a:spcBef>
                <a:spcPct val="0"/>
              </a:spcBef>
              <a:spcAft>
                <a:spcPct val="0"/>
              </a:spcAft>
              <a:defRPr>
                <a:solidFill>
                  <a:schemeClr val="tx1"/>
                </a:solidFill>
                <a:latin typeface="Gill Alt One MT" charset="0"/>
                <a:ea typeface="MS PGothic" pitchFamily="34" charset="-128"/>
              </a:defRPr>
            </a:lvl7pPr>
            <a:lvl8pPr marL="3429000" indent="-228600" eaLnBrk="0" fontAlgn="base" hangingPunct="0">
              <a:spcBef>
                <a:spcPct val="0"/>
              </a:spcBef>
              <a:spcAft>
                <a:spcPct val="0"/>
              </a:spcAft>
              <a:defRPr>
                <a:solidFill>
                  <a:schemeClr val="tx1"/>
                </a:solidFill>
                <a:latin typeface="Gill Alt One MT" charset="0"/>
                <a:ea typeface="MS PGothic" pitchFamily="34" charset="-128"/>
              </a:defRPr>
            </a:lvl8pPr>
            <a:lvl9pPr marL="3886200" indent="-228600" eaLnBrk="0" fontAlgn="base" hangingPunct="0">
              <a:spcBef>
                <a:spcPct val="0"/>
              </a:spcBef>
              <a:spcAft>
                <a:spcPct val="0"/>
              </a:spcAft>
              <a:defRPr>
                <a:solidFill>
                  <a:schemeClr val="tx1"/>
                </a:solidFill>
                <a:latin typeface="Gill Alt One MT" charset="0"/>
                <a:ea typeface="MS PGothic" pitchFamily="34" charset="-128"/>
              </a:defRPr>
            </a:lvl9pPr>
          </a:lstStyle>
          <a:p>
            <a:pPr eaLnBrk="1" hangingPunct="1"/>
            <a:fld id="{9DAE03E0-4963-4D81-94DD-DB19312F7FE7}" type="slidenum">
              <a:rPr lang="en-US" altLang="en-US">
                <a:latin typeface="Arial" pitchFamily="34" charset="0"/>
              </a:rPr>
              <a:pPr eaLnBrk="1" hangingPunct="1"/>
              <a:t>2</a:t>
            </a:fld>
            <a:endParaRPr lang="en-US" altLang="en-US">
              <a:latin typeface="Arial" pitchFamily="34" charset="0"/>
            </a:endParaRPr>
          </a:p>
        </p:txBody>
      </p:sp>
      <p:sp>
        <p:nvSpPr>
          <p:cNvPr id="61443" name="Rectangle 2"/>
          <p:cNvSpPr>
            <a:spLocks noGrp="1" noRot="1" noChangeAspect="1" noChangeArrowheads="1" noTextEdit="1"/>
          </p:cNvSpPr>
          <p:nvPr>
            <p:ph type="sldImg"/>
          </p:nvPr>
        </p:nvSpPr>
        <p:spPr>
          <a:xfrm>
            <a:off x="2463800" y="355600"/>
            <a:ext cx="1919288" cy="1439863"/>
          </a:xfrm>
          <a:ln/>
        </p:spPr>
      </p:sp>
      <p:sp>
        <p:nvSpPr>
          <p:cNvPr id="61444" name="Rectangle 3"/>
          <p:cNvSpPr>
            <a:spLocks noGrp="1" noChangeArrowheads="1"/>
          </p:cNvSpPr>
          <p:nvPr>
            <p:ph type="body" idx="1"/>
          </p:nvPr>
        </p:nvSpPr>
        <p:spPr>
          <a:xfrm>
            <a:off x="374650" y="2011363"/>
            <a:ext cx="6119813" cy="7170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buFontTx/>
              <a:buChar char="•"/>
            </a:pPr>
            <a:r>
              <a:rPr lang="en-GB" altLang="en-US" sz="900" b="1" dirty="0"/>
              <a:t>Created in Western Australia during the 1990s by Andrew </a:t>
            </a:r>
            <a:r>
              <a:rPr lang="en-GB" altLang="en-US" sz="900" b="1" dirty="0" err="1"/>
              <a:t>Turnell</a:t>
            </a:r>
            <a:r>
              <a:rPr lang="en-GB" altLang="en-US" sz="900" b="1" dirty="0"/>
              <a:t> and Steve Edwards</a:t>
            </a:r>
          </a:p>
          <a:p>
            <a:pPr>
              <a:lnSpc>
                <a:spcPct val="80000"/>
              </a:lnSpc>
              <a:buFontTx/>
              <a:buChar char="•"/>
            </a:pPr>
            <a:r>
              <a:rPr lang="en-GB" altLang="en-US" sz="900" b="1" dirty="0"/>
              <a:t>Based on the use of Strength Based interview techniques and draws upon techniques from Solution Focused Brief therapy (SFBT).</a:t>
            </a:r>
          </a:p>
          <a:p>
            <a:pPr>
              <a:lnSpc>
                <a:spcPct val="80000"/>
              </a:lnSpc>
              <a:buFontTx/>
              <a:buChar char="•"/>
            </a:pPr>
            <a:endParaRPr lang="en-GB" altLang="en-US" sz="800" b="1" dirty="0"/>
          </a:p>
          <a:p>
            <a:pPr>
              <a:lnSpc>
                <a:spcPct val="80000"/>
              </a:lnSpc>
            </a:pPr>
            <a:r>
              <a:rPr lang="en-GB" altLang="en-US" sz="800" dirty="0"/>
              <a:t>It aims to work collaboratively and in partnership with families and children to conduct risk assessments and produce action plans for increasing safety and reducing risk and danger by focusing on strengths, resources and networks that the family have.</a:t>
            </a:r>
          </a:p>
          <a:p>
            <a:pPr>
              <a:lnSpc>
                <a:spcPct val="80000"/>
              </a:lnSpc>
            </a:pPr>
            <a:endParaRPr lang="en-GB" altLang="en-US" sz="800" dirty="0"/>
          </a:p>
          <a:p>
            <a:pPr>
              <a:lnSpc>
                <a:spcPct val="80000"/>
              </a:lnSpc>
            </a:pPr>
            <a:r>
              <a:rPr lang="en-GB" altLang="en-US" sz="800" b="1" dirty="0"/>
              <a:t>NSPCC REPORT </a:t>
            </a:r>
            <a:r>
              <a:rPr lang="en-GB" altLang="en-US" sz="800" dirty="0"/>
              <a:t>In </a:t>
            </a:r>
            <a:r>
              <a:rPr lang="en-GB" altLang="en-US" sz="800" b="1" dirty="0"/>
              <a:t>2012</a:t>
            </a:r>
            <a:r>
              <a:rPr lang="en-GB" altLang="en-US" sz="800" dirty="0"/>
              <a:t>, (Key Findings)</a:t>
            </a:r>
          </a:p>
          <a:p>
            <a:pPr marL="171450" indent="-171450">
              <a:lnSpc>
                <a:spcPct val="80000"/>
              </a:lnSpc>
              <a:buFont typeface="Arial" panose="020B0604020202020204" pitchFamily="34" charset="0"/>
              <a:buChar char="•"/>
            </a:pPr>
            <a:r>
              <a:rPr lang="en-GB" altLang="en-US" sz="900" b="1" i="1" dirty="0"/>
              <a:t>Parents feel listened to and that they have a more active role in decisions. They like having their thoughts written on the board in meetings.</a:t>
            </a:r>
            <a:r>
              <a:rPr lang="en-GB" altLang="en-US" sz="900" b="1" dirty="0"/>
              <a:t> </a:t>
            </a:r>
          </a:p>
          <a:p>
            <a:pPr marL="171450" indent="-171450">
              <a:lnSpc>
                <a:spcPct val="80000"/>
              </a:lnSpc>
              <a:buFont typeface="Arial" panose="020B0604020202020204" pitchFamily="34" charset="0"/>
              <a:buChar char="•"/>
            </a:pPr>
            <a:r>
              <a:rPr lang="en-GB" altLang="en-US" sz="900" b="1" i="1" dirty="0"/>
              <a:t>Signs of Safety methods are thought to increase participation, co-operation and the engagement of = parents/families</a:t>
            </a:r>
            <a:r>
              <a:rPr lang="en-GB" altLang="en-US" sz="900" b="1" dirty="0"/>
              <a:t> </a:t>
            </a:r>
          </a:p>
          <a:p>
            <a:pPr marL="171450" indent="-171450">
              <a:lnSpc>
                <a:spcPct val="80000"/>
              </a:lnSpc>
              <a:buFont typeface="Arial" panose="020B0604020202020204" pitchFamily="34" charset="0"/>
              <a:buChar char="•"/>
            </a:pPr>
            <a:r>
              <a:rPr lang="en-GB" altLang="en-US" sz="900" b="1" i="1" dirty="0"/>
              <a:t>Signs of Safety meetings are thought to decrease anxiety and relax parents/families</a:t>
            </a:r>
          </a:p>
          <a:p>
            <a:pPr marL="171450" indent="-171450">
              <a:lnSpc>
                <a:spcPct val="80000"/>
              </a:lnSpc>
              <a:buFont typeface="Arial" panose="020B0604020202020204" pitchFamily="34" charset="0"/>
              <a:buChar char="•"/>
            </a:pPr>
            <a:r>
              <a:rPr lang="en-GB" altLang="en-US" sz="900" b="1" i="1" dirty="0"/>
              <a:t>Parents like having an insight into different perspectives and an understanding of what is expected of them</a:t>
            </a:r>
            <a:r>
              <a:rPr lang="en-GB" altLang="en-US" sz="900" b="1" dirty="0"/>
              <a:t> </a:t>
            </a:r>
            <a:endParaRPr lang="en-GB" altLang="en-US" sz="900" dirty="0"/>
          </a:p>
          <a:p>
            <a:pPr marL="171450" indent="-171450">
              <a:lnSpc>
                <a:spcPct val="80000"/>
              </a:lnSpc>
              <a:buFont typeface="Arial" panose="020B0604020202020204" pitchFamily="34" charset="0"/>
              <a:buChar char="•"/>
            </a:pPr>
            <a:r>
              <a:rPr lang="en-GB" altLang="en-US" sz="900" b="1" i="1" dirty="0"/>
              <a:t>Parents like focusing on strengths and not just problems</a:t>
            </a:r>
          </a:p>
          <a:p>
            <a:pPr>
              <a:lnSpc>
                <a:spcPct val="80000"/>
              </a:lnSpc>
            </a:pPr>
            <a:r>
              <a:rPr lang="en-GB" altLang="en-US" sz="900" b="1" dirty="0"/>
              <a:t>– </a:t>
            </a:r>
            <a:endParaRPr lang="en-GB" altLang="en-US" sz="800" dirty="0"/>
          </a:p>
          <a:p>
            <a:pPr>
              <a:lnSpc>
                <a:spcPct val="80000"/>
              </a:lnSpc>
            </a:pPr>
            <a:endParaRPr lang="en-GB" altLang="en-US" sz="800" dirty="0"/>
          </a:p>
          <a:p>
            <a:pPr>
              <a:lnSpc>
                <a:spcPct val="80000"/>
              </a:lnSpc>
            </a:pPr>
            <a:r>
              <a:rPr lang="en-GB" altLang="en-US" sz="800" dirty="0"/>
              <a:t>In the </a:t>
            </a:r>
            <a:r>
              <a:rPr lang="en-GB" altLang="en-US" sz="800" b="1" dirty="0"/>
              <a:t>Munro</a:t>
            </a:r>
            <a:r>
              <a:rPr lang="en-GB" altLang="en-US" sz="800" dirty="0"/>
              <a:t> Interim report, the use of Signs of Safety by a local authority in the North East of England was highlighted as one example of </a:t>
            </a:r>
            <a:r>
              <a:rPr lang="en-GB" altLang="en-US" sz="800" i="1" dirty="0"/>
              <a:t>“</a:t>
            </a:r>
            <a:r>
              <a:rPr lang="en-GB" altLang="en-US" sz="800" b="1" i="1" dirty="0"/>
              <a:t>the type of systemic learning and adaptation that the review wishes to encourage. The [authority has] identified problems in the existing way of working and, drawing on theory and research, have formulated ways of improving practice” </a:t>
            </a:r>
            <a:r>
              <a:rPr lang="en-GB" altLang="en-US" sz="800" dirty="0"/>
              <a:t>(Munro 2011a: 64).</a:t>
            </a:r>
          </a:p>
        </p:txBody>
      </p:sp>
    </p:spTree>
    <p:extLst>
      <p:ext uri="{BB962C8B-B14F-4D97-AF65-F5344CB8AC3E}">
        <p14:creationId xmlns:p14="http://schemas.microsoft.com/office/powerpoint/2010/main" val="1570358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ill Alt One MT" charset="0"/>
                <a:ea typeface="MS PGothic" pitchFamily="34" charset="-128"/>
              </a:defRPr>
            </a:lvl1pPr>
            <a:lvl2pPr marL="742950" indent="-285750" eaLnBrk="0" hangingPunct="0">
              <a:defRPr>
                <a:solidFill>
                  <a:schemeClr val="tx1"/>
                </a:solidFill>
                <a:latin typeface="Gill Alt One MT" charset="0"/>
                <a:ea typeface="MS PGothic" pitchFamily="34" charset="-128"/>
              </a:defRPr>
            </a:lvl2pPr>
            <a:lvl3pPr marL="1143000" indent="-228600" eaLnBrk="0" hangingPunct="0">
              <a:defRPr>
                <a:solidFill>
                  <a:schemeClr val="tx1"/>
                </a:solidFill>
                <a:latin typeface="Gill Alt One MT" charset="0"/>
                <a:ea typeface="MS PGothic" pitchFamily="34" charset="-128"/>
              </a:defRPr>
            </a:lvl3pPr>
            <a:lvl4pPr marL="1600200" indent="-228600" eaLnBrk="0" hangingPunct="0">
              <a:defRPr>
                <a:solidFill>
                  <a:schemeClr val="tx1"/>
                </a:solidFill>
                <a:latin typeface="Gill Alt One MT" charset="0"/>
                <a:ea typeface="MS PGothic" pitchFamily="34" charset="-128"/>
              </a:defRPr>
            </a:lvl4pPr>
            <a:lvl5pPr marL="2057400" indent="-228600" eaLnBrk="0" hangingPunct="0">
              <a:defRPr>
                <a:solidFill>
                  <a:schemeClr val="tx1"/>
                </a:solidFill>
                <a:latin typeface="Gill Alt One MT" charset="0"/>
                <a:ea typeface="MS PGothic" pitchFamily="34" charset="-128"/>
              </a:defRPr>
            </a:lvl5pPr>
            <a:lvl6pPr marL="2514600" indent="-228600" eaLnBrk="0" fontAlgn="base" hangingPunct="0">
              <a:spcBef>
                <a:spcPct val="0"/>
              </a:spcBef>
              <a:spcAft>
                <a:spcPct val="0"/>
              </a:spcAft>
              <a:defRPr>
                <a:solidFill>
                  <a:schemeClr val="tx1"/>
                </a:solidFill>
                <a:latin typeface="Gill Alt One MT" charset="0"/>
                <a:ea typeface="MS PGothic" pitchFamily="34" charset="-128"/>
              </a:defRPr>
            </a:lvl6pPr>
            <a:lvl7pPr marL="2971800" indent="-228600" eaLnBrk="0" fontAlgn="base" hangingPunct="0">
              <a:spcBef>
                <a:spcPct val="0"/>
              </a:spcBef>
              <a:spcAft>
                <a:spcPct val="0"/>
              </a:spcAft>
              <a:defRPr>
                <a:solidFill>
                  <a:schemeClr val="tx1"/>
                </a:solidFill>
                <a:latin typeface="Gill Alt One MT" charset="0"/>
                <a:ea typeface="MS PGothic" pitchFamily="34" charset="-128"/>
              </a:defRPr>
            </a:lvl7pPr>
            <a:lvl8pPr marL="3429000" indent="-228600" eaLnBrk="0" fontAlgn="base" hangingPunct="0">
              <a:spcBef>
                <a:spcPct val="0"/>
              </a:spcBef>
              <a:spcAft>
                <a:spcPct val="0"/>
              </a:spcAft>
              <a:defRPr>
                <a:solidFill>
                  <a:schemeClr val="tx1"/>
                </a:solidFill>
                <a:latin typeface="Gill Alt One MT" charset="0"/>
                <a:ea typeface="MS PGothic" pitchFamily="34" charset="-128"/>
              </a:defRPr>
            </a:lvl8pPr>
            <a:lvl9pPr marL="3886200" indent="-228600" eaLnBrk="0" fontAlgn="base" hangingPunct="0">
              <a:spcBef>
                <a:spcPct val="0"/>
              </a:spcBef>
              <a:spcAft>
                <a:spcPct val="0"/>
              </a:spcAft>
              <a:defRPr>
                <a:solidFill>
                  <a:schemeClr val="tx1"/>
                </a:solidFill>
                <a:latin typeface="Gill Alt One MT" charset="0"/>
                <a:ea typeface="MS PGothic" pitchFamily="34" charset="-128"/>
              </a:defRPr>
            </a:lvl9pPr>
          </a:lstStyle>
          <a:p>
            <a:pPr eaLnBrk="1" hangingPunct="1"/>
            <a:fld id="{0E49A302-BB49-4AA0-A8CA-32D2F6D1AB11}" type="slidenum">
              <a:rPr lang="en-US" altLang="en-US">
                <a:latin typeface="Arial" pitchFamily="34" charset="0"/>
              </a:rPr>
              <a:pPr eaLnBrk="1" hangingPunct="1"/>
              <a:t>3</a:t>
            </a:fld>
            <a:endParaRPr lang="en-US" altLang="en-US">
              <a:latin typeface="Arial" pitchFamily="34" charset="0"/>
            </a:endParaRPr>
          </a:p>
        </p:txBody>
      </p:sp>
      <p:sp>
        <p:nvSpPr>
          <p:cNvPr id="64515" name="Rectangle 2"/>
          <p:cNvSpPr>
            <a:spLocks noGrp="1" noRot="1" noChangeAspect="1" noChangeArrowheads="1" noTextEdit="1"/>
          </p:cNvSpPr>
          <p:nvPr>
            <p:ph type="sldImg"/>
          </p:nvPr>
        </p:nvSpPr>
        <p:spPr>
          <a:xfrm>
            <a:off x="2439988" y="571500"/>
            <a:ext cx="1917700" cy="1439863"/>
          </a:xfrm>
          <a:ln/>
        </p:spPr>
      </p:sp>
      <p:sp>
        <p:nvSpPr>
          <p:cNvPr id="64516" name="Rectangle 3"/>
          <p:cNvSpPr>
            <a:spLocks noGrp="1" noChangeArrowheads="1"/>
          </p:cNvSpPr>
          <p:nvPr>
            <p:ph type="body" idx="1"/>
          </p:nvPr>
        </p:nvSpPr>
        <p:spPr>
          <a:xfrm>
            <a:off x="374650" y="2011363"/>
            <a:ext cx="6119813" cy="7170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Signs of Safety </a:t>
            </a:r>
            <a:r>
              <a:rPr lang="en-US" altLang="en-US" dirty="0" err="1"/>
              <a:t>recognised</a:t>
            </a:r>
            <a:r>
              <a:rPr lang="en-US" altLang="en-US" dirty="0"/>
              <a:t> as </a:t>
            </a:r>
            <a:r>
              <a:rPr lang="en-US" altLang="en-US" b="1" i="1" dirty="0"/>
              <a:t>a strengths based approach </a:t>
            </a:r>
            <a:r>
              <a:rPr lang="en-US" altLang="en-US" dirty="0"/>
              <a:t>alongside an exploration of </a:t>
            </a:r>
            <a:r>
              <a:rPr lang="en-US" altLang="en-US" b="1" i="1" dirty="0"/>
              <a:t>danger and risk.</a:t>
            </a:r>
          </a:p>
          <a:p>
            <a:endParaRPr lang="en-GB" altLang="en-US" sz="900" b="1" dirty="0"/>
          </a:p>
          <a:p>
            <a:pPr>
              <a:lnSpc>
                <a:spcPct val="80000"/>
              </a:lnSpc>
            </a:pPr>
            <a:r>
              <a:rPr lang="en-GB" altLang="en-US" sz="900" b="1" dirty="0" err="1"/>
              <a:t>i</a:t>
            </a:r>
            <a:r>
              <a:rPr lang="en-GB" altLang="en-US" sz="900" b="1" dirty="0"/>
              <a:t>) Partnerships and working relationships</a:t>
            </a:r>
          </a:p>
          <a:p>
            <a:pPr>
              <a:lnSpc>
                <a:spcPct val="80000"/>
              </a:lnSpc>
            </a:pPr>
            <a:r>
              <a:rPr lang="en-GB" altLang="en-US" sz="900" b="1" i="1" dirty="0"/>
              <a:t>“</a:t>
            </a:r>
            <a:r>
              <a:rPr lang="en-GB" altLang="en-US" sz="900" b="0" i="1" dirty="0"/>
              <a:t>it is difficult to build partnership and cooperation if the primary focus of the casework stays on the problem and all that is wrong with the family in question … the heart of the Signs of Safety approach is a focus on goals, namely, what the statutory agency needs to see to close the case as well as the family’s ideas and ways of creating safety.” </a:t>
            </a:r>
            <a:r>
              <a:rPr lang="en-GB" altLang="en-US" sz="900" b="0" dirty="0"/>
              <a:t>(</a:t>
            </a:r>
            <a:r>
              <a:rPr lang="en-GB" altLang="en-US" sz="900" b="0" dirty="0" err="1"/>
              <a:t>Turnell</a:t>
            </a:r>
            <a:r>
              <a:rPr lang="en-GB" altLang="en-US" sz="900" b="0" dirty="0"/>
              <a:t> and Edwards 1999, p38)</a:t>
            </a:r>
          </a:p>
          <a:p>
            <a:pPr>
              <a:lnSpc>
                <a:spcPct val="80000"/>
              </a:lnSpc>
            </a:pPr>
            <a:endParaRPr lang="en-GB" altLang="en-US" sz="900" b="0" dirty="0"/>
          </a:p>
          <a:p>
            <a:pPr>
              <a:lnSpc>
                <a:spcPct val="80000"/>
              </a:lnSpc>
            </a:pPr>
            <a:r>
              <a:rPr lang="en-GB" altLang="en-US" sz="900" b="1" dirty="0"/>
              <a:t>ii) Engaging in critical thinking and maintaining a position of inquiry</a:t>
            </a:r>
          </a:p>
          <a:p>
            <a:pPr>
              <a:lnSpc>
                <a:spcPct val="80000"/>
              </a:lnSpc>
            </a:pPr>
            <a:endParaRPr lang="en-GB" altLang="en-US" sz="900" dirty="0"/>
          </a:p>
          <a:p>
            <a:pPr>
              <a:lnSpc>
                <a:spcPct val="80000"/>
              </a:lnSpc>
            </a:pPr>
            <a:r>
              <a:rPr lang="en-GB" altLang="en-US" sz="900" dirty="0"/>
              <a:t>The SOS Approach encourages all involved</a:t>
            </a:r>
            <a:r>
              <a:rPr lang="en-GB" altLang="en-US" sz="900" baseline="0" dirty="0"/>
              <a:t> to have an open mind.</a:t>
            </a:r>
          </a:p>
          <a:p>
            <a:pPr>
              <a:lnSpc>
                <a:spcPct val="80000"/>
              </a:lnSpc>
            </a:pPr>
            <a:endParaRPr lang="en-GB" altLang="en-US" sz="900" b="1" baseline="0" dirty="0"/>
          </a:p>
          <a:p>
            <a:pPr>
              <a:lnSpc>
                <a:spcPct val="80000"/>
              </a:lnSpc>
            </a:pPr>
            <a:r>
              <a:rPr lang="en-US" altLang="en-US" sz="900" b="1" dirty="0"/>
              <a:t>Find Exceptions To The Maltreatment:</a:t>
            </a:r>
          </a:p>
          <a:p>
            <a:pPr>
              <a:lnSpc>
                <a:spcPct val="80000"/>
              </a:lnSpc>
            </a:pPr>
            <a:r>
              <a:rPr lang="en-GB" altLang="en-US" sz="900" dirty="0"/>
              <a:t>Search for exceptions to the problem. This creates hope for the workers and families by proving that the problem does not always exist. Exceptions may also indicate solutions that have worked in the past. Where no exceptions exist, the worker may be alerted to a more serious problem.</a:t>
            </a:r>
            <a:r>
              <a:rPr lang="en-US" altLang="en-US" sz="900" dirty="0"/>
              <a:t> </a:t>
            </a:r>
          </a:p>
          <a:p>
            <a:pPr>
              <a:lnSpc>
                <a:spcPct val="80000"/>
              </a:lnSpc>
            </a:pPr>
            <a:endParaRPr lang="en-GB" altLang="en-US" sz="900" baseline="0" dirty="0"/>
          </a:p>
          <a:p>
            <a:pPr>
              <a:lnSpc>
                <a:spcPct val="80000"/>
              </a:lnSpc>
            </a:pPr>
            <a:endParaRPr lang="en-GB" altLang="en-US" sz="900" dirty="0"/>
          </a:p>
          <a:p>
            <a:pPr>
              <a:lnSpc>
                <a:spcPct val="80000"/>
              </a:lnSpc>
            </a:pPr>
            <a:r>
              <a:rPr lang="en-GB" altLang="en-US" sz="900" b="1" dirty="0"/>
              <a:t>iii) Staying grounded in the</a:t>
            </a:r>
            <a:r>
              <a:rPr lang="en-GB" altLang="en-US" sz="900" b="1" baseline="0" dirty="0"/>
              <a:t> day to day work</a:t>
            </a:r>
            <a:endParaRPr lang="en-GB" altLang="en-US" sz="900" b="1" dirty="0"/>
          </a:p>
          <a:p>
            <a:pPr>
              <a:lnSpc>
                <a:spcPct val="80000"/>
              </a:lnSpc>
            </a:pPr>
            <a:r>
              <a:rPr lang="en-GB" altLang="en-US" sz="900" i="1" dirty="0"/>
              <a:t>“</a:t>
            </a:r>
          </a:p>
          <a:p>
            <a:pPr>
              <a:lnSpc>
                <a:spcPct val="80000"/>
              </a:lnSpc>
            </a:pPr>
            <a:r>
              <a:rPr lang="en-GB" altLang="en-US" sz="900" b="1" dirty="0"/>
              <a:t>NB	1 )WE ARE ALL SAFEGUARDING PRACTIONERS!</a:t>
            </a:r>
          </a:p>
          <a:p>
            <a:pPr>
              <a:lnSpc>
                <a:spcPct val="80000"/>
              </a:lnSpc>
            </a:pPr>
            <a:r>
              <a:rPr lang="en-GB" altLang="en-US" sz="900" b="1" dirty="0"/>
              <a:t>	2)We are doing this in Nottingham – seeking views and evolving practice – </a:t>
            </a:r>
            <a:r>
              <a:rPr lang="en-GB" altLang="en-US" sz="900" b="1" dirty="0" err="1"/>
              <a:t>eg</a:t>
            </a:r>
            <a:r>
              <a:rPr lang="en-GB" altLang="en-US" sz="900" b="1" dirty="0"/>
              <a:t> guidance &amp; particularly tools for children/</a:t>
            </a:r>
            <a:r>
              <a:rPr lang="en-GB" altLang="en-US" sz="900" b="1" dirty="0" err="1"/>
              <a:t>yp</a:t>
            </a:r>
            <a:endParaRPr lang="en-GB" altLang="en-US" sz="900" b="1" dirty="0"/>
          </a:p>
          <a:p>
            <a:pPr>
              <a:lnSpc>
                <a:spcPct val="80000"/>
              </a:lnSpc>
            </a:pPr>
            <a:endParaRPr lang="en-GB" altLang="en-US" sz="900" dirty="0"/>
          </a:p>
          <a:p>
            <a:pPr>
              <a:lnSpc>
                <a:spcPct val="80000"/>
              </a:lnSpc>
            </a:pPr>
            <a:r>
              <a:rPr lang="en-US" altLang="ja-JP" sz="900" b="1" dirty="0"/>
              <a:t>Relationships are the bedrock of human change and growth </a:t>
            </a:r>
          </a:p>
          <a:p>
            <a:pPr>
              <a:lnSpc>
                <a:spcPct val="80000"/>
              </a:lnSpc>
            </a:pPr>
            <a:r>
              <a:rPr lang="en-US" altLang="ja-JP" sz="900" dirty="0"/>
              <a:t>The concern is that when a professional builds a positive relationship with abusive parents that professional will then begin to overlook or </a:t>
            </a:r>
            <a:r>
              <a:rPr lang="en-US" altLang="ja-JP" sz="900" dirty="0" err="1"/>
              <a:t>minimise</a:t>
            </a:r>
            <a:r>
              <a:rPr lang="en-US" altLang="ja-JP" sz="900" dirty="0"/>
              <a:t> the seriousness of the abuse.(Being</a:t>
            </a:r>
            <a:r>
              <a:rPr lang="en-US" altLang="ja-JP" sz="900" baseline="0" dirty="0"/>
              <a:t> self aware of potential collusive practice).</a:t>
            </a:r>
          </a:p>
          <a:p>
            <a:pPr>
              <a:lnSpc>
                <a:spcPct val="80000"/>
              </a:lnSpc>
            </a:pPr>
            <a:endParaRPr lang="en-US" altLang="ja-JP" sz="900" dirty="0"/>
          </a:p>
          <a:p>
            <a:pPr marL="171450" indent="-171450">
              <a:lnSpc>
                <a:spcPct val="80000"/>
              </a:lnSpc>
              <a:buFont typeface="Arial" panose="020B0604020202020204" pitchFamily="34" charset="0"/>
              <a:buChar char="•"/>
            </a:pPr>
            <a:r>
              <a:rPr lang="en-US" altLang="ja-JP" sz="900" dirty="0"/>
              <a:t>Focusing on successful, rather than problematic, </a:t>
            </a:r>
            <a:r>
              <a:rPr lang="en-US" altLang="ja-JP" sz="900" dirty="0" err="1"/>
              <a:t>behaviour</a:t>
            </a:r>
            <a:r>
              <a:rPr lang="en-US" altLang="ja-JP" sz="900" dirty="0"/>
              <a:t> is a powerful mechanism for generating change</a:t>
            </a:r>
          </a:p>
          <a:p>
            <a:pPr>
              <a:lnSpc>
                <a:spcPct val="80000"/>
              </a:lnSpc>
            </a:pPr>
            <a:endParaRPr lang="en-GB" altLang="en-US" sz="900" dirty="0"/>
          </a:p>
        </p:txBody>
      </p:sp>
    </p:spTree>
    <p:extLst>
      <p:ext uri="{BB962C8B-B14F-4D97-AF65-F5344CB8AC3E}">
        <p14:creationId xmlns:p14="http://schemas.microsoft.com/office/powerpoint/2010/main" val="1346118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ill Alt One MT" charset="0"/>
                <a:ea typeface="MS PGothic" pitchFamily="34" charset="-128"/>
              </a:defRPr>
            </a:lvl1pPr>
            <a:lvl2pPr marL="742950" indent="-285750" eaLnBrk="0" hangingPunct="0">
              <a:defRPr>
                <a:solidFill>
                  <a:schemeClr val="tx1"/>
                </a:solidFill>
                <a:latin typeface="Gill Alt One MT" charset="0"/>
                <a:ea typeface="MS PGothic" pitchFamily="34" charset="-128"/>
              </a:defRPr>
            </a:lvl2pPr>
            <a:lvl3pPr marL="1143000" indent="-228600" eaLnBrk="0" hangingPunct="0">
              <a:defRPr>
                <a:solidFill>
                  <a:schemeClr val="tx1"/>
                </a:solidFill>
                <a:latin typeface="Gill Alt One MT" charset="0"/>
                <a:ea typeface="MS PGothic" pitchFamily="34" charset="-128"/>
              </a:defRPr>
            </a:lvl3pPr>
            <a:lvl4pPr marL="1600200" indent="-228600" eaLnBrk="0" hangingPunct="0">
              <a:defRPr>
                <a:solidFill>
                  <a:schemeClr val="tx1"/>
                </a:solidFill>
                <a:latin typeface="Gill Alt One MT" charset="0"/>
                <a:ea typeface="MS PGothic" pitchFamily="34" charset="-128"/>
              </a:defRPr>
            </a:lvl4pPr>
            <a:lvl5pPr marL="2057400" indent="-228600" eaLnBrk="0" hangingPunct="0">
              <a:defRPr>
                <a:solidFill>
                  <a:schemeClr val="tx1"/>
                </a:solidFill>
                <a:latin typeface="Gill Alt One MT" charset="0"/>
                <a:ea typeface="MS PGothic" pitchFamily="34" charset="-128"/>
              </a:defRPr>
            </a:lvl5pPr>
            <a:lvl6pPr marL="2514600" indent="-228600" eaLnBrk="0" fontAlgn="base" hangingPunct="0">
              <a:spcBef>
                <a:spcPct val="0"/>
              </a:spcBef>
              <a:spcAft>
                <a:spcPct val="0"/>
              </a:spcAft>
              <a:defRPr>
                <a:solidFill>
                  <a:schemeClr val="tx1"/>
                </a:solidFill>
                <a:latin typeface="Gill Alt One MT" charset="0"/>
                <a:ea typeface="MS PGothic" pitchFamily="34" charset="-128"/>
              </a:defRPr>
            </a:lvl6pPr>
            <a:lvl7pPr marL="2971800" indent="-228600" eaLnBrk="0" fontAlgn="base" hangingPunct="0">
              <a:spcBef>
                <a:spcPct val="0"/>
              </a:spcBef>
              <a:spcAft>
                <a:spcPct val="0"/>
              </a:spcAft>
              <a:defRPr>
                <a:solidFill>
                  <a:schemeClr val="tx1"/>
                </a:solidFill>
                <a:latin typeface="Gill Alt One MT" charset="0"/>
                <a:ea typeface="MS PGothic" pitchFamily="34" charset="-128"/>
              </a:defRPr>
            </a:lvl7pPr>
            <a:lvl8pPr marL="3429000" indent="-228600" eaLnBrk="0" fontAlgn="base" hangingPunct="0">
              <a:spcBef>
                <a:spcPct val="0"/>
              </a:spcBef>
              <a:spcAft>
                <a:spcPct val="0"/>
              </a:spcAft>
              <a:defRPr>
                <a:solidFill>
                  <a:schemeClr val="tx1"/>
                </a:solidFill>
                <a:latin typeface="Gill Alt One MT" charset="0"/>
                <a:ea typeface="MS PGothic" pitchFamily="34" charset="-128"/>
              </a:defRPr>
            </a:lvl8pPr>
            <a:lvl9pPr marL="3886200" indent="-228600" eaLnBrk="0" fontAlgn="base" hangingPunct="0">
              <a:spcBef>
                <a:spcPct val="0"/>
              </a:spcBef>
              <a:spcAft>
                <a:spcPct val="0"/>
              </a:spcAft>
              <a:defRPr>
                <a:solidFill>
                  <a:schemeClr val="tx1"/>
                </a:solidFill>
                <a:latin typeface="Gill Alt One MT" charset="0"/>
                <a:ea typeface="MS PGothic" pitchFamily="34" charset="-128"/>
              </a:defRPr>
            </a:lvl9pPr>
          </a:lstStyle>
          <a:p>
            <a:pPr eaLnBrk="1" hangingPunct="1"/>
            <a:fld id="{000EED0E-3C3D-4DF1-82F1-A46B72653B9C}" type="slidenum">
              <a:rPr lang="en-US" altLang="en-US">
                <a:latin typeface="Arial" pitchFamily="34" charset="0"/>
              </a:rPr>
              <a:pPr eaLnBrk="1" hangingPunct="1"/>
              <a:t>4</a:t>
            </a:fld>
            <a:endParaRPr lang="en-US" altLang="en-US">
              <a:latin typeface="Arial" pitchFamily="34" charset="0"/>
            </a:endParaRPr>
          </a:p>
        </p:txBody>
      </p:sp>
      <p:sp>
        <p:nvSpPr>
          <p:cNvPr id="63491" name="Rectangle 7"/>
          <p:cNvSpPr txBox="1">
            <a:spLocks noGrp="1" noChangeArrowheads="1"/>
          </p:cNvSpPr>
          <p:nvPr/>
        </p:nvSpPr>
        <p:spPr bwMode="auto">
          <a:xfrm>
            <a:off x="3849689" y="9428164"/>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100">
                <a:solidFill>
                  <a:schemeClr val="tx1"/>
                </a:solidFill>
                <a:latin typeface="Arial" pitchFamily="34" charset="0"/>
                <a:ea typeface="MS PGothic" pitchFamily="34" charset="-128"/>
              </a:defRPr>
            </a:lvl1pPr>
            <a:lvl2pPr marL="742950" indent="-285750" eaLnBrk="0" hangingPunct="0">
              <a:spcBef>
                <a:spcPct val="30000"/>
              </a:spcBef>
              <a:defRPr sz="1100">
                <a:solidFill>
                  <a:schemeClr val="tx1"/>
                </a:solidFill>
                <a:latin typeface="Arial" pitchFamily="34" charset="0"/>
                <a:ea typeface="MS PGothic" pitchFamily="34" charset="-128"/>
              </a:defRPr>
            </a:lvl2pPr>
            <a:lvl3pPr marL="1143000" indent="-228600" eaLnBrk="0" hangingPunct="0">
              <a:spcBef>
                <a:spcPct val="30000"/>
              </a:spcBef>
              <a:defRPr sz="1100">
                <a:solidFill>
                  <a:schemeClr val="tx1"/>
                </a:solidFill>
                <a:latin typeface="Arial" pitchFamily="34" charset="0"/>
                <a:ea typeface="MS PGothic" pitchFamily="34" charset="-128"/>
              </a:defRPr>
            </a:lvl3pPr>
            <a:lvl4pPr marL="1600200" indent="-228600" eaLnBrk="0" hangingPunct="0">
              <a:spcBef>
                <a:spcPct val="30000"/>
              </a:spcBef>
              <a:defRPr sz="1100">
                <a:solidFill>
                  <a:schemeClr val="tx1"/>
                </a:solidFill>
                <a:latin typeface="Arial" pitchFamily="34" charset="0"/>
                <a:ea typeface="MS PGothic" pitchFamily="34" charset="-128"/>
              </a:defRPr>
            </a:lvl4pPr>
            <a:lvl5pPr marL="2057400" indent="-228600" eaLnBrk="0" hangingPunct="0">
              <a:spcBef>
                <a:spcPct val="30000"/>
              </a:spcBef>
              <a:defRPr sz="11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1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1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1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100">
                <a:solidFill>
                  <a:schemeClr val="tx1"/>
                </a:solidFill>
                <a:latin typeface="Arial" pitchFamily="34" charset="0"/>
                <a:ea typeface="MS PGothic" pitchFamily="34" charset="-128"/>
              </a:defRPr>
            </a:lvl9pPr>
          </a:lstStyle>
          <a:p>
            <a:pPr algn="r" eaLnBrk="1" hangingPunct="1">
              <a:spcBef>
                <a:spcPct val="0"/>
              </a:spcBef>
            </a:pPr>
            <a:fld id="{848B1E37-4F27-4FB4-BD1D-B98D5FC86F45}" type="slidenum">
              <a:rPr lang="en-US" altLang="en-US" sz="1200">
                <a:ea typeface="Arial Unicode MS" pitchFamily="34" charset="-128"/>
                <a:cs typeface="Arial Unicode MS" pitchFamily="34" charset="-128"/>
              </a:rPr>
              <a:pPr algn="r" eaLnBrk="1" hangingPunct="1">
                <a:spcBef>
                  <a:spcPct val="0"/>
                </a:spcBef>
              </a:pPr>
              <a:t>4</a:t>
            </a:fld>
            <a:endParaRPr lang="en-US" altLang="en-US" sz="1200">
              <a:ea typeface="Arial Unicode MS" pitchFamily="34" charset="-128"/>
              <a:cs typeface="Arial Unicode MS" pitchFamily="34" charset="-128"/>
            </a:endParaRPr>
          </a:p>
        </p:txBody>
      </p:sp>
      <p:sp>
        <p:nvSpPr>
          <p:cNvPr id="63492" name="Rectangle 2"/>
          <p:cNvSpPr>
            <a:spLocks noGrp="1" noRot="1" noChangeAspect="1" noChangeArrowheads="1" noTextEdit="1"/>
          </p:cNvSpPr>
          <p:nvPr>
            <p:ph type="sldImg"/>
          </p:nvPr>
        </p:nvSpPr>
        <p:spPr>
          <a:xfrm>
            <a:off x="2189163" y="715963"/>
            <a:ext cx="2743200" cy="2057400"/>
          </a:xfrm>
          <a:ln/>
        </p:spPr>
      </p:sp>
      <p:sp>
        <p:nvSpPr>
          <p:cNvPr id="63493" name="Rectangle 3"/>
          <p:cNvSpPr>
            <a:spLocks noGrp="1" noChangeArrowheads="1"/>
          </p:cNvSpPr>
          <p:nvPr>
            <p:ph type="body" idx="1"/>
          </p:nvPr>
        </p:nvSpPr>
        <p:spPr>
          <a:xfrm>
            <a:off x="446089" y="2874964"/>
            <a:ext cx="59245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sz="1000" b="1" dirty="0"/>
              <a:t>Signs of safety is a recognised model, used all over the world and within the UK. A number of Local Authorities have already started to build this into frontline practice. It compliments the tools we are already familiar with….CAF, framework of assessment – a systematic and holistic approach to keeping children safe. In supervision it helps to establish a clearer understanding of the child/YP situation, it helps to look at values and beliefs, look at alternative solutions-not a one size fits all approach. It helps identify gaps in knowledge.</a:t>
            </a:r>
          </a:p>
          <a:p>
            <a:endParaRPr lang="en-US" altLang="en-US" sz="1000" b="1" dirty="0"/>
          </a:p>
          <a:p>
            <a:r>
              <a:rPr lang="en-US" altLang="en-US" sz="1000" b="1" dirty="0"/>
              <a:t>Munro in England in 2011 </a:t>
            </a:r>
          </a:p>
          <a:p>
            <a:r>
              <a:rPr lang="en-US" altLang="en-US" sz="1000" dirty="0"/>
              <a:t>Desire to move away from an overuse of policy and procedure to</a:t>
            </a:r>
            <a:r>
              <a:rPr lang="en-GB" altLang="en-US" sz="1000" dirty="0"/>
              <a:t> </a:t>
            </a:r>
            <a:r>
              <a:rPr lang="en-US" altLang="en-US" sz="1000" dirty="0"/>
              <a:t>on-the-ground human practice that makes a constructive difference for professionals and families, and creates meaningful safety for children in high-risk cases</a:t>
            </a:r>
            <a:endParaRPr lang="en-GB" altLang="en-US" sz="1000" dirty="0"/>
          </a:p>
          <a:p>
            <a:r>
              <a:rPr lang="en-GB" altLang="en-US" sz="1000" b="1" i="1" dirty="0"/>
              <a:t>A</a:t>
            </a:r>
            <a:r>
              <a:rPr lang="en-US" altLang="en-US" sz="1000" b="1" i="1" dirty="0"/>
              <a:t> purposive, positive focus for child protection work that </a:t>
            </a:r>
            <a:r>
              <a:rPr lang="en-US" altLang="en-US" sz="1000" b="1" i="1" dirty="0" err="1"/>
              <a:t>i</a:t>
            </a:r>
            <a:r>
              <a:rPr lang="en-GB" altLang="en-US" sz="1000" b="1" i="1" dirty="0"/>
              <a:t>s</a:t>
            </a:r>
            <a:r>
              <a:rPr lang="en-US" altLang="en-US" sz="1000" b="1" i="1" dirty="0"/>
              <a:t> </a:t>
            </a:r>
            <a:r>
              <a:rPr lang="en-US" altLang="en-US" sz="1000" b="1" i="1" dirty="0" err="1"/>
              <a:t>energising</a:t>
            </a:r>
            <a:r>
              <a:rPr lang="en-US" altLang="en-US" sz="1000" b="1" i="1" dirty="0"/>
              <a:t> and affirming for practitioners and agencies</a:t>
            </a:r>
            <a:r>
              <a:rPr lang="en-GB" altLang="en-US" sz="1000" b="1" i="1" dirty="0"/>
              <a:t>…</a:t>
            </a:r>
            <a:endParaRPr lang="en-US" altLang="en-US" sz="1000" b="1" i="1" dirty="0"/>
          </a:p>
          <a:p>
            <a:pPr eaLnBrk="1" hangingPunct="1">
              <a:spcBef>
                <a:spcPct val="0"/>
              </a:spcBef>
            </a:pPr>
            <a:endParaRPr lang="en-GB" altLang="en-US" sz="1000" dirty="0"/>
          </a:p>
          <a:p>
            <a:pPr eaLnBrk="1" hangingPunct="1">
              <a:spcBef>
                <a:spcPct val="0"/>
              </a:spcBef>
            </a:pPr>
            <a:endParaRPr lang="en-GB" altLang="en-US" sz="1000" dirty="0"/>
          </a:p>
        </p:txBody>
      </p:sp>
    </p:spTree>
    <p:extLst>
      <p:ext uri="{BB962C8B-B14F-4D97-AF65-F5344CB8AC3E}">
        <p14:creationId xmlns:p14="http://schemas.microsoft.com/office/powerpoint/2010/main" val="779796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xfrm>
            <a:off x="3849688" y="9428163"/>
            <a:ext cx="2946400" cy="4968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100">
                <a:solidFill>
                  <a:schemeClr val="tx1"/>
                </a:solidFill>
                <a:latin typeface="Arial" pitchFamily="34" charset="0"/>
                <a:ea typeface="MS PGothic" pitchFamily="34" charset="-128"/>
              </a:defRPr>
            </a:lvl1pPr>
            <a:lvl2pPr marL="742950" indent="-285750" eaLnBrk="0" hangingPunct="0">
              <a:spcBef>
                <a:spcPct val="30000"/>
              </a:spcBef>
              <a:defRPr sz="1100">
                <a:solidFill>
                  <a:schemeClr val="tx1"/>
                </a:solidFill>
                <a:latin typeface="Arial" pitchFamily="34" charset="0"/>
                <a:ea typeface="MS PGothic" pitchFamily="34" charset="-128"/>
              </a:defRPr>
            </a:lvl2pPr>
            <a:lvl3pPr marL="1143000" indent="-228600" eaLnBrk="0" hangingPunct="0">
              <a:spcBef>
                <a:spcPct val="30000"/>
              </a:spcBef>
              <a:defRPr sz="1100">
                <a:solidFill>
                  <a:schemeClr val="tx1"/>
                </a:solidFill>
                <a:latin typeface="Arial" pitchFamily="34" charset="0"/>
                <a:ea typeface="MS PGothic" pitchFamily="34" charset="-128"/>
              </a:defRPr>
            </a:lvl3pPr>
            <a:lvl4pPr marL="1600200" indent="-228600" eaLnBrk="0" hangingPunct="0">
              <a:spcBef>
                <a:spcPct val="30000"/>
              </a:spcBef>
              <a:defRPr sz="1100">
                <a:solidFill>
                  <a:schemeClr val="tx1"/>
                </a:solidFill>
                <a:latin typeface="Arial" pitchFamily="34" charset="0"/>
                <a:ea typeface="MS PGothic" pitchFamily="34" charset="-128"/>
              </a:defRPr>
            </a:lvl4pPr>
            <a:lvl5pPr marL="2057400" indent="-228600" eaLnBrk="0" hangingPunct="0">
              <a:spcBef>
                <a:spcPct val="30000"/>
              </a:spcBef>
              <a:defRPr sz="11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1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1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1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100">
                <a:solidFill>
                  <a:schemeClr val="tx1"/>
                </a:solidFill>
                <a:latin typeface="Arial" pitchFamily="34" charset="0"/>
                <a:ea typeface="MS PGothic" pitchFamily="34" charset="-128"/>
              </a:defRPr>
            </a:lvl9pPr>
          </a:lstStyle>
          <a:p>
            <a:pPr eaLnBrk="1" hangingPunct="1">
              <a:spcBef>
                <a:spcPct val="0"/>
              </a:spcBef>
            </a:pPr>
            <a:fld id="{3305FF16-BDB9-4B93-9EBE-E27915BE3EF2}" type="slidenum">
              <a:rPr lang="en-US" altLang="en-US" sz="1200">
                <a:solidFill>
                  <a:prstClr val="black"/>
                </a:solidFill>
                <a:ea typeface="Arial Unicode MS" pitchFamily="34" charset="-128"/>
              </a:rPr>
              <a:pPr eaLnBrk="1" hangingPunct="1">
                <a:spcBef>
                  <a:spcPct val="0"/>
                </a:spcBef>
              </a:pPr>
              <a:t>5</a:t>
            </a:fld>
            <a:endParaRPr lang="en-US" altLang="en-US" sz="1200">
              <a:solidFill>
                <a:prstClr val="black"/>
              </a:solidFill>
              <a:ea typeface="Arial Unicode MS" pitchFamily="34" charset="-128"/>
            </a:endParaRPr>
          </a:p>
        </p:txBody>
      </p:sp>
      <p:sp>
        <p:nvSpPr>
          <p:cNvPr id="29699" name="Rectangle 2"/>
          <p:cNvSpPr>
            <a:spLocks noGrp="1" noRot="1" noChangeAspect="1" noChangeArrowheads="1" noTextEdit="1"/>
          </p:cNvSpPr>
          <p:nvPr>
            <p:ph type="sldImg"/>
          </p:nvPr>
        </p:nvSpPr>
        <p:spPr>
          <a:xfrm>
            <a:off x="2439988" y="571500"/>
            <a:ext cx="1917700" cy="1439863"/>
          </a:xfrm>
          <a:ln/>
        </p:spPr>
      </p:sp>
      <p:sp>
        <p:nvSpPr>
          <p:cNvPr id="29700" name="Rectangle 3"/>
          <p:cNvSpPr>
            <a:spLocks noGrp="1" noChangeArrowheads="1"/>
          </p:cNvSpPr>
          <p:nvPr>
            <p:ph type="body" idx="1"/>
          </p:nvPr>
        </p:nvSpPr>
        <p:spPr>
          <a:xfrm>
            <a:off x="374651" y="2011364"/>
            <a:ext cx="6119813" cy="7170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p>
            <a:pPr marL="228600" indent="-228600" eaLnBrk="1" hangingPunct="1"/>
            <a:r>
              <a:rPr lang="en-GB" altLang="en-US" b="1" dirty="0"/>
              <a:t>(9.10) SOS Assessment and Planning Form &amp; 4</a:t>
            </a:r>
            <a:r>
              <a:rPr lang="en-GB" altLang="en-US" b="1" baseline="0" dirty="0"/>
              <a:t> Key Questions</a:t>
            </a:r>
            <a:endParaRPr lang="en-GB" altLang="en-US" b="1" dirty="0"/>
          </a:p>
          <a:p>
            <a:pPr marL="228600" indent="-228600" eaLnBrk="1" hangingPunct="1"/>
            <a:endParaRPr lang="en-GB" altLang="en-US" b="1" dirty="0"/>
          </a:p>
          <a:p>
            <a:pPr marL="228600" indent="-228600" eaLnBrk="1" hangingPunct="1"/>
            <a:r>
              <a:rPr lang="en-GB" altLang="en-US" dirty="0"/>
              <a:t>So this is the SOS assessment and planning tool that you should be familiar with. We shall just recap as some of you went on the </a:t>
            </a:r>
            <a:r>
              <a:rPr lang="en-GB" altLang="en-US" dirty="0" err="1"/>
              <a:t>sos</a:t>
            </a:r>
            <a:r>
              <a:rPr lang="en-GB" altLang="en-US" dirty="0"/>
              <a:t> training sometime ago. This is the SOS framework in it's basic form. </a:t>
            </a:r>
          </a:p>
          <a:p>
            <a:pPr marL="228600" indent="-228600" eaLnBrk="1" hangingPunct="1"/>
            <a:endParaRPr lang="en-GB" altLang="en-US" b="1" dirty="0"/>
          </a:p>
          <a:p>
            <a:pPr marL="228600" indent="-228600" eaLnBrk="1" hangingPunct="1"/>
            <a:r>
              <a:rPr lang="en-GB" altLang="en-US" b="1" dirty="0"/>
              <a:t>4 Key Questions</a:t>
            </a:r>
          </a:p>
          <a:p>
            <a:pPr marL="228600" indent="-228600"/>
            <a:endParaRPr lang="en-GB" altLang="en-US" b="1" dirty="0"/>
          </a:p>
          <a:p>
            <a:pPr marL="228600" indent="-228600"/>
            <a:r>
              <a:rPr lang="en-GB" altLang="en-US" b="1" dirty="0"/>
              <a:t>At its simplest this approach has four elements to explore:</a:t>
            </a:r>
          </a:p>
          <a:p>
            <a:pPr marL="228600" indent="-228600"/>
            <a:r>
              <a:rPr lang="en-GB" altLang="en-US" b="1" dirty="0"/>
              <a:t>What are we worried about? (Past harm, future danger and complicating factors) </a:t>
            </a:r>
          </a:p>
          <a:p>
            <a:pPr marL="228600" indent="-228600"/>
            <a:r>
              <a:rPr lang="en-GB" altLang="en-US" b="1" dirty="0"/>
              <a:t>What’s working well? (Existing strengths and safety) </a:t>
            </a:r>
          </a:p>
          <a:p>
            <a:pPr marL="228600" indent="-228600"/>
            <a:r>
              <a:rPr lang="en-GB" altLang="en-US" b="1" dirty="0"/>
              <a:t>What needs to happen? (Future safety)</a:t>
            </a:r>
          </a:p>
          <a:p>
            <a:pPr marL="228600" indent="-228600"/>
            <a:r>
              <a:rPr lang="en-GB" altLang="en-US" b="1" dirty="0"/>
              <a:t>On a scale of 0 to 10 where 0 means immediate response required from Children’s Social Care (0= no signs of safety)10 means no further action required (10 = high levels of safety )</a:t>
            </a:r>
            <a:r>
              <a:rPr lang="en-GB" altLang="en-US" dirty="0"/>
              <a:t> </a:t>
            </a:r>
          </a:p>
          <a:p>
            <a:pPr marL="228600" indent="-228600"/>
            <a:r>
              <a:rPr lang="en-GB" altLang="en-US" dirty="0"/>
              <a:t>It doesn’t replace the use of more complex assessment tools, but at some stages of your journey working with a family it can be a useful tool to simplify things and focus or drill down to the crux of the issues for this family. </a:t>
            </a:r>
          </a:p>
          <a:p>
            <a:pPr marL="228600" indent="-228600"/>
            <a:endParaRPr lang="en-GB" altLang="en-US" dirty="0"/>
          </a:p>
          <a:p>
            <a:pPr marL="228600" indent="-228600"/>
            <a:r>
              <a:rPr lang="en-GB" altLang="ja-JP" dirty="0"/>
              <a:t>We will be using the assessment and planning form to  ‘map’ a case (explain). </a:t>
            </a:r>
          </a:p>
          <a:p>
            <a:pPr marL="228600" indent="-228600"/>
            <a:r>
              <a:rPr lang="en-GB" altLang="ja-JP" dirty="0"/>
              <a:t>But it is probably the best bit of the </a:t>
            </a:r>
            <a:r>
              <a:rPr lang="en-GB" altLang="ja-JP" dirty="0" err="1"/>
              <a:t>SoS</a:t>
            </a:r>
            <a:r>
              <a:rPr lang="en-GB" altLang="ja-JP" dirty="0"/>
              <a:t> training and provides the ‘Aha! Or lightbulb moment for most social worker / professionals. So in sense case ‘mapping’ has been a by-product of the </a:t>
            </a:r>
            <a:r>
              <a:rPr lang="en-GB" altLang="ja-JP" dirty="0" err="1"/>
              <a:t>SoS</a:t>
            </a:r>
            <a:r>
              <a:rPr lang="en-GB" altLang="ja-JP" dirty="0"/>
              <a:t> model. And case mapping is the foundation for this model of conferencing – but not the only influence.</a:t>
            </a:r>
          </a:p>
          <a:p>
            <a:pPr marL="228600" indent="-228600">
              <a:spcBef>
                <a:spcPct val="0"/>
              </a:spcBef>
            </a:pPr>
            <a:endParaRPr lang="en-US" altLang="en-US" sz="600" b="1" dirty="0">
              <a:solidFill>
                <a:srgbClr val="590F78"/>
              </a:solidFill>
              <a:cs typeface="Arial" pitchFamily="34" charset="0"/>
            </a:endParaRPr>
          </a:p>
          <a:p>
            <a:pPr marL="228600" indent="-228600">
              <a:spcBef>
                <a:spcPct val="0"/>
              </a:spcBef>
              <a:buClr>
                <a:srgbClr val="0033CC"/>
              </a:buClr>
            </a:pPr>
            <a:endParaRPr lang="en-GB" altLang="en-US" dirty="0"/>
          </a:p>
        </p:txBody>
      </p:sp>
    </p:spTree>
    <p:extLst>
      <p:ext uri="{BB962C8B-B14F-4D97-AF65-F5344CB8AC3E}">
        <p14:creationId xmlns:p14="http://schemas.microsoft.com/office/powerpoint/2010/main" val="106566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xfrm>
            <a:off x="3849688" y="9428163"/>
            <a:ext cx="2946400" cy="4968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100">
                <a:solidFill>
                  <a:schemeClr val="tx1"/>
                </a:solidFill>
                <a:latin typeface="Arial" pitchFamily="34" charset="0"/>
                <a:ea typeface="MS PGothic" pitchFamily="34" charset="-128"/>
              </a:defRPr>
            </a:lvl1pPr>
            <a:lvl2pPr marL="742950" indent="-285750" eaLnBrk="0" hangingPunct="0">
              <a:spcBef>
                <a:spcPct val="30000"/>
              </a:spcBef>
              <a:defRPr sz="1100">
                <a:solidFill>
                  <a:schemeClr val="tx1"/>
                </a:solidFill>
                <a:latin typeface="Arial" pitchFamily="34" charset="0"/>
                <a:ea typeface="MS PGothic" pitchFamily="34" charset="-128"/>
              </a:defRPr>
            </a:lvl2pPr>
            <a:lvl3pPr marL="1143000" indent="-228600" eaLnBrk="0" hangingPunct="0">
              <a:spcBef>
                <a:spcPct val="30000"/>
              </a:spcBef>
              <a:defRPr sz="1100">
                <a:solidFill>
                  <a:schemeClr val="tx1"/>
                </a:solidFill>
                <a:latin typeface="Arial" pitchFamily="34" charset="0"/>
                <a:ea typeface="MS PGothic" pitchFamily="34" charset="-128"/>
              </a:defRPr>
            </a:lvl3pPr>
            <a:lvl4pPr marL="1600200" indent="-228600" eaLnBrk="0" hangingPunct="0">
              <a:spcBef>
                <a:spcPct val="30000"/>
              </a:spcBef>
              <a:defRPr sz="1100">
                <a:solidFill>
                  <a:schemeClr val="tx1"/>
                </a:solidFill>
                <a:latin typeface="Arial" pitchFamily="34" charset="0"/>
                <a:ea typeface="MS PGothic" pitchFamily="34" charset="-128"/>
              </a:defRPr>
            </a:lvl4pPr>
            <a:lvl5pPr marL="2057400" indent="-228600" eaLnBrk="0" hangingPunct="0">
              <a:spcBef>
                <a:spcPct val="30000"/>
              </a:spcBef>
              <a:defRPr sz="11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1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1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1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100">
                <a:solidFill>
                  <a:schemeClr val="tx1"/>
                </a:solidFill>
                <a:latin typeface="Arial" pitchFamily="34" charset="0"/>
                <a:ea typeface="MS PGothic" pitchFamily="34" charset="-128"/>
              </a:defRPr>
            </a:lvl9pPr>
          </a:lstStyle>
          <a:p>
            <a:pPr eaLnBrk="1" hangingPunct="1">
              <a:spcBef>
                <a:spcPct val="0"/>
              </a:spcBef>
            </a:pPr>
            <a:fld id="{05FCDC6A-D590-4EB1-90EF-B7A040A7AB5D}" type="slidenum">
              <a:rPr lang="en-US" altLang="en-US" sz="1200">
                <a:solidFill>
                  <a:prstClr val="black"/>
                </a:solidFill>
                <a:ea typeface="Arial Unicode MS" pitchFamily="34" charset="-128"/>
              </a:rPr>
              <a:pPr eaLnBrk="1" hangingPunct="1">
                <a:spcBef>
                  <a:spcPct val="0"/>
                </a:spcBef>
              </a:pPr>
              <a:t>6</a:t>
            </a:fld>
            <a:endParaRPr lang="en-US" altLang="en-US" sz="1200">
              <a:solidFill>
                <a:prstClr val="black"/>
              </a:solidFill>
              <a:ea typeface="Arial Unicode MS" pitchFamily="34" charset="-128"/>
            </a:endParaRPr>
          </a:p>
        </p:txBody>
      </p:sp>
      <p:sp>
        <p:nvSpPr>
          <p:cNvPr id="30723" name="Rectangle 2"/>
          <p:cNvSpPr>
            <a:spLocks noGrp="1" noRot="1" noChangeAspect="1" noChangeArrowheads="1" noTextEdit="1"/>
          </p:cNvSpPr>
          <p:nvPr>
            <p:ph type="sldImg"/>
          </p:nvPr>
        </p:nvSpPr>
        <p:spPr>
          <a:xfrm>
            <a:off x="2176463" y="427038"/>
            <a:ext cx="2743200" cy="2058987"/>
          </a:xfrm>
          <a:ln/>
        </p:spPr>
      </p:sp>
      <p:sp>
        <p:nvSpPr>
          <p:cNvPr id="30724" name="Rectangle 3"/>
          <p:cNvSpPr>
            <a:spLocks noGrp="1" noChangeArrowheads="1"/>
          </p:cNvSpPr>
          <p:nvPr>
            <p:ph type="body" idx="1"/>
          </p:nvPr>
        </p:nvSpPr>
        <p:spPr>
          <a:xfrm>
            <a:off x="158751" y="2514601"/>
            <a:ext cx="6480175" cy="7129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en-US" b="1" dirty="0"/>
              <a:t>(Finish</a:t>
            </a:r>
            <a:r>
              <a:rPr lang="en-GB" altLang="en-US" b="1" baseline="0" dirty="0"/>
              <a:t> slide by 9.15</a:t>
            </a:r>
            <a:r>
              <a:rPr lang="en-GB" altLang="en-US" b="1" dirty="0"/>
              <a:t>)</a:t>
            </a:r>
          </a:p>
          <a:p>
            <a:endParaRPr lang="en-GB" altLang="en-US" b="1" dirty="0"/>
          </a:p>
          <a:p>
            <a:r>
              <a:rPr lang="en-GB" altLang="en-US" b="1" dirty="0"/>
              <a:t>This slide provides the detail of what to include when mapping cases.</a:t>
            </a:r>
          </a:p>
          <a:p>
            <a:r>
              <a:rPr lang="en-GB" altLang="en-US" b="1" dirty="0"/>
              <a:t>PAST HARM TO CHILDREN/YP</a:t>
            </a:r>
          </a:p>
          <a:p>
            <a:r>
              <a:rPr lang="en-GB" altLang="en-US" b="1" dirty="0"/>
              <a:t>And behaviour by children/</a:t>
            </a:r>
            <a:r>
              <a:rPr lang="en-GB" altLang="en-US" b="1" dirty="0" err="1"/>
              <a:t>yp</a:t>
            </a:r>
            <a:r>
              <a:rPr lang="en-GB" altLang="en-US" b="1" dirty="0"/>
              <a:t> indicative of maltreatment</a:t>
            </a:r>
            <a:r>
              <a:rPr lang="en-US" altLang="ja-JP" sz="1200" dirty="0">
                <a:solidFill>
                  <a:srgbClr val="000000"/>
                </a:solidFill>
                <a:latin typeface="Times New Roman" pitchFamily="18" charset="0"/>
                <a:cs typeface="Times New Roman" pitchFamily="18" charset="0"/>
                <a:sym typeface="Calibri" pitchFamily="34" charset="0"/>
              </a:rPr>
              <a:t>We can worry about a lot of things in families. </a:t>
            </a:r>
            <a:endParaRPr lang="en-GB" altLang="en-US" b="1" dirty="0"/>
          </a:p>
          <a:p>
            <a:r>
              <a:rPr lang="en-GB" altLang="en-US" dirty="0"/>
              <a:t>There will be occasions where we don’t have information about the family (grey areas- e.g. not yet had the opportunity to gain the views of all family members) and there are complicating factors (things that make it difficult to work with a parent and for them to keep their child safe- the parent has a personality disorder). This information forms part of the mapping process and will inform how safe we believe the child to be at that time given what we currently know. </a:t>
            </a:r>
          </a:p>
          <a:p>
            <a:r>
              <a:rPr lang="en-AU" altLang="en-US" b="1" dirty="0"/>
              <a:t>What Are We Worried About?</a:t>
            </a:r>
            <a:endParaRPr lang="en-GB" altLang="en-US" dirty="0"/>
          </a:p>
          <a:p>
            <a:r>
              <a:rPr lang="en-AU" altLang="en-US" b="1" dirty="0"/>
              <a:t>Past harm: </a:t>
            </a:r>
            <a:r>
              <a:rPr lang="en-AU" altLang="en-US" dirty="0"/>
              <a:t>What has happened to these children, </a:t>
            </a:r>
            <a:endParaRPr lang="en-GB" altLang="en-US" dirty="0"/>
          </a:p>
          <a:p>
            <a:r>
              <a:rPr lang="en-AU" altLang="en-US" b="1" dirty="0"/>
              <a:t>Future worries: </a:t>
            </a:r>
            <a:r>
              <a:rPr lang="en-AU" altLang="en-US" dirty="0"/>
              <a:t> What are we worried might happen to these children in the care of these parents in the future? </a:t>
            </a:r>
            <a:endParaRPr lang="en-GB" altLang="en-US" dirty="0"/>
          </a:p>
          <a:p>
            <a:r>
              <a:rPr lang="en-AU" altLang="en-US" b="1" dirty="0"/>
              <a:t>Complicating f</a:t>
            </a:r>
            <a:r>
              <a:rPr lang="en-US" altLang="en-US" b="1" dirty="0"/>
              <a:t>actors </a:t>
            </a:r>
            <a:r>
              <a:rPr lang="en-US" altLang="en-US" dirty="0"/>
              <a:t>things that make the situation more complicated for the family members and s involved with the family – things that make it more difficult for the parents to achieve future safety </a:t>
            </a:r>
            <a:r>
              <a:rPr lang="en-US" altLang="en-US" dirty="0" err="1"/>
              <a:t>i.e</a:t>
            </a:r>
            <a:r>
              <a:rPr lang="en-US" altLang="en-US" dirty="0"/>
              <a:t> substance misuse, mental health, isolation or poverty. Or things that make it more difficult for the family, parents and professionals to work together such as disputes between parents and family , cultural misunderstanding. IN the analysis about the family it is critical that we distinguish between the past harm and the complicating factors.</a:t>
            </a:r>
            <a:endParaRPr lang="en-GB" altLang="en-US" dirty="0"/>
          </a:p>
          <a:p>
            <a:r>
              <a:rPr lang="en-GB" altLang="en-US" b="1" dirty="0"/>
              <a:t>Grey areas</a:t>
            </a:r>
            <a:r>
              <a:rPr lang="en-GB" altLang="en-US" dirty="0"/>
              <a:t> what things are we are unsure about or don’t know enough about?</a:t>
            </a:r>
          </a:p>
          <a:p>
            <a:r>
              <a:rPr lang="en-GB" altLang="en-US" b="1" dirty="0"/>
              <a:t>PAST HARM TO CHILDREN/YP</a:t>
            </a:r>
          </a:p>
          <a:p>
            <a:r>
              <a:rPr lang="en-GB" altLang="en-US" b="1" dirty="0"/>
              <a:t>And behaviour by children/</a:t>
            </a:r>
            <a:r>
              <a:rPr lang="en-GB" altLang="en-US" b="1" dirty="0" err="1"/>
              <a:t>yp</a:t>
            </a:r>
            <a:r>
              <a:rPr lang="en-GB" altLang="en-US" b="1" dirty="0"/>
              <a:t> indicative of maltreatment</a:t>
            </a:r>
          </a:p>
          <a:p>
            <a:r>
              <a:rPr lang="en-GB" altLang="en-US" dirty="0"/>
              <a:t>There will be occasions where we don’t have information about the family (grey areas- e.g. not yet had the opportunity to gain the views of all family members) and there are complicating factors (things that make it difficult to work with a parent and for them to keep their child safe- the parent has a personality disorder). This information forms part of the mapping process and will inform how safe we believe the child to be at that time given what we currently know. </a:t>
            </a:r>
          </a:p>
          <a:p>
            <a:r>
              <a:rPr lang="en-AU" altLang="en-US" b="1" dirty="0"/>
              <a:t>What’s Going Well? </a:t>
            </a:r>
            <a:r>
              <a:rPr lang="en-GB" altLang="en-US" sz="1300" b="1" dirty="0"/>
              <a:t>Column 2: What’s working well?  Statements of existing safety describe when pare</a:t>
            </a:r>
            <a:r>
              <a:rPr lang="en-US" altLang="en-US" sz="1300" b="1" dirty="0" err="1"/>
              <a:t>nt’s</a:t>
            </a:r>
            <a:r>
              <a:rPr lang="en-US" altLang="en-US" sz="1300" b="1" dirty="0"/>
              <a:t> have taken actions or made decisions that led to the children being safe in relation to the dangers . Statements need to be specific and describe the actions and behavior by the parents that resulted in safety for the children.</a:t>
            </a:r>
            <a:endParaRPr lang="en-GB" altLang="en-US" sz="1300" b="1" dirty="0"/>
          </a:p>
          <a:p>
            <a:r>
              <a:rPr lang="en-GB" altLang="en-US" sz="1300" b="1" dirty="0"/>
              <a:t>Writing Safety Statements</a:t>
            </a:r>
            <a:endParaRPr lang="en-GB" altLang="en-US" dirty="0"/>
          </a:p>
          <a:p>
            <a:r>
              <a:rPr lang="en-GB" altLang="en-US" dirty="0"/>
              <a:t>These need to be simple, concise and need to address: </a:t>
            </a:r>
          </a:p>
          <a:p>
            <a:pPr marL="742950" lvl="1" indent="-285750"/>
            <a:r>
              <a:rPr lang="en-GB" altLang="en-US" dirty="0">
                <a:solidFill>
                  <a:srgbClr val="990033"/>
                </a:solidFill>
              </a:rPr>
              <a:t>What is working well? </a:t>
            </a:r>
          </a:p>
          <a:p>
            <a:pPr marL="742950" lvl="1" indent="-285750"/>
            <a:r>
              <a:rPr lang="en-GB" altLang="en-US" dirty="0">
                <a:solidFill>
                  <a:srgbClr val="990033"/>
                </a:solidFill>
              </a:rPr>
              <a:t>What strengths do the family have?</a:t>
            </a:r>
          </a:p>
          <a:p>
            <a:pPr marL="742950" lvl="1" indent="-285750"/>
            <a:r>
              <a:rPr lang="en-GB" altLang="en-US" dirty="0">
                <a:solidFill>
                  <a:srgbClr val="990033"/>
                </a:solidFill>
              </a:rPr>
              <a:t>What positives can be drawn on?  </a:t>
            </a:r>
          </a:p>
          <a:p>
            <a:pPr marL="742950" lvl="1" indent="-285750"/>
            <a:r>
              <a:rPr lang="en-GB" altLang="en-US" dirty="0">
                <a:solidFill>
                  <a:srgbClr val="990033"/>
                </a:solidFill>
              </a:rPr>
              <a:t>What support can they get?</a:t>
            </a:r>
            <a:r>
              <a:rPr lang="en-GB" altLang="en-US" sz="1300" dirty="0">
                <a:solidFill>
                  <a:srgbClr val="990033"/>
                </a:solidFill>
              </a:rPr>
              <a:t> </a:t>
            </a:r>
          </a:p>
          <a:p>
            <a:r>
              <a:rPr lang="en-GB" altLang="en-US" b="1" i="1" dirty="0"/>
              <a:t>Statements of strengths describe the things happen</a:t>
            </a:r>
            <a:r>
              <a:rPr lang="en-US" altLang="en-US" b="1" i="1" dirty="0" err="1"/>
              <a:t>ing</a:t>
            </a:r>
            <a:r>
              <a:rPr lang="en-US" altLang="en-US" b="1" i="1" dirty="0"/>
              <a:t> in the family or recourses /capacities of parents that makes things better for the child, particularly in relation to what we are worried about. Strength statements need to be specific and describe actions and behaviors that contribute to the child’s safety and wellbeing. </a:t>
            </a:r>
            <a:endParaRPr lang="en-GB" altLang="en-US" b="1" i="1" dirty="0"/>
          </a:p>
          <a:p>
            <a:r>
              <a:rPr lang="en-GB" altLang="en-US" b="1" i="1" dirty="0"/>
              <a:t>This distinction between a strength and demonstrated protection (safety) is critical, because child death inquiries often find that professionals in serious cases of child abuse fall into the error of over-rating positive attributes and good intentions, particularly when the professional has formed a constructive relationship with the parent </a:t>
            </a:r>
          </a:p>
          <a:p>
            <a:r>
              <a:rPr lang="en-GB" altLang="en-US" b="1" i="1" dirty="0"/>
              <a:t>(</a:t>
            </a:r>
            <a:r>
              <a:rPr lang="en-GB" altLang="en-US" dirty="0"/>
              <a:t>SAFETY FACTORS/STRENGTHS: (factors that help child to be safer)</a:t>
            </a:r>
          </a:p>
          <a:p>
            <a:r>
              <a:rPr lang="en-GB" altLang="en-US" dirty="0"/>
              <a:t>• Strengths are the positive equivalent of ‘complicating factors’-- they help the situation to be safer but in themselves they do not bring about enough safety to counteract or address the ‘Danger/Harm’ factors.</a:t>
            </a:r>
          </a:p>
          <a:p>
            <a:r>
              <a:rPr lang="en-GB" altLang="en-US" dirty="0"/>
              <a:t>• Strengths and safety aspects of parenting and environment –</a:t>
            </a:r>
            <a:r>
              <a:rPr lang="en-GB" altLang="en-US" dirty="0" err="1"/>
              <a:t>sw</a:t>
            </a:r>
            <a:r>
              <a:rPr lang="en-GB" altLang="en-US" dirty="0"/>
              <a:t> and other professionals, e.g.. consistent sobriety, where drunkenness has triggered the abuse or neglect previously.</a:t>
            </a:r>
          </a:p>
          <a:p>
            <a:r>
              <a:rPr lang="en-GB" altLang="en-US" dirty="0"/>
              <a:t>• Successful completion of treatment programmes accompanied by prolonged absence of maltreatment and positive professional prognosis.</a:t>
            </a:r>
          </a:p>
          <a:p>
            <a:r>
              <a:rPr lang="en-GB" altLang="en-US" dirty="0"/>
              <a:t>• ‘Seeds’ of future safety if they can be developed and brought to bear directly on the danger, e.g.. a positive relationship between a child who has been sexually abused and a trusted, </a:t>
            </a:r>
            <a:r>
              <a:rPr lang="en-GB" altLang="en-US" dirty="0" err="1"/>
              <a:t>nonabusing</a:t>
            </a:r>
            <a:r>
              <a:rPr lang="en-GB" altLang="en-US" dirty="0"/>
              <a:t> adult within their family network.</a:t>
            </a:r>
          </a:p>
          <a:p>
            <a:r>
              <a:rPr lang="en-GB" altLang="en-US" b="1" dirty="0"/>
              <a:t>Example Safety Factor :</a:t>
            </a:r>
          </a:p>
          <a:p>
            <a:r>
              <a:rPr lang="en-GB" altLang="en-US" dirty="0"/>
              <a:t>Mum told Sonja last month when she knew  David’s friends were coming over and that people would be drinking she arranged for her friend (Carol) to look at Sam for the weekend . Sonja spoke to Carol who confirmed this happened and gave Sonja a date and described what she did with Sam that weekend.</a:t>
            </a:r>
          </a:p>
          <a:p>
            <a:r>
              <a:rPr lang="en-GB" altLang="en-US" b="1" dirty="0"/>
              <a:t>Example Strength</a:t>
            </a:r>
            <a:r>
              <a:rPr lang="en-GB" altLang="en-US" dirty="0"/>
              <a:t> </a:t>
            </a:r>
          </a:p>
          <a:p>
            <a:r>
              <a:rPr lang="en-GB" altLang="en-US" dirty="0"/>
              <a:t>Cindy says that she wants to stop using drugs and to be a better mum to Danny.</a:t>
            </a:r>
          </a:p>
          <a:p>
            <a:endParaRPr lang="en-GB" altLang="en-US" dirty="0"/>
          </a:p>
        </p:txBody>
      </p:sp>
    </p:spTree>
    <p:extLst>
      <p:ext uri="{BB962C8B-B14F-4D97-AF65-F5344CB8AC3E}">
        <p14:creationId xmlns:p14="http://schemas.microsoft.com/office/powerpoint/2010/main" val="609026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Times New Roman"/>
                <a:cs typeface="Times New Roman"/>
              </a:rPr>
              <a:t>PURPOSE</a:t>
            </a:r>
          </a:p>
          <a:p>
            <a:r>
              <a:rPr lang="en-US" baseline="0" dirty="0">
                <a:latin typeface="Times New Roman"/>
                <a:cs typeface="Times New Roman"/>
              </a:rPr>
              <a:t>To showcase the connection between danger statements and safety goals.</a:t>
            </a:r>
          </a:p>
          <a:p>
            <a:pPr>
              <a:spcAft>
                <a:spcPts val="1223"/>
              </a:spcAft>
            </a:pPr>
            <a:endParaRPr lang="en-US" baseline="0" dirty="0">
              <a:latin typeface="Times New Roman"/>
              <a:cs typeface="Times New Roman"/>
            </a:endParaRPr>
          </a:p>
          <a:p>
            <a:pPr>
              <a:spcAft>
                <a:spcPts val="1223"/>
              </a:spcAft>
            </a:pPr>
            <a:r>
              <a:rPr lang="en-US" baseline="0" dirty="0">
                <a:latin typeface="Times New Roman"/>
                <a:cs typeface="Times New Roman"/>
              </a:rPr>
              <a:t>EXAMPLE</a:t>
            </a:r>
          </a:p>
          <a:p>
            <a:pPr marL="174708" indent="-174708">
              <a:spcAft>
                <a:spcPts val="1223"/>
              </a:spcAft>
              <a:buFont typeface="Arial"/>
              <a:buChar char="•"/>
            </a:pPr>
            <a:r>
              <a:rPr lang="en-US" baseline="0" dirty="0">
                <a:latin typeface="Times New Roman"/>
                <a:cs typeface="Times New Roman"/>
              </a:rPr>
              <a:t>Here you can see how the questions line up with each other. </a:t>
            </a:r>
          </a:p>
          <a:p>
            <a:pPr marL="174708" indent="-174708">
              <a:spcAft>
                <a:spcPts val="1223"/>
              </a:spcAft>
              <a:buFont typeface="Arial"/>
              <a:buChar char="•"/>
            </a:pPr>
            <a:r>
              <a:rPr lang="en-US" baseline="0" dirty="0">
                <a:latin typeface="Times New Roman"/>
                <a:cs typeface="Times New Roman"/>
              </a:rPr>
              <a:t>Do you notice how important these questions are?  </a:t>
            </a:r>
          </a:p>
          <a:p>
            <a:pPr marL="174708" indent="-174708">
              <a:spcAft>
                <a:spcPts val="1223"/>
              </a:spcAft>
              <a:buFont typeface="Arial"/>
              <a:buChar char="•"/>
            </a:pPr>
            <a:r>
              <a:rPr lang="en-US" baseline="0" dirty="0">
                <a:latin typeface="Times New Roman"/>
                <a:cs typeface="Times New Roman"/>
              </a:rPr>
              <a:t>It takes us back to the first exercise in this module but we can ask, “what happens if we don’t know the answers to these questions?”  </a:t>
            </a:r>
          </a:p>
          <a:p>
            <a:pPr marL="174708" indent="-174708">
              <a:spcAft>
                <a:spcPts val="1223"/>
              </a:spcAft>
              <a:buFont typeface="Arial"/>
              <a:buChar char="•"/>
            </a:pPr>
            <a:r>
              <a:rPr lang="en-US" baseline="0" dirty="0">
                <a:latin typeface="Times New Roman"/>
                <a:cs typeface="Times New Roman"/>
              </a:rPr>
              <a:t>What happens if the parents we are working with don’t know the answers to these questions?  </a:t>
            </a:r>
          </a:p>
          <a:p>
            <a:pPr marL="174708" indent="-174708">
              <a:spcAft>
                <a:spcPts val="1223"/>
              </a:spcAft>
              <a:buFont typeface="Arial"/>
              <a:buChar char="•"/>
            </a:pPr>
            <a:r>
              <a:rPr lang="en-US" baseline="0" dirty="0">
                <a:latin typeface="Times New Roman"/>
                <a:cs typeface="Times New Roman"/>
              </a:rPr>
              <a:t>What happens if the collaterals we are asking to work with the families don’t know the answers to these questions?</a:t>
            </a:r>
            <a:endParaRPr lang="en-US" dirty="0">
              <a:latin typeface="Times New Roman"/>
              <a:cs typeface="Times New Roman"/>
            </a:endParaRPr>
          </a:p>
        </p:txBody>
      </p:sp>
      <p:sp>
        <p:nvSpPr>
          <p:cNvPr id="5" name="Header Placeholder 4"/>
          <p:cNvSpPr>
            <a:spLocks noGrp="1"/>
          </p:cNvSpPr>
          <p:nvPr>
            <p:ph type="hdr" sz="quarter" idx="10"/>
          </p:nvPr>
        </p:nvSpPr>
        <p:spPr/>
        <p:txBody>
          <a:bodyPr/>
          <a:lstStyle/>
          <a:p>
            <a:r>
              <a:rPr lang="en-US"/>
              <a:t>Last updated: August 10, 2012</a:t>
            </a:r>
            <a:endParaRPr lang="en-US" dirty="0"/>
          </a:p>
        </p:txBody>
      </p:sp>
    </p:spTree>
    <p:extLst>
      <p:ext uri="{BB962C8B-B14F-4D97-AF65-F5344CB8AC3E}">
        <p14:creationId xmlns:p14="http://schemas.microsoft.com/office/powerpoint/2010/main" val="2298707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dirty="0">
                <a:latin typeface="Times New Roman"/>
                <a:cs typeface="Times New Roman"/>
              </a:rPr>
              <a:t>PURPOSE</a:t>
            </a:r>
          </a:p>
          <a:p>
            <a:r>
              <a:rPr lang="en-US" dirty="0">
                <a:latin typeface="Times New Roman"/>
                <a:cs typeface="Times New Roman"/>
              </a:rPr>
              <a:t>To reinforce the value of danger statements. </a:t>
            </a:r>
            <a:r>
              <a:rPr lang="en-GB" dirty="0">
                <a:latin typeface="Times New Roman"/>
                <a:cs typeface="Times New Roman"/>
              </a:rPr>
              <a:t>PURPOSE</a:t>
            </a:r>
          </a:p>
          <a:p>
            <a:r>
              <a:rPr lang="en-GB" dirty="0">
                <a:latin typeface="Times New Roman"/>
                <a:cs typeface="Times New Roman"/>
              </a:rPr>
              <a:t>To provide additional suggestions for writing danger statements.</a:t>
            </a:r>
          </a:p>
          <a:p>
            <a:endParaRPr lang="en-GB" dirty="0">
              <a:latin typeface="Times New Roman"/>
              <a:cs typeface="Times New Roman"/>
            </a:endParaRPr>
          </a:p>
          <a:p>
            <a:r>
              <a:rPr lang="en-GB" dirty="0">
                <a:latin typeface="Times New Roman"/>
                <a:cs typeface="Times New Roman"/>
              </a:rPr>
              <a:t>EXAMPLE</a:t>
            </a:r>
          </a:p>
          <a:p>
            <a:r>
              <a:rPr lang="en-GB" dirty="0">
                <a:latin typeface="Times New Roman"/>
                <a:cs typeface="Times New Roman"/>
              </a:rPr>
              <a:t>A couple of additional tips:</a:t>
            </a:r>
          </a:p>
          <a:p>
            <a:r>
              <a:rPr lang="en-GB" dirty="0">
                <a:latin typeface="Times New Roman"/>
                <a:cs typeface="Times New Roman"/>
              </a:rPr>
              <a:t>We mentioned that you may “raise the stakes.” If the harm was a bruise, we may worry that the child will be bruised again OR GET HURT MORE SERIOUSLY. Use this if there is already a notion of things escalating, e.g., maybe the thing that already happened wasn’t that bad, but it could get worse. Naming what could happen can be a wake-up call. Raise the stakes if you think the harm or danger is not being recognized or taken seriously by the caregivers or others. But avoid making such a leap that your worry seems unbelievable, i.e., “…Worried that dad could spank Adam and he gets bruised again or DIES!!!” would probably not sell the worry! </a:t>
            </a:r>
          </a:p>
          <a:p>
            <a:r>
              <a:rPr lang="en-GB" dirty="0">
                <a:latin typeface="Times New Roman"/>
                <a:cs typeface="Times New Roman"/>
              </a:rPr>
              <a:t>Just like harm statements, stick to facts. While there is a certain amount of speculation in danger statements by definition, keep it grounded in known facts. Don’t worry that mom will pass out from meth when she’s never used meth (even though she COULD one day!). Don’t worry that dad could get so depressed that he puts the baby in the car and drives around for hours, forgets to feed the baby, and then parks the car and doesn’t lock it, and the baby is kidnapped by terrorists and so on. </a:t>
            </a:r>
          </a:p>
          <a:p>
            <a:r>
              <a:rPr lang="en-GB" dirty="0">
                <a:latin typeface="Times New Roman"/>
                <a:cs typeface="Times New Roman"/>
              </a:rPr>
              <a:t>Sometimes there is danger, even if there was no harm. Can you think of a situation like this? (Examples would be a parent swung a board at a child’s head, but the child ducked; a parent left an infant unattended for hours, but other than a wet diaper and being hungry, the infant was not harmed.) Since you don’t have a harm statement to convert to a danger statement, think about what ALMOST happened, or what is a logical consequence of what the caregiver is doing, and base your danger statement on that.</a:t>
            </a:r>
          </a:p>
          <a:p>
            <a:r>
              <a:rPr lang="en-GB" dirty="0">
                <a:latin typeface="Times New Roman"/>
                <a:cs typeface="Times New Roman"/>
              </a:rPr>
              <a:t>It’s a good idea to look at the SDM safety item that was marked, if any, and look at the definition for clues about things we worry will happen. This is especially useful if there is no harm statement. </a:t>
            </a:r>
          </a:p>
          <a:p>
            <a:endParaRPr lang="en-US" dirty="0">
              <a:latin typeface="Times New Roman"/>
              <a:cs typeface="Times New Roman"/>
            </a:endParaRPr>
          </a:p>
          <a:p>
            <a:endParaRPr lang="en-US" dirty="0">
              <a:latin typeface="Times New Roman"/>
              <a:cs typeface="Times New Roman"/>
            </a:endParaRPr>
          </a:p>
          <a:p>
            <a:pPr>
              <a:spcAft>
                <a:spcPts val="1223"/>
              </a:spcAft>
            </a:pPr>
            <a:r>
              <a:rPr lang="en-US" dirty="0">
                <a:latin typeface="Times New Roman"/>
                <a:cs typeface="Times New Roman"/>
              </a:rPr>
              <a:t>EXAMPLE</a:t>
            </a:r>
          </a:p>
          <a:p>
            <a:pPr marL="174708" indent="-174708">
              <a:spcAft>
                <a:spcPts val="1223"/>
              </a:spcAft>
              <a:buFont typeface="Arial"/>
              <a:buChar char="•"/>
            </a:pPr>
            <a:r>
              <a:rPr lang="en-US" dirty="0">
                <a:latin typeface="Times New Roman"/>
                <a:cs typeface="Times New Roman"/>
              </a:rPr>
              <a:t>Danger statements keep us focused</a:t>
            </a:r>
            <a:r>
              <a:rPr lang="en-US" baseline="0" dirty="0">
                <a:latin typeface="Times New Roman"/>
                <a:cs typeface="Times New Roman"/>
              </a:rPr>
              <a:t> on what exactly we worry will happen if nothing changes. </a:t>
            </a:r>
          </a:p>
          <a:p>
            <a:pPr marL="174708" indent="-174708">
              <a:spcAft>
                <a:spcPts val="1223"/>
              </a:spcAft>
              <a:buFont typeface="Arial"/>
              <a:buChar char="•"/>
            </a:pPr>
            <a:r>
              <a:rPr lang="en-US" baseline="0" dirty="0">
                <a:latin typeface="Times New Roman"/>
                <a:cs typeface="Times New Roman"/>
              </a:rPr>
              <a:t>This is helpful, but not if it only gets entered into a computer and is never looked at again. </a:t>
            </a:r>
          </a:p>
          <a:p>
            <a:pPr marL="174708" indent="-174708">
              <a:spcAft>
                <a:spcPts val="1223"/>
              </a:spcAft>
              <a:buFont typeface="Arial"/>
              <a:buChar char="•"/>
            </a:pPr>
            <a:r>
              <a:rPr lang="en-US" baseline="0" dirty="0">
                <a:latin typeface="Times New Roman"/>
                <a:cs typeface="Times New Roman"/>
              </a:rPr>
              <a:t>The value of danger statements goes up exponentially as they become the currency we use to talk about why we are there and why we are worried. </a:t>
            </a:r>
          </a:p>
          <a:p>
            <a:pPr marL="174708" indent="-174708">
              <a:spcAft>
                <a:spcPts val="1223"/>
              </a:spcAft>
              <a:buFont typeface="Arial"/>
              <a:buChar char="•"/>
            </a:pPr>
            <a:r>
              <a:rPr lang="en-US" b="1" baseline="0" dirty="0">
                <a:latin typeface="Times New Roman"/>
                <a:cs typeface="Times New Roman"/>
              </a:rPr>
              <a:t>Keeping our anchor in the danger helps everyone prevent the “drift” that can and does happen once a family enters child welfare systems. </a:t>
            </a:r>
          </a:p>
          <a:p>
            <a:pPr marL="174708" indent="-174708">
              <a:spcAft>
                <a:spcPts val="1223"/>
              </a:spcAft>
              <a:buFont typeface="Arial"/>
              <a:buChar char="•"/>
            </a:pPr>
            <a:r>
              <a:rPr lang="en-US" baseline="0" dirty="0">
                <a:latin typeface="Times New Roman"/>
                <a:cs typeface="Times New Roman"/>
              </a:rPr>
              <a:t>It happens all the time:  A family comes in for one thing, and years later, we keep finding one more thing to “fix” before we close the case. </a:t>
            </a:r>
          </a:p>
          <a:p>
            <a:pPr marL="174708" indent="-174708">
              <a:spcAft>
                <a:spcPts val="1223"/>
              </a:spcAft>
              <a:buFont typeface="Arial"/>
              <a:buChar char="•"/>
            </a:pPr>
            <a:r>
              <a:rPr lang="en-US" baseline="0" dirty="0">
                <a:latin typeface="Times New Roman"/>
                <a:cs typeface="Times New Roman"/>
              </a:rPr>
              <a:t>If new DANGER truly emerges, we should incorporate that into our work. But what often keeps cases open is not danger, but complicating factors. Once you create a danger statement, post it prominently in the file (more on this later) and talk about it as you begin each conversation with and about the family. </a:t>
            </a:r>
          </a:p>
          <a:p>
            <a:pPr marL="174708" indent="-174708">
              <a:spcAft>
                <a:spcPts val="1223"/>
              </a:spcAft>
              <a:buFont typeface="Arial"/>
              <a:buChar char="•"/>
            </a:pPr>
            <a:endParaRPr lang="en-US" baseline="0" dirty="0">
              <a:latin typeface="Times New Roman"/>
              <a:cs typeface="Times New Roman"/>
            </a:endParaRPr>
          </a:p>
          <a:p>
            <a:pPr marL="174708" indent="-174708">
              <a:spcAft>
                <a:spcPts val="1223"/>
              </a:spcAft>
              <a:buFont typeface="Arial"/>
              <a:buChar char="•"/>
            </a:pPr>
            <a:r>
              <a:rPr lang="en-GB" baseline="0" dirty="0">
                <a:latin typeface="Times New Roman"/>
                <a:cs typeface="Times New Roman"/>
              </a:rPr>
              <a:t>Internally:</a:t>
            </a:r>
          </a:p>
          <a:p>
            <a:pPr marL="174708" indent="-174708">
              <a:spcAft>
                <a:spcPts val="1223"/>
              </a:spcAft>
              <a:buFont typeface="Arial"/>
              <a:buChar char="•"/>
            </a:pPr>
            <a:r>
              <a:rPr lang="en-GB" baseline="0" dirty="0">
                <a:latin typeface="Times New Roman"/>
                <a:cs typeface="Times New Roman"/>
              </a:rPr>
              <a:t>Enhanced clarity in our own thinking as we start to think about our cases.</a:t>
            </a:r>
          </a:p>
          <a:p>
            <a:pPr marL="174708" indent="-174708">
              <a:spcAft>
                <a:spcPts val="1223"/>
              </a:spcAft>
              <a:buFont typeface="Arial"/>
              <a:buChar char="•"/>
            </a:pPr>
            <a:r>
              <a:rPr lang="en-GB" baseline="0" dirty="0">
                <a:latin typeface="Times New Roman"/>
                <a:cs typeface="Times New Roman"/>
              </a:rPr>
              <a:t>Greater clarity as cases get moved from one unit to another.</a:t>
            </a:r>
          </a:p>
          <a:p>
            <a:pPr marL="174708" indent="-174708">
              <a:spcAft>
                <a:spcPts val="1223"/>
              </a:spcAft>
              <a:buFont typeface="Arial"/>
              <a:buChar char="•"/>
            </a:pPr>
            <a:r>
              <a:rPr lang="en-GB" baseline="0" dirty="0">
                <a:latin typeface="Times New Roman"/>
                <a:cs typeface="Times New Roman"/>
              </a:rPr>
              <a:t>Helps facilitate discussions between supervisor and worker, manager and supervisor, perhaps even legal and clinical!</a:t>
            </a:r>
          </a:p>
          <a:p>
            <a:pPr marL="174708" indent="-174708">
              <a:spcAft>
                <a:spcPts val="1223"/>
              </a:spcAft>
              <a:buFont typeface="Arial"/>
              <a:buChar char="•"/>
            </a:pPr>
            <a:r>
              <a:rPr lang="en-GB" baseline="0" dirty="0">
                <a:latin typeface="Times New Roman"/>
                <a:cs typeface="Times New Roman"/>
              </a:rPr>
              <a:t>A process, not an event, and can be refined over time.</a:t>
            </a:r>
          </a:p>
          <a:p>
            <a:pPr marL="174708" indent="-174708">
              <a:spcAft>
                <a:spcPts val="1223"/>
              </a:spcAft>
              <a:buFont typeface="Arial"/>
              <a:buChar char="•"/>
            </a:pPr>
            <a:endParaRPr lang="en-US" baseline="0" dirty="0">
              <a:latin typeface="Times New Roman"/>
              <a:cs typeface="Times New Roman"/>
            </a:endParaRPr>
          </a:p>
          <a:p>
            <a:pPr marL="174708" indent="-174708">
              <a:spcAft>
                <a:spcPts val="1223"/>
              </a:spcAft>
              <a:buFont typeface="Arial"/>
              <a:buChar char="•"/>
            </a:pPr>
            <a:endParaRPr lang="en-US" baseline="0" dirty="0">
              <a:latin typeface="Times New Roman"/>
              <a:cs typeface="Times New Roman"/>
            </a:endParaRPr>
          </a:p>
          <a:p>
            <a:pPr marL="174708" indent="-174708">
              <a:spcAft>
                <a:spcPts val="1223"/>
              </a:spcAft>
              <a:buFont typeface="Arial"/>
              <a:buChar char="•"/>
            </a:pPr>
            <a:endParaRPr lang="en-US" dirty="0">
              <a:latin typeface="Times New Roman"/>
              <a:cs typeface="Times New Roman"/>
            </a:endParaRPr>
          </a:p>
        </p:txBody>
      </p:sp>
      <p:sp>
        <p:nvSpPr>
          <p:cNvPr id="5" name="Header Placeholder 4"/>
          <p:cNvSpPr>
            <a:spLocks noGrp="1"/>
          </p:cNvSpPr>
          <p:nvPr>
            <p:ph type="hdr" sz="quarter" idx="10"/>
          </p:nvPr>
        </p:nvSpPr>
        <p:spPr/>
        <p:txBody>
          <a:bodyPr/>
          <a:lstStyle/>
          <a:p>
            <a:r>
              <a:rPr lang="en-US"/>
              <a:t>Last updated: August 10, 2012</a:t>
            </a:r>
            <a:endParaRPr lang="en-US" dirty="0"/>
          </a:p>
        </p:txBody>
      </p:sp>
    </p:spTree>
    <p:extLst>
      <p:ext uri="{BB962C8B-B14F-4D97-AF65-F5344CB8AC3E}">
        <p14:creationId xmlns:p14="http://schemas.microsoft.com/office/powerpoint/2010/main" val="144663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2FF4594-CBD0-4BAB-9D8D-4BB22E64926D}" type="slidenum">
              <a:rPr lang="en-GB" smtClean="0"/>
              <a:t>9</a:t>
            </a:fld>
            <a:endParaRPr lang="en-GB"/>
          </a:p>
        </p:txBody>
      </p:sp>
    </p:spTree>
    <p:extLst>
      <p:ext uri="{BB962C8B-B14F-4D97-AF65-F5344CB8AC3E}">
        <p14:creationId xmlns:p14="http://schemas.microsoft.com/office/powerpoint/2010/main" val="32367007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 Id="rId4" Type="http://schemas.openxmlformats.org/officeDocument/2006/relationships/image" Target="../media/image3.jpe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3.jpe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5.xml"/><Relationship Id="rId4" Type="http://schemas.openxmlformats.org/officeDocument/2006/relationships/image" Target="../media/image3.jpe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6.xml"/><Relationship Id="rId4" Type="http://schemas.openxmlformats.org/officeDocument/2006/relationships/image" Target="../media/image3.jpeg"/></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7.xml"/><Relationship Id="rId4" Type="http://schemas.openxmlformats.org/officeDocument/2006/relationships/image" Target="../media/image3.jpeg"/></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colou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4" name="Rectangle 2"/>
          <p:cNvSpPr>
            <a:spLocks noGrp="1" noChangeArrowheads="1"/>
          </p:cNvSpPr>
          <p:nvPr>
            <p:ph type="ctrTitle"/>
          </p:nvPr>
        </p:nvSpPr>
        <p:spPr>
          <a:xfrm>
            <a:off x="684213" y="1268413"/>
            <a:ext cx="7772400" cy="1470025"/>
          </a:xfrm>
        </p:spPr>
        <p:txBody>
          <a:bodyPr/>
          <a:lstStyle>
            <a:lvl1pPr>
              <a:defRPr sz="3600" b="0">
                <a:solidFill>
                  <a:srgbClr val="1C1C1C"/>
                </a:solidFill>
                <a:effectLst>
                  <a:outerShdw blurRad="38100" dist="38100" dir="2700000" algn="tl">
                    <a:srgbClr val="C0C0C0"/>
                  </a:outerShdw>
                </a:effectLst>
              </a:defRPr>
            </a:lvl1pPr>
          </a:lstStyle>
          <a:p>
            <a:pPr lvl="0"/>
            <a:r>
              <a:rPr lang="en-GB" altLang="en-US" noProof="0"/>
              <a:t>Click to edit Master title style</a:t>
            </a:r>
          </a:p>
        </p:txBody>
      </p:sp>
      <p:sp>
        <p:nvSpPr>
          <p:cNvPr id="158725" name="Rectangle 3"/>
          <p:cNvSpPr>
            <a:spLocks noGrp="1" noChangeArrowheads="1"/>
          </p:cNvSpPr>
          <p:nvPr>
            <p:ph type="subTitle" idx="1"/>
          </p:nvPr>
        </p:nvSpPr>
        <p:spPr>
          <a:xfrm>
            <a:off x="1116013" y="3357563"/>
            <a:ext cx="6840537" cy="1223962"/>
          </a:xfrm>
        </p:spPr>
        <p:txBody>
          <a:bodyPr/>
          <a:lstStyle>
            <a:lvl1pPr marL="0" indent="0" algn="ctr">
              <a:buFont typeface="Wingdings" pitchFamily="2" charset="2"/>
              <a:buNone/>
              <a:defRPr sz="2800" b="1">
                <a:solidFill>
                  <a:srgbClr val="97CC00"/>
                </a:solidFill>
                <a:effectLst>
                  <a:outerShdw blurRad="38100" dist="38100" dir="2700000" algn="tl">
                    <a:srgbClr val="C0C0C0"/>
                  </a:outerShdw>
                </a:effectLst>
              </a:defRPr>
            </a:lvl1pPr>
          </a:lstStyle>
          <a:p>
            <a:pPr lvl="0"/>
            <a:r>
              <a:rPr lang="en-GB" altLang="en-US" noProof="0"/>
              <a:t>Click to edit Master subtitle style</a:t>
            </a:r>
          </a:p>
          <a:p>
            <a:pPr lvl="0"/>
            <a:endParaRPr lang="en-GB" altLang="en-US" noProof="0"/>
          </a:p>
          <a:p>
            <a:pPr lvl="0"/>
            <a:endParaRPr lang="en-GB" altLang="en-US" noProof="0"/>
          </a:p>
        </p:txBody>
      </p:sp>
      <p:sp>
        <p:nvSpPr>
          <p:cNvPr id="7"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9E586B39-CBD6-473C-9BAE-EC06BA96AD3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33556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1F46FA88-DC7C-46D1-9E24-434FF8ACA45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76295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274638"/>
            <a:ext cx="2074863" cy="5880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74638"/>
            <a:ext cx="6075362"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555E25EF-A6F1-44A9-B1C2-3E697D962E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52867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125538"/>
            <a:ext cx="8229600" cy="5029200"/>
          </a:xfrm>
        </p:spPr>
        <p:txBody>
          <a:bodyPr/>
          <a:lstStyle/>
          <a:p>
            <a:pPr lvl="0"/>
            <a:endParaRPr lang="en-GB" noProof="0"/>
          </a:p>
        </p:txBody>
      </p:sp>
      <p:sp>
        <p:nvSpPr>
          <p:cNvPr id="4" name="Rectangle 3"/>
          <p:cNvSpPr>
            <a:spLocks noGrp="1" noChangeArrowheads="1"/>
          </p:cNvSpPr>
          <p:nvPr>
            <p:ph type="sldNum" sz="quarter" idx="10"/>
          </p:nvPr>
        </p:nvSpPr>
        <p:spPr>
          <a:ln/>
        </p:spPr>
        <p:txBody>
          <a:bodyPr/>
          <a:lstStyle>
            <a:lvl1pPr>
              <a:defRPr/>
            </a:lvl1pPr>
          </a:lstStyle>
          <a:p>
            <a:pPr>
              <a:defRPr/>
            </a:pPr>
            <a:fld id="{A06DD6DC-91DF-492C-A2CA-8772EA9BD3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50418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colou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4" name="Rectangle 2"/>
          <p:cNvSpPr>
            <a:spLocks noGrp="1" noChangeArrowheads="1"/>
          </p:cNvSpPr>
          <p:nvPr>
            <p:ph type="ctrTitle"/>
          </p:nvPr>
        </p:nvSpPr>
        <p:spPr>
          <a:xfrm>
            <a:off x="684213" y="1268413"/>
            <a:ext cx="7772400" cy="1470025"/>
          </a:xfrm>
        </p:spPr>
        <p:txBody>
          <a:bodyPr/>
          <a:lstStyle>
            <a:lvl1pPr>
              <a:defRPr sz="3600" b="0">
                <a:solidFill>
                  <a:srgbClr val="1C1C1C"/>
                </a:solidFill>
                <a:effectLst>
                  <a:outerShdw blurRad="38100" dist="38100" dir="2700000" algn="tl">
                    <a:srgbClr val="C0C0C0"/>
                  </a:outerShdw>
                </a:effectLst>
              </a:defRPr>
            </a:lvl1pPr>
          </a:lstStyle>
          <a:p>
            <a:pPr lvl="0"/>
            <a:r>
              <a:rPr lang="en-GB" altLang="en-US" noProof="0"/>
              <a:t>Click to edit Master title style</a:t>
            </a:r>
          </a:p>
        </p:txBody>
      </p:sp>
      <p:sp>
        <p:nvSpPr>
          <p:cNvPr id="158725" name="Rectangle 3"/>
          <p:cNvSpPr>
            <a:spLocks noGrp="1" noChangeArrowheads="1"/>
          </p:cNvSpPr>
          <p:nvPr>
            <p:ph type="subTitle" idx="1"/>
          </p:nvPr>
        </p:nvSpPr>
        <p:spPr>
          <a:xfrm>
            <a:off x="1116013" y="3357563"/>
            <a:ext cx="6840537" cy="1223962"/>
          </a:xfrm>
        </p:spPr>
        <p:txBody>
          <a:bodyPr/>
          <a:lstStyle>
            <a:lvl1pPr marL="0" indent="0" algn="ctr">
              <a:buFont typeface="Wingdings" pitchFamily="2" charset="2"/>
              <a:buNone/>
              <a:defRPr sz="2800" b="1">
                <a:solidFill>
                  <a:srgbClr val="97CC00"/>
                </a:solidFill>
                <a:effectLst>
                  <a:outerShdw blurRad="38100" dist="38100" dir="2700000" algn="tl">
                    <a:srgbClr val="C0C0C0"/>
                  </a:outerShdw>
                </a:effectLst>
              </a:defRPr>
            </a:lvl1pPr>
          </a:lstStyle>
          <a:p>
            <a:pPr lvl="0"/>
            <a:r>
              <a:rPr lang="en-GB" altLang="en-US" noProof="0"/>
              <a:t>Click to edit Master subtitle style</a:t>
            </a:r>
          </a:p>
          <a:p>
            <a:pPr lvl="0"/>
            <a:endParaRPr lang="en-GB" altLang="en-US" noProof="0"/>
          </a:p>
          <a:p>
            <a:pPr lvl="0"/>
            <a:endParaRPr lang="en-GB" altLang="en-US" noProof="0"/>
          </a:p>
        </p:txBody>
      </p:sp>
      <p:sp>
        <p:nvSpPr>
          <p:cNvPr id="7"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9E586B39-CBD6-473C-9BAE-EC06BA96AD3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035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A57E1BCA-9632-497D-96AA-45249F2F565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97889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0A013F88-01DD-4C83-A91D-D612ABFEEC4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43629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2783AFCB-C2D4-4F52-924A-9BC6A1033E7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72824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EFF253DE-1E0B-4B59-B294-B16561567C3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08893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sldNum" sz="quarter" idx="10"/>
          </p:nvPr>
        </p:nvSpPr>
        <p:spPr>
          <a:ln/>
        </p:spPr>
        <p:txBody>
          <a:bodyPr/>
          <a:lstStyle>
            <a:lvl1pPr>
              <a:defRPr/>
            </a:lvl1pPr>
          </a:lstStyle>
          <a:p>
            <a:pPr>
              <a:defRPr/>
            </a:pPr>
            <a:fld id="{60CF1792-556F-4BE9-BF9B-398802C37B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12107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a:ln/>
        </p:spPr>
        <p:txBody>
          <a:bodyPr/>
          <a:lstStyle>
            <a:lvl1pPr>
              <a:defRPr/>
            </a:lvl1pPr>
          </a:lstStyle>
          <a:p>
            <a:pPr>
              <a:defRPr/>
            </a:pPr>
            <a:fld id="{553B20BB-0CC7-4A23-B184-B5DA630A9D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65480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A57E1BCA-9632-497D-96AA-45249F2F565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426549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1D1E819-CDEE-4E53-B751-8EA17E4508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344263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23AB9DF6-0418-424F-A21C-3EC92AD2E19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775969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1F46FA88-DC7C-46D1-9E24-434FF8ACA45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712601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274638"/>
            <a:ext cx="2074863" cy="5880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74638"/>
            <a:ext cx="6075362"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555E25EF-A6F1-44A9-B1C2-3E697D962E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137895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125538"/>
            <a:ext cx="8229600" cy="5029200"/>
          </a:xfrm>
        </p:spPr>
        <p:txBody>
          <a:bodyPr/>
          <a:lstStyle/>
          <a:p>
            <a:pPr lvl="0"/>
            <a:endParaRPr lang="en-GB" noProof="0"/>
          </a:p>
        </p:txBody>
      </p:sp>
      <p:sp>
        <p:nvSpPr>
          <p:cNvPr id="4" name="Rectangle 3"/>
          <p:cNvSpPr>
            <a:spLocks noGrp="1" noChangeArrowheads="1"/>
          </p:cNvSpPr>
          <p:nvPr>
            <p:ph type="sldNum" sz="quarter" idx="10"/>
          </p:nvPr>
        </p:nvSpPr>
        <p:spPr>
          <a:ln/>
        </p:spPr>
        <p:txBody>
          <a:bodyPr/>
          <a:lstStyle>
            <a:lvl1pPr>
              <a:defRPr/>
            </a:lvl1pPr>
          </a:lstStyle>
          <a:p>
            <a:pPr>
              <a:defRPr/>
            </a:pPr>
            <a:fld id="{A06DD6DC-91DF-492C-A2CA-8772EA9BD3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343148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colou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4" name="Rectangle 2"/>
          <p:cNvSpPr>
            <a:spLocks noGrp="1" noChangeArrowheads="1"/>
          </p:cNvSpPr>
          <p:nvPr>
            <p:ph type="ctrTitle"/>
          </p:nvPr>
        </p:nvSpPr>
        <p:spPr>
          <a:xfrm>
            <a:off x="684213" y="1268413"/>
            <a:ext cx="7772400" cy="1470025"/>
          </a:xfrm>
        </p:spPr>
        <p:txBody>
          <a:bodyPr/>
          <a:lstStyle>
            <a:lvl1pPr>
              <a:defRPr sz="3600" b="0">
                <a:solidFill>
                  <a:srgbClr val="1C1C1C"/>
                </a:solidFill>
                <a:effectLst>
                  <a:outerShdw blurRad="38100" dist="38100" dir="2700000" algn="tl">
                    <a:srgbClr val="C0C0C0"/>
                  </a:outerShdw>
                </a:effectLst>
              </a:defRPr>
            </a:lvl1pPr>
          </a:lstStyle>
          <a:p>
            <a:pPr lvl="0"/>
            <a:r>
              <a:rPr lang="en-GB" altLang="en-US" noProof="0"/>
              <a:t>Click to edit Master title style</a:t>
            </a:r>
          </a:p>
        </p:txBody>
      </p:sp>
      <p:sp>
        <p:nvSpPr>
          <p:cNvPr id="158725" name="Rectangle 3"/>
          <p:cNvSpPr>
            <a:spLocks noGrp="1" noChangeArrowheads="1"/>
          </p:cNvSpPr>
          <p:nvPr>
            <p:ph type="subTitle" idx="1"/>
          </p:nvPr>
        </p:nvSpPr>
        <p:spPr>
          <a:xfrm>
            <a:off x="1116013" y="3357563"/>
            <a:ext cx="6840537" cy="1223962"/>
          </a:xfrm>
        </p:spPr>
        <p:txBody>
          <a:bodyPr/>
          <a:lstStyle>
            <a:lvl1pPr marL="0" indent="0" algn="ctr">
              <a:buFont typeface="Wingdings" pitchFamily="2" charset="2"/>
              <a:buNone/>
              <a:defRPr sz="2800" b="1">
                <a:solidFill>
                  <a:srgbClr val="97CC00"/>
                </a:solidFill>
                <a:effectLst>
                  <a:outerShdw blurRad="38100" dist="38100" dir="2700000" algn="tl">
                    <a:srgbClr val="C0C0C0"/>
                  </a:outerShdw>
                </a:effectLst>
              </a:defRPr>
            </a:lvl1pPr>
          </a:lstStyle>
          <a:p>
            <a:pPr lvl="0"/>
            <a:r>
              <a:rPr lang="en-GB" altLang="en-US" noProof="0"/>
              <a:t>Click to edit Master subtitle style</a:t>
            </a:r>
          </a:p>
          <a:p>
            <a:pPr lvl="0"/>
            <a:endParaRPr lang="en-GB" altLang="en-US" noProof="0"/>
          </a:p>
          <a:p>
            <a:pPr lvl="0"/>
            <a:endParaRPr lang="en-GB" altLang="en-US" noProof="0"/>
          </a:p>
        </p:txBody>
      </p:sp>
      <p:sp>
        <p:nvSpPr>
          <p:cNvPr id="7"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845B5D4D-D60F-46D9-9C44-DF2E636E9E7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24897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AE882A9D-716B-4B32-8113-24C40169CF8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230723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7D78C5C9-A179-45C7-8294-9289D161250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954891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DAC27220-7F36-4C46-9E21-2FECE85D4D8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455296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C28DF441-9BDE-49EC-A7DD-9E75FD0566F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2445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0A013F88-01DD-4C83-A91D-D612ABFEEC4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891901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sldNum" sz="quarter" idx="10"/>
          </p:nvPr>
        </p:nvSpPr>
        <p:spPr>
          <a:ln/>
        </p:spPr>
        <p:txBody>
          <a:bodyPr/>
          <a:lstStyle>
            <a:lvl1pPr>
              <a:defRPr/>
            </a:lvl1pPr>
          </a:lstStyle>
          <a:p>
            <a:pPr>
              <a:defRPr/>
            </a:pPr>
            <a:fld id="{D5E732AF-0D43-4F76-9780-263959C9C9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586057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a:ln/>
        </p:spPr>
        <p:txBody>
          <a:bodyPr/>
          <a:lstStyle>
            <a:lvl1pPr>
              <a:defRPr/>
            </a:lvl1pPr>
          </a:lstStyle>
          <a:p>
            <a:pPr>
              <a:defRPr/>
            </a:pPr>
            <a:fld id="{5F95BFA4-16F7-4EFC-8E5D-A0B582737D0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640519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3E0C8B71-63F0-425E-803F-4C0F2BC9B98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2485855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F246BA4-27BE-47EB-AAE2-3359DAF2D4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075594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69F71BCE-0F04-445A-8446-A2A719F144B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69375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274638"/>
            <a:ext cx="2074863" cy="5880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74638"/>
            <a:ext cx="6075362"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46BB5C46-347D-4671-B03D-3FA14B3CD79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873975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125538"/>
            <a:ext cx="8229600" cy="5029200"/>
          </a:xfrm>
        </p:spPr>
        <p:txBody>
          <a:bodyPr/>
          <a:lstStyle/>
          <a:p>
            <a:pPr lvl="0"/>
            <a:endParaRPr lang="en-GB" noProof="0"/>
          </a:p>
        </p:txBody>
      </p:sp>
      <p:sp>
        <p:nvSpPr>
          <p:cNvPr id="4" name="Rectangle 3"/>
          <p:cNvSpPr>
            <a:spLocks noGrp="1" noChangeArrowheads="1"/>
          </p:cNvSpPr>
          <p:nvPr>
            <p:ph type="sldNum" sz="quarter" idx="10"/>
          </p:nvPr>
        </p:nvSpPr>
        <p:spPr>
          <a:ln/>
        </p:spPr>
        <p:txBody>
          <a:bodyPr/>
          <a:lstStyle>
            <a:lvl1pPr>
              <a:defRPr/>
            </a:lvl1pPr>
          </a:lstStyle>
          <a:p>
            <a:pPr>
              <a:defRPr/>
            </a:pPr>
            <a:fld id="{39F9090B-72FD-4FBE-A1F1-FED4C9CAD2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013921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125538"/>
            <a:ext cx="40386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0064887B-2F32-4329-8CCE-21E069333C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978170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colou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4" name="Rectangle 2"/>
          <p:cNvSpPr>
            <a:spLocks noGrp="1" noChangeArrowheads="1"/>
          </p:cNvSpPr>
          <p:nvPr>
            <p:ph type="ctrTitle"/>
          </p:nvPr>
        </p:nvSpPr>
        <p:spPr>
          <a:xfrm>
            <a:off x="684213" y="1268413"/>
            <a:ext cx="7772400" cy="1470025"/>
          </a:xfrm>
        </p:spPr>
        <p:txBody>
          <a:bodyPr/>
          <a:lstStyle>
            <a:lvl1pPr>
              <a:defRPr sz="3600" b="0">
                <a:solidFill>
                  <a:srgbClr val="1C1C1C"/>
                </a:solidFill>
                <a:effectLst>
                  <a:outerShdw blurRad="38100" dist="38100" dir="2700000" algn="tl">
                    <a:srgbClr val="C0C0C0"/>
                  </a:outerShdw>
                </a:effectLst>
              </a:defRPr>
            </a:lvl1pPr>
          </a:lstStyle>
          <a:p>
            <a:pPr lvl="0"/>
            <a:r>
              <a:rPr lang="en-GB" altLang="en-US" noProof="0"/>
              <a:t>Click to edit Master title style</a:t>
            </a:r>
          </a:p>
        </p:txBody>
      </p:sp>
      <p:sp>
        <p:nvSpPr>
          <p:cNvPr id="158725" name="Rectangle 3"/>
          <p:cNvSpPr>
            <a:spLocks noGrp="1" noChangeArrowheads="1"/>
          </p:cNvSpPr>
          <p:nvPr>
            <p:ph type="subTitle" idx="1"/>
          </p:nvPr>
        </p:nvSpPr>
        <p:spPr>
          <a:xfrm>
            <a:off x="1116013" y="3357563"/>
            <a:ext cx="6840537" cy="1223962"/>
          </a:xfrm>
        </p:spPr>
        <p:txBody>
          <a:bodyPr/>
          <a:lstStyle>
            <a:lvl1pPr marL="0" indent="0" algn="ctr">
              <a:buFont typeface="Wingdings" pitchFamily="2" charset="2"/>
              <a:buNone/>
              <a:defRPr sz="2800" b="1">
                <a:solidFill>
                  <a:srgbClr val="97CC00"/>
                </a:solidFill>
                <a:effectLst>
                  <a:outerShdw blurRad="38100" dist="38100" dir="2700000" algn="tl">
                    <a:srgbClr val="C0C0C0"/>
                  </a:outerShdw>
                </a:effectLst>
              </a:defRPr>
            </a:lvl1pPr>
          </a:lstStyle>
          <a:p>
            <a:pPr lvl="0"/>
            <a:r>
              <a:rPr lang="en-GB" altLang="en-US" noProof="0"/>
              <a:t>Click to edit Master subtitle style</a:t>
            </a:r>
          </a:p>
          <a:p>
            <a:pPr lvl="0"/>
            <a:endParaRPr lang="en-GB" altLang="en-US" noProof="0"/>
          </a:p>
          <a:p>
            <a:pPr lvl="0"/>
            <a:endParaRPr lang="en-GB" altLang="en-US" noProof="0"/>
          </a:p>
        </p:txBody>
      </p:sp>
      <p:sp>
        <p:nvSpPr>
          <p:cNvPr id="7"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9E586B39-CBD6-473C-9BAE-EC06BA96AD3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610638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A57E1BCA-9632-497D-96AA-45249F2F565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16963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2783AFCB-C2D4-4F52-924A-9BC6A1033E7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484020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0A013F88-01DD-4C83-A91D-D612ABFEEC4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55501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2783AFCB-C2D4-4F52-924A-9BC6A1033E7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704264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EFF253DE-1E0B-4B59-B294-B16561567C3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275074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sldNum" sz="quarter" idx="10"/>
          </p:nvPr>
        </p:nvSpPr>
        <p:spPr>
          <a:ln/>
        </p:spPr>
        <p:txBody>
          <a:bodyPr/>
          <a:lstStyle>
            <a:lvl1pPr>
              <a:defRPr/>
            </a:lvl1pPr>
          </a:lstStyle>
          <a:p>
            <a:pPr>
              <a:defRPr/>
            </a:pPr>
            <a:fld id="{60CF1792-556F-4BE9-BF9B-398802C37B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1653165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a:ln/>
        </p:spPr>
        <p:txBody>
          <a:bodyPr/>
          <a:lstStyle>
            <a:lvl1pPr>
              <a:defRPr/>
            </a:lvl1pPr>
          </a:lstStyle>
          <a:p>
            <a:pPr>
              <a:defRPr/>
            </a:pPr>
            <a:fld id="{553B20BB-0CC7-4A23-B184-B5DA630A9D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60027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1D1E819-CDEE-4E53-B751-8EA17E4508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56441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23AB9DF6-0418-424F-A21C-3EC92AD2E19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504219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1F46FA88-DC7C-46D1-9E24-434FF8ACA45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350042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274638"/>
            <a:ext cx="2074863" cy="5880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74638"/>
            <a:ext cx="6075362"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555E25EF-A6F1-44A9-B1C2-3E697D962E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69508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125538"/>
            <a:ext cx="8229600" cy="5029200"/>
          </a:xfrm>
        </p:spPr>
        <p:txBody>
          <a:bodyPr/>
          <a:lstStyle/>
          <a:p>
            <a:pPr lvl="0"/>
            <a:endParaRPr lang="en-GB" noProof="0"/>
          </a:p>
        </p:txBody>
      </p:sp>
      <p:sp>
        <p:nvSpPr>
          <p:cNvPr id="4" name="Rectangle 3"/>
          <p:cNvSpPr>
            <a:spLocks noGrp="1" noChangeArrowheads="1"/>
          </p:cNvSpPr>
          <p:nvPr>
            <p:ph type="sldNum" sz="quarter" idx="10"/>
          </p:nvPr>
        </p:nvSpPr>
        <p:spPr>
          <a:ln/>
        </p:spPr>
        <p:txBody>
          <a:bodyPr/>
          <a:lstStyle>
            <a:lvl1pPr>
              <a:defRPr/>
            </a:lvl1pPr>
          </a:lstStyle>
          <a:p>
            <a:pPr>
              <a:defRPr/>
            </a:pPr>
            <a:fld id="{A06DD6DC-91DF-492C-A2CA-8772EA9BD3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89409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EFF253DE-1E0B-4B59-B294-B16561567C3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695708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colou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4" name="Rectangle 2"/>
          <p:cNvSpPr>
            <a:spLocks noGrp="1" noChangeArrowheads="1"/>
          </p:cNvSpPr>
          <p:nvPr>
            <p:ph type="ctrTitle"/>
          </p:nvPr>
        </p:nvSpPr>
        <p:spPr>
          <a:xfrm>
            <a:off x="684213" y="1268413"/>
            <a:ext cx="7772400" cy="1470025"/>
          </a:xfrm>
        </p:spPr>
        <p:txBody>
          <a:bodyPr/>
          <a:lstStyle>
            <a:lvl1pPr>
              <a:defRPr sz="3600" b="0">
                <a:solidFill>
                  <a:srgbClr val="1C1C1C"/>
                </a:solidFill>
                <a:effectLst>
                  <a:outerShdw blurRad="38100" dist="38100" dir="2700000" algn="tl">
                    <a:srgbClr val="C0C0C0"/>
                  </a:outerShdw>
                </a:effectLst>
              </a:defRPr>
            </a:lvl1pPr>
          </a:lstStyle>
          <a:p>
            <a:pPr lvl="0"/>
            <a:r>
              <a:rPr lang="en-GB" altLang="en-US" noProof="0"/>
              <a:t>Click to edit Master title style</a:t>
            </a:r>
          </a:p>
        </p:txBody>
      </p:sp>
      <p:sp>
        <p:nvSpPr>
          <p:cNvPr id="158725" name="Rectangle 3"/>
          <p:cNvSpPr>
            <a:spLocks noGrp="1" noChangeArrowheads="1"/>
          </p:cNvSpPr>
          <p:nvPr>
            <p:ph type="subTitle" idx="1"/>
          </p:nvPr>
        </p:nvSpPr>
        <p:spPr>
          <a:xfrm>
            <a:off x="1116013" y="3357563"/>
            <a:ext cx="6840537" cy="1223962"/>
          </a:xfrm>
        </p:spPr>
        <p:txBody>
          <a:bodyPr/>
          <a:lstStyle>
            <a:lvl1pPr marL="0" indent="0" algn="ctr">
              <a:buFont typeface="Wingdings" pitchFamily="2" charset="2"/>
              <a:buNone/>
              <a:defRPr sz="2800" b="1">
                <a:solidFill>
                  <a:srgbClr val="97CC00"/>
                </a:solidFill>
                <a:effectLst>
                  <a:outerShdw blurRad="38100" dist="38100" dir="2700000" algn="tl">
                    <a:srgbClr val="C0C0C0"/>
                  </a:outerShdw>
                </a:effectLst>
              </a:defRPr>
            </a:lvl1pPr>
          </a:lstStyle>
          <a:p>
            <a:pPr lvl="0"/>
            <a:r>
              <a:rPr lang="en-GB" altLang="en-US" noProof="0"/>
              <a:t>Click to edit Master subtitle style</a:t>
            </a:r>
          </a:p>
          <a:p>
            <a:pPr lvl="0"/>
            <a:endParaRPr lang="en-GB" altLang="en-US" noProof="0"/>
          </a:p>
          <a:p>
            <a:pPr lvl="0"/>
            <a:endParaRPr lang="en-GB" altLang="en-US" noProof="0"/>
          </a:p>
        </p:txBody>
      </p:sp>
      <p:sp>
        <p:nvSpPr>
          <p:cNvPr id="7"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9E586B39-CBD6-473C-9BAE-EC06BA96AD3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217750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A57E1BCA-9632-497D-96AA-45249F2F565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72519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0A013F88-01DD-4C83-A91D-D612ABFEEC4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059875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2783AFCB-C2D4-4F52-924A-9BC6A1033E7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259201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EFF253DE-1E0B-4B59-B294-B16561567C3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649939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sldNum" sz="quarter" idx="10"/>
          </p:nvPr>
        </p:nvSpPr>
        <p:spPr>
          <a:ln/>
        </p:spPr>
        <p:txBody>
          <a:bodyPr/>
          <a:lstStyle>
            <a:lvl1pPr>
              <a:defRPr/>
            </a:lvl1pPr>
          </a:lstStyle>
          <a:p>
            <a:pPr>
              <a:defRPr/>
            </a:pPr>
            <a:fld id="{60CF1792-556F-4BE9-BF9B-398802C37B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603529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a:ln/>
        </p:spPr>
        <p:txBody>
          <a:bodyPr/>
          <a:lstStyle>
            <a:lvl1pPr>
              <a:defRPr/>
            </a:lvl1pPr>
          </a:lstStyle>
          <a:p>
            <a:pPr>
              <a:defRPr/>
            </a:pPr>
            <a:fld id="{553B20BB-0CC7-4A23-B184-B5DA630A9D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43618130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1D1E819-CDEE-4E53-B751-8EA17E4508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439144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23AB9DF6-0418-424F-A21C-3EC92AD2E19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1894774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1F46FA88-DC7C-46D1-9E24-434FF8ACA45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35314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sldNum" sz="quarter" idx="10"/>
          </p:nvPr>
        </p:nvSpPr>
        <p:spPr>
          <a:ln/>
        </p:spPr>
        <p:txBody>
          <a:bodyPr/>
          <a:lstStyle>
            <a:lvl1pPr>
              <a:defRPr/>
            </a:lvl1pPr>
          </a:lstStyle>
          <a:p>
            <a:pPr>
              <a:defRPr/>
            </a:pPr>
            <a:fld id="{60CF1792-556F-4BE9-BF9B-398802C37B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2956786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274638"/>
            <a:ext cx="2074863" cy="5880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74638"/>
            <a:ext cx="6075362"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555E25EF-A6F1-44A9-B1C2-3E697D962E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191829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125538"/>
            <a:ext cx="8229600" cy="5029200"/>
          </a:xfrm>
        </p:spPr>
        <p:txBody>
          <a:bodyPr/>
          <a:lstStyle/>
          <a:p>
            <a:pPr lvl="0"/>
            <a:endParaRPr lang="en-GB" noProof="0"/>
          </a:p>
        </p:txBody>
      </p:sp>
      <p:sp>
        <p:nvSpPr>
          <p:cNvPr id="4" name="Rectangle 3"/>
          <p:cNvSpPr>
            <a:spLocks noGrp="1" noChangeArrowheads="1"/>
          </p:cNvSpPr>
          <p:nvPr>
            <p:ph type="sldNum" sz="quarter" idx="10"/>
          </p:nvPr>
        </p:nvSpPr>
        <p:spPr>
          <a:ln/>
        </p:spPr>
        <p:txBody>
          <a:bodyPr/>
          <a:lstStyle>
            <a:lvl1pPr>
              <a:defRPr/>
            </a:lvl1pPr>
          </a:lstStyle>
          <a:p>
            <a:pPr>
              <a:defRPr/>
            </a:pPr>
            <a:fld id="{A06DD6DC-91DF-492C-A2CA-8772EA9BD3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981917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colou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4" name="Rectangle 2"/>
          <p:cNvSpPr>
            <a:spLocks noGrp="1" noChangeArrowheads="1"/>
          </p:cNvSpPr>
          <p:nvPr>
            <p:ph type="ctrTitle"/>
          </p:nvPr>
        </p:nvSpPr>
        <p:spPr>
          <a:xfrm>
            <a:off x="684213" y="1268413"/>
            <a:ext cx="7772400" cy="1470025"/>
          </a:xfrm>
        </p:spPr>
        <p:txBody>
          <a:bodyPr/>
          <a:lstStyle>
            <a:lvl1pPr>
              <a:defRPr sz="3600" b="0">
                <a:solidFill>
                  <a:srgbClr val="1C1C1C"/>
                </a:solidFill>
                <a:effectLst>
                  <a:outerShdw blurRad="38100" dist="38100" dir="2700000" algn="tl">
                    <a:srgbClr val="C0C0C0"/>
                  </a:outerShdw>
                </a:effectLst>
              </a:defRPr>
            </a:lvl1pPr>
          </a:lstStyle>
          <a:p>
            <a:pPr lvl="0"/>
            <a:r>
              <a:rPr lang="en-GB" altLang="en-US" noProof="0"/>
              <a:t>Click to edit Master title style</a:t>
            </a:r>
          </a:p>
        </p:txBody>
      </p:sp>
      <p:sp>
        <p:nvSpPr>
          <p:cNvPr id="158725" name="Rectangle 3"/>
          <p:cNvSpPr>
            <a:spLocks noGrp="1" noChangeArrowheads="1"/>
          </p:cNvSpPr>
          <p:nvPr>
            <p:ph type="subTitle" idx="1"/>
          </p:nvPr>
        </p:nvSpPr>
        <p:spPr>
          <a:xfrm>
            <a:off x="1116013" y="3357563"/>
            <a:ext cx="6840537" cy="1223962"/>
          </a:xfrm>
        </p:spPr>
        <p:txBody>
          <a:bodyPr/>
          <a:lstStyle>
            <a:lvl1pPr marL="0" indent="0" algn="ctr">
              <a:buFont typeface="Wingdings" pitchFamily="2" charset="2"/>
              <a:buNone/>
              <a:defRPr sz="2800" b="1">
                <a:solidFill>
                  <a:srgbClr val="97CC00"/>
                </a:solidFill>
                <a:effectLst>
                  <a:outerShdw blurRad="38100" dist="38100" dir="2700000" algn="tl">
                    <a:srgbClr val="C0C0C0"/>
                  </a:outerShdw>
                </a:effectLst>
              </a:defRPr>
            </a:lvl1pPr>
          </a:lstStyle>
          <a:p>
            <a:pPr lvl="0"/>
            <a:r>
              <a:rPr lang="en-GB" altLang="en-US" noProof="0"/>
              <a:t>Click to edit Master subtitle style</a:t>
            </a:r>
          </a:p>
          <a:p>
            <a:pPr lvl="0"/>
            <a:endParaRPr lang="en-GB" altLang="en-US" noProof="0"/>
          </a:p>
          <a:p>
            <a:pPr lvl="0"/>
            <a:endParaRPr lang="en-GB" altLang="en-US" noProof="0"/>
          </a:p>
        </p:txBody>
      </p:sp>
      <p:sp>
        <p:nvSpPr>
          <p:cNvPr id="7"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845B5D4D-D60F-46D9-9C44-DF2E636E9E7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754033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AE882A9D-716B-4B32-8113-24C40169CF8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9390309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7D78C5C9-A179-45C7-8294-9289D161250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4489047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DAC27220-7F36-4C46-9E21-2FECE85D4D8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199424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C28DF441-9BDE-49EC-A7DD-9E75FD0566F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9138214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sldNum" sz="quarter" idx="10"/>
          </p:nvPr>
        </p:nvSpPr>
        <p:spPr>
          <a:ln/>
        </p:spPr>
        <p:txBody>
          <a:bodyPr/>
          <a:lstStyle>
            <a:lvl1pPr>
              <a:defRPr/>
            </a:lvl1pPr>
          </a:lstStyle>
          <a:p>
            <a:pPr>
              <a:defRPr/>
            </a:pPr>
            <a:fld id="{D5E732AF-0D43-4F76-9780-263959C9C9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97297974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a:ln/>
        </p:spPr>
        <p:txBody>
          <a:bodyPr/>
          <a:lstStyle>
            <a:lvl1pPr>
              <a:defRPr/>
            </a:lvl1pPr>
          </a:lstStyle>
          <a:p>
            <a:pPr>
              <a:defRPr/>
            </a:pPr>
            <a:fld id="{5F95BFA4-16F7-4EFC-8E5D-A0B582737D0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843659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3E0C8B71-63F0-425E-803F-4C0F2BC9B98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8493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a:ln/>
        </p:spPr>
        <p:txBody>
          <a:bodyPr/>
          <a:lstStyle>
            <a:lvl1pPr>
              <a:defRPr/>
            </a:lvl1pPr>
          </a:lstStyle>
          <a:p>
            <a:pPr>
              <a:defRPr/>
            </a:pPr>
            <a:fld id="{553B20BB-0CC7-4A23-B184-B5DA630A9D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7646189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F246BA4-27BE-47EB-AAE2-3359DAF2D4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9981064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69F71BCE-0F04-445A-8446-A2A719F144B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7607454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274638"/>
            <a:ext cx="2074863" cy="5880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74638"/>
            <a:ext cx="6075362"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46BB5C46-347D-4671-B03D-3FA14B3CD79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3190499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125538"/>
            <a:ext cx="8229600" cy="5029200"/>
          </a:xfrm>
        </p:spPr>
        <p:txBody>
          <a:bodyPr/>
          <a:lstStyle/>
          <a:p>
            <a:pPr lvl="0"/>
            <a:endParaRPr lang="en-GB" noProof="0"/>
          </a:p>
        </p:txBody>
      </p:sp>
      <p:sp>
        <p:nvSpPr>
          <p:cNvPr id="4" name="Rectangle 3"/>
          <p:cNvSpPr>
            <a:spLocks noGrp="1" noChangeArrowheads="1"/>
          </p:cNvSpPr>
          <p:nvPr>
            <p:ph type="sldNum" sz="quarter" idx="10"/>
          </p:nvPr>
        </p:nvSpPr>
        <p:spPr>
          <a:ln/>
        </p:spPr>
        <p:txBody>
          <a:bodyPr/>
          <a:lstStyle>
            <a:lvl1pPr>
              <a:defRPr/>
            </a:lvl1pPr>
          </a:lstStyle>
          <a:p>
            <a:pPr>
              <a:defRPr/>
            </a:pPr>
            <a:fld id="{39F9090B-72FD-4FBE-A1F1-FED4C9CAD2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3608568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125538"/>
            <a:ext cx="40386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0064887B-2F32-4329-8CCE-21E069333C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7817799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colou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4" name="Rectangle 2"/>
          <p:cNvSpPr>
            <a:spLocks noGrp="1" noChangeArrowheads="1"/>
          </p:cNvSpPr>
          <p:nvPr>
            <p:ph type="ctrTitle"/>
          </p:nvPr>
        </p:nvSpPr>
        <p:spPr>
          <a:xfrm>
            <a:off x="684213" y="1268413"/>
            <a:ext cx="7772400" cy="1470025"/>
          </a:xfrm>
        </p:spPr>
        <p:txBody>
          <a:bodyPr/>
          <a:lstStyle>
            <a:lvl1pPr>
              <a:defRPr sz="3600" b="0">
                <a:solidFill>
                  <a:srgbClr val="1C1C1C"/>
                </a:solidFill>
                <a:effectLst>
                  <a:outerShdw blurRad="38100" dist="38100" dir="2700000" algn="tl">
                    <a:srgbClr val="C0C0C0"/>
                  </a:outerShdw>
                </a:effectLst>
              </a:defRPr>
            </a:lvl1pPr>
          </a:lstStyle>
          <a:p>
            <a:pPr lvl="0"/>
            <a:r>
              <a:rPr lang="en-GB" altLang="en-US" noProof="0"/>
              <a:t>Click to edit Master title style</a:t>
            </a:r>
          </a:p>
        </p:txBody>
      </p:sp>
      <p:sp>
        <p:nvSpPr>
          <p:cNvPr id="158725" name="Rectangle 3"/>
          <p:cNvSpPr>
            <a:spLocks noGrp="1" noChangeArrowheads="1"/>
          </p:cNvSpPr>
          <p:nvPr>
            <p:ph type="subTitle" idx="1"/>
          </p:nvPr>
        </p:nvSpPr>
        <p:spPr>
          <a:xfrm>
            <a:off x="1116013" y="3357563"/>
            <a:ext cx="6840537" cy="1223962"/>
          </a:xfrm>
        </p:spPr>
        <p:txBody>
          <a:bodyPr/>
          <a:lstStyle>
            <a:lvl1pPr marL="0" indent="0" algn="ctr">
              <a:buFont typeface="Wingdings" pitchFamily="2" charset="2"/>
              <a:buNone/>
              <a:defRPr sz="2800" b="1">
                <a:solidFill>
                  <a:srgbClr val="97CC00"/>
                </a:solidFill>
                <a:effectLst>
                  <a:outerShdw blurRad="38100" dist="38100" dir="2700000" algn="tl">
                    <a:srgbClr val="C0C0C0"/>
                  </a:outerShdw>
                </a:effectLst>
              </a:defRPr>
            </a:lvl1pPr>
          </a:lstStyle>
          <a:p>
            <a:pPr lvl="0"/>
            <a:r>
              <a:rPr lang="en-GB" altLang="en-US" noProof="0"/>
              <a:t>Click to edit Master subtitle style</a:t>
            </a:r>
          </a:p>
          <a:p>
            <a:pPr lvl="0"/>
            <a:endParaRPr lang="en-GB" altLang="en-US" noProof="0"/>
          </a:p>
          <a:p>
            <a:pPr lvl="0"/>
            <a:endParaRPr lang="en-GB" altLang="en-US" noProof="0"/>
          </a:p>
        </p:txBody>
      </p:sp>
      <p:sp>
        <p:nvSpPr>
          <p:cNvPr id="7"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9E586B39-CBD6-473C-9BAE-EC06BA96AD3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272785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A57E1BCA-9632-497D-96AA-45249F2F565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5512356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0A013F88-01DD-4C83-A91D-D612ABFEEC4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9033545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2783AFCB-C2D4-4F52-924A-9BC6A1033E7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4753876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EFF253DE-1E0B-4B59-B294-B16561567C3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32967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1D1E819-CDEE-4E53-B751-8EA17E4508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1260311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sldNum" sz="quarter" idx="10"/>
          </p:nvPr>
        </p:nvSpPr>
        <p:spPr>
          <a:ln/>
        </p:spPr>
        <p:txBody>
          <a:bodyPr/>
          <a:lstStyle>
            <a:lvl1pPr>
              <a:defRPr/>
            </a:lvl1pPr>
          </a:lstStyle>
          <a:p>
            <a:pPr>
              <a:defRPr/>
            </a:pPr>
            <a:fld id="{60CF1792-556F-4BE9-BF9B-398802C37B3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3923427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a:ln/>
        </p:spPr>
        <p:txBody>
          <a:bodyPr/>
          <a:lstStyle>
            <a:lvl1pPr>
              <a:defRPr/>
            </a:lvl1pPr>
          </a:lstStyle>
          <a:p>
            <a:pPr>
              <a:defRPr/>
            </a:pPr>
            <a:fld id="{553B20BB-0CC7-4A23-B184-B5DA630A9D9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9530473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1D1E819-CDEE-4E53-B751-8EA17E4508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2611708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23AB9DF6-0418-424F-A21C-3EC92AD2E19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7222019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1F46FA88-DC7C-46D1-9E24-434FF8ACA45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8923862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274638"/>
            <a:ext cx="2074863" cy="5880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74638"/>
            <a:ext cx="6075362"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555E25EF-A6F1-44A9-B1C2-3E697D962E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166851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125538"/>
            <a:ext cx="8229600" cy="5029200"/>
          </a:xfrm>
        </p:spPr>
        <p:txBody>
          <a:bodyPr/>
          <a:lstStyle/>
          <a:p>
            <a:pPr lvl="0"/>
            <a:endParaRPr lang="en-GB" noProof="0"/>
          </a:p>
        </p:txBody>
      </p:sp>
      <p:sp>
        <p:nvSpPr>
          <p:cNvPr id="4" name="Rectangle 3"/>
          <p:cNvSpPr>
            <a:spLocks noGrp="1" noChangeArrowheads="1"/>
          </p:cNvSpPr>
          <p:nvPr>
            <p:ph type="sldNum" sz="quarter" idx="10"/>
          </p:nvPr>
        </p:nvSpPr>
        <p:spPr>
          <a:ln/>
        </p:spPr>
        <p:txBody>
          <a:bodyPr/>
          <a:lstStyle>
            <a:lvl1pPr>
              <a:defRPr/>
            </a:lvl1pPr>
          </a:lstStyle>
          <a:p>
            <a:pPr>
              <a:defRPr/>
            </a:pPr>
            <a:fld id="{A06DD6DC-91DF-492C-A2CA-8772EA9BD3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4551689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Logo-colou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025"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8724" name="Rectangle 2"/>
          <p:cNvSpPr>
            <a:spLocks noGrp="1" noChangeArrowheads="1"/>
          </p:cNvSpPr>
          <p:nvPr>
            <p:ph type="ctrTitle"/>
          </p:nvPr>
        </p:nvSpPr>
        <p:spPr>
          <a:xfrm>
            <a:off x="684213" y="1268413"/>
            <a:ext cx="7772400" cy="1470025"/>
          </a:xfrm>
        </p:spPr>
        <p:txBody>
          <a:bodyPr/>
          <a:lstStyle>
            <a:lvl1pPr>
              <a:defRPr sz="3600" b="0">
                <a:solidFill>
                  <a:srgbClr val="1C1C1C"/>
                </a:solidFill>
                <a:effectLst>
                  <a:outerShdw blurRad="38100" dist="38100" dir="2700000" algn="tl">
                    <a:srgbClr val="C0C0C0"/>
                  </a:outerShdw>
                </a:effectLst>
              </a:defRPr>
            </a:lvl1pPr>
          </a:lstStyle>
          <a:p>
            <a:pPr lvl="0"/>
            <a:r>
              <a:rPr lang="en-GB" altLang="en-US" noProof="0"/>
              <a:t>Click to edit Master title style</a:t>
            </a:r>
          </a:p>
        </p:txBody>
      </p:sp>
      <p:sp>
        <p:nvSpPr>
          <p:cNvPr id="158725" name="Rectangle 3"/>
          <p:cNvSpPr>
            <a:spLocks noGrp="1" noChangeArrowheads="1"/>
          </p:cNvSpPr>
          <p:nvPr>
            <p:ph type="subTitle" idx="1"/>
          </p:nvPr>
        </p:nvSpPr>
        <p:spPr>
          <a:xfrm>
            <a:off x="1116013" y="3357563"/>
            <a:ext cx="6840537" cy="1223962"/>
          </a:xfrm>
        </p:spPr>
        <p:txBody>
          <a:bodyPr/>
          <a:lstStyle>
            <a:lvl1pPr marL="0" indent="0" algn="ctr">
              <a:buFont typeface="Wingdings" pitchFamily="2" charset="2"/>
              <a:buNone/>
              <a:defRPr sz="2800" b="1">
                <a:solidFill>
                  <a:srgbClr val="97CC00"/>
                </a:solidFill>
                <a:effectLst>
                  <a:outerShdw blurRad="38100" dist="38100" dir="2700000" algn="tl">
                    <a:srgbClr val="C0C0C0"/>
                  </a:outerShdw>
                </a:effectLst>
              </a:defRPr>
            </a:lvl1pPr>
          </a:lstStyle>
          <a:p>
            <a:pPr lvl="0"/>
            <a:r>
              <a:rPr lang="en-GB" altLang="en-US" noProof="0"/>
              <a:t>Click to edit Master subtitle style</a:t>
            </a:r>
          </a:p>
          <a:p>
            <a:pPr lvl="0"/>
            <a:endParaRPr lang="en-GB" altLang="en-US" noProof="0"/>
          </a:p>
          <a:p>
            <a:pPr lvl="0"/>
            <a:endParaRPr lang="en-GB" altLang="en-US" noProof="0"/>
          </a:p>
        </p:txBody>
      </p:sp>
      <p:sp>
        <p:nvSpPr>
          <p:cNvPr id="7" name="Rectangle 6"/>
          <p:cNvSpPr>
            <a:spLocks noGrp="1" noChangeArrowheads="1"/>
          </p:cNvSpPr>
          <p:nvPr>
            <p:ph type="sldNum" sz="quarter" idx="10"/>
          </p:nvPr>
        </p:nvSpPr>
        <p:spPr>
          <a:xfrm>
            <a:off x="6553200" y="6245225"/>
            <a:ext cx="2133600" cy="476250"/>
          </a:xfrm>
        </p:spPr>
        <p:txBody>
          <a:bodyPr/>
          <a:lstStyle>
            <a:lvl1pPr>
              <a:defRPr/>
            </a:lvl1pPr>
          </a:lstStyle>
          <a:p>
            <a:pPr>
              <a:defRPr/>
            </a:pPr>
            <a:fld id="{9E586B39-CBD6-473C-9BAE-EC06BA96AD33}" type="slidenum">
              <a:rPr lang="en-GB"/>
              <a:pPr>
                <a:defRPr/>
              </a:pPr>
              <a:t>‹#›</a:t>
            </a:fld>
            <a:endParaRPr lang="en-GB"/>
          </a:p>
        </p:txBody>
      </p:sp>
    </p:spTree>
    <p:extLst>
      <p:ext uri="{BB962C8B-B14F-4D97-AF65-F5344CB8AC3E}">
        <p14:creationId xmlns:p14="http://schemas.microsoft.com/office/powerpoint/2010/main" val="414757635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A57E1BCA-9632-497D-96AA-45249F2F5651}" type="slidenum">
              <a:rPr lang="en-GB"/>
              <a:pPr>
                <a:defRPr/>
              </a:pPr>
              <a:t>‹#›</a:t>
            </a:fld>
            <a:endParaRPr lang="en-GB"/>
          </a:p>
        </p:txBody>
      </p:sp>
    </p:spTree>
    <p:extLst>
      <p:ext uri="{BB962C8B-B14F-4D97-AF65-F5344CB8AC3E}">
        <p14:creationId xmlns:p14="http://schemas.microsoft.com/office/powerpoint/2010/main" val="258658097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0A013F88-01DD-4C83-A91D-D612ABFEEC4F}" type="slidenum">
              <a:rPr lang="en-GB"/>
              <a:pPr>
                <a:defRPr/>
              </a:pPr>
              <a:t>‹#›</a:t>
            </a:fld>
            <a:endParaRPr lang="en-GB"/>
          </a:p>
        </p:txBody>
      </p:sp>
    </p:spTree>
    <p:extLst>
      <p:ext uri="{BB962C8B-B14F-4D97-AF65-F5344CB8AC3E}">
        <p14:creationId xmlns:p14="http://schemas.microsoft.com/office/powerpoint/2010/main" val="2743336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23AB9DF6-0418-424F-A21C-3EC92AD2E19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3820726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pPr>
              <a:defRPr/>
            </a:pPr>
            <a:fld id="{2783AFCB-C2D4-4F52-924A-9BC6A1033E78}" type="slidenum">
              <a:rPr lang="en-GB"/>
              <a:pPr>
                <a:defRPr/>
              </a:pPr>
              <a:t>‹#›</a:t>
            </a:fld>
            <a:endParaRPr lang="en-GB"/>
          </a:p>
        </p:txBody>
      </p:sp>
    </p:spTree>
    <p:extLst>
      <p:ext uri="{BB962C8B-B14F-4D97-AF65-F5344CB8AC3E}">
        <p14:creationId xmlns:p14="http://schemas.microsoft.com/office/powerpoint/2010/main" val="414692074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EFF253DE-1E0B-4B59-B294-B16561567C38}" type="slidenum">
              <a:rPr lang="en-GB"/>
              <a:pPr>
                <a:defRPr/>
              </a:pPr>
              <a:t>‹#›</a:t>
            </a:fld>
            <a:endParaRPr lang="en-GB"/>
          </a:p>
        </p:txBody>
      </p:sp>
    </p:spTree>
    <p:extLst>
      <p:ext uri="{BB962C8B-B14F-4D97-AF65-F5344CB8AC3E}">
        <p14:creationId xmlns:p14="http://schemas.microsoft.com/office/powerpoint/2010/main" val="212389695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sldNum" sz="quarter" idx="10"/>
          </p:nvPr>
        </p:nvSpPr>
        <p:spPr>
          <a:ln/>
        </p:spPr>
        <p:txBody>
          <a:bodyPr/>
          <a:lstStyle>
            <a:lvl1pPr>
              <a:defRPr/>
            </a:lvl1pPr>
          </a:lstStyle>
          <a:p>
            <a:pPr>
              <a:defRPr/>
            </a:pPr>
            <a:fld id="{60CF1792-556F-4BE9-BF9B-398802C37B3F}" type="slidenum">
              <a:rPr lang="en-GB"/>
              <a:pPr>
                <a:defRPr/>
              </a:pPr>
              <a:t>‹#›</a:t>
            </a:fld>
            <a:endParaRPr lang="en-GB"/>
          </a:p>
        </p:txBody>
      </p:sp>
    </p:spTree>
    <p:extLst>
      <p:ext uri="{BB962C8B-B14F-4D97-AF65-F5344CB8AC3E}">
        <p14:creationId xmlns:p14="http://schemas.microsoft.com/office/powerpoint/2010/main" val="221751846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a:ln/>
        </p:spPr>
        <p:txBody>
          <a:bodyPr/>
          <a:lstStyle>
            <a:lvl1pPr>
              <a:defRPr/>
            </a:lvl1pPr>
          </a:lstStyle>
          <a:p>
            <a:pPr>
              <a:defRPr/>
            </a:pPr>
            <a:fld id="{553B20BB-0CC7-4A23-B184-B5DA630A9D91}" type="slidenum">
              <a:rPr lang="en-GB"/>
              <a:pPr>
                <a:defRPr/>
              </a:pPr>
              <a:t>‹#›</a:t>
            </a:fld>
            <a:endParaRPr lang="en-GB"/>
          </a:p>
        </p:txBody>
      </p:sp>
    </p:spTree>
    <p:extLst>
      <p:ext uri="{BB962C8B-B14F-4D97-AF65-F5344CB8AC3E}">
        <p14:creationId xmlns:p14="http://schemas.microsoft.com/office/powerpoint/2010/main" val="46874172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1D1E819-CDEE-4E53-B751-8EA17E450828}" type="slidenum">
              <a:rPr lang="en-GB"/>
              <a:pPr>
                <a:defRPr/>
              </a:pPr>
              <a:t>‹#›</a:t>
            </a:fld>
            <a:endParaRPr lang="en-GB"/>
          </a:p>
        </p:txBody>
      </p:sp>
    </p:spTree>
    <p:extLst>
      <p:ext uri="{BB962C8B-B14F-4D97-AF65-F5344CB8AC3E}">
        <p14:creationId xmlns:p14="http://schemas.microsoft.com/office/powerpoint/2010/main" val="277510622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23AB9DF6-0418-424F-A21C-3EC92AD2E19B}" type="slidenum">
              <a:rPr lang="en-GB"/>
              <a:pPr>
                <a:defRPr/>
              </a:pPr>
              <a:t>‹#›</a:t>
            </a:fld>
            <a:endParaRPr lang="en-GB"/>
          </a:p>
        </p:txBody>
      </p:sp>
    </p:spTree>
    <p:extLst>
      <p:ext uri="{BB962C8B-B14F-4D97-AF65-F5344CB8AC3E}">
        <p14:creationId xmlns:p14="http://schemas.microsoft.com/office/powerpoint/2010/main" val="179169814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1F46FA88-DC7C-46D1-9E24-434FF8ACA45B}" type="slidenum">
              <a:rPr lang="en-GB"/>
              <a:pPr>
                <a:defRPr/>
              </a:pPr>
              <a:t>‹#›</a:t>
            </a:fld>
            <a:endParaRPr lang="en-GB"/>
          </a:p>
        </p:txBody>
      </p:sp>
    </p:spTree>
    <p:extLst>
      <p:ext uri="{BB962C8B-B14F-4D97-AF65-F5344CB8AC3E}">
        <p14:creationId xmlns:p14="http://schemas.microsoft.com/office/powerpoint/2010/main" val="252004238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274638"/>
            <a:ext cx="2074863" cy="58801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74638"/>
            <a:ext cx="6075362"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sldNum" sz="quarter" idx="10"/>
          </p:nvPr>
        </p:nvSpPr>
        <p:spPr>
          <a:ln/>
        </p:spPr>
        <p:txBody>
          <a:bodyPr/>
          <a:lstStyle>
            <a:lvl1pPr>
              <a:defRPr/>
            </a:lvl1pPr>
          </a:lstStyle>
          <a:p>
            <a:pPr>
              <a:defRPr/>
            </a:pPr>
            <a:fld id="{555E25EF-A6F1-44A9-B1C2-3E697D962E36}" type="slidenum">
              <a:rPr lang="en-GB"/>
              <a:pPr>
                <a:defRPr/>
              </a:pPr>
              <a:t>‹#›</a:t>
            </a:fld>
            <a:endParaRPr lang="en-GB"/>
          </a:p>
        </p:txBody>
      </p:sp>
    </p:spTree>
    <p:extLst>
      <p:ext uri="{BB962C8B-B14F-4D97-AF65-F5344CB8AC3E}">
        <p14:creationId xmlns:p14="http://schemas.microsoft.com/office/powerpoint/2010/main" val="82654924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125538"/>
            <a:ext cx="8229600" cy="5029200"/>
          </a:xfrm>
        </p:spPr>
        <p:txBody>
          <a:bodyPr/>
          <a:lstStyle/>
          <a:p>
            <a:pPr lvl="0"/>
            <a:endParaRPr lang="en-GB" noProof="0"/>
          </a:p>
        </p:txBody>
      </p:sp>
      <p:sp>
        <p:nvSpPr>
          <p:cNvPr id="4" name="Rectangle 3"/>
          <p:cNvSpPr>
            <a:spLocks noGrp="1" noChangeArrowheads="1"/>
          </p:cNvSpPr>
          <p:nvPr>
            <p:ph type="sldNum" sz="quarter" idx="10"/>
          </p:nvPr>
        </p:nvSpPr>
        <p:spPr>
          <a:ln/>
        </p:spPr>
        <p:txBody>
          <a:bodyPr/>
          <a:lstStyle>
            <a:lvl1pPr>
              <a:defRPr/>
            </a:lvl1pPr>
          </a:lstStyle>
          <a:p>
            <a:pPr>
              <a:defRPr/>
            </a:pPr>
            <a:fld id="{A06DD6DC-91DF-492C-A2CA-8772EA9BD3F5}" type="slidenum">
              <a:rPr lang="en-GB"/>
              <a:pPr>
                <a:defRPr/>
              </a:pPr>
              <a:t>‹#›</a:t>
            </a:fld>
            <a:endParaRPr lang="en-GB"/>
          </a:p>
        </p:txBody>
      </p:sp>
    </p:spTree>
    <p:extLst>
      <p:ext uri="{BB962C8B-B14F-4D97-AF65-F5344CB8AC3E}">
        <p14:creationId xmlns:p14="http://schemas.microsoft.com/office/powerpoint/2010/main" val="423021736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80400" cy="34607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125538"/>
            <a:ext cx="40386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125538"/>
            <a:ext cx="40386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sldNum" sz="quarter" idx="10"/>
          </p:nvPr>
        </p:nvSpPr>
        <p:spPr>
          <a:ln/>
        </p:spPr>
        <p:txBody>
          <a:bodyPr/>
          <a:lstStyle>
            <a:lvl1pPr>
              <a:defRPr/>
            </a:lvl1pPr>
          </a:lstStyle>
          <a:p>
            <a:fld id="{0EEC8196-2BA8-43D5-937C-7113726146F4}" type="slidenum">
              <a:rPr lang="en-GB" altLang="en-US"/>
              <a:pPr/>
              <a:t>‹#›</a:t>
            </a:fld>
            <a:endParaRPr lang="en-GB" altLang="en-US"/>
          </a:p>
        </p:txBody>
      </p:sp>
    </p:spTree>
    <p:extLst>
      <p:ext uri="{BB962C8B-B14F-4D97-AF65-F5344CB8AC3E}">
        <p14:creationId xmlns:p14="http://schemas.microsoft.com/office/powerpoint/2010/main" val="138880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3.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3.jpeg"/><Relationship Id="rId2" Type="http://schemas.openxmlformats.org/officeDocument/2006/relationships/slideLayout" Target="../slideLayouts/slideLayout26.xml"/><Relationship Id="rId16" Type="http://schemas.openxmlformats.org/officeDocument/2006/relationships/image" Target="../media/image2.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3.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2.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6" Type="http://schemas.openxmlformats.org/officeDocument/2006/relationships/image" Target="../media/image3.jpeg"/><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image" Target="../media/image2.jpeg"/><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17" Type="http://schemas.openxmlformats.org/officeDocument/2006/relationships/image" Target="../media/image3.jpeg"/><Relationship Id="rId2" Type="http://schemas.openxmlformats.org/officeDocument/2006/relationships/slideLayout" Target="../slideLayouts/slideLayout63.xml"/><Relationship Id="rId16" Type="http://schemas.openxmlformats.org/officeDocument/2006/relationships/image" Target="../media/image2.jpeg"/><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5" Type="http://schemas.openxmlformats.org/officeDocument/2006/relationships/image" Target="../media/image1.jpeg"/><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theme" Target="../theme/theme7.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2" Type="http://schemas.openxmlformats.org/officeDocument/2006/relationships/slideLayout" Target="../slideLayouts/slideLayout76.xml"/><Relationship Id="rId16" Type="http://schemas.openxmlformats.org/officeDocument/2006/relationships/image" Target="../media/image3.jpeg"/><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5" Type="http://schemas.openxmlformats.org/officeDocument/2006/relationships/image" Target="../media/image2.jpeg"/><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 Id="rId14" Type="http://schemas.openxmlformats.org/officeDocument/2006/relationships/image" Target="../media/image1.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slideLayout" Target="../slideLayouts/slideLayout99.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slideLayout" Target="../slideLayouts/slideLayout98.xml"/><Relationship Id="rId17" Type="http://schemas.openxmlformats.org/officeDocument/2006/relationships/image" Target="../media/image1.jpeg"/><Relationship Id="rId2" Type="http://schemas.openxmlformats.org/officeDocument/2006/relationships/slideLayout" Target="../slideLayouts/slideLayout88.xml"/><Relationship Id="rId16" Type="http://schemas.openxmlformats.org/officeDocument/2006/relationships/image" Target="../media/image3.jpeg"/><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5" Type="http://schemas.openxmlformats.org/officeDocument/2006/relationships/image" Target="../media/image2.jpeg"/><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95288" y="274638"/>
            <a:ext cx="82804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9" name="Rectangle 3"/>
          <p:cNvSpPr>
            <a:spLocks noGrp="1" noChangeArrowheads="1"/>
          </p:cNvSpPr>
          <p:nvPr>
            <p:ph type="body" idx="1"/>
          </p:nvPr>
        </p:nvSpPr>
        <p:spPr bwMode="auto">
          <a:xfrm>
            <a:off x="468313" y="1125538"/>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p:txBody>
      </p:sp>
      <p:sp>
        <p:nvSpPr>
          <p:cNvPr id="13" name="Slide Number Placeholder 12"/>
          <p:cNvSpPr>
            <a:spLocks noGrp="1" noChangeArrowheads="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ea typeface="+mn-ea"/>
                <a:cs typeface="+mn-cs"/>
              </a:defRPr>
            </a:lvl1pPr>
          </a:lstStyle>
          <a:p>
            <a:pPr>
              <a:defRPr/>
            </a:pPr>
            <a:fld id="{EE282522-79F2-4939-8B5B-923E370D4BE9}" type="slidenum">
              <a:rPr lang="en-GB"/>
              <a:pPr>
                <a:defRPr/>
              </a:pPr>
              <a:t>‹#›</a:t>
            </a:fld>
            <a:endParaRPr lang="en-GB"/>
          </a:p>
        </p:txBody>
      </p:sp>
      <p:pic>
        <p:nvPicPr>
          <p:cNvPr id="1031" name="Picture 7" descr="Logo-colou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2950"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71148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pitchFamily="34" charset="0"/>
        </a:defRPr>
      </a:lvl2pPr>
      <a:lvl3pPr algn="l" rtl="0" eaLnBrk="0" fontAlgn="base" hangingPunct="0">
        <a:spcBef>
          <a:spcPct val="0"/>
        </a:spcBef>
        <a:spcAft>
          <a:spcPct val="0"/>
        </a:spcAft>
        <a:defRPr sz="3200" b="1">
          <a:solidFill>
            <a:schemeClr val="bg1"/>
          </a:solidFill>
          <a:latin typeface="Arial" pitchFamily="34" charset="0"/>
        </a:defRPr>
      </a:lvl3pPr>
      <a:lvl4pPr algn="l" rtl="0" eaLnBrk="0" fontAlgn="base" hangingPunct="0">
        <a:spcBef>
          <a:spcPct val="0"/>
        </a:spcBef>
        <a:spcAft>
          <a:spcPct val="0"/>
        </a:spcAft>
        <a:defRPr sz="3200" b="1">
          <a:solidFill>
            <a:schemeClr val="bg1"/>
          </a:solidFill>
          <a:latin typeface="Arial" pitchFamily="34" charset="0"/>
        </a:defRPr>
      </a:lvl4pPr>
      <a:lvl5pPr algn="l" rtl="0" eaLnBrk="0" fontAlgn="base" hangingPunct="0">
        <a:spcBef>
          <a:spcPct val="0"/>
        </a:spcBef>
        <a:spcAft>
          <a:spcPct val="0"/>
        </a:spcAft>
        <a:defRPr sz="3200" b="1">
          <a:solidFill>
            <a:schemeClr val="bg1"/>
          </a:solidFill>
          <a:latin typeface="Arial" pitchFamily="34" charset="0"/>
        </a:defRPr>
      </a:lvl5pPr>
      <a:lvl6pPr marL="457200" algn="l" rtl="0" fontAlgn="base">
        <a:spcBef>
          <a:spcPct val="0"/>
        </a:spcBef>
        <a:spcAft>
          <a:spcPct val="0"/>
        </a:spcAft>
        <a:defRPr sz="3200" b="1">
          <a:solidFill>
            <a:schemeClr val="bg1"/>
          </a:solidFill>
          <a:latin typeface="Arial" pitchFamily="34" charset="0"/>
        </a:defRPr>
      </a:lvl6pPr>
      <a:lvl7pPr marL="914400" algn="l" rtl="0" fontAlgn="base">
        <a:spcBef>
          <a:spcPct val="0"/>
        </a:spcBef>
        <a:spcAft>
          <a:spcPct val="0"/>
        </a:spcAft>
        <a:defRPr sz="3200" b="1">
          <a:solidFill>
            <a:schemeClr val="bg1"/>
          </a:solidFill>
          <a:latin typeface="Arial" pitchFamily="34" charset="0"/>
        </a:defRPr>
      </a:lvl7pPr>
      <a:lvl8pPr marL="1371600" algn="l" rtl="0" fontAlgn="base">
        <a:spcBef>
          <a:spcPct val="0"/>
        </a:spcBef>
        <a:spcAft>
          <a:spcPct val="0"/>
        </a:spcAft>
        <a:defRPr sz="3200" b="1">
          <a:solidFill>
            <a:schemeClr val="bg1"/>
          </a:solidFill>
          <a:latin typeface="Arial" pitchFamily="34" charset="0"/>
        </a:defRPr>
      </a:lvl8pPr>
      <a:lvl9pPr marL="1828800" algn="l" rtl="0" fontAlgn="base">
        <a:spcBef>
          <a:spcPct val="0"/>
        </a:spcBef>
        <a:spcAft>
          <a:spcPct val="0"/>
        </a:spcAft>
        <a:defRPr sz="3200" b="1">
          <a:solidFill>
            <a:schemeClr val="bg1"/>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1C1C1C"/>
          </a:solidFill>
          <a:latin typeface="+mn-lt"/>
          <a:ea typeface="+mn-ea"/>
          <a:cs typeface="+mn-cs"/>
        </a:defRPr>
      </a:lvl2pPr>
      <a:lvl3pPr marL="1143000" indent="-228600" algn="l" rtl="0" eaLnBrk="0" fontAlgn="base" hangingPunct="0">
        <a:spcBef>
          <a:spcPct val="20000"/>
        </a:spcBef>
        <a:spcAft>
          <a:spcPct val="0"/>
        </a:spcAft>
        <a:buChar char="•"/>
        <a:defRPr sz="24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95288" y="274638"/>
            <a:ext cx="82804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9" name="Rectangle 3"/>
          <p:cNvSpPr>
            <a:spLocks noGrp="1" noChangeArrowheads="1"/>
          </p:cNvSpPr>
          <p:nvPr>
            <p:ph type="body" idx="1"/>
          </p:nvPr>
        </p:nvSpPr>
        <p:spPr bwMode="auto">
          <a:xfrm>
            <a:off x="468313" y="1125538"/>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p:txBody>
      </p:sp>
      <p:sp>
        <p:nvSpPr>
          <p:cNvPr id="13" name="Slide Number Placeholder 12"/>
          <p:cNvSpPr>
            <a:spLocks noGrp="1" noChangeArrowheads="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ea typeface="+mn-ea"/>
                <a:cs typeface="+mn-cs"/>
              </a:defRPr>
            </a:lvl1pPr>
          </a:lstStyle>
          <a:p>
            <a:pPr>
              <a:defRPr/>
            </a:pPr>
            <a:fld id="{EE282522-79F2-4939-8B5B-923E370D4BE9}" type="slidenum">
              <a:rPr lang="en-GB"/>
              <a:pPr>
                <a:defRPr/>
              </a:pPr>
              <a:t>‹#›</a:t>
            </a:fld>
            <a:endParaRPr lang="en-GB"/>
          </a:p>
        </p:txBody>
      </p:sp>
      <p:pic>
        <p:nvPicPr>
          <p:cNvPr id="1031" name="Picture 7" descr="Logo-colou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2950"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3133795"/>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pitchFamily="34" charset="0"/>
        </a:defRPr>
      </a:lvl2pPr>
      <a:lvl3pPr algn="l" rtl="0" eaLnBrk="0" fontAlgn="base" hangingPunct="0">
        <a:spcBef>
          <a:spcPct val="0"/>
        </a:spcBef>
        <a:spcAft>
          <a:spcPct val="0"/>
        </a:spcAft>
        <a:defRPr sz="3200" b="1">
          <a:solidFill>
            <a:schemeClr val="bg1"/>
          </a:solidFill>
          <a:latin typeface="Arial" pitchFamily="34" charset="0"/>
        </a:defRPr>
      </a:lvl3pPr>
      <a:lvl4pPr algn="l" rtl="0" eaLnBrk="0" fontAlgn="base" hangingPunct="0">
        <a:spcBef>
          <a:spcPct val="0"/>
        </a:spcBef>
        <a:spcAft>
          <a:spcPct val="0"/>
        </a:spcAft>
        <a:defRPr sz="3200" b="1">
          <a:solidFill>
            <a:schemeClr val="bg1"/>
          </a:solidFill>
          <a:latin typeface="Arial" pitchFamily="34" charset="0"/>
        </a:defRPr>
      </a:lvl4pPr>
      <a:lvl5pPr algn="l" rtl="0" eaLnBrk="0" fontAlgn="base" hangingPunct="0">
        <a:spcBef>
          <a:spcPct val="0"/>
        </a:spcBef>
        <a:spcAft>
          <a:spcPct val="0"/>
        </a:spcAft>
        <a:defRPr sz="3200" b="1">
          <a:solidFill>
            <a:schemeClr val="bg1"/>
          </a:solidFill>
          <a:latin typeface="Arial" pitchFamily="34" charset="0"/>
        </a:defRPr>
      </a:lvl5pPr>
      <a:lvl6pPr marL="457200" algn="l" rtl="0" fontAlgn="base">
        <a:spcBef>
          <a:spcPct val="0"/>
        </a:spcBef>
        <a:spcAft>
          <a:spcPct val="0"/>
        </a:spcAft>
        <a:defRPr sz="3200" b="1">
          <a:solidFill>
            <a:schemeClr val="bg1"/>
          </a:solidFill>
          <a:latin typeface="Arial" pitchFamily="34" charset="0"/>
        </a:defRPr>
      </a:lvl6pPr>
      <a:lvl7pPr marL="914400" algn="l" rtl="0" fontAlgn="base">
        <a:spcBef>
          <a:spcPct val="0"/>
        </a:spcBef>
        <a:spcAft>
          <a:spcPct val="0"/>
        </a:spcAft>
        <a:defRPr sz="3200" b="1">
          <a:solidFill>
            <a:schemeClr val="bg1"/>
          </a:solidFill>
          <a:latin typeface="Arial" pitchFamily="34" charset="0"/>
        </a:defRPr>
      </a:lvl7pPr>
      <a:lvl8pPr marL="1371600" algn="l" rtl="0" fontAlgn="base">
        <a:spcBef>
          <a:spcPct val="0"/>
        </a:spcBef>
        <a:spcAft>
          <a:spcPct val="0"/>
        </a:spcAft>
        <a:defRPr sz="3200" b="1">
          <a:solidFill>
            <a:schemeClr val="bg1"/>
          </a:solidFill>
          <a:latin typeface="Arial" pitchFamily="34" charset="0"/>
        </a:defRPr>
      </a:lvl8pPr>
      <a:lvl9pPr marL="1828800" algn="l" rtl="0" fontAlgn="base">
        <a:spcBef>
          <a:spcPct val="0"/>
        </a:spcBef>
        <a:spcAft>
          <a:spcPct val="0"/>
        </a:spcAft>
        <a:defRPr sz="3200" b="1">
          <a:solidFill>
            <a:schemeClr val="bg1"/>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1C1C1C"/>
          </a:solidFill>
          <a:latin typeface="+mn-lt"/>
          <a:ea typeface="+mn-ea"/>
          <a:cs typeface="+mn-cs"/>
        </a:defRPr>
      </a:lvl2pPr>
      <a:lvl3pPr marL="1143000" indent="-228600" algn="l" rtl="0" eaLnBrk="0" fontAlgn="base" hangingPunct="0">
        <a:spcBef>
          <a:spcPct val="20000"/>
        </a:spcBef>
        <a:spcAft>
          <a:spcPct val="0"/>
        </a:spcAft>
        <a:buChar char="•"/>
        <a:defRPr sz="24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95288" y="274638"/>
            <a:ext cx="82804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9" name="Rectangle 3"/>
          <p:cNvSpPr>
            <a:spLocks noGrp="1" noChangeArrowheads="1"/>
          </p:cNvSpPr>
          <p:nvPr>
            <p:ph type="body" idx="1"/>
          </p:nvPr>
        </p:nvSpPr>
        <p:spPr bwMode="auto">
          <a:xfrm>
            <a:off x="468313" y="1125538"/>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p:txBody>
      </p:sp>
      <p:sp>
        <p:nvSpPr>
          <p:cNvPr id="13" name="Slide Number Placeholder 12"/>
          <p:cNvSpPr>
            <a:spLocks noGrp="1" noChangeArrowheads="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ea typeface="+mn-ea"/>
              </a:defRPr>
            </a:lvl1pPr>
          </a:lstStyle>
          <a:p>
            <a:pPr>
              <a:defRPr/>
            </a:pPr>
            <a:fld id="{2C22EB81-17AE-402D-804D-C68A8F1627D4}" type="slidenum">
              <a:rPr lang="en-GB">
                <a:cs typeface="Arial Unicode MS"/>
              </a:rPr>
              <a:pPr>
                <a:defRPr/>
              </a:pPr>
              <a:t>‹#›</a:t>
            </a:fld>
            <a:endParaRPr lang="en-GB">
              <a:cs typeface="Arial Unicode MS"/>
            </a:endParaRPr>
          </a:p>
        </p:txBody>
      </p:sp>
      <p:pic>
        <p:nvPicPr>
          <p:cNvPr id="1031" name="Picture 7" descr="Logo-colou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092950"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6095625"/>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pitchFamily="34" charset="0"/>
        </a:defRPr>
      </a:lvl2pPr>
      <a:lvl3pPr algn="l" rtl="0" eaLnBrk="0" fontAlgn="base" hangingPunct="0">
        <a:spcBef>
          <a:spcPct val="0"/>
        </a:spcBef>
        <a:spcAft>
          <a:spcPct val="0"/>
        </a:spcAft>
        <a:defRPr sz="3200" b="1">
          <a:solidFill>
            <a:schemeClr val="bg1"/>
          </a:solidFill>
          <a:latin typeface="Arial" pitchFamily="34" charset="0"/>
        </a:defRPr>
      </a:lvl3pPr>
      <a:lvl4pPr algn="l" rtl="0" eaLnBrk="0" fontAlgn="base" hangingPunct="0">
        <a:spcBef>
          <a:spcPct val="0"/>
        </a:spcBef>
        <a:spcAft>
          <a:spcPct val="0"/>
        </a:spcAft>
        <a:defRPr sz="3200" b="1">
          <a:solidFill>
            <a:schemeClr val="bg1"/>
          </a:solidFill>
          <a:latin typeface="Arial" pitchFamily="34" charset="0"/>
        </a:defRPr>
      </a:lvl4pPr>
      <a:lvl5pPr algn="l" rtl="0" eaLnBrk="0" fontAlgn="base" hangingPunct="0">
        <a:spcBef>
          <a:spcPct val="0"/>
        </a:spcBef>
        <a:spcAft>
          <a:spcPct val="0"/>
        </a:spcAft>
        <a:defRPr sz="3200" b="1">
          <a:solidFill>
            <a:schemeClr val="bg1"/>
          </a:solidFill>
          <a:latin typeface="Arial" pitchFamily="34" charset="0"/>
        </a:defRPr>
      </a:lvl5pPr>
      <a:lvl6pPr marL="457200" algn="l" rtl="0" fontAlgn="base">
        <a:spcBef>
          <a:spcPct val="0"/>
        </a:spcBef>
        <a:spcAft>
          <a:spcPct val="0"/>
        </a:spcAft>
        <a:defRPr sz="3200" b="1">
          <a:solidFill>
            <a:schemeClr val="bg1"/>
          </a:solidFill>
          <a:latin typeface="Arial" pitchFamily="34" charset="0"/>
        </a:defRPr>
      </a:lvl6pPr>
      <a:lvl7pPr marL="914400" algn="l" rtl="0" fontAlgn="base">
        <a:spcBef>
          <a:spcPct val="0"/>
        </a:spcBef>
        <a:spcAft>
          <a:spcPct val="0"/>
        </a:spcAft>
        <a:defRPr sz="3200" b="1">
          <a:solidFill>
            <a:schemeClr val="bg1"/>
          </a:solidFill>
          <a:latin typeface="Arial" pitchFamily="34" charset="0"/>
        </a:defRPr>
      </a:lvl7pPr>
      <a:lvl8pPr marL="1371600" algn="l" rtl="0" fontAlgn="base">
        <a:spcBef>
          <a:spcPct val="0"/>
        </a:spcBef>
        <a:spcAft>
          <a:spcPct val="0"/>
        </a:spcAft>
        <a:defRPr sz="3200" b="1">
          <a:solidFill>
            <a:schemeClr val="bg1"/>
          </a:solidFill>
          <a:latin typeface="Arial" pitchFamily="34" charset="0"/>
        </a:defRPr>
      </a:lvl8pPr>
      <a:lvl9pPr marL="1828800" algn="l" rtl="0" fontAlgn="base">
        <a:spcBef>
          <a:spcPct val="0"/>
        </a:spcBef>
        <a:spcAft>
          <a:spcPct val="0"/>
        </a:spcAft>
        <a:defRPr sz="3200" b="1">
          <a:solidFill>
            <a:schemeClr val="bg1"/>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1C1C1C"/>
          </a:solidFill>
          <a:latin typeface="+mn-lt"/>
          <a:ea typeface="+mn-ea"/>
          <a:cs typeface="+mn-cs"/>
        </a:defRPr>
      </a:lvl2pPr>
      <a:lvl3pPr marL="1143000" indent="-228600" algn="l" rtl="0" eaLnBrk="0" fontAlgn="base" hangingPunct="0">
        <a:spcBef>
          <a:spcPct val="20000"/>
        </a:spcBef>
        <a:spcAft>
          <a:spcPct val="0"/>
        </a:spcAft>
        <a:buChar char="•"/>
        <a:defRPr sz="24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95288" y="274638"/>
            <a:ext cx="82804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9" name="Rectangle 3"/>
          <p:cNvSpPr>
            <a:spLocks noGrp="1" noChangeArrowheads="1"/>
          </p:cNvSpPr>
          <p:nvPr>
            <p:ph type="body" idx="1"/>
          </p:nvPr>
        </p:nvSpPr>
        <p:spPr bwMode="auto">
          <a:xfrm>
            <a:off x="468313" y="1125538"/>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p:txBody>
      </p:sp>
      <p:sp>
        <p:nvSpPr>
          <p:cNvPr id="13" name="Slide Number Placeholder 12"/>
          <p:cNvSpPr>
            <a:spLocks noGrp="1" noChangeArrowheads="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ea typeface="+mn-ea"/>
                <a:cs typeface="+mn-cs"/>
              </a:defRPr>
            </a:lvl1pPr>
          </a:lstStyle>
          <a:p>
            <a:pPr>
              <a:defRPr/>
            </a:pPr>
            <a:fld id="{EE282522-79F2-4939-8B5B-923E370D4BE9}" type="slidenum">
              <a:rPr lang="en-GB"/>
              <a:pPr>
                <a:defRPr/>
              </a:pPr>
              <a:t>‹#›</a:t>
            </a:fld>
            <a:endParaRPr lang="en-GB"/>
          </a:p>
        </p:txBody>
      </p:sp>
      <p:pic>
        <p:nvPicPr>
          <p:cNvPr id="1031" name="Picture 7" descr="Logo-colou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2950"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6943622"/>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pitchFamily="34" charset="0"/>
        </a:defRPr>
      </a:lvl2pPr>
      <a:lvl3pPr algn="l" rtl="0" eaLnBrk="0" fontAlgn="base" hangingPunct="0">
        <a:spcBef>
          <a:spcPct val="0"/>
        </a:spcBef>
        <a:spcAft>
          <a:spcPct val="0"/>
        </a:spcAft>
        <a:defRPr sz="3200" b="1">
          <a:solidFill>
            <a:schemeClr val="bg1"/>
          </a:solidFill>
          <a:latin typeface="Arial" pitchFamily="34" charset="0"/>
        </a:defRPr>
      </a:lvl3pPr>
      <a:lvl4pPr algn="l" rtl="0" eaLnBrk="0" fontAlgn="base" hangingPunct="0">
        <a:spcBef>
          <a:spcPct val="0"/>
        </a:spcBef>
        <a:spcAft>
          <a:spcPct val="0"/>
        </a:spcAft>
        <a:defRPr sz="3200" b="1">
          <a:solidFill>
            <a:schemeClr val="bg1"/>
          </a:solidFill>
          <a:latin typeface="Arial" pitchFamily="34" charset="0"/>
        </a:defRPr>
      </a:lvl4pPr>
      <a:lvl5pPr algn="l" rtl="0" eaLnBrk="0" fontAlgn="base" hangingPunct="0">
        <a:spcBef>
          <a:spcPct val="0"/>
        </a:spcBef>
        <a:spcAft>
          <a:spcPct val="0"/>
        </a:spcAft>
        <a:defRPr sz="3200" b="1">
          <a:solidFill>
            <a:schemeClr val="bg1"/>
          </a:solidFill>
          <a:latin typeface="Arial" pitchFamily="34" charset="0"/>
        </a:defRPr>
      </a:lvl5pPr>
      <a:lvl6pPr marL="457200" algn="l" rtl="0" fontAlgn="base">
        <a:spcBef>
          <a:spcPct val="0"/>
        </a:spcBef>
        <a:spcAft>
          <a:spcPct val="0"/>
        </a:spcAft>
        <a:defRPr sz="3200" b="1">
          <a:solidFill>
            <a:schemeClr val="bg1"/>
          </a:solidFill>
          <a:latin typeface="Arial" pitchFamily="34" charset="0"/>
        </a:defRPr>
      </a:lvl6pPr>
      <a:lvl7pPr marL="914400" algn="l" rtl="0" fontAlgn="base">
        <a:spcBef>
          <a:spcPct val="0"/>
        </a:spcBef>
        <a:spcAft>
          <a:spcPct val="0"/>
        </a:spcAft>
        <a:defRPr sz="3200" b="1">
          <a:solidFill>
            <a:schemeClr val="bg1"/>
          </a:solidFill>
          <a:latin typeface="Arial" pitchFamily="34" charset="0"/>
        </a:defRPr>
      </a:lvl7pPr>
      <a:lvl8pPr marL="1371600" algn="l" rtl="0" fontAlgn="base">
        <a:spcBef>
          <a:spcPct val="0"/>
        </a:spcBef>
        <a:spcAft>
          <a:spcPct val="0"/>
        </a:spcAft>
        <a:defRPr sz="3200" b="1">
          <a:solidFill>
            <a:schemeClr val="bg1"/>
          </a:solidFill>
          <a:latin typeface="Arial" pitchFamily="34" charset="0"/>
        </a:defRPr>
      </a:lvl8pPr>
      <a:lvl9pPr marL="1828800" algn="l" rtl="0" fontAlgn="base">
        <a:spcBef>
          <a:spcPct val="0"/>
        </a:spcBef>
        <a:spcAft>
          <a:spcPct val="0"/>
        </a:spcAft>
        <a:defRPr sz="3200" b="1">
          <a:solidFill>
            <a:schemeClr val="bg1"/>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1C1C1C"/>
          </a:solidFill>
          <a:latin typeface="+mn-lt"/>
          <a:ea typeface="+mn-ea"/>
          <a:cs typeface="+mn-cs"/>
        </a:defRPr>
      </a:lvl2pPr>
      <a:lvl3pPr marL="1143000" indent="-228600" algn="l" rtl="0" eaLnBrk="0" fontAlgn="base" hangingPunct="0">
        <a:spcBef>
          <a:spcPct val="20000"/>
        </a:spcBef>
        <a:spcAft>
          <a:spcPct val="0"/>
        </a:spcAft>
        <a:buChar char="•"/>
        <a:defRPr sz="24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95288" y="274638"/>
            <a:ext cx="82804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9" name="Rectangle 3"/>
          <p:cNvSpPr>
            <a:spLocks noGrp="1" noChangeArrowheads="1"/>
          </p:cNvSpPr>
          <p:nvPr>
            <p:ph type="body" idx="1"/>
          </p:nvPr>
        </p:nvSpPr>
        <p:spPr bwMode="auto">
          <a:xfrm>
            <a:off x="468313" y="1125538"/>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p:txBody>
      </p:sp>
      <p:sp>
        <p:nvSpPr>
          <p:cNvPr id="13" name="Slide Number Placeholder 12"/>
          <p:cNvSpPr>
            <a:spLocks noGrp="1" noChangeArrowheads="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ea typeface="+mn-ea"/>
                <a:cs typeface="+mn-cs"/>
              </a:defRPr>
            </a:lvl1pPr>
          </a:lstStyle>
          <a:p>
            <a:pPr>
              <a:defRPr/>
            </a:pPr>
            <a:fld id="{EE282522-79F2-4939-8B5B-923E370D4BE9}" type="slidenum">
              <a:rPr lang="en-GB"/>
              <a:pPr>
                <a:defRPr/>
              </a:pPr>
              <a:t>‹#›</a:t>
            </a:fld>
            <a:endParaRPr lang="en-GB"/>
          </a:p>
        </p:txBody>
      </p:sp>
      <p:pic>
        <p:nvPicPr>
          <p:cNvPr id="1031" name="Picture 7" descr="Logo-colou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2950"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9771583"/>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pitchFamily="34" charset="0"/>
        </a:defRPr>
      </a:lvl2pPr>
      <a:lvl3pPr algn="l" rtl="0" eaLnBrk="0" fontAlgn="base" hangingPunct="0">
        <a:spcBef>
          <a:spcPct val="0"/>
        </a:spcBef>
        <a:spcAft>
          <a:spcPct val="0"/>
        </a:spcAft>
        <a:defRPr sz="3200" b="1">
          <a:solidFill>
            <a:schemeClr val="bg1"/>
          </a:solidFill>
          <a:latin typeface="Arial" pitchFamily="34" charset="0"/>
        </a:defRPr>
      </a:lvl3pPr>
      <a:lvl4pPr algn="l" rtl="0" eaLnBrk="0" fontAlgn="base" hangingPunct="0">
        <a:spcBef>
          <a:spcPct val="0"/>
        </a:spcBef>
        <a:spcAft>
          <a:spcPct val="0"/>
        </a:spcAft>
        <a:defRPr sz="3200" b="1">
          <a:solidFill>
            <a:schemeClr val="bg1"/>
          </a:solidFill>
          <a:latin typeface="Arial" pitchFamily="34" charset="0"/>
        </a:defRPr>
      </a:lvl4pPr>
      <a:lvl5pPr algn="l" rtl="0" eaLnBrk="0" fontAlgn="base" hangingPunct="0">
        <a:spcBef>
          <a:spcPct val="0"/>
        </a:spcBef>
        <a:spcAft>
          <a:spcPct val="0"/>
        </a:spcAft>
        <a:defRPr sz="3200" b="1">
          <a:solidFill>
            <a:schemeClr val="bg1"/>
          </a:solidFill>
          <a:latin typeface="Arial" pitchFamily="34" charset="0"/>
        </a:defRPr>
      </a:lvl5pPr>
      <a:lvl6pPr marL="457200" algn="l" rtl="0" fontAlgn="base">
        <a:spcBef>
          <a:spcPct val="0"/>
        </a:spcBef>
        <a:spcAft>
          <a:spcPct val="0"/>
        </a:spcAft>
        <a:defRPr sz="3200" b="1">
          <a:solidFill>
            <a:schemeClr val="bg1"/>
          </a:solidFill>
          <a:latin typeface="Arial" pitchFamily="34" charset="0"/>
        </a:defRPr>
      </a:lvl6pPr>
      <a:lvl7pPr marL="914400" algn="l" rtl="0" fontAlgn="base">
        <a:spcBef>
          <a:spcPct val="0"/>
        </a:spcBef>
        <a:spcAft>
          <a:spcPct val="0"/>
        </a:spcAft>
        <a:defRPr sz="3200" b="1">
          <a:solidFill>
            <a:schemeClr val="bg1"/>
          </a:solidFill>
          <a:latin typeface="Arial" pitchFamily="34" charset="0"/>
        </a:defRPr>
      </a:lvl7pPr>
      <a:lvl8pPr marL="1371600" algn="l" rtl="0" fontAlgn="base">
        <a:spcBef>
          <a:spcPct val="0"/>
        </a:spcBef>
        <a:spcAft>
          <a:spcPct val="0"/>
        </a:spcAft>
        <a:defRPr sz="3200" b="1">
          <a:solidFill>
            <a:schemeClr val="bg1"/>
          </a:solidFill>
          <a:latin typeface="Arial" pitchFamily="34" charset="0"/>
        </a:defRPr>
      </a:lvl8pPr>
      <a:lvl9pPr marL="1828800" algn="l" rtl="0" fontAlgn="base">
        <a:spcBef>
          <a:spcPct val="0"/>
        </a:spcBef>
        <a:spcAft>
          <a:spcPct val="0"/>
        </a:spcAft>
        <a:defRPr sz="3200" b="1">
          <a:solidFill>
            <a:schemeClr val="bg1"/>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1C1C1C"/>
          </a:solidFill>
          <a:latin typeface="+mn-lt"/>
          <a:ea typeface="+mn-ea"/>
          <a:cs typeface="+mn-cs"/>
        </a:defRPr>
      </a:lvl2pPr>
      <a:lvl3pPr marL="1143000" indent="-228600" algn="l" rtl="0" eaLnBrk="0" fontAlgn="base" hangingPunct="0">
        <a:spcBef>
          <a:spcPct val="20000"/>
        </a:spcBef>
        <a:spcAft>
          <a:spcPct val="0"/>
        </a:spcAft>
        <a:buChar char="•"/>
        <a:defRPr sz="24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95288" y="274638"/>
            <a:ext cx="82804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9" name="Rectangle 3"/>
          <p:cNvSpPr>
            <a:spLocks noGrp="1" noChangeArrowheads="1"/>
          </p:cNvSpPr>
          <p:nvPr>
            <p:ph type="body" idx="1"/>
          </p:nvPr>
        </p:nvSpPr>
        <p:spPr bwMode="auto">
          <a:xfrm>
            <a:off x="468313" y="1125538"/>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p:txBody>
      </p:sp>
      <p:sp>
        <p:nvSpPr>
          <p:cNvPr id="13" name="Slide Number Placeholder 12"/>
          <p:cNvSpPr>
            <a:spLocks noGrp="1" noChangeArrowheads="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ea typeface="+mn-ea"/>
              </a:defRPr>
            </a:lvl1pPr>
          </a:lstStyle>
          <a:p>
            <a:pPr>
              <a:defRPr/>
            </a:pPr>
            <a:fld id="{2C22EB81-17AE-402D-804D-C68A8F1627D4}" type="slidenum">
              <a:rPr lang="en-GB">
                <a:cs typeface="Arial Unicode MS"/>
              </a:rPr>
              <a:pPr>
                <a:defRPr/>
              </a:pPr>
              <a:t>‹#›</a:t>
            </a:fld>
            <a:endParaRPr lang="en-GB">
              <a:cs typeface="Arial Unicode MS"/>
            </a:endParaRPr>
          </a:p>
        </p:txBody>
      </p:sp>
      <p:pic>
        <p:nvPicPr>
          <p:cNvPr id="1031" name="Picture 7" descr="Logo-colou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092950"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0311587"/>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pitchFamily="34" charset="0"/>
        </a:defRPr>
      </a:lvl2pPr>
      <a:lvl3pPr algn="l" rtl="0" eaLnBrk="0" fontAlgn="base" hangingPunct="0">
        <a:spcBef>
          <a:spcPct val="0"/>
        </a:spcBef>
        <a:spcAft>
          <a:spcPct val="0"/>
        </a:spcAft>
        <a:defRPr sz="3200" b="1">
          <a:solidFill>
            <a:schemeClr val="bg1"/>
          </a:solidFill>
          <a:latin typeface="Arial" pitchFamily="34" charset="0"/>
        </a:defRPr>
      </a:lvl3pPr>
      <a:lvl4pPr algn="l" rtl="0" eaLnBrk="0" fontAlgn="base" hangingPunct="0">
        <a:spcBef>
          <a:spcPct val="0"/>
        </a:spcBef>
        <a:spcAft>
          <a:spcPct val="0"/>
        </a:spcAft>
        <a:defRPr sz="3200" b="1">
          <a:solidFill>
            <a:schemeClr val="bg1"/>
          </a:solidFill>
          <a:latin typeface="Arial" pitchFamily="34" charset="0"/>
        </a:defRPr>
      </a:lvl4pPr>
      <a:lvl5pPr algn="l" rtl="0" eaLnBrk="0" fontAlgn="base" hangingPunct="0">
        <a:spcBef>
          <a:spcPct val="0"/>
        </a:spcBef>
        <a:spcAft>
          <a:spcPct val="0"/>
        </a:spcAft>
        <a:defRPr sz="3200" b="1">
          <a:solidFill>
            <a:schemeClr val="bg1"/>
          </a:solidFill>
          <a:latin typeface="Arial" pitchFamily="34" charset="0"/>
        </a:defRPr>
      </a:lvl5pPr>
      <a:lvl6pPr marL="457200" algn="l" rtl="0" fontAlgn="base">
        <a:spcBef>
          <a:spcPct val="0"/>
        </a:spcBef>
        <a:spcAft>
          <a:spcPct val="0"/>
        </a:spcAft>
        <a:defRPr sz="3200" b="1">
          <a:solidFill>
            <a:schemeClr val="bg1"/>
          </a:solidFill>
          <a:latin typeface="Arial" pitchFamily="34" charset="0"/>
        </a:defRPr>
      </a:lvl6pPr>
      <a:lvl7pPr marL="914400" algn="l" rtl="0" fontAlgn="base">
        <a:spcBef>
          <a:spcPct val="0"/>
        </a:spcBef>
        <a:spcAft>
          <a:spcPct val="0"/>
        </a:spcAft>
        <a:defRPr sz="3200" b="1">
          <a:solidFill>
            <a:schemeClr val="bg1"/>
          </a:solidFill>
          <a:latin typeface="Arial" pitchFamily="34" charset="0"/>
        </a:defRPr>
      </a:lvl7pPr>
      <a:lvl8pPr marL="1371600" algn="l" rtl="0" fontAlgn="base">
        <a:spcBef>
          <a:spcPct val="0"/>
        </a:spcBef>
        <a:spcAft>
          <a:spcPct val="0"/>
        </a:spcAft>
        <a:defRPr sz="3200" b="1">
          <a:solidFill>
            <a:schemeClr val="bg1"/>
          </a:solidFill>
          <a:latin typeface="Arial" pitchFamily="34" charset="0"/>
        </a:defRPr>
      </a:lvl8pPr>
      <a:lvl9pPr marL="1828800" algn="l" rtl="0" fontAlgn="base">
        <a:spcBef>
          <a:spcPct val="0"/>
        </a:spcBef>
        <a:spcAft>
          <a:spcPct val="0"/>
        </a:spcAft>
        <a:defRPr sz="3200" b="1">
          <a:solidFill>
            <a:schemeClr val="bg1"/>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1C1C1C"/>
          </a:solidFill>
          <a:latin typeface="+mn-lt"/>
          <a:ea typeface="+mn-ea"/>
          <a:cs typeface="+mn-cs"/>
        </a:defRPr>
      </a:lvl2pPr>
      <a:lvl3pPr marL="1143000" indent="-228600" algn="l" rtl="0" eaLnBrk="0" fontAlgn="base" hangingPunct="0">
        <a:spcBef>
          <a:spcPct val="20000"/>
        </a:spcBef>
        <a:spcAft>
          <a:spcPct val="0"/>
        </a:spcAft>
        <a:buChar char="•"/>
        <a:defRPr sz="24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95288" y="274638"/>
            <a:ext cx="82804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9" name="Rectangle 3"/>
          <p:cNvSpPr>
            <a:spLocks noGrp="1" noChangeArrowheads="1"/>
          </p:cNvSpPr>
          <p:nvPr>
            <p:ph type="body" idx="1"/>
          </p:nvPr>
        </p:nvSpPr>
        <p:spPr bwMode="auto">
          <a:xfrm>
            <a:off x="468313" y="1125538"/>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p:txBody>
      </p:sp>
      <p:sp>
        <p:nvSpPr>
          <p:cNvPr id="13" name="Slide Number Placeholder 12"/>
          <p:cNvSpPr>
            <a:spLocks noGrp="1" noChangeArrowheads="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ea typeface="+mn-ea"/>
                <a:cs typeface="+mn-cs"/>
              </a:defRPr>
            </a:lvl1pPr>
          </a:lstStyle>
          <a:p>
            <a:pPr>
              <a:defRPr/>
            </a:pPr>
            <a:fld id="{EE282522-79F2-4939-8B5B-923E370D4BE9}" type="slidenum">
              <a:rPr lang="en-GB"/>
              <a:pPr>
                <a:defRPr/>
              </a:pPr>
              <a:t>‹#›</a:t>
            </a:fld>
            <a:endParaRPr lang="en-GB"/>
          </a:p>
        </p:txBody>
      </p:sp>
      <p:pic>
        <p:nvPicPr>
          <p:cNvPr id="1031" name="Picture 7" descr="Logo-colou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2950"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6594591"/>
      </p:ext>
    </p:extLst>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 id="2147483941" r:id="rId9"/>
    <p:sldLayoutId id="2147483942" r:id="rId10"/>
    <p:sldLayoutId id="2147483943" r:id="rId11"/>
    <p:sldLayoutId id="2147483944" r:id="rId12"/>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pitchFamily="34" charset="0"/>
        </a:defRPr>
      </a:lvl2pPr>
      <a:lvl3pPr algn="l" rtl="0" eaLnBrk="0" fontAlgn="base" hangingPunct="0">
        <a:spcBef>
          <a:spcPct val="0"/>
        </a:spcBef>
        <a:spcAft>
          <a:spcPct val="0"/>
        </a:spcAft>
        <a:defRPr sz="3200" b="1">
          <a:solidFill>
            <a:schemeClr val="bg1"/>
          </a:solidFill>
          <a:latin typeface="Arial" pitchFamily="34" charset="0"/>
        </a:defRPr>
      </a:lvl3pPr>
      <a:lvl4pPr algn="l" rtl="0" eaLnBrk="0" fontAlgn="base" hangingPunct="0">
        <a:spcBef>
          <a:spcPct val="0"/>
        </a:spcBef>
        <a:spcAft>
          <a:spcPct val="0"/>
        </a:spcAft>
        <a:defRPr sz="3200" b="1">
          <a:solidFill>
            <a:schemeClr val="bg1"/>
          </a:solidFill>
          <a:latin typeface="Arial" pitchFamily="34" charset="0"/>
        </a:defRPr>
      </a:lvl4pPr>
      <a:lvl5pPr algn="l" rtl="0" eaLnBrk="0" fontAlgn="base" hangingPunct="0">
        <a:spcBef>
          <a:spcPct val="0"/>
        </a:spcBef>
        <a:spcAft>
          <a:spcPct val="0"/>
        </a:spcAft>
        <a:defRPr sz="3200" b="1">
          <a:solidFill>
            <a:schemeClr val="bg1"/>
          </a:solidFill>
          <a:latin typeface="Arial" pitchFamily="34" charset="0"/>
        </a:defRPr>
      </a:lvl5pPr>
      <a:lvl6pPr marL="457200" algn="l" rtl="0" fontAlgn="base">
        <a:spcBef>
          <a:spcPct val="0"/>
        </a:spcBef>
        <a:spcAft>
          <a:spcPct val="0"/>
        </a:spcAft>
        <a:defRPr sz="3200" b="1">
          <a:solidFill>
            <a:schemeClr val="bg1"/>
          </a:solidFill>
          <a:latin typeface="Arial" pitchFamily="34" charset="0"/>
        </a:defRPr>
      </a:lvl6pPr>
      <a:lvl7pPr marL="914400" algn="l" rtl="0" fontAlgn="base">
        <a:spcBef>
          <a:spcPct val="0"/>
        </a:spcBef>
        <a:spcAft>
          <a:spcPct val="0"/>
        </a:spcAft>
        <a:defRPr sz="3200" b="1">
          <a:solidFill>
            <a:schemeClr val="bg1"/>
          </a:solidFill>
          <a:latin typeface="Arial" pitchFamily="34" charset="0"/>
        </a:defRPr>
      </a:lvl7pPr>
      <a:lvl8pPr marL="1371600" algn="l" rtl="0" fontAlgn="base">
        <a:spcBef>
          <a:spcPct val="0"/>
        </a:spcBef>
        <a:spcAft>
          <a:spcPct val="0"/>
        </a:spcAft>
        <a:defRPr sz="3200" b="1">
          <a:solidFill>
            <a:schemeClr val="bg1"/>
          </a:solidFill>
          <a:latin typeface="Arial" pitchFamily="34" charset="0"/>
        </a:defRPr>
      </a:lvl8pPr>
      <a:lvl9pPr marL="1828800" algn="l" rtl="0" fontAlgn="base">
        <a:spcBef>
          <a:spcPct val="0"/>
        </a:spcBef>
        <a:spcAft>
          <a:spcPct val="0"/>
        </a:spcAft>
        <a:defRPr sz="3200" b="1">
          <a:solidFill>
            <a:schemeClr val="bg1"/>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1C1C1C"/>
          </a:solidFill>
          <a:latin typeface="+mn-lt"/>
          <a:ea typeface="+mn-ea"/>
          <a:cs typeface="+mn-cs"/>
        </a:defRPr>
      </a:lvl2pPr>
      <a:lvl3pPr marL="1143000" indent="-228600" algn="l" rtl="0" eaLnBrk="0" fontAlgn="base" hangingPunct="0">
        <a:spcBef>
          <a:spcPct val="20000"/>
        </a:spcBef>
        <a:spcAft>
          <a:spcPct val="0"/>
        </a:spcAft>
        <a:buChar char="•"/>
        <a:defRPr sz="24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7"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8600" y="5791200"/>
            <a:ext cx="17510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3"/>
          <p:cNvSpPr>
            <a:spLocks noGrp="1" noChangeArrowheads="1"/>
          </p:cNvSpPr>
          <p:nvPr>
            <p:ph type="body" idx="1"/>
          </p:nvPr>
        </p:nvSpPr>
        <p:spPr bwMode="auto">
          <a:xfrm>
            <a:off x="468313" y="1125538"/>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p:txBody>
      </p:sp>
      <p:sp>
        <p:nvSpPr>
          <p:cNvPr id="13" name="Slide Number Placeholder 12"/>
          <p:cNvSpPr>
            <a:spLocks noGrp="1" noChangeArrowheads="1"/>
          </p:cNvSpPr>
          <p:nvPr>
            <p:ph type="sldNum" sz="quarter" idx="4"/>
          </p:nvPr>
        </p:nvSpPr>
        <p:spPr bwMode="auto">
          <a:xfrm>
            <a:off x="7010400" y="63817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ea typeface="+mn-ea"/>
                <a:cs typeface="+mn-cs"/>
              </a:defRPr>
            </a:lvl1pPr>
          </a:lstStyle>
          <a:p>
            <a:pPr fontAlgn="base">
              <a:spcBef>
                <a:spcPct val="0"/>
              </a:spcBef>
              <a:spcAft>
                <a:spcPct val="0"/>
              </a:spcAft>
              <a:defRPr/>
            </a:pPr>
            <a:fld id="{EE282522-79F2-4939-8B5B-923E370D4BE9}" type="slidenum">
              <a:rPr lang="en-GB">
                <a:solidFill>
                  <a:srgbClr val="000000"/>
                </a:solidFill>
                <a:sym typeface="Gill Sans" pitchFamily="-1" charset="0"/>
              </a:rPr>
              <a:pPr fontAlgn="base">
                <a:spcBef>
                  <a:spcPct val="0"/>
                </a:spcBef>
                <a:spcAft>
                  <a:spcPct val="0"/>
                </a:spcAft>
                <a:defRPr/>
              </a:pPr>
              <a:t>‹#›</a:t>
            </a:fld>
            <a:endParaRPr lang="en-GB">
              <a:solidFill>
                <a:srgbClr val="000000"/>
              </a:solidFill>
              <a:sym typeface="Gill Sans" pitchFamily="-1" charset="0"/>
            </a:endParaRPr>
          </a:p>
        </p:txBody>
      </p:sp>
      <p:pic>
        <p:nvPicPr>
          <p:cNvPr id="1031" name="Picture 7" descr="Logo-colou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2950" y="6021388"/>
            <a:ext cx="187483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52400" y="0"/>
            <a:ext cx="88392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23528" y="245268"/>
            <a:ext cx="82804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dirty="0"/>
              <a:t>Click to edit Master title style</a:t>
            </a:r>
          </a:p>
        </p:txBody>
      </p:sp>
    </p:spTree>
    <p:extLst>
      <p:ext uri="{BB962C8B-B14F-4D97-AF65-F5344CB8AC3E}">
        <p14:creationId xmlns:p14="http://schemas.microsoft.com/office/powerpoint/2010/main" val="1271911948"/>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 id="2147483986" r:id="rId13"/>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pitchFamily="34" charset="0"/>
        </a:defRPr>
      </a:lvl2pPr>
      <a:lvl3pPr algn="l" rtl="0" eaLnBrk="0" fontAlgn="base" hangingPunct="0">
        <a:spcBef>
          <a:spcPct val="0"/>
        </a:spcBef>
        <a:spcAft>
          <a:spcPct val="0"/>
        </a:spcAft>
        <a:defRPr sz="3200" b="1">
          <a:solidFill>
            <a:schemeClr val="bg1"/>
          </a:solidFill>
          <a:latin typeface="Arial" pitchFamily="34" charset="0"/>
        </a:defRPr>
      </a:lvl3pPr>
      <a:lvl4pPr algn="l" rtl="0" eaLnBrk="0" fontAlgn="base" hangingPunct="0">
        <a:spcBef>
          <a:spcPct val="0"/>
        </a:spcBef>
        <a:spcAft>
          <a:spcPct val="0"/>
        </a:spcAft>
        <a:defRPr sz="3200" b="1">
          <a:solidFill>
            <a:schemeClr val="bg1"/>
          </a:solidFill>
          <a:latin typeface="Arial" pitchFamily="34" charset="0"/>
        </a:defRPr>
      </a:lvl4pPr>
      <a:lvl5pPr algn="l" rtl="0" eaLnBrk="0" fontAlgn="base" hangingPunct="0">
        <a:spcBef>
          <a:spcPct val="0"/>
        </a:spcBef>
        <a:spcAft>
          <a:spcPct val="0"/>
        </a:spcAft>
        <a:defRPr sz="3200" b="1">
          <a:solidFill>
            <a:schemeClr val="bg1"/>
          </a:solidFill>
          <a:latin typeface="Arial" pitchFamily="34" charset="0"/>
        </a:defRPr>
      </a:lvl5pPr>
      <a:lvl6pPr marL="457200" algn="l" rtl="0" fontAlgn="base">
        <a:spcBef>
          <a:spcPct val="0"/>
        </a:spcBef>
        <a:spcAft>
          <a:spcPct val="0"/>
        </a:spcAft>
        <a:defRPr sz="3200" b="1">
          <a:solidFill>
            <a:schemeClr val="bg1"/>
          </a:solidFill>
          <a:latin typeface="Arial" pitchFamily="34" charset="0"/>
        </a:defRPr>
      </a:lvl6pPr>
      <a:lvl7pPr marL="914400" algn="l" rtl="0" fontAlgn="base">
        <a:spcBef>
          <a:spcPct val="0"/>
        </a:spcBef>
        <a:spcAft>
          <a:spcPct val="0"/>
        </a:spcAft>
        <a:defRPr sz="3200" b="1">
          <a:solidFill>
            <a:schemeClr val="bg1"/>
          </a:solidFill>
          <a:latin typeface="Arial" pitchFamily="34" charset="0"/>
        </a:defRPr>
      </a:lvl7pPr>
      <a:lvl8pPr marL="1371600" algn="l" rtl="0" fontAlgn="base">
        <a:spcBef>
          <a:spcPct val="0"/>
        </a:spcBef>
        <a:spcAft>
          <a:spcPct val="0"/>
        </a:spcAft>
        <a:defRPr sz="3200" b="1">
          <a:solidFill>
            <a:schemeClr val="bg1"/>
          </a:solidFill>
          <a:latin typeface="Arial" pitchFamily="34" charset="0"/>
        </a:defRPr>
      </a:lvl8pPr>
      <a:lvl9pPr marL="1828800" algn="l" rtl="0" fontAlgn="base">
        <a:spcBef>
          <a:spcPct val="0"/>
        </a:spcBef>
        <a:spcAft>
          <a:spcPct val="0"/>
        </a:spcAft>
        <a:defRPr sz="3200" b="1">
          <a:solidFill>
            <a:schemeClr val="bg1"/>
          </a:solidFill>
          <a:latin typeface="Arial" pitchFamily="34"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1C1C1C"/>
          </a:solidFill>
          <a:latin typeface="+mn-lt"/>
          <a:ea typeface="+mn-ea"/>
          <a:cs typeface="+mn-cs"/>
        </a:defRPr>
      </a:lvl2pPr>
      <a:lvl3pPr marL="1143000" indent="-228600" algn="l" rtl="0" eaLnBrk="0" fontAlgn="base" hangingPunct="0">
        <a:spcBef>
          <a:spcPct val="20000"/>
        </a:spcBef>
        <a:spcAft>
          <a:spcPct val="0"/>
        </a:spcAft>
        <a:buChar char="•"/>
        <a:defRPr sz="2400">
          <a:solidFill>
            <a:schemeClr val="bg2"/>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5.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3.wdp"/></Relationships>
</file>

<file path=ppt/slides/_rels/slide12.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6.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www.google.co.uk/imgres?imgurl=http://findingfatherslove.com/wp-content/uploads/2012/04/Solution.jpg&amp;imgrefurl=http://findingfatherslove.com/one-solution/&amp;usg=__1sm0N-84IESlP9r3EaTIPqvWSkU=&amp;h=600&amp;w=800&amp;sz=94&amp;hl=en&amp;start=1&amp;zoom=1&amp;tbnid=BDVJGKp2ri1IdM:&amp;tbnh=107&amp;tbnw=143&amp;ei=gqfbUYLCFunu0gWvz4H4Cw&amp;prev=/search?q=solution&amp;hl=en-GB&amp;gbv=2&amp;tbm=isch&amp;itbs=1&amp;sa=X&amp;ved=0CCwQrQMwAA" TargetMode="External"/><Relationship Id="rId7" Type="http://schemas.openxmlformats.org/officeDocument/2006/relationships/hyperlink" Target="http://www.google.co.uk/imgres?imgurl=http://www.clicktools.com//wp-content/uploads/2012/03/toolbox-support.jpg&amp;imgrefurl=http://www.clicktools.com/who-uses-clicktools/support-toolbox/&amp;usg=__5g9mXfny5Lq4tS9zMxcyUiQ4FQ0=&amp;h=362&amp;w=359&amp;sz=29&amp;hl=en&amp;start=18&amp;zoom=1&amp;tbnid=C_mOY7E49m7DzM:&amp;tbnh=121&amp;tbnw=120&amp;ei=6KfbUerKOImY0AWe-4CoBA&amp;prev=/search?q=toolbox&amp;hl=en-GB&amp;gbv=2&amp;tbm=isch&amp;itbs=1&amp;sa=X&amp;ved=0CE4QrQMwEQ" TargetMode="External"/><Relationship Id="rId2" Type="http://schemas.openxmlformats.org/officeDocument/2006/relationships/notesSlide" Target="../notesSlides/notesSlide4.xml"/><Relationship Id="rId1" Type="http://schemas.openxmlformats.org/officeDocument/2006/relationships/slideLayout" Target="../slideLayouts/slideLayout81.xml"/><Relationship Id="rId6" Type="http://schemas.openxmlformats.org/officeDocument/2006/relationships/image" Target="../media/image6.jpeg"/><Relationship Id="rId5" Type="http://schemas.openxmlformats.org/officeDocument/2006/relationships/hyperlink" Target="http://www.google.co.uk/imgres?imgurl=http://www.shiineacademy.com/new/images/stories/solution.png&amp;imgrefurl=http://www.shiineacademy.com/new/index.php/component/content/article/17-slideshow/46-habit-2-they-come-up-with-a-solution.html&amp;usg=__uQU4m5Jn8R39ljGhE8S36mRfQlc=&amp;h=481&amp;w=641&amp;sz=554&amp;hl=en&amp;start=2&amp;zoom=1&amp;tbnid=LQ25uArjcLbv4M:&amp;tbnh=103&amp;tbnw=137&amp;ei=gqfbUYLCFunu0gWvz4H4Cw&amp;prev=/search?q=solution&amp;hl=en-GB&amp;gbv=2&amp;tbm=isch&amp;itbs=1&amp;sa=X&amp;ved=0CC4QrQMwAQ" TargetMode="Externa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ctrTitle"/>
          </p:nvPr>
        </p:nvSpPr>
        <p:spPr>
          <a:xfrm>
            <a:off x="214313" y="1307490"/>
            <a:ext cx="8642350" cy="2520950"/>
          </a:xfrm>
        </p:spPr>
        <p:txBody>
          <a:bodyPr/>
          <a:lstStyle/>
          <a:p>
            <a:pPr algn="ctr" eaLnBrk="1" hangingPunct="1">
              <a:defRPr/>
            </a:pPr>
            <a:r>
              <a:rPr lang="en-GB" altLang="en-US" b="1" dirty="0">
                <a:solidFill>
                  <a:schemeClr val="folHlink"/>
                </a:solidFill>
              </a:rPr>
              <a:t/>
            </a:r>
            <a:br>
              <a:rPr lang="en-GB" altLang="en-US" b="1" dirty="0">
                <a:solidFill>
                  <a:schemeClr val="folHlink"/>
                </a:solidFill>
              </a:rPr>
            </a:br>
            <a:r>
              <a:rPr lang="en-GB" altLang="en-US" b="1" dirty="0">
                <a:solidFill>
                  <a:schemeClr val="folHlink"/>
                </a:solidFill>
              </a:rPr>
              <a:t> </a:t>
            </a:r>
            <a:r>
              <a:rPr lang="en-GB" altLang="en-US" sz="4800" b="1" dirty="0">
                <a:solidFill>
                  <a:schemeClr val="folHlink"/>
                </a:solidFill>
              </a:rPr>
              <a:t>Signs of Safety</a:t>
            </a:r>
            <a:r>
              <a:rPr lang="en-GB" altLang="en-US" b="1" dirty="0">
                <a:solidFill>
                  <a:schemeClr val="folHlink"/>
                </a:solidFill>
                <a:effectLst/>
              </a:rPr>
              <a:t/>
            </a:r>
            <a:br>
              <a:rPr lang="en-GB" altLang="en-US" b="1" dirty="0">
                <a:solidFill>
                  <a:schemeClr val="folHlink"/>
                </a:solidFill>
                <a:effectLst/>
              </a:rPr>
            </a:br>
            <a:r>
              <a:rPr lang="en-GB" altLang="en-US" sz="4000" b="1" i="1" dirty="0">
                <a:effectLst/>
              </a:rPr>
              <a:t>W</a:t>
            </a:r>
            <a:r>
              <a:rPr lang="en-GB" altLang="en-US" sz="4000" b="1" i="1" dirty="0" smtClean="0">
                <a:effectLst/>
              </a:rPr>
              <a:t>orking </a:t>
            </a:r>
            <a:r>
              <a:rPr lang="en-GB" altLang="en-US" sz="4000" b="1" i="1" dirty="0">
                <a:effectLst/>
              </a:rPr>
              <a:t>in partnership</a:t>
            </a:r>
            <a:r>
              <a:rPr lang="en-US" altLang="en-US" sz="4000" b="1" i="1" dirty="0">
                <a:effectLst/>
              </a:rPr>
              <a:t> </a:t>
            </a:r>
            <a:r>
              <a:rPr lang="en-GB" altLang="en-US" sz="4000" b="1" i="1" dirty="0">
                <a:effectLst/>
              </a:rPr>
              <a:t>with</a:t>
            </a:r>
            <a:br>
              <a:rPr lang="en-GB" altLang="en-US" sz="4000" b="1" i="1" dirty="0">
                <a:effectLst/>
              </a:rPr>
            </a:br>
            <a:r>
              <a:rPr lang="en-GB" altLang="en-US" sz="4000" b="1" i="1" dirty="0">
                <a:effectLst/>
              </a:rPr>
              <a:t>Children and Families</a:t>
            </a:r>
            <a:r>
              <a:rPr lang="en-GB" altLang="en-US" dirty="0"/>
              <a:t> </a:t>
            </a:r>
            <a:r>
              <a:rPr lang="en-GB" altLang="en-US" b="1" dirty="0">
                <a:solidFill>
                  <a:schemeClr val="tx1"/>
                </a:solidFill>
                <a:effectLst/>
              </a:rPr>
              <a:t/>
            </a:r>
            <a:br>
              <a:rPr lang="en-GB" altLang="en-US" b="1" dirty="0">
                <a:solidFill>
                  <a:schemeClr val="tx1"/>
                </a:solidFill>
                <a:effectLst/>
              </a:rPr>
            </a:br>
            <a:r>
              <a:rPr lang="en-GB" altLang="en-US" b="1" dirty="0"/>
              <a:t/>
            </a:r>
            <a:br>
              <a:rPr lang="en-GB" altLang="en-US" b="1" dirty="0"/>
            </a:br>
            <a:endParaRPr lang="en-US" altLang="en-US" sz="3200" b="1" dirty="0">
              <a:solidFill>
                <a:schemeClr val="bg2"/>
              </a:solidFill>
            </a:endParaRPr>
          </a:p>
        </p:txBody>
      </p:sp>
      <p:sp>
        <p:nvSpPr>
          <p:cNvPr id="3075" name="Rectangle 3"/>
          <p:cNvSpPr>
            <a:spLocks noGrp="1" noChangeArrowheads="1"/>
          </p:cNvSpPr>
          <p:nvPr>
            <p:ph type="subTitle" idx="1"/>
          </p:nvPr>
        </p:nvSpPr>
        <p:spPr>
          <a:xfrm>
            <a:off x="719138" y="4221163"/>
            <a:ext cx="7632700" cy="1223962"/>
          </a:xfrm>
        </p:spPr>
        <p:txBody>
          <a:bodyPr/>
          <a:lstStyle/>
          <a:p>
            <a:pPr eaLnBrk="1" hangingPunct="1">
              <a:lnSpc>
                <a:spcPct val="90000"/>
              </a:lnSpc>
            </a:pPr>
            <a:r>
              <a:rPr lang="en-US" altLang="en-US" i="1" dirty="0" smtClean="0">
                <a:effectLst/>
              </a:rPr>
              <a:t>Helen Watson</a:t>
            </a:r>
          </a:p>
          <a:p>
            <a:pPr eaLnBrk="1" hangingPunct="1">
              <a:lnSpc>
                <a:spcPct val="90000"/>
              </a:lnSpc>
            </a:pPr>
            <a:r>
              <a:rPr lang="en-US" altLang="en-US" i="1" dirty="0" smtClean="0">
                <a:effectLst/>
              </a:rPr>
              <a:t>DSL Network, 14</a:t>
            </a:r>
            <a:r>
              <a:rPr lang="en-US" altLang="en-US" i="1" baseline="30000" dirty="0" smtClean="0">
                <a:effectLst/>
              </a:rPr>
              <a:t>th</a:t>
            </a:r>
            <a:r>
              <a:rPr lang="en-US" altLang="en-US" i="1" dirty="0" smtClean="0">
                <a:effectLst/>
              </a:rPr>
              <a:t> October 2020</a:t>
            </a:r>
          </a:p>
        </p:txBody>
      </p:sp>
      <p:sp>
        <p:nvSpPr>
          <p:cNvPr id="3076" name="Rectangle 2"/>
          <p:cNvSpPr>
            <a:spLocks noChangeArrowheads="1"/>
          </p:cNvSpPr>
          <p:nvPr/>
        </p:nvSpPr>
        <p:spPr bwMode="auto">
          <a:xfrm flipV="1">
            <a:off x="395288" y="908050"/>
            <a:ext cx="828040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lstStyle>
            <a:lvl1pPr eaLnBrk="0" hangingPunct="0">
              <a:spcBef>
                <a:spcPct val="20000"/>
              </a:spcBef>
              <a:buClr>
                <a:schemeClr val="folHlink"/>
              </a:buClr>
              <a:buFont typeface="Wingdings" pitchFamily="2" charset="2"/>
              <a:buChar char="Ø"/>
              <a:defRPr sz="3200">
                <a:solidFill>
                  <a:schemeClr val="tx1"/>
                </a:solidFill>
                <a:latin typeface="Arial" pitchFamily="34" charset="0"/>
                <a:ea typeface="Arial Unicode MS" pitchFamily="34" charset="-128"/>
                <a:cs typeface="Arial Unicode MS" pitchFamily="34" charset="-128"/>
              </a:defRPr>
            </a:lvl1pPr>
            <a:lvl2pPr marL="742950" indent="-285750" eaLnBrk="0" hangingPunct="0">
              <a:spcBef>
                <a:spcPct val="20000"/>
              </a:spcBef>
              <a:buChar char="–"/>
              <a:defRPr sz="2800">
                <a:solidFill>
                  <a:srgbClr val="1C1C1C"/>
                </a:solidFill>
                <a:latin typeface="Arial" pitchFamily="34" charset="0"/>
                <a:ea typeface="Arial Unicode MS" pitchFamily="34" charset="-128"/>
                <a:cs typeface="Arial Unicode MS" pitchFamily="34" charset="-128"/>
              </a:defRPr>
            </a:lvl2pPr>
            <a:lvl3pPr marL="1143000" indent="-228600" eaLnBrk="0" hangingPunct="0">
              <a:spcBef>
                <a:spcPct val="20000"/>
              </a:spcBef>
              <a:buChar char="•"/>
              <a:defRPr sz="2400">
                <a:solidFill>
                  <a:schemeClr val="bg2"/>
                </a:solidFill>
                <a:latin typeface="Arial" pitchFamily="34" charset="0"/>
                <a:ea typeface="Arial Unicode MS" pitchFamily="34" charset="-128"/>
                <a:cs typeface="Arial Unicode MS" pitchFamily="34" charset="-128"/>
              </a:defRPr>
            </a:lvl3pPr>
            <a:lvl4pPr marL="16002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4pPr>
            <a:lvl5pPr marL="20574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9pPr>
          </a:lstStyle>
          <a:p>
            <a:pPr algn="l" eaLnBrk="1" hangingPunct="1">
              <a:spcBef>
                <a:spcPct val="0"/>
              </a:spcBef>
              <a:buClrTx/>
              <a:buFontTx/>
              <a:buNone/>
            </a:pPr>
            <a:endParaRPr lang="en-GB" altLang="en-US" i="1">
              <a:solidFill>
                <a:srgbClr val="FFFFFF"/>
              </a:solidFill>
              <a:ea typeface="MS PGothic" pitchFamily="34" charset="-128"/>
            </a:endParaRPr>
          </a:p>
        </p:txBody>
      </p:sp>
    </p:spTree>
    <p:extLst>
      <p:ext uri="{BB962C8B-B14F-4D97-AF65-F5344CB8AC3E}">
        <p14:creationId xmlns:p14="http://schemas.microsoft.com/office/powerpoint/2010/main" val="2170484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pdf"/>
          <p:cNvPicPr>
            <a:picLocks noChangeAspect="1"/>
          </p:cNvPicPr>
          <p:nvPr/>
        </p:nvPicPr>
        <p:blipFill rotWithShape="1">
          <a:blip r:embed="rId3">
            <a:extLst>
              <a:ext uri="{28A0092B-C50C-407E-A947-70E740481C1C}">
                <a14:useLocalDpi xmlns:a14="http://schemas.microsoft.com/office/drawing/2010/main" val="0"/>
              </a:ext>
            </a:extLst>
          </a:blip>
          <a:srcRect t="7725"/>
          <a:stretch/>
        </p:blipFill>
        <p:spPr>
          <a:xfrm>
            <a:off x="25400" y="836712"/>
            <a:ext cx="9299386" cy="6021288"/>
          </a:xfrm>
          <a:prstGeom prst="rect">
            <a:avLst/>
          </a:prstGeom>
        </p:spPr>
      </p:pic>
    </p:spTree>
    <p:extLst>
      <p:ext uri="{BB962C8B-B14F-4D97-AF65-F5344CB8AC3E}">
        <p14:creationId xmlns:p14="http://schemas.microsoft.com/office/powerpoint/2010/main" val="3198158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Rectangle 6"/>
          <p:cNvSpPr>
            <a:spLocks noGrp="1" noChangeArrowheads="1"/>
          </p:cNvSpPr>
          <p:nvPr>
            <p:ph type="title"/>
          </p:nvPr>
        </p:nvSpPr>
        <p:spPr/>
        <p:txBody>
          <a:bodyPr anchor="ctr">
            <a:normAutofit fontScale="90000"/>
          </a:bodyPr>
          <a:lstStyle/>
          <a:p>
            <a:pPr algn="l" eaLnBrk="1" hangingPunct="1">
              <a:defRPr/>
            </a:pPr>
            <a:r>
              <a:rPr lang="en-US" dirty="0">
                <a:sym typeface="Tahoma Bold" pitchFamily="96" charset="0"/>
              </a:rPr>
              <a:t>Safety Goals</a:t>
            </a:r>
          </a:p>
        </p:txBody>
      </p:sp>
      <p:pic>
        <p:nvPicPr>
          <p:cNvPr id="10" name="Content Placeholder 9"/>
          <p:cNvPicPr>
            <a:picLocks noGrp="1" noChangeAspect="1"/>
          </p:cNvPicPr>
          <p:nvPr>
            <p:ph idx="1"/>
          </p:nvPr>
        </p:nvPicPr>
        <p:blipFill>
          <a:blip r:embed="rId3">
            <a:extLst>
              <a:ext uri="{BEBA8EAE-BF5A-486C-A8C5-ECC9F3942E4B}">
                <a14:imgProps xmlns:a14="http://schemas.microsoft.com/office/drawing/2010/main">
                  <a14:imgLayer r:embed="rId4">
                    <a14:imgEffect>
                      <a14:backgroundRemoval t="0" b="100000" l="0" r="100000">
                        <a14:foregroundMark x1="2778" y1="49505" x2="98750" y2="50495"/>
                        <a14:foregroundMark x1="88750" y1="29703" x2="97222" y2="35149"/>
                        <a14:foregroundMark x1="92639" y1="74752" x2="98194" y2="60891"/>
                        <a14:foregroundMark x1="91944" y1="73267" x2="77917" y2="99505"/>
                        <a14:foregroundMark x1="1250" y1="65347" x2="56944" y2="68317"/>
                        <a14:foregroundMark x1="2222" y1="3960" x2="972" y2="84653"/>
                        <a14:foregroundMark x1="1250" y1="23762" x2="63889" y2="42574"/>
                        <a14:foregroundMark x1="3056" y1="21782" x2="26667" y2="56931"/>
                        <a14:foregroundMark x1="16528" y1="51485" x2="61806" y2="63366"/>
                        <a14:foregroundMark x1="26528" y1="43069" x2="60972" y2="46535"/>
                        <a14:foregroundMark x1="4444" y1="19802" x2="82917" y2="21782"/>
                        <a14:foregroundMark x1="73611" y1="10396" x2="91389" y2="23762"/>
                        <a14:foregroundMark x1="694" y1="82673" x2="84167" y2="78713"/>
                        <a14:foregroundMark x1="74583" y1="21782" x2="76528" y2="495"/>
                        <a14:foregroundMark x1="78750" y1="3960" x2="90278" y2="28218"/>
                        <a14:foregroundMark x1="74167" y1="2475" x2="76667" y2="6931"/>
                        <a14:foregroundMark x1="91111" y1="23762" x2="99444" y2="43069"/>
                        <a14:foregroundMark x1="98750" y1="44554" x2="98750" y2="63861"/>
                        <a14:foregroundMark x1="73333" y1="79703" x2="77222" y2="97525"/>
                        <a14:foregroundMark x1="75417" y1="77723" x2="73611" y2="99010"/>
                        <a14:backgroundMark x1="1389" y1="87624" x2="71528" y2="87624"/>
                        <a14:backgroundMark x1="85000" y1="96535" x2="98750" y2="69802"/>
                        <a14:backgroundMark x1="87361" y1="3960" x2="90000" y2="13366"/>
                        <a14:backgroundMark x1="91528" y1="18812" x2="92361" y2="20792"/>
                        <a14:backgroundMark x1="3194" y1="7921" x2="70972" y2="6931"/>
                        <a14:backgroundMark x1="74306" y1="14356" x2="71944" y2="990"/>
                      </a14:backgroundRemoval>
                    </a14:imgEffect>
                  </a14:imgLayer>
                </a14:imgProps>
              </a:ext>
            </a:extLst>
          </a:blip>
          <a:stretch>
            <a:fillRect/>
          </a:stretch>
        </p:blipFill>
        <p:spPr>
          <a:xfrm>
            <a:off x="81744" y="2564904"/>
            <a:ext cx="9036496" cy="2535240"/>
          </a:xfrm>
          <a:prstGeom prst="rect">
            <a:avLst/>
          </a:prstGeom>
        </p:spPr>
      </p:pic>
      <p:sp>
        <p:nvSpPr>
          <p:cNvPr id="2" name="Rectangle 1"/>
          <p:cNvSpPr/>
          <p:nvPr/>
        </p:nvSpPr>
        <p:spPr>
          <a:xfrm>
            <a:off x="81744" y="1066800"/>
            <a:ext cx="8681256" cy="1569660"/>
          </a:xfrm>
          <a:prstGeom prst="rect">
            <a:avLst/>
          </a:prstGeom>
        </p:spPr>
        <p:txBody>
          <a:bodyPr wrap="square">
            <a:spAutoFit/>
          </a:bodyPr>
          <a:lstStyle/>
          <a:p>
            <a:r>
              <a:rPr lang="en-US" sz="3200" dirty="0"/>
              <a:t>Clear, simple statements about what the caregiver will DO that will convince everyone the child is safe now and into the future.</a:t>
            </a:r>
            <a:endParaRPr lang="en-US" sz="3600" dirty="0"/>
          </a:p>
        </p:txBody>
      </p:sp>
    </p:spTree>
    <p:extLst>
      <p:ext uri="{BB962C8B-B14F-4D97-AF65-F5344CB8AC3E}">
        <p14:creationId xmlns:p14="http://schemas.microsoft.com/office/powerpoint/2010/main" val="617257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Safety Goal: Medical Neglect </a:t>
            </a:r>
          </a:p>
        </p:txBody>
      </p:sp>
      <p:sp>
        <p:nvSpPr>
          <p:cNvPr id="3" name="Content Placeholder 2"/>
          <p:cNvSpPr>
            <a:spLocks noGrp="1"/>
          </p:cNvSpPr>
          <p:nvPr>
            <p:ph idx="1"/>
          </p:nvPr>
        </p:nvSpPr>
        <p:spPr>
          <a:xfrm>
            <a:off x="319202" y="908720"/>
            <a:ext cx="8229600" cy="5029200"/>
          </a:xfrm>
        </p:spPr>
        <p:txBody>
          <a:bodyPr>
            <a:normAutofit/>
          </a:bodyPr>
          <a:lstStyle/>
          <a:p>
            <a:pPr marL="0" indent="0">
              <a:buNone/>
            </a:pPr>
            <a:r>
              <a:rPr lang="en-GB" sz="2800" dirty="0">
                <a:solidFill>
                  <a:srgbClr val="00B050"/>
                </a:solidFill>
              </a:rPr>
              <a:t>Shirley, Children’s Social Care, health, school and a network of friends and family </a:t>
            </a:r>
            <a:r>
              <a:rPr lang="en-GB" sz="2800" dirty="0"/>
              <a:t>agree to work together so Shirley can show everyone that </a:t>
            </a:r>
            <a:r>
              <a:rPr lang="en-GB" sz="2800" dirty="0">
                <a:solidFill>
                  <a:srgbClr val="FFC000"/>
                </a:solidFill>
              </a:rPr>
              <a:t>Emily is being taken to dentist appointments and her teeth are being looked after</a:t>
            </a:r>
            <a:r>
              <a:rPr lang="en-GB" sz="2800" dirty="0"/>
              <a:t>. </a:t>
            </a:r>
            <a:r>
              <a:rPr lang="en-GB" sz="2800" kern="1400" dirty="0">
                <a:solidFill>
                  <a:srgbClr val="0000FF"/>
                </a:solidFill>
                <a:latin typeface="Arial" panose="020B0604020202020204" pitchFamily="34" charset="0"/>
              </a:rPr>
              <a:t>Children’s Social Care and the network will need to see this working for a period of nine months so that everyone is confident that the safety plan will keep working once the case closes</a:t>
            </a:r>
            <a:endParaRPr lang="en-GB" sz="2800"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foregroundMark x1="77883" y1="95433" x2="92380" y2="69231"/>
                        <a14:foregroundMark x1="87593" y1="67067" x2="95819" y2="72115"/>
                        <a14:backgroundMark x1="3574" y1="15385" x2="135" y2="15385"/>
                        <a14:backgroundMark x1="6676" y1="10337" x2="405" y2="15385"/>
                        <a14:backgroundMark x1="90155" y1="78365" x2="82738" y2="97596"/>
                      </a14:backgroundRemoval>
                    </a14:imgEffect>
                  </a14:imgLayer>
                </a14:imgProps>
              </a:ext>
            </a:extLst>
          </a:blip>
          <a:stretch>
            <a:fillRect/>
          </a:stretch>
        </p:blipFill>
        <p:spPr>
          <a:xfrm>
            <a:off x="1763688" y="4417175"/>
            <a:ext cx="6552728" cy="1838122"/>
          </a:xfrm>
          <a:prstGeom prst="rect">
            <a:avLst/>
          </a:prstGeom>
        </p:spPr>
      </p:pic>
    </p:spTree>
    <p:extLst>
      <p:ext uri="{BB962C8B-B14F-4D97-AF65-F5344CB8AC3E}">
        <p14:creationId xmlns:p14="http://schemas.microsoft.com/office/powerpoint/2010/main" val="2621034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95536" y="83284"/>
            <a:ext cx="8229600" cy="1143000"/>
          </a:xfrm>
        </p:spPr>
        <p:txBody>
          <a:bodyPr/>
          <a:lstStyle/>
          <a:p>
            <a:pPr eaLnBrk="1" hangingPunct="1"/>
            <a:r>
              <a:rPr lang="en-GB" altLang="en-US" sz="3600" dirty="0"/>
              <a:t>Background to Signs of Safety</a:t>
            </a:r>
            <a:r>
              <a:rPr lang="en-GB" altLang="en-US" sz="2800" dirty="0"/>
              <a:t/>
            </a:r>
            <a:br>
              <a:rPr lang="en-GB" altLang="en-US" sz="2800" dirty="0"/>
            </a:br>
            <a:endParaRPr lang="en-GB" altLang="en-US" sz="2800" dirty="0"/>
          </a:p>
        </p:txBody>
      </p:sp>
      <p:sp>
        <p:nvSpPr>
          <p:cNvPr id="9219" name="AutoShape 3" descr="2Q=="/>
          <p:cNvSpPr>
            <a:spLocks noChangeAspect="1" noChangeArrowheads="1"/>
          </p:cNvSpPr>
          <p:nvPr/>
        </p:nvSpPr>
        <p:spPr bwMode="auto">
          <a:xfrm>
            <a:off x="0" y="-23813"/>
            <a:ext cx="2143125" cy="214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ill Alt One MT" charset="0"/>
                <a:ea typeface="MS PGothic" pitchFamily="34" charset="-128"/>
              </a:defRPr>
            </a:lvl1pPr>
            <a:lvl2pPr marL="742950" indent="-285750" eaLnBrk="0" hangingPunct="0">
              <a:defRPr>
                <a:solidFill>
                  <a:schemeClr val="tx1"/>
                </a:solidFill>
                <a:latin typeface="Gill Alt One MT" charset="0"/>
                <a:ea typeface="MS PGothic" pitchFamily="34" charset="-128"/>
              </a:defRPr>
            </a:lvl2pPr>
            <a:lvl3pPr marL="1143000" indent="-228600" eaLnBrk="0" hangingPunct="0">
              <a:defRPr>
                <a:solidFill>
                  <a:schemeClr val="tx1"/>
                </a:solidFill>
                <a:latin typeface="Gill Alt One MT" charset="0"/>
                <a:ea typeface="MS PGothic" pitchFamily="34" charset="-128"/>
              </a:defRPr>
            </a:lvl3pPr>
            <a:lvl4pPr marL="1600200" indent="-228600" eaLnBrk="0" hangingPunct="0">
              <a:defRPr>
                <a:solidFill>
                  <a:schemeClr val="tx1"/>
                </a:solidFill>
                <a:latin typeface="Gill Alt One MT" charset="0"/>
                <a:ea typeface="MS PGothic" pitchFamily="34" charset="-128"/>
              </a:defRPr>
            </a:lvl4pPr>
            <a:lvl5pPr marL="2057400" indent="-228600" eaLnBrk="0" hangingPunct="0">
              <a:defRPr>
                <a:solidFill>
                  <a:schemeClr val="tx1"/>
                </a:solidFill>
                <a:latin typeface="Gill Alt One MT" charset="0"/>
                <a:ea typeface="MS PGothic" pitchFamily="34" charset="-128"/>
              </a:defRPr>
            </a:lvl5pPr>
            <a:lvl6pPr marL="2514600" indent="-228600" eaLnBrk="0" fontAlgn="base" hangingPunct="0">
              <a:spcBef>
                <a:spcPct val="0"/>
              </a:spcBef>
              <a:spcAft>
                <a:spcPct val="0"/>
              </a:spcAft>
              <a:defRPr>
                <a:solidFill>
                  <a:schemeClr val="tx1"/>
                </a:solidFill>
                <a:latin typeface="Gill Alt One MT" charset="0"/>
                <a:ea typeface="MS PGothic" pitchFamily="34" charset="-128"/>
              </a:defRPr>
            </a:lvl6pPr>
            <a:lvl7pPr marL="2971800" indent="-228600" eaLnBrk="0" fontAlgn="base" hangingPunct="0">
              <a:spcBef>
                <a:spcPct val="0"/>
              </a:spcBef>
              <a:spcAft>
                <a:spcPct val="0"/>
              </a:spcAft>
              <a:defRPr>
                <a:solidFill>
                  <a:schemeClr val="tx1"/>
                </a:solidFill>
                <a:latin typeface="Gill Alt One MT" charset="0"/>
                <a:ea typeface="MS PGothic" pitchFamily="34" charset="-128"/>
              </a:defRPr>
            </a:lvl7pPr>
            <a:lvl8pPr marL="3429000" indent="-228600" eaLnBrk="0" fontAlgn="base" hangingPunct="0">
              <a:spcBef>
                <a:spcPct val="0"/>
              </a:spcBef>
              <a:spcAft>
                <a:spcPct val="0"/>
              </a:spcAft>
              <a:defRPr>
                <a:solidFill>
                  <a:schemeClr val="tx1"/>
                </a:solidFill>
                <a:latin typeface="Gill Alt One MT" charset="0"/>
                <a:ea typeface="MS PGothic" pitchFamily="34" charset="-128"/>
              </a:defRPr>
            </a:lvl8pPr>
            <a:lvl9pPr marL="3886200" indent="-228600" eaLnBrk="0" fontAlgn="base" hangingPunct="0">
              <a:spcBef>
                <a:spcPct val="0"/>
              </a:spcBef>
              <a:spcAft>
                <a:spcPct val="0"/>
              </a:spcAft>
              <a:defRPr>
                <a:solidFill>
                  <a:schemeClr val="tx1"/>
                </a:solidFill>
                <a:latin typeface="Gill Alt One MT" charset="0"/>
                <a:ea typeface="MS PGothic" pitchFamily="34" charset="-128"/>
              </a:defRPr>
            </a:lvl9pPr>
          </a:lstStyle>
          <a:p>
            <a:pPr eaLnBrk="1" hangingPunct="1"/>
            <a:endParaRPr lang="en-GB" altLang="en-US"/>
          </a:p>
        </p:txBody>
      </p:sp>
      <p:sp>
        <p:nvSpPr>
          <p:cNvPr id="9220" name="AutoShape 4" descr="2Q=="/>
          <p:cNvSpPr>
            <a:spLocks noChangeAspect="1" noChangeArrowheads="1"/>
          </p:cNvSpPr>
          <p:nvPr/>
        </p:nvSpPr>
        <p:spPr bwMode="auto">
          <a:xfrm>
            <a:off x="3500438" y="2357438"/>
            <a:ext cx="2143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ill Alt One MT" charset="0"/>
                <a:ea typeface="MS PGothic" pitchFamily="34" charset="-128"/>
              </a:defRPr>
            </a:lvl1pPr>
            <a:lvl2pPr marL="742950" indent="-285750" eaLnBrk="0" hangingPunct="0">
              <a:defRPr>
                <a:solidFill>
                  <a:schemeClr val="tx1"/>
                </a:solidFill>
                <a:latin typeface="Gill Alt One MT" charset="0"/>
                <a:ea typeface="MS PGothic" pitchFamily="34" charset="-128"/>
              </a:defRPr>
            </a:lvl2pPr>
            <a:lvl3pPr marL="1143000" indent="-228600" eaLnBrk="0" hangingPunct="0">
              <a:defRPr>
                <a:solidFill>
                  <a:schemeClr val="tx1"/>
                </a:solidFill>
                <a:latin typeface="Gill Alt One MT" charset="0"/>
                <a:ea typeface="MS PGothic" pitchFamily="34" charset="-128"/>
              </a:defRPr>
            </a:lvl3pPr>
            <a:lvl4pPr marL="1600200" indent="-228600" eaLnBrk="0" hangingPunct="0">
              <a:defRPr>
                <a:solidFill>
                  <a:schemeClr val="tx1"/>
                </a:solidFill>
                <a:latin typeface="Gill Alt One MT" charset="0"/>
                <a:ea typeface="MS PGothic" pitchFamily="34" charset="-128"/>
              </a:defRPr>
            </a:lvl4pPr>
            <a:lvl5pPr marL="2057400" indent="-228600" eaLnBrk="0" hangingPunct="0">
              <a:defRPr>
                <a:solidFill>
                  <a:schemeClr val="tx1"/>
                </a:solidFill>
                <a:latin typeface="Gill Alt One MT" charset="0"/>
                <a:ea typeface="MS PGothic" pitchFamily="34" charset="-128"/>
              </a:defRPr>
            </a:lvl5pPr>
            <a:lvl6pPr marL="2514600" indent="-228600" eaLnBrk="0" fontAlgn="base" hangingPunct="0">
              <a:spcBef>
                <a:spcPct val="0"/>
              </a:spcBef>
              <a:spcAft>
                <a:spcPct val="0"/>
              </a:spcAft>
              <a:defRPr>
                <a:solidFill>
                  <a:schemeClr val="tx1"/>
                </a:solidFill>
                <a:latin typeface="Gill Alt One MT" charset="0"/>
                <a:ea typeface="MS PGothic" pitchFamily="34" charset="-128"/>
              </a:defRPr>
            </a:lvl6pPr>
            <a:lvl7pPr marL="2971800" indent="-228600" eaLnBrk="0" fontAlgn="base" hangingPunct="0">
              <a:spcBef>
                <a:spcPct val="0"/>
              </a:spcBef>
              <a:spcAft>
                <a:spcPct val="0"/>
              </a:spcAft>
              <a:defRPr>
                <a:solidFill>
                  <a:schemeClr val="tx1"/>
                </a:solidFill>
                <a:latin typeface="Gill Alt One MT" charset="0"/>
                <a:ea typeface="MS PGothic" pitchFamily="34" charset="-128"/>
              </a:defRPr>
            </a:lvl7pPr>
            <a:lvl8pPr marL="3429000" indent="-228600" eaLnBrk="0" fontAlgn="base" hangingPunct="0">
              <a:spcBef>
                <a:spcPct val="0"/>
              </a:spcBef>
              <a:spcAft>
                <a:spcPct val="0"/>
              </a:spcAft>
              <a:defRPr>
                <a:solidFill>
                  <a:schemeClr val="tx1"/>
                </a:solidFill>
                <a:latin typeface="Gill Alt One MT" charset="0"/>
                <a:ea typeface="MS PGothic" pitchFamily="34" charset="-128"/>
              </a:defRPr>
            </a:lvl8pPr>
            <a:lvl9pPr marL="3886200" indent="-228600" eaLnBrk="0" fontAlgn="base" hangingPunct="0">
              <a:spcBef>
                <a:spcPct val="0"/>
              </a:spcBef>
              <a:spcAft>
                <a:spcPct val="0"/>
              </a:spcAft>
              <a:defRPr>
                <a:solidFill>
                  <a:schemeClr val="tx1"/>
                </a:solidFill>
                <a:latin typeface="Gill Alt One MT" charset="0"/>
                <a:ea typeface="MS PGothic" pitchFamily="34" charset="-128"/>
              </a:defRPr>
            </a:lvl9pPr>
          </a:lstStyle>
          <a:p>
            <a:pPr eaLnBrk="1" hangingPunct="1"/>
            <a:endParaRPr lang="en-GB" altLang="en-US"/>
          </a:p>
        </p:txBody>
      </p:sp>
      <p:sp>
        <p:nvSpPr>
          <p:cNvPr id="9221" name="AutoShape 5" descr="2Q=="/>
          <p:cNvSpPr>
            <a:spLocks noChangeAspect="1" noChangeArrowheads="1"/>
          </p:cNvSpPr>
          <p:nvPr/>
        </p:nvSpPr>
        <p:spPr bwMode="auto">
          <a:xfrm>
            <a:off x="3500438" y="2357438"/>
            <a:ext cx="2143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ill Alt One MT" charset="0"/>
                <a:ea typeface="MS PGothic" pitchFamily="34" charset="-128"/>
              </a:defRPr>
            </a:lvl1pPr>
            <a:lvl2pPr marL="742950" indent="-285750" eaLnBrk="0" hangingPunct="0">
              <a:defRPr>
                <a:solidFill>
                  <a:schemeClr val="tx1"/>
                </a:solidFill>
                <a:latin typeface="Gill Alt One MT" charset="0"/>
                <a:ea typeface="MS PGothic" pitchFamily="34" charset="-128"/>
              </a:defRPr>
            </a:lvl2pPr>
            <a:lvl3pPr marL="1143000" indent="-228600" eaLnBrk="0" hangingPunct="0">
              <a:defRPr>
                <a:solidFill>
                  <a:schemeClr val="tx1"/>
                </a:solidFill>
                <a:latin typeface="Gill Alt One MT" charset="0"/>
                <a:ea typeface="MS PGothic" pitchFamily="34" charset="-128"/>
              </a:defRPr>
            </a:lvl3pPr>
            <a:lvl4pPr marL="1600200" indent="-228600" eaLnBrk="0" hangingPunct="0">
              <a:defRPr>
                <a:solidFill>
                  <a:schemeClr val="tx1"/>
                </a:solidFill>
                <a:latin typeface="Gill Alt One MT" charset="0"/>
                <a:ea typeface="MS PGothic" pitchFamily="34" charset="-128"/>
              </a:defRPr>
            </a:lvl4pPr>
            <a:lvl5pPr marL="2057400" indent="-228600" eaLnBrk="0" hangingPunct="0">
              <a:defRPr>
                <a:solidFill>
                  <a:schemeClr val="tx1"/>
                </a:solidFill>
                <a:latin typeface="Gill Alt One MT" charset="0"/>
                <a:ea typeface="MS PGothic" pitchFamily="34" charset="-128"/>
              </a:defRPr>
            </a:lvl5pPr>
            <a:lvl6pPr marL="2514600" indent="-228600" eaLnBrk="0" fontAlgn="base" hangingPunct="0">
              <a:spcBef>
                <a:spcPct val="0"/>
              </a:spcBef>
              <a:spcAft>
                <a:spcPct val="0"/>
              </a:spcAft>
              <a:defRPr>
                <a:solidFill>
                  <a:schemeClr val="tx1"/>
                </a:solidFill>
                <a:latin typeface="Gill Alt One MT" charset="0"/>
                <a:ea typeface="MS PGothic" pitchFamily="34" charset="-128"/>
              </a:defRPr>
            </a:lvl6pPr>
            <a:lvl7pPr marL="2971800" indent="-228600" eaLnBrk="0" fontAlgn="base" hangingPunct="0">
              <a:spcBef>
                <a:spcPct val="0"/>
              </a:spcBef>
              <a:spcAft>
                <a:spcPct val="0"/>
              </a:spcAft>
              <a:defRPr>
                <a:solidFill>
                  <a:schemeClr val="tx1"/>
                </a:solidFill>
                <a:latin typeface="Gill Alt One MT" charset="0"/>
                <a:ea typeface="MS PGothic" pitchFamily="34" charset="-128"/>
              </a:defRPr>
            </a:lvl7pPr>
            <a:lvl8pPr marL="3429000" indent="-228600" eaLnBrk="0" fontAlgn="base" hangingPunct="0">
              <a:spcBef>
                <a:spcPct val="0"/>
              </a:spcBef>
              <a:spcAft>
                <a:spcPct val="0"/>
              </a:spcAft>
              <a:defRPr>
                <a:solidFill>
                  <a:schemeClr val="tx1"/>
                </a:solidFill>
                <a:latin typeface="Gill Alt One MT" charset="0"/>
                <a:ea typeface="MS PGothic" pitchFamily="34" charset="-128"/>
              </a:defRPr>
            </a:lvl8pPr>
            <a:lvl9pPr marL="3886200" indent="-228600" eaLnBrk="0" fontAlgn="base" hangingPunct="0">
              <a:spcBef>
                <a:spcPct val="0"/>
              </a:spcBef>
              <a:spcAft>
                <a:spcPct val="0"/>
              </a:spcAft>
              <a:defRPr>
                <a:solidFill>
                  <a:schemeClr val="tx1"/>
                </a:solidFill>
                <a:latin typeface="Gill Alt One MT" charset="0"/>
                <a:ea typeface="MS PGothic" pitchFamily="34" charset="-128"/>
              </a:defRPr>
            </a:lvl9pPr>
          </a:lstStyle>
          <a:p>
            <a:pPr eaLnBrk="1" hangingPunct="1"/>
            <a:endParaRPr lang="en-GB" altLang="en-US"/>
          </a:p>
        </p:txBody>
      </p:sp>
      <p:sp>
        <p:nvSpPr>
          <p:cNvPr id="9224" name="AutoShape 8" descr="2Q=="/>
          <p:cNvSpPr>
            <a:spLocks noChangeAspect="1" noChangeArrowheads="1"/>
          </p:cNvSpPr>
          <p:nvPr/>
        </p:nvSpPr>
        <p:spPr bwMode="auto">
          <a:xfrm>
            <a:off x="5004048" y="285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ill Alt One MT" charset="0"/>
                <a:ea typeface="MS PGothic" pitchFamily="34" charset="-128"/>
              </a:defRPr>
            </a:lvl1pPr>
            <a:lvl2pPr marL="742950" indent="-285750" eaLnBrk="0" hangingPunct="0">
              <a:defRPr>
                <a:solidFill>
                  <a:schemeClr val="tx1"/>
                </a:solidFill>
                <a:latin typeface="Gill Alt One MT" charset="0"/>
                <a:ea typeface="MS PGothic" pitchFamily="34" charset="-128"/>
              </a:defRPr>
            </a:lvl2pPr>
            <a:lvl3pPr marL="1143000" indent="-228600" eaLnBrk="0" hangingPunct="0">
              <a:defRPr>
                <a:solidFill>
                  <a:schemeClr val="tx1"/>
                </a:solidFill>
                <a:latin typeface="Gill Alt One MT" charset="0"/>
                <a:ea typeface="MS PGothic" pitchFamily="34" charset="-128"/>
              </a:defRPr>
            </a:lvl3pPr>
            <a:lvl4pPr marL="1600200" indent="-228600" eaLnBrk="0" hangingPunct="0">
              <a:defRPr>
                <a:solidFill>
                  <a:schemeClr val="tx1"/>
                </a:solidFill>
                <a:latin typeface="Gill Alt One MT" charset="0"/>
                <a:ea typeface="MS PGothic" pitchFamily="34" charset="-128"/>
              </a:defRPr>
            </a:lvl4pPr>
            <a:lvl5pPr marL="2057400" indent="-228600" eaLnBrk="0" hangingPunct="0">
              <a:defRPr>
                <a:solidFill>
                  <a:schemeClr val="tx1"/>
                </a:solidFill>
                <a:latin typeface="Gill Alt One MT" charset="0"/>
                <a:ea typeface="MS PGothic" pitchFamily="34" charset="-128"/>
              </a:defRPr>
            </a:lvl5pPr>
            <a:lvl6pPr marL="2514600" indent="-228600" eaLnBrk="0" fontAlgn="base" hangingPunct="0">
              <a:spcBef>
                <a:spcPct val="0"/>
              </a:spcBef>
              <a:spcAft>
                <a:spcPct val="0"/>
              </a:spcAft>
              <a:defRPr>
                <a:solidFill>
                  <a:schemeClr val="tx1"/>
                </a:solidFill>
                <a:latin typeface="Gill Alt One MT" charset="0"/>
                <a:ea typeface="MS PGothic" pitchFamily="34" charset="-128"/>
              </a:defRPr>
            </a:lvl6pPr>
            <a:lvl7pPr marL="2971800" indent="-228600" eaLnBrk="0" fontAlgn="base" hangingPunct="0">
              <a:spcBef>
                <a:spcPct val="0"/>
              </a:spcBef>
              <a:spcAft>
                <a:spcPct val="0"/>
              </a:spcAft>
              <a:defRPr>
                <a:solidFill>
                  <a:schemeClr val="tx1"/>
                </a:solidFill>
                <a:latin typeface="Gill Alt One MT" charset="0"/>
                <a:ea typeface="MS PGothic" pitchFamily="34" charset="-128"/>
              </a:defRPr>
            </a:lvl7pPr>
            <a:lvl8pPr marL="3429000" indent="-228600" eaLnBrk="0" fontAlgn="base" hangingPunct="0">
              <a:spcBef>
                <a:spcPct val="0"/>
              </a:spcBef>
              <a:spcAft>
                <a:spcPct val="0"/>
              </a:spcAft>
              <a:defRPr>
                <a:solidFill>
                  <a:schemeClr val="tx1"/>
                </a:solidFill>
                <a:latin typeface="Gill Alt One MT" charset="0"/>
                <a:ea typeface="MS PGothic" pitchFamily="34" charset="-128"/>
              </a:defRPr>
            </a:lvl8pPr>
            <a:lvl9pPr marL="3886200" indent="-228600" eaLnBrk="0" fontAlgn="base" hangingPunct="0">
              <a:spcBef>
                <a:spcPct val="0"/>
              </a:spcBef>
              <a:spcAft>
                <a:spcPct val="0"/>
              </a:spcAft>
              <a:defRPr>
                <a:solidFill>
                  <a:schemeClr val="tx1"/>
                </a:solidFill>
                <a:latin typeface="Gill Alt One MT" charset="0"/>
                <a:ea typeface="MS PGothic" pitchFamily="34" charset="-128"/>
              </a:defRPr>
            </a:lvl9pPr>
          </a:lstStyle>
          <a:p>
            <a:pPr eaLnBrk="1" hangingPunct="1"/>
            <a:endParaRPr lang="en-GB" altLang="en-US"/>
          </a:p>
        </p:txBody>
      </p:sp>
      <p:pic>
        <p:nvPicPr>
          <p:cNvPr id="1026" name="Picture 2" descr="C:\Users\nibrow\AppData\Local\Microsoft\Windows\Temporary Internet Files\Content.Outlook\S2GKIAEQ\blank_map_of_Australi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56" y="836712"/>
            <a:ext cx="8964488" cy="5846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9386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eaLnBrk="1" hangingPunct="1"/>
            <a:r>
              <a:rPr lang="en-GB" altLang="en-US" dirty="0"/>
              <a:t>Core principles</a:t>
            </a:r>
          </a:p>
        </p:txBody>
      </p:sp>
      <p:sp>
        <p:nvSpPr>
          <p:cNvPr id="12291" name="Rectangle 3"/>
          <p:cNvSpPr>
            <a:spLocks noGrp="1" noChangeArrowheads="1"/>
          </p:cNvSpPr>
          <p:nvPr>
            <p:ph idx="1"/>
          </p:nvPr>
        </p:nvSpPr>
        <p:spPr/>
        <p:txBody>
          <a:bodyPr/>
          <a:lstStyle/>
          <a:p>
            <a:pPr marL="660400" indent="-660400" eaLnBrk="1" hangingPunct="1">
              <a:buFont typeface="Wingdings" pitchFamily="2" charset="2"/>
              <a:buNone/>
            </a:pPr>
            <a:r>
              <a:rPr lang="en-GB" altLang="en-US" sz="3000" dirty="0"/>
              <a:t>Three core principles: </a:t>
            </a:r>
          </a:p>
          <a:p>
            <a:pPr marL="660400" indent="-660400" eaLnBrk="1" hangingPunct="1">
              <a:buFont typeface="Wingdings" pitchFamily="2" charset="2"/>
              <a:buNone/>
            </a:pPr>
            <a:endParaRPr lang="en-GB" altLang="en-US" sz="3000" dirty="0"/>
          </a:p>
          <a:p>
            <a:pPr marL="1035050" lvl="1" indent="-577850" eaLnBrk="1" hangingPunct="1">
              <a:buFontTx/>
              <a:buAutoNum type="romanLcParenR"/>
            </a:pPr>
            <a:r>
              <a:rPr lang="en-GB" altLang="en-US" sz="3000" dirty="0"/>
              <a:t>Establishing constructive working relationships.</a:t>
            </a:r>
          </a:p>
          <a:p>
            <a:pPr marL="1035050" lvl="1" indent="-577850" eaLnBrk="1" hangingPunct="1">
              <a:buFontTx/>
              <a:buNone/>
            </a:pPr>
            <a:r>
              <a:rPr lang="en-GB" altLang="en-US" sz="3000" dirty="0"/>
              <a:t>ii)   Encourages  critical thinking and maintains appreciative inquiry.</a:t>
            </a:r>
          </a:p>
          <a:p>
            <a:pPr marL="1035050" lvl="1" indent="-577850" eaLnBrk="1" hangingPunct="1">
              <a:buFontTx/>
              <a:buNone/>
            </a:pPr>
            <a:r>
              <a:rPr lang="en-GB" altLang="en-US" sz="3000" dirty="0"/>
              <a:t>iii)  Staying grounded day to day work – from early help - child protection </a:t>
            </a:r>
          </a:p>
          <a:p>
            <a:pPr marL="660400" indent="-660400" eaLnBrk="1" hangingPunct="1"/>
            <a:endParaRPr lang="en-GB" altLang="en-US" sz="2800" dirty="0"/>
          </a:p>
        </p:txBody>
      </p:sp>
    </p:spTree>
    <p:extLst>
      <p:ext uri="{BB962C8B-B14F-4D97-AF65-F5344CB8AC3E}">
        <p14:creationId xmlns:p14="http://schemas.microsoft.com/office/powerpoint/2010/main" val="76465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 descr="ANd9GcRf-dQEObUFtpU9kQbCyKVMhv8nnN11YVm63mxKzd1bRbVR3c8R6LhiJDB9">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2338" y="2924175"/>
            <a:ext cx="1871662"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noChangeArrowheads="1"/>
          </p:cNvSpPr>
          <p:nvPr>
            <p:ph type="title" idx="4294967295"/>
          </p:nvPr>
        </p:nvSpPr>
        <p:spPr>
          <a:xfrm>
            <a:off x="323528" y="-173037"/>
            <a:ext cx="8229600" cy="1143000"/>
          </a:xfrm>
        </p:spPr>
        <p:txBody>
          <a:bodyPr/>
          <a:lstStyle/>
          <a:p>
            <a:pPr eaLnBrk="1" hangingPunct="1"/>
            <a:r>
              <a:rPr lang="en-GB" altLang="en-US" dirty="0"/>
              <a:t>Signs of Safety is …</a:t>
            </a:r>
          </a:p>
        </p:txBody>
      </p:sp>
      <p:sp>
        <p:nvSpPr>
          <p:cNvPr id="11268" name="Rectangle 3"/>
          <p:cNvSpPr>
            <a:spLocks noGrp="1" noChangeArrowheads="1"/>
          </p:cNvSpPr>
          <p:nvPr>
            <p:ph type="body" idx="4294967295"/>
          </p:nvPr>
        </p:nvSpPr>
        <p:spPr>
          <a:xfrm>
            <a:off x="0" y="1320266"/>
            <a:ext cx="7885113" cy="4607991"/>
          </a:xfrm>
        </p:spPr>
        <p:txBody>
          <a:bodyPr>
            <a:normAutofit fontScale="92500"/>
          </a:bodyPr>
          <a:lstStyle/>
          <a:p>
            <a:pPr marL="179388" lvl="1" indent="0" eaLnBrk="1" hangingPunct="1">
              <a:lnSpc>
                <a:spcPct val="90000"/>
              </a:lnSpc>
              <a:buClr>
                <a:schemeClr val="folHlink"/>
              </a:buClr>
              <a:buFont typeface="Wingdings" pitchFamily="2" charset="2"/>
              <a:buChar char="Ø"/>
            </a:pPr>
            <a:r>
              <a:rPr lang="en-GB" altLang="en-US" dirty="0"/>
              <a:t>  A way of using solution –focused                 </a:t>
            </a:r>
          </a:p>
          <a:p>
            <a:pPr marL="179388" lvl="1" indent="0" eaLnBrk="1" hangingPunct="1">
              <a:lnSpc>
                <a:spcPct val="90000"/>
              </a:lnSpc>
              <a:buClr>
                <a:schemeClr val="folHlink"/>
              </a:buClr>
              <a:buNone/>
            </a:pPr>
            <a:r>
              <a:rPr lang="en-GB" altLang="en-US" dirty="0"/>
              <a:t>      approaches to safeguarding and early help</a:t>
            </a:r>
          </a:p>
          <a:p>
            <a:pPr marL="179388" lvl="1" indent="0" eaLnBrk="1" hangingPunct="1">
              <a:lnSpc>
                <a:spcPct val="90000"/>
              </a:lnSpc>
              <a:buClr>
                <a:schemeClr val="folHlink"/>
              </a:buClr>
              <a:buFont typeface="Wingdings" pitchFamily="2" charset="2"/>
              <a:buChar char="Ø"/>
            </a:pPr>
            <a:r>
              <a:rPr lang="en-US" altLang="en-US" dirty="0"/>
              <a:t>  Maintains a focus on child’s safety &amp; wellbeing</a:t>
            </a:r>
          </a:p>
          <a:p>
            <a:pPr marL="179388" lvl="1" indent="0" eaLnBrk="1" hangingPunct="1">
              <a:lnSpc>
                <a:spcPct val="90000"/>
              </a:lnSpc>
              <a:buClr>
                <a:schemeClr val="folHlink"/>
              </a:buClr>
              <a:buFont typeface="Wingdings" pitchFamily="2" charset="2"/>
              <a:buChar char="Ø"/>
            </a:pPr>
            <a:r>
              <a:rPr lang="en-GB" altLang="en-US" dirty="0"/>
              <a:t>  Organises our thoughts &amp; maps information </a:t>
            </a:r>
          </a:p>
          <a:p>
            <a:pPr marL="179388" lvl="1" indent="0" eaLnBrk="1" hangingPunct="1">
              <a:lnSpc>
                <a:spcPct val="90000"/>
              </a:lnSpc>
              <a:buClr>
                <a:schemeClr val="folHlink"/>
              </a:buClr>
              <a:buFont typeface="Wingdings" pitchFamily="2" charset="2"/>
              <a:buChar char="Ø"/>
            </a:pPr>
            <a:r>
              <a:rPr lang="en-GB" altLang="en-US" dirty="0"/>
              <a:t>  Collaborative planning- involves everyone</a:t>
            </a:r>
          </a:p>
          <a:p>
            <a:pPr marL="179388" lvl="1" indent="0" eaLnBrk="1" hangingPunct="1">
              <a:lnSpc>
                <a:spcPct val="90000"/>
              </a:lnSpc>
              <a:buClr>
                <a:schemeClr val="folHlink"/>
              </a:buClr>
              <a:buFont typeface="Wingdings" pitchFamily="2" charset="2"/>
              <a:buChar char="Ø"/>
            </a:pPr>
            <a:r>
              <a:rPr lang="en-US" altLang="en-US" dirty="0"/>
              <a:t>  Scales safety &amp; progress </a:t>
            </a:r>
          </a:p>
          <a:p>
            <a:pPr marL="179388" lvl="1" indent="0" eaLnBrk="1" hangingPunct="1">
              <a:lnSpc>
                <a:spcPct val="90000"/>
              </a:lnSpc>
              <a:buClr>
                <a:schemeClr val="folHlink"/>
              </a:buClr>
              <a:buFont typeface="Wingdings" pitchFamily="2" charset="2"/>
              <a:buChar char="Ø"/>
            </a:pPr>
            <a:r>
              <a:rPr lang="en-GB" altLang="en-US" dirty="0"/>
              <a:t>  Made up of a set of principles and some </a:t>
            </a:r>
          </a:p>
          <a:p>
            <a:pPr marL="179388" lvl="1" indent="0" eaLnBrk="1" hangingPunct="1">
              <a:lnSpc>
                <a:spcPct val="90000"/>
              </a:lnSpc>
              <a:buClr>
                <a:schemeClr val="folHlink"/>
              </a:buClr>
              <a:buNone/>
            </a:pPr>
            <a:r>
              <a:rPr lang="en-GB" altLang="en-US" dirty="0"/>
              <a:t>      practical tools</a:t>
            </a:r>
          </a:p>
          <a:p>
            <a:pPr marL="179388" lvl="1" indent="0" eaLnBrk="1" hangingPunct="1">
              <a:lnSpc>
                <a:spcPct val="90000"/>
              </a:lnSpc>
              <a:buClr>
                <a:schemeClr val="folHlink"/>
              </a:buClr>
              <a:buFont typeface="Wingdings" pitchFamily="2" charset="2"/>
              <a:buChar char="Ø"/>
            </a:pPr>
            <a:r>
              <a:rPr lang="en-GB" altLang="en-US" dirty="0"/>
              <a:t>SOS is the City’s way of working with children &amp; </a:t>
            </a:r>
          </a:p>
          <a:p>
            <a:pPr marL="179388" lvl="1" indent="0" eaLnBrk="1" hangingPunct="1">
              <a:lnSpc>
                <a:spcPct val="90000"/>
              </a:lnSpc>
              <a:buClr>
                <a:schemeClr val="folHlink"/>
              </a:buClr>
              <a:buNone/>
            </a:pPr>
            <a:r>
              <a:rPr lang="en-GB" altLang="en-US" dirty="0"/>
              <a:t>    families </a:t>
            </a:r>
          </a:p>
        </p:txBody>
      </p:sp>
      <p:pic>
        <p:nvPicPr>
          <p:cNvPr id="11269" name="Picture 5" descr="ANd9GcRZFTmdYfUw7YPIt4Q-ANVgcRV1ZYx7LDaHGpm5z_2Esv6hi4RXUpcyQ5Xu">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23137" y="846675"/>
            <a:ext cx="1692275"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0" descr="ANd9GcSKmVV7cfBw9aP8gUKdc_BZV27Kjw_12FJ6gAq4LfazarkVDkfqE_djJeE">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58100" y="5013176"/>
            <a:ext cx="1357312"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191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8">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268">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26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79" name="Group 23"/>
          <p:cNvGraphicFramePr>
            <a:graphicFrameLocks noGrp="1"/>
          </p:cNvGraphicFramePr>
          <p:nvPr>
            <p:ph idx="4294967295"/>
          </p:nvPr>
        </p:nvGraphicFramePr>
        <p:xfrm>
          <a:off x="0" y="806741"/>
          <a:ext cx="9144000" cy="6058462"/>
        </p:xfrm>
        <a:graphic>
          <a:graphicData uri="http://schemas.openxmlformats.org/drawingml/2006/table">
            <a:tb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782163">
                <a:tc gridSpan="3">
                  <a:txBody>
                    <a:bodyPr/>
                    <a:lstStyle/>
                    <a:p>
                      <a:pPr marL="0" marR="0" lvl="0" indent="0" algn="ctr" defTabSz="457200" rtl="0" eaLnBrk="1" fontAlgn="base" latinLnBrk="0" hangingPunct="1">
                        <a:lnSpc>
                          <a:spcPct val="100000"/>
                        </a:lnSpc>
                        <a:spcBef>
                          <a:spcPct val="0"/>
                        </a:spcBef>
                        <a:spcAft>
                          <a:spcPct val="0"/>
                        </a:spcAft>
                        <a:buClr>
                          <a:srgbClr val="0033CC"/>
                        </a:buClr>
                        <a:buSzTx/>
                        <a:buFontTx/>
                        <a:buNone/>
                        <a:tabLst/>
                      </a:pPr>
                      <a:r>
                        <a:rPr kumimoji="0" lang="en-US" sz="2000" b="1" i="0" u="none" strike="noStrike" cap="none" normalizeH="0" baseline="0" dirty="0">
                          <a:ln>
                            <a:noFill/>
                          </a:ln>
                          <a:solidFill>
                            <a:schemeClr val="tx1"/>
                          </a:solidFill>
                          <a:effectLst/>
                          <a:latin typeface="Arial" charset="0"/>
                          <a:ea typeface="Arial Unicode MS" pitchFamily="34" charset="-128"/>
                          <a:cs typeface="Arial" charset="0"/>
                        </a:rPr>
                        <a:t>When we think about the situation facing this young person, Carer or Family </a:t>
                      </a:r>
                    </a:p>
                  </a:txBody>
                  <a:tcPr marT="45723" marB="45723"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591883">
                <a:tc>
                  <a:txBody>
                    <a:bodyPr/>
                    <a:lstStyle/>
                    <a:p>
                      <a:pPr marL="0" marR="0" lvl="0" indent="0" algn="ctr" defTabSz="457200" rtl="0" eaLnBrk="1" fontAlgn="base" latinLnBrk="0" hangingPunct="1">
                        <a:lnSpc>
                          <a:spcPct val="100000"/>
                        </a:lnSpc>
                        <a:spcBef>
                          <a:spcPct val="0"/>
                        </a:spcBef>
                        <a:spcAft>
                          <a:spcPct val="0"/>
                        </a:spcAft>
                        <a:buClr>
                          <a:srgbClr val="0033CC"/>
                        </a:buClr>
                        <a:buSzTx/>
                        <a:buFontTx/>
                        <a:buNone/>
                        <a:tabLst/>
                      </a:pPr>
                      <a:r>
                        <a:rPr kumimoji="0" lang="en-US" sz="1800" b="1" i="0" u="none" strike="noStrike" cap="none" normalizeH="0" baseline="0">
                          <a:ln>
                            <a:noFill/>
                          </a:ln>
                          <a:solidFill>
                            <a:schemeClr val="tx1"/>
                          </a:solidFill>
                          <a:effectLst/>
                          <a:latin typeface="Arial" charset="0"/>
                          <a:ea typeface="Arial Unicode MS" pitchFamily="34" charset="-128"/>
                          <a:cs typeface="Arial" charset="0"/>
                        </a:rPr>
                        <a:t>What are we Worried About?</a:t>
                      </a:r>
                    </a:p>
                    <a:p>
                      <a:pPr marL="0" marR="0" lvl="0" indent="0" algn="ctr" defTabSz="457200" rtl="0" eaLnBrk="1" fontAlgn="base" latinLnBrk="0" hangingPunct="1">
                        <a:lnSpc>
                          <a:spcPct val="100000"/>
                        </a:lnSpc>
                        <a:spcBef>
                          <a:spcPct val="0"/>
                        </a:spcBef>
                        <a:spcAft>
                          <a:spcPct val="0"/>
                        </a:spcAft>
                        <a:buClr>
                          <a:srgbClr val="0033CC"/>
                        </a:buClr>
                        <a:buSzTx/>
                        <a:buFontTx/>
                        <a:buNone/>
                        <a:tabLst/>
                      </a:pPr>
                      <a:endParaRPr kumimoji="0" lang="en-US" sz="1800" b="1" i="0" u="none" strike="noStrike" cap="none" normalizeH="0" baseline="0">
                        <a:ln>
                          <a:noFill/>
                        </a:ln>
                        <a:solidFill>
                          <a:schemeClr val="tx1"/>
                        </a:solidFill>
                        <a:effectLst/>
                        <a:latin typeface="Arial" charset="0"/>
                        <a:ea typeface="Arial Unicode MS" pitchFamily="34" charset="-128"/>
                        <a:cs typeface="Arial" charset="0"/>
                      </a:endParaRPr>
                    </a:p>
                    <a:p>
                      <a:pPr marL="0" marR="0" lvl="0" indent="0" algn="ctr" defTabSz="457200" rtl="0" eaLnBrk="1" fontAlgn="base" latinLnBrk="0" hangingPunct="1">
                        <a:lnSpc>
                          <a:spcPct val="100000"/>
                        </a:lnSpc>
                        <a:spcBef>
                          <a:spcPct val="0"/>
                        </a:spcBef>
                        <a:spcAft>
                          <a:spcPct val="0"/>
                        </a:spcAft>
                        <a:buClr>
                          <a:srgbClr val="0033CC"/>
                        </a:buClr>
                        <a:buSzTx/>
                        <a:buFontTx/>
                        <a:buNone/>
                        <a:tabLst/>
                      </a:pPr>
                      <a:endParaRPr kumimoji="0" lang="en-US" sz="1800" b="0" i="0" u="none" strike="noStrike" cap="none" normalizeH="0" baseline="0">
                        <a:ln>
                          <a:noFill/>
                        </a:ln>
                        <a:solidFill>
                          <a:srgbClr val="590F78"/>
                        </a:solidFill>
                        <a:effectLst/>
                        <a:latin typeface="Arial" charset="0"/>
                        <a:ea typeface="Arial Unicode MS" pitchFamily="34" charset="-128"/>
                        <a:cs typeface="Arial" charset="0"/>
                      </a:endParaRPr>
                    </a:p>
                    <a:p>
                      <a:pPr marL="0" marR="0" lvl="0" indent="0" algn="ctr" defTabSz="457200" rtl="0" eaLnBrk="1" fontAlgn="base" latinLnBrk="0" hangingPunct="1">
                        <a:lnSpc>
                          <a:spcPct val="100000"/>
                        </a:lnSpc>
                        <a:spcBef>
                          <a:spcPct val="0"/>
                        </a:spcBef>
                        <a:spcAft>
                          <a:spcPct val="0"/>
                        </a:spcAft>
                        <a:buClr>
                          <a:srgbClr val="0033CC"/>
                        </a:buClr>
                        <a:buSzTx/>
                        <a:buFontTx/>
                        <a:buNone/>
                        <a:tabLst/>
                      </a:pPr>
                      <a:endParaRPr kumimoji="0" lang="en-US" sz="1800" b="0" i="0" u="none" strike="noStrike" cap="none" normalizeH="0" baseline="0">
                        <a:ln>
                          <a:noFill/>
                        </a:ln>
                        <a:solidFill>
                          <a:srgbClr val="590F78"/>
                        </a:solidFill>
                        <a:effectLst/>
                        <a:latin typeface="Arial" charset="0"/>
                        <a:ea typeface="Arial Unicode MS" pitchFamily="34" charset="-128"/>
                        <a:cs typeface="Arial" charset="0"/>
                      </a:endParaRPr>
                    </a:p>
                  </a:txBody>
                  <a:tcPr marT="45723" marB="45723"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57200" rtl="0" eaLnBrk="1" fontAlgn="base" latinLnBrk="0" hangingPunct="1">
                        <a:lnSpc>
                          <a:spcPct val="100000"/>
                        </a:lnSpc>
                        <a:spcBef>
                          <a:spcPct val="0"/>
                        </a:spcBef>
                        <a:spcAft>
                          <a:spcPct val="0"/>
                        </a:spcAft>
                        <a:buClr>
                          <a:srgbClr val="0033CC"/>
                        </a:buClr>
                        <a:buSzTx/>
                        <a:buFontTx/>
                        <a:buNone/>
                        <a:tabLst/>
                      </a:pPr>
                      <a:r>
                        <a:rPr kumimoji="0" lang="en-US" sz="1800" b="1" i="0" u="none" strike="noStrike" cap="none" normalizeH="0" baseline="0">
                          <a:ln>
                            <a:noFill/>
                          </a:ln>
                          <a:solidFill>
                            <a:schemeClr val="tx1"/>
                          </a:solidFill>
                          <a:effectLst/>
                          <a:latin typeface="Arial" charset="0"/>
                          <a:ea typeface="Arial Unicode MS" pitchFamily="34" charset="-128"/>
                          <a:cs typeface="Arial" charset="0"/>
                        </a:rPr>
                        <a:t>What’s Working Well? (Strengths &amp; Safety)</a:t>
                      </a:r>
                      <a:endParaRPr kumimoji="0" lang="en-US" sz="1800" b="0" i="0" u="none" strike="noStrike" cap="none" normalizeH="0" baseline="0">
                        <a:ln>
                          <a:noFill/>
                        </a:ln>
                        <a:solidFill>
                          <a:schemeClr val="tx1"/>
                        </a:solidFill>
                        <a:effectLst/>
                        <a:latin typeface="Arial" charset="0"/>
                        <a:ea typeface="Arial Unicode MS" pitchFamily="34" charset="-128"/>
                        <a:cs typeface="Arial" charset="0"/>
                      </a:endParaRPr>
                    </a:p>
                  </a:txBody>
                  <a:tcPr marT="45723" marB="45723"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57200" rtl="0" eaLnBrk="1" fontAlgn="base" latinLnBrk="0" hangingPunct="1">
                        <a:lnSpc>
                          <a:spcPct val="100000"/>
                        </a:lnSpc>
                        <a:spcBef>
                          <a:spcPct val="0"/>
                        </a:spcBef>
                        <a:spcAft>
                          <a:spcPct val="0"/>
                        </a:spcAft>
                        <a:buClr>
                          <a:srgbClr val="0033CC"/>
                        </a:buClr>
                        <a:buSzTx/>
                        <a:buFontTx/>
                        <a:buNone/>
                        <a:tabLst/>
                      </a:pPr>
                      <a:r>
                        <a:rPr kumimoji="0" lang="en-US" sz="1800" b="1" i="0" u="none" strike="noStrike" cap="none" normalizeH="0" baseline="0" dirty="0">
                          <a:ln>
                            <a:noFill/>
                          </a:ln>
                          <a:solidFill>
                            <a:schemeClr val="tx1"/>
                          </a:solidFill>
                          <a:effectLst/>
                          <a:latin typeface="Arial" charset="0"/>
                          <a:ea typeface="Arial Unicode MS" pitchFamily="34" charset="-128"/>
                          <a:cs typeface="Arial" charset="0"/>
                        </a:rPr>
                        <a:t>What Needs to Happen? </a:t>
                      </a:r>
                      <a:endParaRPr kumimoji="0" lang="en-US" sz="1800" b="0" i="0" u="none" strike="noStrike" cap="none" normalizeH="0" baseline="0" dirty="0">
                        <a:ln>
                          <a:noFill/>
                        </a:ln>
                        <a:solidFill>
                          <a:schemeClr val="tx1"/>
                        </a:solidFill>
                        <a:effectLst/>
                        <a:latin typeface="Arial" charset="0"/>
                        <a:ea typeface="Arial Unicode MS" pitchFamily="34" charset="-128"/>
                        <a:cs typeface="Arial" charset="0"/>
                      </a:endParaRPr>
                    </a:p>
                  </a:txBody>
                  <a:tcPr marT="45723" marB="45723"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105290">
                <a:tc gridSpan="3">
                  <a:txBody>
                    <a:bodyPr/>
                    <a:lstStyle/>
                    <a:p>
                      <a:pPr marL="0" marR="0" lvl="0" indent="0" algn="l" defTabSz="457200" rtl="0" eaLnBrk="1" fontAlgn="base" latinLnBrk="0" hangingPunct="1">
                        <a:lnSpc>
                          <a:spcPct val="100000"/>
                        </a:lnSpc>
                        <a:spcBef>
                          <a:spcPct val="0"/>
                        </a:spcBef>
                        <a:spcAft>
                          <a:spcPct val="0"/>
                        </a:spcAft>
                        <a:buClr>
                          <a:srgbClr val="0033CC"/>
                        </a:buClr>
                        <a:buSzTx/>
                        <a:buFontTx/>
                        <a:buNone/>
                        <a:tabLst/>
                      </a:pPr>
                      <a:r>
                        <a:rPr kumimoji="0" lang="en-US" sz="1600" b="1" i="0" u="none" strike="noStrike" cap="none" normalizeH="0" baseline="0">
                          <a:ln>
                            <a:noFill/>
                          </a:ln>
                          <a:solidFill>
                            <a:schemeClr val="tx1"/>
                          </a:solidFill>
                          <a:effectLst/>
                          <a:latin typeface="Arial" charset="0"/>
                          <a:ea typeface="Arial Unicode MS" pitchFamily="34" charset="-128"/>
                          <a:cs typeface="Arial Unicode MS" pitchFamily="34" charset="-128"/>
                        </a:rPr>
                        <a:t>On a scale of 0 to 10 </a:t>
                      </a:r>
                      <a:r>
                        <a:rPr kumimoji="0" lang="en-GB" sz="1600" b="1" i="0" u="none" strike="noStrike" cap="none" normalizeH="0" baseline="0">
                          <a:ln>
                            <a:noFill/>
                          </a:ln>
                          <a:solidFill>
                            <a:schemeClr val="tx1"/>
                          </a:solidFill>
                          <a:effectLst/>
                          <a:latin typeface="Arial" charset="0"/>
                          <a:ea typeface="Arial Unicode MS" pitchFamily="34" charset="-128"/>
                          <a:cs typeface="Arial Unicode MS" pitchFamily="34" charset="-128"/>
                        </a:rPr>
                        <a:t>where 0 means immediate response required from Children’s Social Care (0= no signs of safety)10 means no further action required (10 = high levels of safety )</a:t>
                      </a:r>
                      <a:r>
                        <a:rPr kumimoji="0" lang="en-GB" sz="2800" b="0" i="0" u="none" strike="noStrike" cap="none" normalizeH="0" baseline="0">
                          <a:ln>
                            <a:noFill/>
                          </a:ln>
                          <a:solidFill>
                            <a:schemeClr val="tx1"/>
                          </a:solidFill>
                          <a:effectLst/>
                          <a:latin typeface="Arial" charset="0"/>
                          <a:ea typeface="Arial Unicode MS" pitchFamily="34" charset="-128"/>
                          <a:cs typeface="Arial Unicode MS" pitchFamily="34" charset="-128"/>
                        </a:rPr>
                        <a:t> </a:t>
                      </a:r>
                    </a:p>
                  </a:txBody>
                  <a:tcPr marT="45723" marB="45723"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000000"/>
                      </a:solidFill>
                      <a:prstDash val="sysDashDot"/>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71924">
                <a:tc gridSpan="3">
                  <a:txBody>
                    <a:bodyPr/>
                    <a:lstStyle/>
                    <a:p>
                      <a:pPr marL="0" marR="0" lvl="0" indent="0" algn="l" defTabSz="457200" rtl="0" eaLnBrk="1" fontAlgn="base" latinLnBrk="0" hangingPunct="1">
                        <a:lnSpc>
                          <a:spcPct val="100000"/>
                        </a:lnSpc>
                        <a:spcBef>
                          <a:spcPct val="0"/>
                        </a:spcBef>
                        <a:spcAft>
                          <a:spcPct val="0"/>
                        </a:spcAft>
                        <a:buClr>
                          <a:srgbClr val="0033CC"/>
                        </a:buClr>
                        <a:buSzTx/>
                        <a:buFontTx/>
                        <a:buNone/>
                        <a:tabLst/>
                      </a:pPr>
                      <a:r>
                        <a:rPr kumimoji="0" lang="en-US" sz="1800" b="1" i="0" u="none" strike="noStrike" cap="none" normalizeH="0" baseline="0" dirty="0">
                          <a:ln>
                            <a:noFill/>
                          </a:ln>
                          <a:solidFill>
                            <a:srgbClr val="590F78"/>
                          </a:solidFill>
                          <a:effectLst/>
                          <a:latin typeface="Arial" charset="0"/>
                          <a:ea typeface="Arial Unicode MS" pitchFamily="34" charset="-128"/>
                          <a:cs typeface="Arial" charset="0"/>
                        </a:rPr>
                        <a:t>                </a:t>
                      </a:r>
                      <a:r>
                        <a:rPr kumimoji="0" lang="en-US" sz="3200" b="1" i="0" u="none" strike="noStrike" cap="none" normalizeH="0" baseline="0" dirty="0">
                          <a:ln>
                            <a:noFill/>
                          </a:ln>
                          <a:solidFill>
                            <a:schemeClr val="tx1"/>
                          </a:solidFill>
                          <a:effectLst/>
                          <a:latin typeface="Arial" charset="0"/>
                          <a:ea typeface="Arial Unicode MS" pitchFamily="34" charset="-128"/>
                          <a:cs typeface="Arial" charset="0"/>
                        </a:rPr>
                        <a:t>0                                                       10 </a:t>
                      </a:r>
                      <a:r>
                        <a:rPr kumimoji="0" lang="en-US" sz="1800" b="1" i="0" u="none" strike="noStrike" cap="none" normalizeH="0" baseline="0" dirty="0">
                          <a:ln>
                            <a:noFill/>
                          </a:ln>
                          <a:solidFill>
                            <a:schemeClr val="tx1"/>
                          </a:solidFill>
                          <a:effectLst/>
                          <a:latin typeface="Arial" charset="0"/>
                          <a:ea typeface="Arial Unicode MS" pitchFamily="34" charset="-128"/>
                          <a:cs typeface="Arial" charset="0"/>
                        </a:rPr>
                        <a:t>                                                                                                                            </a:t>
                      </a:r>
                      <a:endParaRPr kumimoji="0" lang="en-US" sz="3200" b="1" i="0" u="none" strike="noStrike" cap="none" normalizeH="0" baseline="0" dirty="0">
                        <a:ln>
                          <a:noFill/>
                        </a:ln>
                        <a:solidFill>
                          <a:schemeClr val="tx1"/>
                        </a:solidFill>
                        <a:effectLst/>
                        <a:latin typeface="Arial" charset="0"/>
                        <a:ea typeface="Arial Unicode MS" pitchFamily="34" charset="-128"/>
                        <a:cs typeface="Arial" charset="0"/>
                      </a:endParaRPr>
                    </a:p>
                  </a:txBody>
                  <a:tcPr marT="45723" marB="45723"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rgbClr val="000000"/>
                      </a:solidFill>
                      <a:prstDash val="sysDashDot"/>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bl>
          </a:graphicData>
        </a:graphic>
      </p:graphicFrame>
      <p:cxnSp>
        <p:nvCxnSpPr>
          <p:cNvPr id="5138" name="Straight Arrow Connector 6"/>
          <p:cNvCxnSpPr>
            <a:cxnSpLocks noChangeShapeType="1"/>
          </p:cNvCxnSpPr>
          <p:nvPr/>
        </p:nvCxnSpPr>
        <p:spPr bwMode="auto">
          <a:xfrm>
            <a:off x="1447800" y="6553200"/>
            <a:ext cx="5943600" cy="1588"/>
          </a:xfrm>
          <a:prstGeom prst="straightConnector1">
            <a:avLst/>
          </a:prstGeom>
          <a:noFill/>
          <a:ln w="25400">
            <a:solidFill>
              <a:schemeClr val="accent1"/>
            </a:solidFill>
            <a:round/>
            <a:headEnd type="arrow" w="med" len="med"/>
            <a:tailEnd type="arrow" w="med" len="me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5139" name="Rectangle 19"/>
          <p:cNvSpPr>
            <a:spLocks noChangeArrowheads="1"/>
          </p:cNvSpPr>
          <p:nvPr/>
        </p:nvSpPr>
        <p:spPr bwMode="auto">
          <a:xfrm>
            <a:off x="539750" y="260350"/>
            <a:ext cx="8893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Font typeface="Wingdings" pitchFamily="2" charset="2"/>
              <a:buChar char="Ø"/>
              <a:defRPr sz="3200">
                <a:solidFill>
                  <a:schemeClr val="tx1"/>
                </a:solidFill>
                <a:latin typeface="Arial" pitchFamily="34" charset="0"/>
                <a:ea typeface="Arial Unicode MS" pitchFamily="34" charset="-128"/>
                <a:cs typeface="Arial Unicode MS" pitchFamily="34" charset="-128"/>
              </a:defRPr>
            </a:lvl1pPr>
            <a:lvl2pPr marL="742950" indent="-285750" eaLnBrk="0" hangingPunct="0">
              <a:spcBef>
                <a:spcPct val="20000"/>
              </a:spcBef>
              <a:buChar char="–"/>
              <a:defRPr sz="2800">
                <a:solidFill>
                  <a:srgbClr val="1C1C1C"/>
                </a:solidFill>
                <a:latin typeface="Arial" pitchFamily="34" charset="0"/>
                <a:ea typeface="Arial Unicode MS" pitchFamily="34" charset="-128"/>
                <a:cs typeface="Arial Unicode MS" pitchFamily="34" charset="-128"/>
              </a:defRPr>
            </a:lvl2pPr>
            <a:lvl3pPr marL="1143000" indent="-228600" eaLnBrk="0" hangingPunct="0">
              <a:spcBef>
                <a:spcPct val="20000"/>
              </a:spcBef>
              <a:buChar char="•"/>
              <a:defRPr sz="2400">
                <a:solidFill>
                  <a:schemeClr val="bg2"/>
                </a:solidFill>
                <a:latin typeface="Arial" pitchFamily="34" charset="0"/>
                <a:ea typeface="Arial Unicode MS" pitchFamily="34" charset="-128"/>
                <a:cs typeface="Arial Unicode MS" pitchFamily="34" charset="-128"/>
              </a:defRPr>
            </a:lvl3pPr>
            <a:lvl4pPr marL="16002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4pPr>
            <a:lvl5pPr marL="20574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9pPr>
          </a:lstStyle>
          <a:p>
            <a:pPr algn="l" eaLnBrk="1" hangingPunct="1">
              <a:spcBef>
                <a:spcPct val="0"/>
              </a:spcBef>
              <a:buClrTx/>
              <a:buFontTx/>
              <a:buNone/>
            </a:pPr>
            <a:r>
              <a:rPr lang="en-GB" altLang="en-US" b="1">
                <a:solidFill>
                  <a:srgbClr val="FFFFFF"/>
                </a:solidFill>
              </a:rPr>
              <a:t>Assessment and Planning Form</a:t>
            </a:r>
          </a:p>
        </p:txBody>
      </p:sp>
    </p:spTree>
    <p:extLst>
      <p:ext uri="{BB962C8B-B14F-4D97-AF65-F5344CB8AC3E}">
        <p14:creationId xmlns:p14="http://schemas.microsoft.com/office/powerpoint/2010/main" val="2672810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eaLnBrk="1" hangingPunct="1"/>
            <a:r>
              <a:rPr lang="en-GB" altLang="en-US" sz="2800" dirty="0"/>
              <a:t>Assessment and Planning Form</a:t>
            </a:r>
          </a:p>
        </p:txBody>
      </p:sp>
      <p:graphicFrame>
        <p:nvGraphicFramePr>
          <p:cNvPr id="37891" name="Group 3"/>
          <p:cNvGraphicFramePr>
            <a:graphicFrameLocks noGrp="1"/>
          </p:cNvGraphicFramePr>
          <p:nvPr>
            <p:ph idx="4294967295"/>
          </p:nvPr>
        </p:nvGraphicFramePr>
        <p:xfrm>
          <a:off x="0" y="912813"/>
          <a:ext cx="9036050" cy="5868987"/>
        </p:xfrm>
        <a:graphic>
          <a:graphicData uri="http://schemas.openxmlformats.org/drawingml/2006/table">
            <a:tbl>
              <a:tblPr/>
              <a:tblGrid>
                <a:gridCol w="3156840">
                  <a:extLst>
                    <a:ext uri="{9D8B030D-6E8A-4147-A177-3AD203B41FA5}">
                      <a16:colId xmlns:a16="http://schemas.microsoft.com/office/drawing/2014/main" val="20000"/>
                    </a:ext>
                  </a:extLst>
                </a:gridCol>
                <a:gridCol w="2758148">
                  <a:extLst>
                    <a:ext uri="{9D8B030D-6E8A-4147-A177-3AD203B41FA5}">
                      <a16:colId xmlns:a16="http://schemas.microsoft.com/office/drawing/2014/main" val="20001"/>
                    </a:ext>
                  </a:extLst>
                </a:gridCol>
                <a:gridCol w="3121062">
                  <a:extLst>
                    <a:ext uri="{9D8B030D-6E8A-4147-A177-3AD203B41FA5}">
                      <a16:colId xmlns:a16="http://schemas.microsoft.com/office/drawing/2014/main" val="20002"/>
                    </a:ext>
                  </a:extLst>
                </a:gridCol>
              </a:tblGrid>
              <a:tr h="637882">
                <a:tc>
                  <a:txBody>
                    <a:bodyPr/>
                    <a:lstStyle>
                      <a:lvl1pPr marL="342900" indent="-342900">
                        <a:spcBef>
                          <a:spcPct val="20000"/>
                        </a:spcBef>
                        <a:buClr>
                          <a:schemeClr val="folHlink"/>
                        </a:buClr>
                        <a:buFont typeface="Wingdings" pitchFamily="2" charset="2"/>
                        <a:defRPr sz="2800">
                          <a:solidFill>
                            <a:schemeClr val="tx1"/>
                          </a:solidFill>
                          <a:latin typeface="Arial" pitchFamily="34" charset="0"/>
                          <a:ea typeface="Arial Unicode MS" pitchFamily="34" charset="-128"/>
                          <a:cs typeface="Arial Unicode MS" pitchFamily="34" charset="-128"/>
                        </a:defRPr>
                      </a:lvl1pPr>
                      <a:lvl2pPr marL="742950" indent="-285750">
                        <a:spcBef>
                          <a:spcPct val="20000"/>
                        </a:spcBef>
                        <a:defRPr sz="2400">
                          <a:solidFill>
                            <a:srgbClr val="1C1C1C"/>
                          </a:solidFill>
                          <a:latin typeface="Arial" pitchFamily="34" charset="0"/>
                          <a:ea typeface="Arial Unicode MS" pitchFamily="34" charset="-128"/>
                          <a:cs typeface="Arial Unicode MS" pitchFamily="34" charset="-128"/>
                        </a:defRPr>
                      </a:lvl2pPr>
                      <a:lvl3pPr marL="1143000" indent="-228600">
                        <a:spcBef>
                          <a:spcPct val="20000"/>
                        </a:spcBef>
                        <a:defRPr sz="2000">
                          <a:solidFill>
                            <a:schemeClr val="bg2"/>
                          </a:solidFill>
                          <a:latin typeface="Arial" pitchFamily="34" charset="0"/>
                          <a:ea typeface="Arial Unicode MS" pitchFamily="34" charset="-128"/>
                          <a:cs typeface="Arial Unicode MS" pitchFamily="34" charset="-128"/>
                        </a:defRPr>
                      </a:lvl3pPr>
                      <a:lvl4pPr marL="1600200" indent="-228600">
                        <a:spcBef>
                          <a:spcPct val="20000"/>
                        </a:spcBef>
                        <a:defRPr>
                          <a:solidFill>
                            <a:schemeClr val="tx1"/>
                          </a:solidFill>
                          <a:latin typeface="Arial" pitchFamily="34" charset="0"/>
                          <a:ea typeface="Arial Unicode MS" pitchFamily="34" charset="-128"/>
                          <a:cs typeface="Arial Unicode MS" pitchFamily="34" charset="-128"/>
                        </a:defRPr>
                      </a:lvl4pPr>
                      <a:lvl5pPr marL="2057400" indent="-228600">
                        <a:spcBef>
                          <a:spcPct val="20000"/>
                        </a:spcBef>
                        <a:defRPr>
                          <a:solidFill>
                            <a:schemeClr val="tx1"/>
                          </a:solidFill>
                          <a:latin typeface="Arial" pitchFamily="34" charset="0"/>
                          <a:ea typeface="Arial Unicode MS" pitchFamily="34" charset="-128"/>
                          <a:cs typeface="Arial Unicode MS" pitchFamily="34" charset="-128"/>
                        </a:defRPr>
                      </a:lvl5pPr>
                      <a:lvl6pPr marL="25146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6pPr>
                      <a:lvl7pPr marL="29718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7pPr>
                      <a:lvl8pPr marL="34290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8pPr>
                      <a:lvl9pPr marL="38862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9p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AU" alt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What Are We Worried About?</a:t>
                      </a:r>
                      <a:endParaRPr kumimoji="0" lang="en-GB" altLang="en-US" sz="10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GB" altLang="en-US" sz="1000" b="0" i="0" u="none" strike="noStrike" cap="none" normalizeH="0" baseline="0" dirty="0">
                          <a:ln>
                            <a:noFill/>
                          </a:ln>
                          <a:solidFill>
                            <a:srgbClr val="000000"/>
                          </a:solidFill>
                          <a:effectLst/>
                          <a:latin typeface="Arial" pitchFamily="34" charset="0"/>
                          <a:ea typeface="Times New Roman" pitchFamily="18" charset="0"/>
                          <a:cs typeface="Arial" pitchFamily="34" charset="0"/>
                        </a:rPr>
                        <a:t>Harm and Future Danger</a:t>
                      </a:r>
                      <a:endParaRPr kumimoji="0" lang="en-GB" altLang="en-US" sz="10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endParaRPr>
                    </a:p>
                  </a:txBody>
                  <a:tcPr marL="91435" marR="91435"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Font typeface="Wingdings" pitchFamily="2" charset="2"/>
                        <a:defRPr sz="2800">
                          <a:solidFill>
                            <a:schemeClr val="tx1"/>
                          </a:solidFill>
                          <a:latin typeface="Arial" pitchFamily="34" charset="0"/>
                          <a:ea typeface="Arial Unicode MS" pitchFamily="34" charset="-128"/>
                          <a:cs typeface="Arial Unicode MS" pitchFamily="34" charset="-128"/>
                        </a:defRPr>
                      </a:lvl1pPr>
                      <a:lvl2pPr marL="742950" indent="-285750">
                        <a:spcBef>
                          <a:spcPct val="20000"/>
                        </a:spcBef>
                        <a:defRPr sz="2400">
                          <a:solidFill>
                            <a:srgbClr val="1C1C1C"/>
                          </a:solidFill>
                          <a:latin typeface="Arial" pitchFamily="34" charset="0"/>
                          <a:ea typeface="Arial Unicode MS" pitchFamily="34" charset="-128"/>
                          <a:cs typeface="Arial Unicode MS" pitchFamily="34" charset="-128"/>
                        </a:defRPr>
                      </a:lvl2pPr>
                      <a:lvl3pPr marL="1143000" indent="-228600">
                        <a:spcBef>
                          <a:spcPct val="20000"/>
                        </a:spcBef>
                        <a:defRPr sz="2000">
                          <a:solidFill>
                            <a:schemeClr val="bg2"/>
                          </a:solidFill>
                          <a:latin typeface="Arial" pitchFamily="34" charset="0"/>
                          <a:ea typeface="Arial Unicode MS" pitchFamily="34" charset="-128"/>
                          <a:cs typeface="Arial Unicode MS" pitchFamily="34" charset="-128"/>
                        </a:defRPr>
                      </a:lvl3pPr>
                      <a:lvl4pPr marL="1600200" indent="-228600">
                        <a:spcBef>
                          <a:spcPct val="20000"/>
                        </a:spcBef>
                        <a:defRPr>
                          <a:solidFill>
                            <a:schemeClr val="tx1"/>
                          </a:solidFill>
                          <a:latin typeface="Arial" pitchFamily="34" charset="0"/>
                          <a:ea typeface="Arial Unicode MS" pitchFamily="34" charset="-128"/>
                          <a:cs typeface="Arial Unicode MS" pitchFamily="34" charset="-128"/>
                        </a:defRPr>
                      </a:lvl4pPr>
                      <a:lvl5pPr marL="2057400" indent="-228600">
                        <a:spcBef>
                          <a:spcPct val="20000"/>
                        </a:spcBef>
                        <a:defRPr>
                          <a:solidFill>
                            <a:schemeClr val="tx1"/>
                          </a:solidFill>
                          <a:latin typeface="Arial" pitchFamily="34" charset="0"/>
                          <a:ea typeface="Arial Unicode MS" pitchFamily="34" charset="-128"/>
                          <a:cs typeface="Arial Unicode MS" pitchFamily="34" charset="-128"/>
                        </a:defRPr>
                      </a:lvl5pPr>
                      <a:lvl6pPr marL="25146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6pPr>
                      <a:lvl7pPr marL="29718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7pPr>
                      <a:lvl8pPr marL="34290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8pPr>
                      <a:lvl9pPr marL="38862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9p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AU" alt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What’s Working Well?</a:t>
                      </a:r>
                      <a:endParaRPr kumimoji="0" lang="en-GB" altLang="en-US" sz="10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GB" altLang="en-US" sz="1000" b="0" i="0" u="none" strike="noStrike" cap="none" normalizeH="0" baseline="0" dirty="0">
                          <a:ln>
                            <a:noFill/>
                          </a:ln>
                          <a:solidFill>
                            <a:srgbClr val="000000"/>
                          </a:solidFill>
                          <a:effectLst/>
                          <a:latin typeface="+mj-lt"/>
                          <a:ea typeface="Times New Roman" pitchFamily="18" charset="0"/>
                          <a:cs typeface="Trebuchet MS" pitchFamily="34" charset="0"/>
                        </a:rPr>
                        <a:t> Strengths &amp; Demonstrated Safety</a:t>
                      </a:r>
                      <a:endParaRPr kumimoji="0" lang="en-GB" altLang="en-US" sz="1000" b="0" i="0" u="none" strike="noStrike" cap="none" normalizeH="0" baseline="0" dirty="0">
                        <a:ln>
                          <a:noFill/>
                        </a:ln>
                        <a:solidFill>
                          <a:schemeClr val="tx1"/>
                        </a:solidFill>
                        <a:effectLst/>
                        <a:latin typeface="+mj-lt"/>
                        <a:ea typeface="Arial Unicode MS" pitchFamily="34" charset="-128"/>
                        <a:cs typeface="Times New Roman" pitchFamily="18" charset="0"/>
                      </a:endParaRPr>
                    </a:p>
                  </a:txBody>
                  <a:tcPr marL="91435" marR="91435"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Font typeface="Wingdings" pitchFamily="2" charset="2"/>
                        <a:defRPr sz="2800">
                          <a:solidFill>
                            <a:schemeClr val="tx1"/>
                          </a:solidFill>
                          <a:latin typeface="Arial" pitchFamily="34" charset="0"/>
                          <a:ea typeface="Arial Unicode MS" pitchFamily="34" charset="-128"/>
                          <a:cs typeface="Arial Unicode MS" pitchFamily="34" charset="-128"/>
                        </a:defRPr>
                      </a:lvl1pPr>
                      <a:lvl2pPr marL="742950" indent="-285750">
                        <a:spcBef>
                          <a:spcPct val="20000"/>
                        </a:spcBef>
                        <a:defRPr sz="2400">
                          <a:solidFill>
                            <a:srgbClr val="1C1C1C"/>
                          </a:solidFill>
                          <a:latin typeface="Arial" pitchFamily="34" charset="0"/>
                          <a:ea typeface="Arial Unicode MS" pitchFamily="34" charset="-128"/>
                          <a:cs typeface="Arial Unicode MS" pitchFamily="34" charset="-128"/>
                        </a:defRPr>
                      </a:lvl2pPr>
                      <a:lvl3pPr marL="1143000" indent="-228600">
                        <a:spcBef>
                          <a:spcPct val="20000"/>
                        </a:spcBef>
                        <a:defRPr sz="2000">
                          <a:solidFill>
                            <a:schemeClr val="bg2"/>
                          </a:solidFill>
                          <a:latin typeface="Arial" pitchFamily="34" charset="0"/>
                          <a:ea typeface="Arial Unicode MS" pitchFamily="34" charset="-128"/>
                          <a:cs typeface="Arial Unicode MS" pitchFamily="34" charset="-128"/>
                        </a:defRPr>
                      </a:lvl3pPr>
                      <a:lvl4pPr marL="1600200" indent="-228600">
                        <a:spcBef>
                          <a:spcPct val="20000"/>
                        </a:spcBef>
                        <a:defRPr>
                          <a:solidFill>
                            <a:schemeClr val="tx1"/>
                          </a:solidFill>
                          <a:latin typeface="Arial" pitchFamily="34" charset="0"/>
                          <a:ea typeface="Arial Unicode MS" pitchFamily="34" charset="-128"/>
                          <a:cs typeface="Arial Unicode MS" pitchFamily="34" charset="-128"/>
                        </a:defRPr>
                      </a:lvl4pPr>
                      <a:lvl5pPr marL="2057400" indent="-228600">
                        <a:spcBef>
                          <a:spcPct val="20000"/>
                        </a:spcBef>
                        <a:defRPr>
                          <a:solidFill>
                            <a:schemeClr val="tx1"/>
                          </a:solidFill>
                          <a:latin typeface="Arial" pitchFamily="34" charset="0"/>
                          <a:ea typeface="Arial Unicode MS" pitchFamily="34" charset="-128"/>
                          <a:cs typeface="Arial Unicode MS" pitchFamily="34" charset="-128"/>
                        </a:defRPr>
                      </a:lvl5pPr>
                      <a:lvl6pPr marL="25146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6pPr>
                      <a:lvl7pPr marL="29718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7pPr>
                      <a:lvl8pPr marL="34290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8pPr>
                      <a:lvl9pPr marL="38862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9p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AU" alt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What Needs to Happen?</a:t>
                      </a:r>
                      <a:endParaRPr kumimoji="0" lang="en-GB" altLang="en-US" sz="10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GB" altLang="en-US" sz="1000" b="0" i="0" u="none" strike="noStrike" cap="none" normalizeH="0" baseline="0" dirty="0">
                          <a:ln>
                            <a:noFill/>
                          </a:ln>
                          <a:solidFill>
                            <a:srgbClr val="000000"/>
                          </a:solidFill>
                          <a:effectLst/>
                          <a:latin typeface="Arial" pitchFamily="34" charset="0"/>
                          <a:ea typeface="Times New Roman" pitchFamily="18" charset="0"/>
                          <a:cs typeface="Arial" pitchFamily="34" charset="0"/>
                        </a:rPr>
                        <a:t>Safety goals &amp; next steps in working towards safety </a:t>
                      </a:r>
                      <a:endParaRPr kumimoji="0" lang="en-GB" altLang="en-US" sz="10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endParaRPr>
                    </a:p>
                  </a:txBody>
                  <a:tcPr marL="91435" marR="91435"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6550">
                <a:tc>
                  <a:txBody>
                    <a:bodyPr/>
                    <a:lstStyle>
                      <a:lvl1pPr marL="342900" indent="-342900">
                        <a:spcBef>
                          <a:spcPct val="20000"/>
                        </a:spcBef>
                        <a:buClr>
                          <a:schemeClr val="folHlink"/>
                        </a:buClr>
                        <a:buFont typeface="Wingdings" pitchFamily="2" charset="2"/>
                        <a:defRPr sz="2800">
                          <a:solidFill>
                            <a:schemeClr val="tx1"/>
                          </a:solidFill>
                          <a:latin typeface="Arial" pitchFamily="34" charset="0"/>
                          <a:ea typeface="Arial Unicode MS" pitchFamily="34" charset="-128"/>
                          <a:cs typeface="Arial Unicode MS" pitchFamily="34" charset="-128"/>
                        </a:defRPr>
                      </a:lvl1pPr>
                      <a:lvl2pPr marL="742950" indent="-285750">
                        <a:spcBef>
                          <a:spcPct val="20000"/>
                        </a:spcBef>
                        <a:defRPr sz="2400">
                          <a:solidFill>
                            <a:srgbClr val="1C1C1C"/>
                          </a:solidFill>
                          <a:latin typeface="Arial" pitchFamily="34" charset="0"/>
                          <a:ea typeface="Arial Unicode MS" pitchFamily="34" charset="-128"/>
                          <a:cs typeface="Arial Unicode MS" pitchFamily="34" charset="-128"/>
                        </a:defRPr>
                      </a:lvl2pPr>
                      <a:lvl3pPr marL="1143000" indent="-228600">
                        <a:spcBef>
                          <a:spcPct val="20000"/>
                        </a:spcBef>
                        <a:defRPr sz="2000">
                          <a:solidFill>
                            <a:schemeClr val="bg2"/>
                          </a:solidFill>
                          <a:latin typeface="Arial" pitchFamily="34" charset="0"/>
                          <a:ea typeface="Arial Unicode MS" pitchFamily="34" charset="-128"/>
                          <a:cs typeface="Arial Unicode MS" pitchFamily="34" charset="-128"/>
                        </a:defRPr>
                      </a:lvl3pPr>
                      <a:lvl4pPr marL="1600200" indent="-228600">
                        <a:spcBef>
                          <a:spcPct val="20000"/>
                        </a:spcBef>
                        <a:defRPr>
                          <a:solidFill>
                            <a:schemeClr val="tx1"/>
                          </a:solidFill>
                          <a:latin typeface="Arial" pitchFamily="34" charset="0"/>
                          <a:ea typeface="Arial Unicode MS" pitchFamily="34" charset="-128"/>
                          <a:cs typeface="Arial Unicode MS" pitchFamily="34" charset="-128"/>
                        </a:defRPr>
                      </a:lvl4pPr>
                      <a:lvl5pPr marL="2057400" indent="-228600">
                        <a:spcBef>
                          <a:spcPct val="20000"/>
                        </a:spcBef>
                        <a:defRPr>
                          <a:solidFill>
                            <a:schemeClr val="tx1"/>
                          </a:solidFill>
                          <a:latin typeface="Arial" pitchFamily="34" charset="0"/>
                          <a:ea typeface="Arial Unicode MS" pitchFamily="34" charset="-128"/>
                          <a:cs typeface="Arial Unicode MS" pitchFamily="34" charset="-128"/>
                        </a:defRPr>
                      </a:lvl5pPr>
                      <a:lvl6pPr marL="25146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6pPr>
                      <a:lvl7pPr marL="29718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7pPr>
                      <a:lvl8pPr marL="34290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8pPr>
                      <a:lvl9pPr marL="38862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9p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AU"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Past harm: </a:t>
                      </a:r>
                      <a:r>
                        <a:rPr kumimoji="0" lang="en-AU" altLang="en-US" sz="1100" b="0" i="0" u="none" strike="noStrike" cap="none" normalizeH="0" baseline="0" dirty="0">
                          <a:ln>
                            <a:noFill/>
                          </a:ln>
                          <a:solidFill>
                            <a:srgbClr val="000000"/>
                          </a:solidFill>
                          <a:effectLst/>
                          <a:latin typeface="Arial" pitchFamily="34" charset="0"/>
                          <a:ea typeface="Times New Roman" pitchFamily="18" charset="0"/>
                          <a:cs typeface="Arial" pitchFamily="34" charset="0"/>
                        </a:rPr>
                        <a:t>What has happened to these children, that worries us, or to other children in the care of these parents?) </a:t>
                      </a:r>
                      <a:endParaRPr kumimoji="0" lang="en-GB" altLang="en-US" sz="11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AU"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Future worries: </a:t>
                      </a:r>
                      <a:r>
                        <a:rPr kumimoji="0" lang="en-AU" altLang="en-US" sz="1100" b="0" i="0" u="none" strike="noStrike" cap="none" normalizeH="0" baseline="0" dirty="0">
                          <a:ln>
                            <a:noFill/>
                          </a:ln>
                          <a:solidFill>
                            <a:schemeClr val="tx1"/>
                          </a:solidFill>
                          <a:effectLst/>
                          <a:latin typeface="Arial" pitchFamily="34" charset="0"/>
                          <a:ea typeface="Times New Roman" pitchFamily="18" charset="0"/>
                          <a:cs typeface="Arial" pitchFamily="34" charset="0"/>
                        </a:rPr>
                        <a:t> What are we worried might happen to these children in the care of these parents in the future? </a:t>
                      </a:r>
                      <a:endParaRPr kumimoji="0" lang="en-GB" altLang="en-US" sz="11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AU" altLang="en-US" sz="1100" b="1" i="0" u="none" strike="noStrike" cap="none" normalizeH="0" baseline="0" dirty="0">
                          <a:ln>
                            <a:noFill/>
                          </a:ln>
                          <a:solidFill>
                            <a:schemeClr val="tx1"/>
                          </a:solidFill>
                          <a:effectLst/>
                          <a:latin typeface="Arial" pitchFamily="34" charset="0"/>
                          <a:ea typeface="Times New Roman" pitchFamily="18" charset="0"/>
                          <a:cs typeface="Arial" pitchFamily="34" charset="0"/>
                        </a:rPr>
                        <a:t>Complicating factors:  </a:t>
                      </a:r>
                      <a:r>
                        <a:rPr kumimoji="0" lang="en-AU" altLang="en-US" sz="1100" b="0" i="0" u="none" strike="noStrike" cap="none" normalizeH="0" baseline="0" dirty="0">
                          <a:ln>
                            <a:noFill/>
                          </a:ln>
                          <a:solidFill>
                            <a:schemeClr val="tx1"/>
                          </a:solidFill>
                          <a:effectLst/>
                          <a:latin typeface="Arial" pitchFamily="34" charset="0"/>
                          <a:ea typeface="Times New Roman" pitchFamily="18" charset="0"/>
                          <a:cs typeface="Arial" pitchFamily="34" charset="0"/>
                        </a:rPr>
                        <a:t>What makes building safety for the children and working with this family more complicated?</a:t>
                      </a:r>
                      <a:endParaRPr kumimoji="0" lang="en-GB" altLang="en-US" sz="11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GB" altLang="en-US" sz="1100" b="1" i="0" u="none" strike="noStrike" cap="none" normalizeH="0" baseline="0" dirty="0">
                          <a:ln>
                            <a:noFill/>
                          </a:ln>
                          <a:solidFill>
                            <a:srgbClr val="000000"/>
                          </a:solidFill>
                          <a:effectLst/>
                          <a:latin typeface="Arial" pitchFamily="34" charset="0"/>
                          <a:ea typeface="Times New Roman" pitchFamily="18" charset="0"/>
                          <a:cs typeface="Arial" pitchFamily="34" charset="0"/>
                        </a:rPr>
                        <a:t>Grey areas</a:t>
                      </a:r>
                      <a:r>
                        <a:rPr kumimoji="0" lang="en-GB" altLang="en-US" sz="1100" b="0" i="0" u="none" strike="noStrike" cap="none" normalizeH="0" baseline="0" dirty="0">
                          <a:ln>
                            <a:noFill/>
                          </a:ln>
                          <a:solidFill>
                            <a:srgbClr val="000000"/>
                          </a:solidFill>
                          <a:effectLst/>
                          <a:latin typeface="Arial" pitchFamily="34" charset="0"/>
                          <a:ea typeface="Times New Roman" pitchFamily="18" charset="0"/>
                          <a:cs typeface="Arial" pitchFamily="34" charset="0"/>
                        </a:rPr>
                        <a:t> what things are we are unsure about or don’t know enough about?</a:t>
                      </a:r>
                      <a:endParaRPr kumimoji="0" lang="en-GB" altLang="en-US" sz="11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marL="91435" marR="91435"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Font typeface="Wingdings" pitchFamily="2" charset="2"/>
                        <a:defRPr sz="2800">
                          <a:solidFill>
                            <a:schemeClr val="tx1"/>
                          </a:solidFill>
                          <a:latin typeface="Arial" pitchFamily="34" charset="0"/>
                          <a:ea typeface="Arial Unicode MS" pitchFamily="34" charset="-128"/>
                          <a:cs typeface="Arial Unicode MS" pitchFamily="34" charset="-128"/>
                        </a:defRPr>
                      </a:lvl1pPr>
                      <a:lvl2pPr marL="742950" indent="-285750">
                        <a:spcBef>
                          <a:spcPct val="20000"/>
                        </a:spcBef>
                        <a:defRPr sz="2400">
                          <a:solidFill>
                            <a:srgbClr val="1C1C1C"/>
                          </a:solidFill>
                          <a:latin typeface="Arial" pitchFamily="34" charset="0"/>
                          <a:ea typeface="Arial Unicode MS" pitchFamily="34" charset="-128"/>
                          <a:cs typeface="Arial Unicode MS" pitchFamily="34" charset="-128"/>
                        </a:defRPr>
                      </a:lvl2pPr>
                      <a:lvl3pPr marL="1143000" indent="-228600">
                        <a:spcBef>
                          <a:spcPct val="20000"/>
                        </a:spcBef>
                        <a:defRPr sz="2000">
                          <a:solidFill>
                            <a:schemeClr val="bg2"/>
                          </a:solidFill>
                          <a:latin typeface="Arial" pitchFamily="34" charset="0"/>
                          <a:ea typeface="Arial Unicode MS" pitchFamily="34" charset="-128"/>
                          <a:cs typeface="Arial Unicode MS" pitchFamily="34" charset="-128"/>
                        </a:defRPr>
                      </a:lvl3pPr>
                      <a:lvl4pPr marL="1600200" indent="-228600">
                        <a:spcBef>
                          <a:spcPct val="20000"/>
                        </a:spcBef>
                        <a:defRPr>
                          <a:solidFill>
                            <a:schemeClr val="tx1"/>
                          </a:solidFill>
                          <a:latin typeface="Arial" pitchFamily="34" charset="0"/>
                          <a:ea typeface="Arial Unicode MS" pitchFamily="34" charset="-128"/>
                          <a:cs typeface="Arial Unicode MS" pitchFamily="34" charset="-128"/>
                        </a:defRPr>
                      </a:lvl4pPr>
                      <a:lvl5pPr marL="2057400" indent="-228600">
                        <a:spcBef>
                          <a:spcPct val="20000"/>
                        </a:spcBef>
                        <a:defRPr>
                          <a:solidFill>
                            <a:schemeClr val="tx1"/>
                          </a:solidFill>
                          <a:latin typeface="Arial" pitchFamily="34" charset="0"/>
                          <a:ea typeface="Arial Unicode MS" pitchFamily="34" charset="-128"/>
                          <a:cs typeface="Arial Unicode MS" pitchFamily="34" charset="-128"/>
                        </a:defRPr>
                      </a:lvl5pPr>
                      <a:lvl6pPr marL="25146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6pPr>
                      <a:lvl7pPr marL="29718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7pPr>
                      <a:lvl8pPr marL="34290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8pPr>
                      <a:lvl9pPr marL="38862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9p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endParaRPr kumimoji="0" lang="en-GB" altLang="en-US" sz="2800" b="0" i="0" u="none" strike="noStrike" cap="none" normalizeH="0" baseline="0" dirty="0">
                        <a:ln>
                          <a:noFill/>
                        </a:ln>
                        <a:solidFill>
                          <a:schemeClr val="tx1"/>
                        </a:solidFill>
                        <a:effectLst/>
                        <a:latin typeface="Arial" pitchFamily="34" charset="0"/>
                        <a:ea typeface="Arial Unicode MS" pitchFamily="34" charset="-128"/>
                        <a:cs typeface="Arial Unicode MS" pitchFamily="34" charset="-128"/>
                      </a:endParaRPr>
                    </a:p>
                  </a:txBody>
                  <a:tcPr marL="91435" marR="91435"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Font typeface="Wingdings" pitchFamily="2" charset="2"/>
                        <a:defRPr sz="2800">
                          <a:solidFill>
                            <a:schemeClr val="tx1"/>
                          </a:solidFill>
                          <a:latin typeface="Arial" pitchFamily="34" charset="0"/>
                          <a:ea typeface="Arial Unicode MS" pitchFamily="34" charset="-128"/>
                          <a:cs typeface="Arial Unicode MS" pitchFamily="34" charset="-128"/>
                        </a:defRPr>
                      </a:lvl1pPr>
                      <a:lvl2pPr marL="742950" indent="-285750">
                        <a:spcBef>
                          <a:spcPct val="20000"/>
                        </a:spcBef>
                        <a:defRPr sz="2400">
                          <a:solidFill>
                            <a:srgbClr val="1C1C1C"/>
                          </a:solidFill>
                          <a:latin typeface="Arial" pitchFamily="34" charset="0"/>
                          <a:ea typeface="Arial Unicode MS" pitchFamily="34" charset="-128"/>
                          <a:cs typeface="Arial Unicode MS" pitchFamily="34" charset="-128"/>
                        </a:defRPr>
                      </a:lvl2pPr>
                      <a:lvl3pPr marL="1143000" indent="-228600">
                        <a:spcBef>
                          <a:spcPct val="20000"/>
                        </a:spcBef>
                        <a:defRPr sz="2000">
                          <a:solidFill>
                            <a:schemeClr val="bg2"/>
                          </a:solidFill>
                          <a:latin typeface="Arial" pitchFamily="34" charset="0"/>
                          <a:ea typeface="Arial Unicode MS" pitchFamily="34" charset="-128"/>
                          <a:cs typeface="Arial Unicode MS" pitchFamily="34" charset="-128"/>
                        </a:defRPr>
                      </a:lvl3pPr>
                      <a:lvl4pPr marL="1600200" indent="-228600">
                        <a:spcBef>
                          <a:spcPct val="20000"/>
                        </a:spcBef>
                        <a:defRPr>
                          <a:solidFill>
                            <a:schemeClr val="tx1"/>
                          </a:solidFill>
                          <a:latin typeface="Arial" pitchFamily="34" charset="0"/>
                          <a:ea typeface="Arial Unicode MS" pitchFamily="34" charset="-128"/>
                          <a:cs typeface="Arial Unicode MS" pitchFamily="34" charset="-128"/>
                        </a:defRPr>
                      </a:lvl4pPr>
                      <a:lvl5pPr marL="2057400" indent="-228600">
                        <a:spcBef>
                          <a:spcPct val="20000"/>
                        </a:spcBef>
                        <a:defRPr>
                          <a:solidFill>
                            <a:schemeClr val="tx1"/>
                          </a:solidFill>
                          <a:latin typeface="Arial" pitchFamily="34" charset="0"/>
                          <a:ea typeface="Arial Unicode MS" pitchFamily="34" charset="-128"/>
                          <a:cs typeface="Arial Unicode MS" pitchFamily="34" charset="-128"/>
                        </a:defRPr>
                      </a:lvl5pPr>
                      <a:lvl6pPr marL="25146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6pPr>
                      <a:lvl7pPr marL="29718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7pPr>
                      <a:lvl8pPr marL="34290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8pPr>
                      <a:lvl9pPr marL="38862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9p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lang="en-AU" sz="1200" b="1" i="0" kern="1200" baseline="0" dirty="0">
                          <a:solidFill>
                            <a:schemeClr val="tx1"/>
                          </a:solidFill>
                          <a:effectLst/>
                          <a:latin typeface="Arial" pitchFamily="34" charset="0"/>
                          <a:ea typeface="Arial Unicode MS" pitchFamily="34" charset="-128"/>
                          <a:cs typeface="Arial Unicode MS" pitchFamily="34" charset="-128"/>
                        </a:rPr>
                        <a:t>Family View</a:t>
                      </a:r>
                      <a:endParaRPr lang="en-GB" sz="1200" dirty="0">
                        <a:effectLst/>
                      </a:endParaRPr>
                    </a:p>
                    <a:p>
                      <a:pPr rtl="0" eaLnBrk="1" fontAlgn="base" latinLnBrk="0" hangingPunct="1"/>
                      <a:r>
                        <a:rPr lang="en-GB" sz="1200" b="0" i="0" kern="1200" baseline="0" dirty="0">
                          <a:solidFill>
                            <a:schemeClr val="tx1"/>
                          </a:solidFill>
                          <a:effectLst/>
                          <a:latin typeface="Arial" pitchFamily="34" charset="0"/>
                          <a:ea typeface="Arial Unicode MS" pitchFamily="34" charset="-128"/>
                          <a:cs typeface="Arial Unicode MS" pitchFamily="34" charset="-128"/>
                        </a:rPr>
                        <a:t>What does the family think they need to be doing in their care of the children for them to be safe &amp; Children’s Social Care to end their involvement  </a:t>
                      </a:r>
                      <a:endParaRPr lang="en-GB" sz="1200" dirty="0">
                        <a:effectLst/>
                      </a:endParaRPr>
                    </a:p>
                    <a:p>
                      <a:pPr rtl="0" eaLnBrk="1" fontAlgn="base" latinLnBrk="0" hangingPunct="1"/>
                      <a:r>
                        <a:rPr lang="en-GB" sz="1200" b="0" i="0" kern="1200" baseline="0" dirty="0">
                          <a:solidFill>
                            <a:schemeClr val="tx1"/>
                          </a:solidFill>
                          <a:effectLst/>
                          <a:latin typeface="Arial" pitchFamily="34" charset="0"/>
                          <a:ea typeface="Arial Unicode MS" pitchFamily="34" charset="-128"/>
                          <a:cs typeface="Arial Unicode MS" pitchFamily="34" charset="-128"/>
                        </a:rPr>
                        <a:t>What are the agency’s &amp; family’s ideas about what needs to happen next in working towards these goals (</a:t>
                      </a:r>
                      <a:r>
                        <a:rPr lang="en-GB" sz="1200" b="0" i="1" kern="1200" baseline="0" dirty="0">
                          <a:solidFill>
                            <a:schemeClr val="tx1"/>
                          </a:solidFill>
                          <a:effectLst/>
                          <a:latin typeface="Arial" pitchFamily="34" charset="0"/>
                          <a:ea typeface="Arial Unicode MS" pitchFamily="34" charset="-128"/>
                          <a:cs typeface="Arial Unicode MS" pitchFamily="34" charset="-128"/>
                        </a:rPr>
                        <a:t>SAFETY PLAN)</a:t>
                      </a:r>
                      <a:r>
                        <a:rPr lang="en-GB" sz="1200" b="0" i="0" kern="1200" baseline="0" dirty="0">
                          <a:solidFill>
                            <a:schemeClr val="tx1"/>
                          </a:solidFill>
                          <a:effectLst/>
                          <a:latin typeface="Arial" pitchFamily="34" charset="0"/>
                          <a:ea typeface="Arial Unicode MS" pitchFamily="34" charset="-128"/>
                          <a:cs typeface="Arial Unicode MS" pitchFamily="34" charset="-128"/>
                        </a:rPr>
                        <a:t>?</a:t>
                      </a:r>
                      <a:endParaRPr lang="en-GB" sz="1200" dirty="0">
                        <a:effectLst/>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AU" sz="1200" b="1" i="0" kern="1200" baseline="0" dirty="0">
                        <a:solidFill>
                          <a:schemeClr val="tx1"/>
                        </a:solidFill>
                        <a:effectLst/>
                        <a:latin typeface="Arial"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lang="en-GB" sz="1200" dirty="0">
                        <a:effectLst/>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GB" altLang="en-US" sz="10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endParaRPr>
                    </a:p>
                  </a:txBody>
                  <a:tcPr marL="91435" marR="91435"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64555">
                <a:tc gridSpan="3">
                  <a:txBody>
                    <a:bodyPr/>
                    <a:lstStyle>
                      <a:lvl1pPr marL="342900" indent="-342900">
                        <a:spcBef>
                          <a:spcPct val="20000"/>
                        </a:spcBef>
                        <a:buClr>
                          <a:schemeClr val="folHlink"/>
                        </a:buClr>
                        <a:buFont typeface="Wingdings" pitchFamily="2" charset="2"/>
                        <a:defRPr sz="2800">
                          <a:solidFill>
                            <a:schemeClr val="tx1"/>
                          </a:solidFill>
                          <a:latin typeface="Arial" pitchFamily="34" charset="0"/>
                          <a:ea typeface="Arial Unicode MS" pitchFamily="34" charset="-128"/>
                          <a:cs typeface="Arial Unicode MS" pitchFamily="34" charset="-128"/>
                        </a:defRPr>
                      </a:lvl1pPr>
                      <a:lvl2pPr marL="742950" indent="-285750">
                        <a:spcBef>
                          <a:spcPct val="20000"/>
                        </a:spcBef>
                        <a:defRPr sz="2400">
                          <a:solidFill>
                            <a:srgbClr val="1C1C1C"/>
                          </a:solidFill>
                          <a:latin typeface="Arial" pitchFamily="34" charset="0"/>
                          <a:ea typeface="Arial Unicode MS" pitchFamily="34" charset="-128"/>
                          <a:cs typeface="Arial Unicode MS" pitchFamily="34" charset="-128"/>
                        </a:defRPr>
                      </a:lvl2pPr>
                      <a:lvl3pPr marL="1143000" indent="-228600">
                        <a:spcBef>
                          <a:spcPct val="20000"/>
                        </a:spcBef>
                        <a:defRPr sz="2000">
                          <a:solidFill>
                            <a:schemeClr val="bg2"/>
                          </a:solidFill>
                          <a:latin typeface="Arial" pitchFamily="34" charset="0"/>
                          <a:ea typeface="Arial Unicode MS" pitchFamily="34" charset="-128"/>
                          <a:cs typeface="Arial Unicode MS" pitchFamily="34" charset="-128"/>
                        </a:defRPr>
                      </a:lvl3pPr>
                      <a:lvl4pPr marL="1600200" indent="-228600">
                        <a:spcBef>
                          <a:spcPct val="20000"/>
                        </a:spcBef>
                        <a:defRPr>
                          <a:solidFill>
                            <a:schemeClr val="tx1"/>
                          </a:solidFill>
                          <a:latin typeface="Arial" pitchFamily="34" charset="0"/>
                          <a:ea typeface="Arial Unicode MS" pitchFamily="34" charset="-128"/>
                          <a:cs typeface="Arial Unicode MS" pitchFamily="34" charset="-128"/>
                        </a:defRPr>
                      </a:lvl4pPr>
                      <a:lvl5pPr marL="2057400" indent="-228600">
                        <a:spcBef>
                          <a:spcPct val="20000"/>
                        </a:spcBef>
                        <a:defRPr>
                          <a:solidFill>
                            <a:schemeClr val="tx1"/>
                          </a:solidFill>
                          <a:latin typeface="Arial" pitchFamily="34" charset="0"/>
                          <a:ea typeface="Arial Unicode MS" pitchFamily="34" charset="-128"/>
                          <a:cs typeface="Arial Unicode MS" pitchFamily="34" charset="-128"/>
                        </a:defRPr>
                      </a:lvl5pPr>
                      <a:lvl6pPr marL="25146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6pPr>
                      <a:lvl7pPr marL="29718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7pPr>
                      <a:lvl8pPr marL="34290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8pPr>
                      <a:lvl9pPr marL="3886200" indent="-228600" fontAlgn="base">
                        <a:spcBef>
                          <a:spcPct val="20000"/>
                        </a:spcBef>
                        <a:spcAft>
                          <a:spcPct val="0"/>
                        </a:spcAft>
                        <a:defRPr>
                          <a:solidFill>
                            <a:schemeClr val="tx1"/>
                          </a:solidFill>
                          <a:latin typeface="Arial" pitchFamily="34" charset="0"/>
                          <a:ea typeface="Arial Unicode MS" pitchFamily="34" charset="-128"/>
                          <a:cs typeface="Arial Unicode MS" pitchFamily="34" charset="-128"/>
                        </a:defRPr>
                      </a:lvl9p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None/>
                        <a:tabLst/>
                      </a:pPr>
                      <a:r>
                        <a:rPr kumimoji="0" lang="en-AU" alt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Safety Scale: </a:t>
                      </a:r>
                      <a:r>
                        <a:rPr kumimoji="0" lang="en-US" altLang="en-US" sz="1200" b="1" i="0" u="none" strike="noStrike" cap="none" normalizeH="0" baseline="0" dirty="0">
                          <a:ln>
                            <a:noFill/>
                          </a:ln>
                          <a:solidFill>
                            <a:schemeClr val="tx1"/>
                          </a:solidFill>
                          <a:effectLst/>
                          <a:latin typeface="Arial" pitchFamily="34" charset="0"/>
                          <a:ea typeface="Arial Unicode MS" pitchFamily="34" charset="-128"/>
                          <a:cs typeface="Arial Unicode MS" pitchFamily="34" charset="-128"/>
                        </a:rPr>
                        <a:t>On a scale of 0 to 10 </a:t>
                      </a:r>
                      <a:r>
                        <a:rPr kumimoji="0" lang="en-GB" altLang="en-US" sz="1200" b="1" i="0" u="none" strike="noStrike" cap="none" normalizeH="0" baseline="0" dirty="0">
                          <a:ln>
                            <a:noFill/>
                          </a:ln>
                          <a:solidFill>
                            <a:schemeClr val="tx1"/>
                          </a:solidFill>
                          <a:effectLst/>
                          <a:latin typeface="Arial" pitchFamily="34" charset="0"/>
                          <a:ea typeface="Arial Unicode MS" pitchFamily="34" charset="-128"/>
                          <a:cs typeface="Arial Unicode MS" pitchFamily="34" charset="-128"/>
                        </a:rPr>
                        <a:t>where 0 means immediate response required from Children’s Social Care (0= no signs of safety)10 means no further action required (10 = high levels of safety )</a:t>
                      </a:r>
                      <a:r>
                        <a:rPr kumimoji="0" lang="en-GB" altLang="en-US" sz="1200" b="0" i="0" u="none" strike="noStrike" cap="none" normalizeH="0" baseline="0" dirty="0">
                          <a:ln>
                            <a:noFill/>
                          </a:ln>
                          <a:solidFill>
                            <a:schemeClr val="tx1"/>
                          </a:solidFill>
                          <a:effectLst/>
                          <a:latin typeface="Arial" pitchFamily="34" charset="0"/>
                          <a:ea typeface="Arial Unicode MS" pitchFamily="34" charset="-128"/>
                          <a:cs typeface="Arial Unicode MS" pitchFamily="34" charset="-128"/>
                        </a:rPr>
                        <a:t> </a:t>
                      </a:r>
                      <a:endParaRPr kumimoji="0" lang="en-AU" altLang="en-US" sz="1200" b="0" i="0" u="none" strike="noStrike" cap="none" normalizeH="0" baseline="0" dirty="0">
                        <a:ln>
                          <a:noFill/>
                        </a:ln>
                        <a:solidFill>
                          <a:schemeClr val="tx1"/>
                        </a:solidFill>
                        <a:effectLst/>
                        <a:latin typeface="Arial" pitchFamily="34" charset="0"/>
                        <a:ea typeface="Arial Unicode MS" pitchFamily="34" charset="-128"/>
                        <a:cs typeface="Arial Unicode MS" pitchFamily="34" charset="-128"/>
                      </a:endParaRPr>
                    </a:p>
                  </a:txBody>
                  <a:tcPr marL="91435" marR="91435"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bl>
          </a:graphicData>
        </a:graphic>
      </p:graphicFrame>
      <p:sp>
        <p:nvSpPr>
          <p:cNvPr id="6164" name="Text Box 25"/>
          <p:cNvSpPr txBox="1">
            <a:spLocks noChangeArrowheads="1"/>
          </p:cNvSpPr>
          <p:nvPr/>
        </p:nvSpPr>
        <p:spPr bwMode="auto">
          <a:xfrm>
            <a:off x="152400" y="3810000"/>
            <a:ext cx="2851150" cy="1323439"/>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Font typeface="Wingdings" pitchFamily="2" charset="2"/>
              <a:buChar char="Ø"/>
              <a:defRPr sz="3200">
                <a:solidFill>
                  <a:schemeClr val="tx1"/>
                </a:solidFill>
                <a:latin typeface="Arial" pitchFamily="34" charset="0"/>
                <a:ea typeface="Arial Unicode MS" pitchFamily="34" charset="-128"/>
                <a:cs typeface="Arial Unicode MS" pitchFamily="34" charset="-128"/>
              </a:defRPr>
            </a:lvl1pPr>
            <a:lvl2pPr marL="742950" indent="-285750" eaLnBrk="0" hangingPunct="0">
              <a:spcBef>
                <a:spcPct val="20000"/>
              </a:spcBef>
              <a:buChar char="–"/>
              <a:defRPr sz="2800">
                <a:solidFill>
                  <a:srgbClr val="1C1C1C"/>
                </a:solidFill>
                <a:latin typeface="Arial" pitchFamily="34" charset="0"/>
                <a:ea typeface="Arial Unicode MS" pitchFamily="34" charset="-128"/>
                <a:cs typeface="Arial Unicode MS" pitchFamily="34" charset="-128"/>
              </a:defRPr>
            </a:lvl2pPr>
            <a:lvl3pPr marL="1143000" indent="-228600" eaLnBrk="0" hangingPunct="0">
              <a:spcBef>
                <a:spcPct val="20000"/>
              </a:spcBef>
              <a:buChar char="•"/>
              <a:defRPr sz="2400">
                <a:solidFill>
                  <a:schemeClr val="bg2"/>
                </a:solidFill>
                <a:latin typeface="Arial" pitchFamily="34" charset="0"/>
                <a:ea typeface="Arial Unicode MS" pitchFamily="34" charset="-128"/>
                <a:cs typeface="Arial Unicode MS" pitchFamily="34" charset="-128"/>
              </a:defRPr>
            </a:lvl3pPr>
            <a:lvl4pPr marL="16002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4pPr>
            <a:lvl5pPr marL="20574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9pPr>
          </a:lstStyle>
          <a:p>
            <a:pPr algn="l" eaLnBrk="1" hangingPunct="1">
              <a:spcBef>
                <a:spcPct val="50000"/>
              </a:spcBef>
              <a:buClrTx/>
              <a:buFontTx/>
              <a:buNone/>
            </a:pPr>
            <a:r>
              <a:rPr lang="en-GB" altLang="en-US" sz="2000" b="1" i="1" dirty="0">
                <a:solidFill>
                  <a:srgbClr val="000000"/>
                </a:solidFill>
              </a:rPr>
              <a:t>DANGER STATEMENT: </a:t>
            </a:r>
            <a:r>
              <a:rPr lang="en-GB" altLang="en-US" sz="2000" b="1" dirty="0">
                <a:solidFill>
                  <a:srgbClr val="000000"/>
                </a:solidFill>
              </a:rPr>
              <a:t>FUTURE DANGER FOR CHILDREN /YP</a:t>
            </a:r>
            <a:endParaRPr lang="en-US" altLang="en-US" sz="2000" b="1" dirty="0">
              <a:solidFill>
                <a:srgbClr val="000000"/>
              </a:solidFill>
            </a:endParaRPr>
          </a:p>
        </p:txBody>
      </p:sp>
      <p:sp>
        <p:nvSpPr>
          <p:cNvPr id="6165" name="Text Box 26"/>
          <p:cNvSpPr txBox="1">
            <a:spLocks noChangeArrowheads="1"/>
          </p:cNvSpPr>
          <p:nvPr/>
        </p:nvSpPr>
        <p:spPr bwMode="auto">
          <a:xfrm>
            <a:off x="3492500" y="1557338"/>
            <a:ext cx="2303463" cy="120015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Font typeface="Wingdings" pitchFamily="2" charset="2"/>
              <a:buChar char="Ø"/>
              <a:defRPr sz="3200">
                <a:solidFill>
                  <a:schemeClr val="tx1"/>
                </a:solidFill>
                <a:latin typeface="Arial" pitchFamily="34" charset="0"/>
                <a:ea typeface="Arial Unicode MS" pitchFamily="34" charset="-128"/>
                <a:cs typeface="Arial Unicode MS" pitchFamily="34" charset="-128"/>
              </a:defRPr>
            </a:lvl1pPr>
            <a:lvl2pPr marL="742950" indent="-285750" eaLnBrk="0" hangingPunct="0">
              <a:spcBef>
                <a:spcPct val="20000"/>
              </a:spcBef>
              <a:buChar char="–"/>
              <a:defRPr sz="2800">
                <a:solidFill>
                  <a:srgbClr val="1C1C1C"/>
                </a:solidFill>
                <a:latin typeface="Arial" pitchFamily="34" charset="0"/>
                <a:ea typeface="Arial Unicode MS" pitchFamily="34" charset="-128"/>
                <a:cs typeface="Arial Unicode MS" pitchFamily="34" charset="-128"/>
              </a:defRPr>
            </a:lvl2pPr>
            <a:lvl3pPr marL="1143000" indent="-228600" eaLnBrk="0" hangingPunct="0">
              <a:spcBef>
                <a:spcPct val="20000"/>
              </a:spcBef>
              <a:buChar char="•"/>
              <a:defRPr sz="2400">
                <a:solidFill>
                  <a:schemeClr val="bg2"/>
                </a:solidFill>
                <a:latin typeface="Arial" pitchFamily="34" charset="0"/>
                <a:ea typeface="Arial Unicode MS" pitchFamily="34" charset="-128"/>
                <a:cs typeface="Arial Unicode MS" pitchFamily="34" charset="-128"/>
              </a:defRPr>
            </a:lvl3pPr>
            <a:lvl4pPr marL="16002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4pPr>
            <a:lvl5pPr marL="20574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9pPr>
          </a:lstStyle>
          <a:p>
            <a:pPr algn="l" eaLnBrk="1" hangingPunct="1">
              <a:spcBef>
                <a:spcPct val="50000"/>
              </a:spcBef>
              <a:buClrTx/>
              <a:buFontTx/>
              <a:buNone/>
            </a:pPr>
            <a:r>
              <a:rPr lang="en-GB" altLang="en-US" sz="1800" b="1">
                <a:solidFill>
                  <a:srgbClr val="000000"/>
                </a:solidFill>
                <a:latin typeface="Gill Alt One MT" charset="0"/>
              </a:rPr>
              <a:t>EXISTING STRENGTHS SAFETY &amp; PROTECTION</a:t>
            </a:r>
            <a:endParaRPr lang="en-US" altLang="en-US" sz="1800" b="1">
              <a:solidFill>
                <a:srgbClr val="000000"/>
              </a:solidFill>
              <a:latin typeface="Gill Alt One MT" charset="0"/>
            </a:endParaRPr>
          </a:p>
        </p:txBody>
      </p:sp>
      <p:sp>
        <p:nvSpPr>
          <p:cNvPr id="6166" name="Text Box 27"/>
          <p:cNvSpPr txBox="1">
            <a:spLocks noChangeArrowheads="1"/>
          </p:cNvSpPr>
          <p:nvPr/>
        </p:nvSpPr>
        <p:spPr bwMode="auto">
          <a:xfrm>
            <a:off x="6003925" y="4706938"/>
            <a:ext cx="2960688" cy="646112"/>
          </a:xfrm>
          <a:prstGeom prst="rect">
            <a:avLst/>
          </a:prstGeom>
          <a:solidFill>
            <a:srgbClr val="D741D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Font typeface="Wingdings" pitchFamily="2" charset="2"/>
              <a:buChar char="Ø"/>
              <a:defRPr sz="3200">
                <a:solidFill>
                  <a:schemeClr val="tx1"/>
                </a:solidFill>
                <a:latin typeface="Arial" pitchFamily="34" charset="0"/>
                <a:ea typeface="Arial Unicode MS" pitchFamily="34" charset="-128"/>
                <a:cs typeface="Arial Unicode MS" pitchFamily="34" charset="-128"/>
              </a:defRPr>
            </a:lvl1pPr>
            <a:lvl2pPr marL="742950" indent="-285750" eaLnBrk="0" hangingPunct="0">
              <a:spcBef>
                <a:spcPct val="20000"/>
              </a:spcBef>
              <a:buChar char="–"/>
              <a:defRPr sz="2800">
                <a:solidFill>
                  <a:srgbClr val="1C1C1C"/>
                </a:solidFill>
                <a:latin typeface="Arial" pitchFamily="34" charset="0"/>
                <a:ea typeface="Arial Unicode MS" pitchFamily="34" charset="-128"/>
                <a:cs typeface="Arial Unicode MS" pitchFamily="34" charset="-128"/>
              </a:defRPr>
            </a:lvl2pPr>
            <a:lvl3pPr marL="1143000" indent="-228600" eaLnBrk="0" hangingPunct="0">
              <a:spcBef>
                <a:spcPct val="20000"/>
              </a:spcBef>
              <a:buChar char="•"/>
              <a:defRPr sz="2400">
                <a:solidFill>
                  <a:schemeClr val="bg2"/>
                </a:solidFill>
                <a:latin typeface="Arial" pitchFamily="34" charset="0"/>
                <a:ea typeface="Arial Unicode MS" pitchFamily="34" charset="-128"/>
                <a:cs typeface="Arial Unicode MS" pitchFamily="34" charset="-128"/>
              </a:defRPr>
            </a:lvl3pPr>
            <a:lvl4pPr marL="16002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4pPr>
            <a:lvl5pPr marL="20574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9pPr>
          </a:lstStyle>
          <a:p>
            <a:pPr eaLnBrk="1" hangingPunct="1">
              <a:spcBef>
                <a:spcPct val="50000"/>
              </a:spcBef>
              <a:buClrTx/>
              <a:buFontTx/>
              <a:buNone/>
            </a:pPr>
            <a:r>
              <a:rPr lang="en-GB" altLang="en-US" sz="1800" b="1">
                <a:solidFill>
                  <a:srgbClr val="000000"/>
                </a:solidFill>
                <a:latin typeface="Gill Alt One MT" charset="0"/>
              </a:rPr>
              <a:t>NEXT STEPS (must directly relate to danger)</a:t>
            </a:r>
            <a:endParaRPr lang="en-US" altLang="en-US" sz="1800" b="1">
              <a:solidFill>
                <a:srgbClr val="000000"/>
              </a:solidFill>
              <a:latin typeface="Gill Alt One MT" charset="0"/>
            </a:endParaRPr>
          </a:p>
        </p:txBody>
      </p:sp>
      <p:sp>
        <p:nvSpPr>
          <p:cNvPr id="6167" name="Text Box 24"/>
          <p:cNvSpPr txBox="1">
            <a:spLocks noChangeArrowheads="1"/>
          </p:cNvSpPr>
          <p:nvPr/>
        </p:nvSpPr>
        <p:spPr bwMode="auto">
          <a:xfrm>
            <a:off x="6011863" y="1503363"/>
            <a:ext cx="2843212" cy="149383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Font typeface="Wingdings" pitchFamily="2" charset="2"/>
              <a:buChar char="Ø"/>
              <a:defRPr sz="3200">
                <a:solidFill>
                  <a:schemeClr val="tx1"/>
                </a:solidFill>
                <a:latin typeface="Arial" pitchFamily="34" charset="0"/>
                <a:ea typeface="Arial Unicode MS" pitchFamily="34" charset="-128"/>
                <a:cs typeface="Arial Unicode MS" pitchFamily="34" charset="-128"/>
              </a:defRPr>
            </a:lvl1pPr>
            <a:lvl2pPr marL="742950" indent="-285750" eaLnBrk="0" hangingPunct="0">
              <a:spcBef>
                <a:spcPct val="20000"/>
              </a:spcBef>
              <a:buChar char="–"/>
              <a:defRPr sz="2800">
                <a:solidFill>
                  <a:srgbClr val="1C1C1C"/>
                </a:solidFill>
                <a:latin typeface="Arial" pitchFamily="34" charset="0"/>
                <a:ea typeface="Arial Unicode MS" pitchFamily="34" charset="-128"/>
                <a:cs typeface="Arial Unicode MS" pitchFamily="34" charset="-128"/>
              </a:defRPr>
            </a:lvl2pPr>
            <a:lvl3pPr marL="1143000" indent="-228600" eaLnBrk="0" hangingPunct="0">
              <a:spcBef>
                <a:spcPct val="20000"/>
              </a:spcBef>
              <a:buChar char="•"/>
              <a:defRPr sz="2400">
                <a:solidFill>
                  <a:schemeClr val="bg2"/>
                </a:solidFill>
                <a:latin typeface="Arial" pitchFamily="34" charset="0"/>
                <a:ea typeface="Arial Unicode MS" pitchFamily="34" charset="-128"/>
                <a:cs typeface="Arial Unicode MS" pitchFamily="34" charset="-128"/>
              </a:defRPr>
            </a:lvl3pPr>
            <a:lvl4pPr marL="16002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4pPr>
            <a:lvl5pPr marL="2057400" indent="-228600" eaLnBrk="0" hangingPunct="0">
              <a:spcBef>
                <a:spcPct val="20000"/>
              </a:spcBef>
              <a:buChar char="»"/>
              <a:defRPr sz="2000">
                <a:solidFill>
                  <a:schemeClr val="tx1"/>
                </a:solidFill>
                <a:latin typeface="Arial" pitchFamily="34" charset="0"/>
                <a:ea typeface="Arial Unicode MS" pitchFamily="34" charset="-128"/>
                <a:cs typeface="Arial Unicode MS"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Arial Unicode MS" pitchFamily="34" charset="-128"/>
                <a:cs typeface="Arial Unicode MS" pitchFamily="34" charset="-128"/>
              </a:defRPr>
            </a:lvl9pPr>
          </a:lstStyle>
          <a:p>
            <a:pPr algn="l" eaLnBrk="1" hangingPunct="1">
              <a:spcBef>
                <a:spcPct val="50000"/>
              </a:spcBef>
              <a:buClrTx/>
              <a:buFontTx/>
              <a:buNone/>
            </a:pPr>
            <a:r>
              <a:rPr lang="en-GB" altLang="en-US" sz="1400" b="1" i="1" dirty="0">
                <a:solidFill>
                  <a:srgbClr val="000000"/>
                </a:solidFill>
              </a:rPr>
              <a:t>SAFETY GOAL STATEMENT</a:t>
            </a:r>
            <a:r>
              <a:rPr lang="en-GB" altLang="en-US" sz="1400" b="1" dirty="0">
                <a:solidFill>
                  <a:srgbClr val="000000"/>
                </a:solidFill>
              </a:rPr>
              <a:t>:</a:t>
            </a:r>
          </a:p>
          <a:p>
            <a:pPr algn="l" eaLnBrk="1" hangingPunct="1">
              <a:spcBef>
                <a:spcPct val="50000"/>
              </a:spcBef>
              <a:buClrTx/>
              <a:buFontTx/>
              <a:buNone/>
            </a:pPr>
            <a:r>
              <a:rPr lang="en-GB" altLang="en-US" sz="1400" b="1" dirty="0">
                <a:solidFill>
                  <a:srgbClr val="000000"/>
                </a:solidFill>
              </a:rPr>
              <a:t>WHAT EXACTLY DO WE NEED TO SEE FOR US TO BE CONFIDENT THAT THERE IS ENOUGH SAFETY FOR US TO CLOSE THE CASE</a:t>
            </a:r>
          </a:p>
        </p:txBody>
      </p:sp>
    </p:spTree>
    <p:extLst>
      <p:ext uri="{BB962C8B-B14F-4D97-AF65-F5344CB8AC3E}">
        <p14:creationId xmlns:p14="http://schemas.microsoft.com/office/powerpoint/2010/main" val="2184824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116632" y="908720"/>
          <a:ext cx="6624736" cy="4815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4355976" y="1700808"/>
            <a:ext cx="1740024" cy="2952328"/>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Danger Statement(s)</a:t>
            </a:r>
          </a:p>
        </p:txBody>
      </p:sp>
      <p:sp>
        <p:nvSpPr>
          <p:cNvPr id="6" name="Rectangle 5"/>
          <p:cNvSpPr/>
          <p:nvPr/>
        </p:nvSpPr>
        <p:spPr>
          <a:xfrm>
            <a:off x="7524328" y="1700808"/>
            <a:ext cx="1368152" cy="2952328"/>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Safety Goal(s)</a:t>
            </a:r>
          </a:p>
        </p:txBody>
      </p:sp>
      <p:sp>
        <p:nvSpPr>
          <p:cNvPr id="3" name="Rectangle 2"/>
          <p:cNvSpPr/>
          <p:nvPr/>
        </p:nvSpPr>
        <p:spPr>
          <a:xfrm>
            <a:off x="6096000" y="1700808"/>
            <a:ext cx="1428328" cy="2952328"/>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Safety Plan</a:t>
            </a:r>
          </a:p>
        </p:txBody>
      </p:sp>
    </p:spTree>
    <p:extLst>
      <p:ext uri="{BB962C8B-B14F-4D97-AF65-F5344CB8AC3E}">
        <p14:creationId xmlns:p14="http://schemas.microsoft.com/office/powerpoint/2010/main" val="4159302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457200" y="12215"/>
            <a:ext cx="8233172" cy="896505"/>
          </a:xfrm>
          <a:ln/>
          <a:effectLst>
            <a:outerShdw blurRad="50800" dist="38099" dir="2700000" algn="ctr" rotWithShape="0">
              <a:schemeClr val="bg2">
                <a:alpha val="39999"/>
              </a:schemeClr>
            </a:outerShdw>
          </a:effectLst>
        </p:spPr>
        <p:txBody>
          <a:bodyPr anchor="ctr"/>
          <a:lstStyle/>
          <a:p>
            <a:pPr algn="ctr"/>
            <a:r>
              <a:rPr lang="en-US" dirty="0"/>
              <a:t>Danger Statement Uses</a:t>
            </a:r>
          </a:p>
        </p:txBody>
      </p:sp>
      <p:sp>
        <p:nvSpPr>
          <p:cNvPr id="20485" name="Rectangle 5"/>
          <p:cNvSpPr>
            <a:spLocks noGrp="1" noChangeArrowheads="1"/>
          </p:cNvSpPr>
          <p:nvPr>
            <p:ph type="body" idx="1"/>
          </p:nvPr>
        </p:nvSpPr>
        <p:spPr bwMode="auto">
          <a:xfrm>
            <a:off x="457200" y="1981200"/>
            <a:ext cx="8458200" cy="2307431"/>
          </a:xfrm>
          <a:noFill/>
          <a:ln w="12700">
            <a:miter lim="800000"/>
            <a:headEnd/>
            <a:tailEnd/>
          </a:ln>
        </p:spPr>
        <p:txBody>
          <a:bodyPr wrap="square" lIns="64291" tIns="32146" rIns="0" bIns="32146" numCol="1" anchor="ctr" anchorCtr="0" compatLnSpc="1">
            <a:prstTxWarp prst="textNoShape">
              <a:avLst/>
            </a:prstTxWarp>
          </a:bodyPr>
          <a:lstStyle/>
          <a:p>
            <a:pPr algn="l">
              <a:spcBef>
                <a:spcPct val="0"/>
              </a:spcBef>
              <a:buClrTx/>
              <a:buSzPct val="171000"/>
              <a:buFont typeface="Arial" pitchFamily="34" charset="0"/>
              <a:buChar char="•"/>
            </a:pPr>
            <a:r>
              <a:rPr lang="en-US" sz="2000" dirty="0">
                <a:ea typeface="Gill Sans" pitchFamily="-1" charset="0"/>
                <a:cs typeface="Gill Sans" pitchFamily="-1" charset="0"/>
                <a:sym typeface="Gill Sans" pitchFamily="-1" charset="0"/>
              </a:rPr>
              <a:t>Danger statements clearly identify what the professionals are worried may happen if there are not enhanced actions of protection by the family and network. </a:t>
            </a:r>
          </a:p>
          <a:p>
            <a:pPr marL="0" indent="0" algn="l">
              <a:spcBef>
                <a:spcPct val="0"/>
              </a:spcBef>
              <a:buClrTx/>
              <a:buSzPct val="171000"/>
            </a:pPr>
            <a:endParaRPr lang="en-US" sz="2000" dirty="0">
              <a:ea typeface="Gill Sans" pitchFamily="-1" charset="0"/>
              <a:cs typeface="Gill Sans" pitchFamily="-1" charset="0"/>
              <a:sym typeface="Gill Sans" pitchFamily="-1" charset="0"/>
            </a:endParaRPr>
          </a:p>
          <a:p>
            <a:pPr algn="l">
              <a:spcBef>
                <a:spcPct val="0"/>
              </a:spcBef>
              <a:buSzPct val="171000"/>
              <a:buFont typeface="Arial" pitchFamily="34" charset="0"/>
              <a:buChar char="•"/>
            </a:pPr>
            <a:r>
              <a:rPr lang="en-US" sz="2000" dirty="0">
                <a:ea typeface="Gill Sans" pitchFamily="-1" charset="0"/>
                <a:cs typeface="Gill Sans" pitchFamily="-1" charset="0"/>
              </a:rPr>
              <a:t>Sharing danger statements with the family (and within the agency!) helps create a sharpened focus on the key issues that need to be addressed so the family can make changes and demonstrate actions of protection. This can also prevent </a:t>
            </a:r>
            <a:r>
              <a:rPr lang="en-US" sz="2000" u="sng" dirty="0">
                <a:ea typeface="Gill Sans" pitchFamily="-1" charset="0"/>
                <a:cs typeface="Gill Sans" pitchFamily="-1" charset="0"/>
              </a:rPr>
              <a:t>“case drift.”</a:t>
            </a:r>
            <a:endParaRPr lang="en-US" sz="2000" dirty="0"/>
          </a:p>
        </p:txBody>
      </p:sp>
      <p:pic>
        <p:nvPicPr>
          <p:cNvPr id="3" name="Picture 2"/>
          <p:cNvPicPr>
            <a:picLocks noChangeAspect="1"/>
          </p:cNvPicPr>
          <p:nvPr/>
        </p:nvPicPr>
        <p:blipFill>
          <a:blip r:embed="rId3">
            <a:extLst>
              <a:ext uri="{BEBA8EAE-BF5A-486C-A8C5-ECC9F3942E4B}">
                <a14:imgProps xmlns:a14="http://schemas.microsoft.com/office/drawing/2010/main">
                  <a14:imgLayer r:embed="rId4">
                    <a14:imgEffect>
                      <a14:backgroundRemoval t="0" b="100000" l="0" r="100000">
                        <a14:foregroundMark x1="1806" y1="48020" x2="97917" y2="52475"/>
                        <a14:foregroundMark x1="76111" y1="9901" x2="95139" y2="42079"/>
                        <a14:foregroundMark x1="84861" y1="74752" x2="95694" y2="63366"/>
                        <a14:foregroundMark x1="1528" y1="44059" x2="4861" y2="29208"/>
                        <a14:foregroundMark x1="1250" y1="55446" x2="4306" y2="72277"/>
                        <a14:foregroundMark x1="76111" y1="96040" x2="76111" y2="5941"/>
                        <a14:foregroundMark x1="76944" y1="94554" x2="99722" y2="53465"/>
                        <a14:foregroundMark x1="91667" y1="37129" x2="96250" y2="36139"/>
                        <a14:foregroundMark x1="96250" y1="36139" x2="95972" y2="63366"/>
                        <a14:foregroundMark x1="96250" y1="64356" x2="75278" y2="62376"/>
                        <a14:foregroundMark x1="972" y1="64356" x2="417" y2="36139"/>
                        <a14:foregroundMark x1="417" y1="36139" x2="2083" y2="34158"/>
                        <a14:foregroundMark x1="139" y1="61386" x2="3472" y2="70297"/>
                        <a14:foregroundMark x1="77222" y1="95545" x2="97639" y2="58416"/>
                        <a14:foregroundMark x1="86111" y1="13861" x2="98472" y2="46040"/>
                        <a14:foregroundMark x1="20000" y1="78713" x2="139" y2="75743"/>
                        <a14:foregroundMark x1="3750" y1="49505" x2="1806" y2="495"/>
                        <a14:foregroundMark x1="92361" y1="64356" x2="99167" y2="66337"/>
                        <a14:foregroundMark x1="89722" y1="69307" x2="95139" y2="68317"/>
                        <a14:backgroundMark x1="83472" y1="94554" x2="99167" y2="71287"/>
                        <a14:backgroundMark x1="1250" y1="83663" x2="16806" y2="99010"/>
                      </a14:backgroundRemoval>
                    </a14:imgEffect>
                  </a14:imgLayer>
                </a14:imgProps>
              </a:ext>
            </a:extLst>
          </a:blip>
          <a:stretch>
            <a:fillRect/>
          </a:stretch>
        </p:blipFill>
        <p:spPr>
          <a:xfrm>
            <a:off x="1145214" y="4399206"/>
            <a:ext cx="6857143" cy="1923810"/>
          </a:xfrm>
          <a:prstGeom prst="rect">
            <a:avLst/>
          </a:prstGeom>
        </p:spPr>
      </p:pic>
    </p:spTree>
    <p:extLst>
      <p:ext uri="{BB962C8B-B14F-4D97-AF65-F5344CB8AC3E}">
        <p14:creationId xmlns:p14="http://schemas.microsoft.com/office/powerpoint/2010/main" val="3551785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Danger Statement: Medical Neglect  </a:t>
            </a:r>
          </a:p>
        </p:txBody>
      </p:sp>
      <p:sp>
        <p:nvSpPr>
          <p:cNvPr id="3" name="Content Placeholder 2"/>
          <p:cNvSpPr>
            <a:spLocks noGrp="1"/>
          </p:cNvSpPr>
          <p:nvPr>
            <p:ph idx="1"/>
          </p:nvPr>
        </p:nvSpPr>
        <p:spPr/>
        <p:txBody>
          <a:bodyPr>
            <a:normAutofit/>
          </a:bodyPr>
          <a:lstStyle/>
          <a:p>
            <a:pPr marL="0" indent="0">
              <a:buNone/>
            </a:pPr>
            <a:endParaRPr lang="en-GB" altLang="en-US" sz="2400" dirty="0"/>
          </a:p>
          <a:p>
            <a:pPr marL="0" indent="0">
              <a:buNone/>
            </a:pPr>
            <a:r>
              <a:rPr lang="en-GB" altLang="en-US" sz="2400" dirty="0">
                <a:solidFill>
                  <a:srgbClr val="FF0000"/>
                </a:solidFill>
              </a:rPr>
              <a:t>Children’s Social Care, health and school</a:t>
            </a:r>
            <a:r>
              <a:rPr lang="en-GB" altLang="en-US" sz="2400" dirty="0">
                <a:solidFill>
                  <a:schemeClr val="accent1"/>
                </a:solidFill>
              </a:rPr>
              <a:t> </a:t>
            </a:r>
            <a:r>
              <a:rPr lang="en-GB" altLang="en-US" sz="2400" dirty="0"/>
              <a:t>are worried because Shirley is </a:t>
            </a:r>
            <a:r>
              <a:rPr lang="en-GB" altLang="en-US" sz="2400" dirty="0">
                <a:solidFill>
                  <a:srgbClr val="0000FF"/>
                </a:solidFill>
              </a:rPr>
              <a:t>not taking Emily to dentist appointments</a:t>
            </a:r>
            <a:r>
              <a:rPr lang="en-GB" altLang="en-US" sz="2400" dirty="0"/>
              <a:t>. </a:t>
            </a:r>
            <a:r>
              <a:rPr lang="en-GB" altLang="en-US" sz="2400" dirty="0">
                <a:solidFill>
                  <a:srgbClr val="00B050"/>
                </a:solidFill>
              </a:rPr>
              <a:t>Like the time when Emily was not brought to the dentist in July, August and September</a:t>
            </a:r>
            <a:r>
              <a:rPr lang="en-GB" altLang="en-US" sz="2400" dirty="0"/>
              <a:t>. </a:t>
            </a:r>
          </a:p>
          <a:p>
            <a:pPr marL="0" indent="0">
              <a:buNone/>
            </a:pPr>
            <a:r>
              <a:rPr lang="en-GB" altLang="en-US" sz="2400" dirty="0"/>
              <a:t>If nothing changes they are very worried that </a:t>
            </a:r>
            <a:r>
              <a:rPr lang="en-GB" altLang="en-US" sz="2400" dirty="0">
                <a:solidFill>
                  <a:srgbClr val="FFC000"/>
                </a:solidFill>
              </a:rPr>
              <a:t>Emily’s teeth could rot. This could make Emily very poorly, she could lose all her teeth and she might bullied about how she looks making her feel sad and unloved. </a:t>
            </a:r>
          </a:p>
          <a:p>
            <a:pPr marL="0" indent="0">
              <a:buNone/>
            </a:pPr>
            <a:endParaRPr lang="en-GB" altLang="en-US" sz="2400" dirty="0"/>
          </a:p>
          <a:p>
            <a:pPr marL="0" indent="0">
              <a:buNone/>
            </a:pPr>
            <a:endParaRPr lang="en-GB" altLang="en-US" sz="2400" dirty="0"/>
          </a:p>
          <a:p>
            <a:pPr marL="0" indent="0">
              <a:buNone/>
            </a:pPr>
            <a:endParaRPr lang="en-GB" altLang="en-US" sz="2400" dirty="0"/>
          </a:p>
          <a:p>
            <a:pPr marL="0" indent="0">
              <a:buNone/>
            </a:pPr>
            <a:endParaRPr lang="en-GB" altLang="en-US" sz="2400" dirty="0"/>
          </a:p>
          <a:p>
            <a:endParaRPr lang="en-GB" altLang="en-US" sz="2400" dirty="0"/>
          </a:p>
          <a:p>
            <a:endParaRPr lang="en-GB" sz="2400" dirty="0"/>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backgroundRemoval t="0" b="100000" l="0" r="100000">
                        <a14:backgroundMark x1="5333" y1="13016" x2="444" y2="12063"/>
                        <a14:backgroundMark x1="4178" y1="17143" x2="89" y2="17143"/>
                        <a14:backgroundMark x1="83111" y1="3492" x2="99733" y2="33651"/>
                      </a14:backgroundRemoval>
                    </a14:imgEffect>
                  </a14:imgLayer>
                </a14:imgProps>
              </a:ext>
            </a:extLst>
          </a:blip>
          <a:stretch>
            <a:fillRect/>
          </a:stretch>
        </p:blipFill>
        <p:spPr>
          <a:xfrm>
            <a:off x="1835696" y="4581128"/>
            <a:ext cx="6154488" cy="1723256"/>
          </a:xfrm>
          <a:prstGeom prst="rect">
            <a:avLst/>
          </a:prstGeom>
        </p:spPr>
      </p:pic>
    </p:spTree>
    <p:extLst>
      <p:ext uri="{BB962C8B-B14F-4D97-AF65-F5344CB8AC3E}">
        <p14:creationId xmlns:p14="http://schemas.microsoft.com/office/powerpoint/2010/main" val="1386685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8_Default Design">
  <a:themeElements>
    <a:clrScheme name="Custom 1">
      <a:dk1>
        <a:srgbClr val="000000"/>
      </a:dk1>
      <a:lt1>
        <a:srgbClr val="FFFFFF"/>
      </a:lt1>
      <a:dk2>
        <a:srgbClr val="000000"/>
      </a:dk2>
      <a:lt2>
        <a:srgbClr val="808080"/>
      </a:lt2>
      <a:accent1>
        <a:srgbClr val="FF0000"/>
      </a:accent1>
      <a:accent2>
        <a:srgbClr val="FFC000"/>
      </a:accent2>
      <a:accent3>
        <a:srgbClr val="00B050"/>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48214b5f-8ff1-45cd-8823-a0275ce99db1" ContentTypeId="0x0101009DCF3A76F208E845B5E4E06543B28379"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ct:contentTypeSchema xmlns:ct="http://schemas.microsoft.com/office/2006/metadata/contentType" xmlns:ma="http://schemas.microsoft.com/office/2006/metadata/properties/metaAttributes" ct:_="" ma:_="" ma:contentTypeName="Project Document" ma:contentTypeID="0x0101009DCF3A76F208E845B5E4E06543B28379009C998A9D4F2E8D4FA9D1522D95ECBAA6" ma:contentTypeVersion="33" ma:contentTypeDescription="" ma:contentTypeScope="" ma:versionID="2541f2e509d0f991c7c9e80ad24baa4b">
  <xsd:schema xmlns:xsd="http://www.w3.org/2001/XMLSchema" xmlns:xs="http://www.w3.org/2001/XMLSchema" xmlns:p="http://schemas.microsoft.com/office/2006/metadata/properties" xmlns:ns2="59c434dc-e0b5-4351-828d-1ba3e892b250" xmlns:ns3="3e887b5d-ab44-498a-b8ca-ca740256c9e7" targetNamespace="http://schemas.microsoft.com/office/2006/metadata/properties" ma:root="true" ma:fieldsID="d7cf518f46b5358d8576ac242aa617eb" ns2:_="" ns3:_="">
    <xsd:import namespace="59c434dc-e0b5-4351-828d-1ba3e892b250"/>
    <xsd:import namespace="3e887b5d-ab44-498a-b8ca-ca740256c9e7"/>
    <xsd:element name="properties">
      <xsd:complexType>
        <xsd:sequence>
          <xsd:element name="documentManagement">
            <xsd:complexType>
              <xsd:all>
                <xsd:element ref="ns2:SourcePath" minOccurs="0"/>
                <xsd:element ref="ns3:_dlc_DocId" minOccurs="0"/>
                <xsd:element ref="ns3:_dlc_DocIdUrl" minOccurs="0"/>
                <xsd:element ref="ns3:_dlc_DocIdPersistId" minOccurs="0"/>
                <xsd:element ref="ns3:TaxCatchAll" minOccurs="0"/>
                <xsd:element ref="ns3:TaxCatchAllLabel" minOccurs="0"/>
                <xsd:element ref="ns3:NCCDOfficeTaxHTField0" minOccurs="0"/>
                <xsd:element ref="ns3:ProjectTaxHTField0" minOccurs="0"/>
                <xsd:element ref="ns3:SubProject" minOccurs="0"/>
                <xsd:element ref="ns3:ProjectFamilyTaxHTField0" minOccurs="0"/>
                <xsd:element ref="ns3:ProjectActivityTaxHTField0" minOccurs="0"/>
                <xsd:element ref="ns3:DocumentTypeTaxHTField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c434dc-e0b5-4351-828d-1ba3e892b250" elementFormDefault="qualified">
    <xsd:import namespace="http://schemas.microsoft.com/office/2006/documentManagement/types"/>
    <xsd:import namespace="http://schemas.microsoft.com/office/infopath/2007/PartnerControls"/>
    <xsd:element name="SourcePath" ma:index="2" nillable="true" ma:displayName="SourcePath" ma:internalName="SourcePath">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e887b5d-ab44-498a-b8ca-ca740256c9e7"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TaxCatchAll" ma:index="7" nillable="true" ma:displayName="Taxonomy Catch All Column" ma:description="" ma:hidden="true" ma:list="{aaf75c64-f92b-4585-9a36-0e78d70f470f}" ma:internalName="TaxCatchAll" ma:showField="CatchAllData" ma:web="3e887b5d-ab44-498a-b8ca-ca740256c9e7">
      <xsd:complexType>
        <xsd:complexContent>
          <xsd:extension base="dms:MultiChoiceLookup">
            <xsd:sequence>
              <xsd:element name="Value" type="dms:Lookup" maxOccurs="unbounded" minOccurs="0" nillable="true"/>
            </xsd:sequence>
          </xsd:extension>
        </xsd:complexContent>
      </xsd:complexType>
    </xsd:element>
    <xsd:element name="TaxCatchAllLabel" ma:index="8" nillable="true" ma:displayName="Taxonomy Catch All Column1" ma:description="" ma:hidden="true" ma:list="{aaf75c64-f92b-4585-9a36-0e78d70f470f}" ma:internalName="TaxCatchAllLabel" ma:readOnly="true" ma:showField="CatchAllDataLabel" ma:web="3e887b5d-ab44-498a-b8ca-ca740256c9e7">
      <xsd:complexType>
        <xsd:complexContent>
          <xsd:extension base="dms:MultiChoiceLookup">
            <xsd:sequence>
              <xsd:element name="Value" type="dms:Lookup" maxOccurs="unbounded" minOccurs="0" nillable="true"/>
            </xsd:sequence>
          </xsd:extension>
        </xsd:complexContent>
      </xsd:complexType>
    </xsd:element>
    <xsd:element name="NCCDOfficeTaxHTField0" ma:index="10" nillable="true" ma:taxonomy="true" ma:internalName="NCCDOfficeTaxHTField0" ma:taxonomyFieldName="NCCDOffice" ma:displayName="NCCD Office" ma:default="324;#Madison|3dd15d7c-466b-4f2e-a1e7-1efea7a709d1" ma:fieldId="{cef0f039-c8cd-41d5-a037-1bbf199e4384}" ma:sspId="48214b5f-8ff1-45cd-8823-a0275ce99db1" ma:termSetId="06856b33-1397-4a30-8b17-22868071534f" ma:anchorId="00000000-0000-0000-0000-000000000000" ma:open="false" ma:isKeyword="false">
      <xsd:complexType>
        <xsd:sequence>
          <xsd:element ref="pc:Terms" minOccurs="0" maxOccurs="1"/>
        </xsd:sequence>
      </xsd:complexType>
    </xsd:element>
    <xsd:element name="ProjectTaxHTField0" ma:index="16" nillable="true" ma:taxonomy="true" ma:internalName="ProjectTaxHTField0" ma:taxonomyFieldName="Project" ma:displayName="Project" ma:indexed="true" ma:default="" ma:fieldId="{01c96615-b71c-47eb-a6e1-96869e285e2c}" ma:sspId="48214b5f-8ff1-45cd-8823-a0275ce99db1" ma:termSetId="7f1b26c8-76aa-4084-8668-63f55396f063" ma:anchorId="00000000-0000-0000-0000-000000000000" ma:open="false" ma:isKeyword="false">
      <xsd:complexType>
        <xsd:sequence>
          <xsd:element ref="pc:Terms" minOccurs="0" maxOccurs="1"/>
        </xsd:sequence>
      </xsd:complexType>
    </xsd:element>
    <xsd:element name="SubProject" ma:index="18" nillable="true" ma:displayName="Sub Project" ma:internalName="SubProject">
      <xsd:simpleType>
        <xsd:restriction base="dms:Text">
          <xsd:maxLength value="255"/>
        </xsd:restriction>
      </xsd:simpleType>
    </xsd:element>
    <xsd:element name="ProjectFamilyTaxHTField0" ma:index="19" nillable="true" ma:taxonomy="true" ma:internalName="ProjectFamilyTaxHTField0" ma:taxonomyFieldName="ProjectFamily" ma:displayName="Area of Focus" ma:default="" ma:fieldId="{8b89da53-e097-462e-a727-332c4b4d09ab}" ma:taxonomyMulti="true" ma:sspId="48214b5f-8ff1-45cd-8823-a0275ce99db1" ma:termSetId="54f96ef2-817e-4473-bbb0-3ce5d64dcfcf" ma:anchorId="00000000-0000-0000-0000-000000000000" ma:open="false" ma:isKeyword="false">
      <xsd:complexType>
        <xsd:sequence>
          <xsd:element ref="pc:Terms" minOccurs="0" maxOccurs="1"/>
        </xsd:sequence>
      </xsd:complexType>
    </xsd:element>
    <xsd:element name="ProjectActivityTaxHTField0" ma:index="21" nillable="true" ma:taxonomy="true" ma:internalName="ProjectActivityTaxHTField0" ma:taxonomyFieldName="ProjectActivity" ma:displayName="Project Activity" ma:default="" ma:fieldId="{6406eb68-7fbe-4202-98ea-7474a238c5dc}" ma:sspId="48214b5f-8ff1-45cd-8823-a0275ce99db1" ma:termSetId="80a58b89-697e-40d3-ac84-c5ab0a9bde93" ma:anchorId="00000000-0000-0000-0000-000000000000" ma:open="false" ma:isKeyword="false">
      <xsd:complexType>
        <xsd:sequence>
          <xsd:element ref="pc:Terms" minOccurs="0" maxOccurs="1"/>
        </xsd:sequence>
      </xsd:complexType>
    </xsd:element>
    <xsd:element name="DocumentTypeTaxHTField0" ma:index="23" nillable="true" ma:taxonomy="true" ma:internalName="DocumentTypeTaxHTField0" ma:taxonomyFieldName="DocumentType" ma:displayName="Document Type" ma:default="" ma:fieldId="{a843dfac-1e67-4beb-a5fa-589a02c0a03b}" ma:sspId="48214b5f-8ff1-45cd-8823-a0275ce99db1" ma:termSetId="1baa08c5-553b-437f-9a60-af150a8530bc"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NCCDOfficeTaxHTField0 xmlns="3e887b5d-ab44-498a-b8ca-ca740256c9e7">
      <Terms xmlns="http://schemas.microsoft.com/office/infopath/2007/PartnerControls">
        <TermInfo xmlns="http://schemas.microsoft.com/office/infopath/2007/PartnerControls">
          <TermName>Madison</TermName>
          <TermId>3dd15d7c-466b-4f2e-a1e7-1efea7a709d1</TermId>
        </TermInfo>
      </Terms>
    </NCCDOfficeTaxHTField0>
    <SubProject xmlns="3e887b5d-ab44-498a-b8ca-ca740256c9e7" xsi:nil="true"/>
    <ProjectTaxHTField0 xmlns="3e887b5d-ab44-498a-b8ca-ca740256c9e7">
      <Terms xmlns="http://schemas.microsoft.com/office/infopath/2007/PartnerControls">
        <TermInfo xmlns="http://schemas.microsoft.com/office/infopath/2007/PartnerControls">
          <TermName>632SanDiego</TermName>
          <TermId>c7750ad0-12be-4e04-b83e-742fdcae855e</TermId>
        </TermInfo>
      </Terms>
    </ProjectTaxHTField0>
    <ProjectFamilyTaxHTField0 xmlns="3e887b5d-ab44-498a-b8ca-ca740256c9e7">
      <Terms xmlns="http://schemas.microsoft.com/office/infopath/2007/PartnerControls">
        <TermInfo xmlns="http://schemas.microsoft.com/office/infopath/2007/PartnerControls">
          <TermName xmlns="http://schemas.microsoft.com/office/infopath/2007/PartnerControls">Child Protection (CPS)</TermName>
          <TermId xmlns="http://schemas.microsoft.com/office/infopath/2007/PartnerControls">60e61da4-051e-48ac-afc9-60275fb64364</TermId>
        </TermInfo>
      </Terms>
    </ProjectFamilyTaxHTField0>
    <DocumentTypeTaxHTField0 xmlns="3e887b5d-ab44-498a-b8ca-ca740256c9e7">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5c158fcf-02a3-4332-a403-c3d4c95604f7</TermId>
        </TermInfo>
      </Terms>
    </DocumentTypeTaxHTField0>
    <ProjectActivityTaxHTField0 xmlns="3e887b5d-ab44-498a-b8ca-ca740256c9e7">
      <Terms xmlns="http://schemas.microsoft.com/office/infopath/2007/PartnerControls">
        <TermInfo xmlns="http://schemas.microsoft.com/office/infopath/2007/PartnerControls">
          <TermName>Integrated Practice Model</TermName>
          <TermId>3e086cdf-19c1-449a-8eaf-2fcc397f3dfd</TermId>
        </TermInfo>
      </Terms>
    </ProjectActivityTaxHTField0>
    <SourcePath xmlns="59c434dc-e0b5-4351-828d-1ba3e892b250" xsi:nil="true"/>
    <TaxCatchAll xmlns="3e887b5d-ab44-498a-b8ca-ca740256c9e7">
      <Value>977</Value>
      <Value>1096</Value>
      <Value>324</Value>
      <Value>1015</Value>
      <Value>693</Value>
    </TaxCatchAll>
  </documentManagement>
</p:properties>
</file>

<file path=customXml/itemProps1.xml><?xml version="1.0" encoding="utf-8"?>
<ds:datastoreItem xmlns:ds="http://schemas.openxmlformats.org/officeDocument/2006/customXml" ds:itemID="{42E7CBED-E291-4283-AAD6-7CC39222FC0B}">
  <ds:schemaRefs>
    <ds:schemaRef ds:uri="Microsoft.SharePoint.Taxonomy.ContentTypeSync"/>
  </ds:schemaRefs>
</ds:datastoreItem>
</file>

<file path=customXml/itemProps2.xml><?xml version="1.0" encoding="utf-8"?>
<ds:datastoreItem xmlns:ds="http://schemas.openxmlformats.org/officeDocument/2006/customXml" ds:itemID="{15F5F737-695C-4FDD-B5A9-2B382C572375}">
  <ds:schemaRefs>
    <ds:schemaRef ds:uri="http://schemas.microsoft.com/sharepoint/v3/contenttype/forms"/>
  </ds:schemaRefs>
</ds:datastoreItem>
</file>

<file path=customXml/itemProps3.xml><?xml version="1.0" encoding="utf-8"?>
<ds:datastoreItem xmlns:ds="http://schemas.openxmlformats.org/officeDocument/2006/customXml" ds:itemID="{5B53448D-66E3-4DB8-8166-C6D06B137F98}">
  <ds:schemaRefs>
    <ds:schemaRef ds:uri="http://schemas.microsoft.com/sharepoint/events"/>
  </ds:schemaRefs>
</ds:datastoreItem>
</file>

<file path=customXml/itemProps4.xml><?xml version="1.0" encoding="utf-8"?>
<ds:datastoreItem xmlns:ds="http://schemas.openxmlformats.org/officeDocument/2006/customXml" ds:itemID="{5085F609-BBC4-4B53-B507-68F244D9B9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c434dc-e0b5-4351-828d-1ba3e892b250"/>
    <ds:schemaRef ds:uri="3e887b5d-ab44-498a-b8ca-ca740256c9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F855432C-DB39-4FC3-A86C-E7401C948596}">
  <ds:schemaRefs>
    <ds:schemaRef ds:uri="http://purl.org/dc/elements/1.1/"/>
    <ds:schemaRef ds:uri="http://www.w3.org/XML/1998/namespace"/>
    <ds:schemaRef ds:uri="59c434dc-e0b5-4351-828d-1ba3e892b250"/>
    <ds:schemaRef ds:uri="http://purl.org/dc/terms/"/>
    <ds:schemaRef ds:uri="http://schemas.microsoft.com/office/2006/metadata/properties"/>
    <ds:schemaRef ds:uri="http://schemas.microsoft.com/office/2006/documentManagement/types"/>
    <ds:schemaRef ds:uri="3e887b5d-ab44-498a-b8ca-ca740256c9e7"/>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12950</TotalTime>
  <Pages>0</Pages>
  <Words>3740</Words>
  <Characters>0</Characters>
  <Application>Microsoft Office PowerPoint</Application>
  <PresentationFormat>On-screen Show (4:3)</PresentationFormat>
  <Lines>0</Lines>
  <Paragraphs>234</Paragraphs>
  <Slides>12</Slides>
  <Notes>11</Notes>
  <HiddenSlides>0</HiddenSlides>
  <MMClips>0</MMClips>
  <ScaleCrop>false</ScaleCrop>
  <HeadingPairs>
    <vt:vector size="6" baseType="variant">
      <vt:variant>
        <vt:lpstr>Fonts Used</vt:lpstr>
      </vt:variant>
      <vt:variant>
        <vt:i4>13</vt:i4>
      </vt:variant>
      <vt:variant>
        <vt:lpstr>Theme</vt:lpstr>
      </vt:variant>
      <vt:variant>
        <vt:i4>8</vt:i4>
      </vt:variant>
      <vt:variant>
        <vt:lpstr>Slide Titles</vt:lpstr>
      </vt:variant>
      <vt:variant>
        <vt:i4>12</vt:i4>
      </vt:variant>
    </vt:vector>
  </HeadingPairs>
  <TitlesOfParts>
    <vt:vector size="33" baseType="lpstr">
      <vt:lpstr>ＭＳ Ｐゴシック</vt:lpstr>
      <vt:lpstr>ＭＳ Ｐゴシック</vt:lpstr>
      <vt:lpstr>Arial</vt:lpstr>
      <vt:lpstr>Arial Unicode MS</vt:lpstr>
      <vt:lpstr>Calibri</vt:lpstr>
      <vt:lpstr>Gill Alt One MT</vt:lpstr>
      <vt:lpstr>Gill Sans</vt:lpstr>
      <vt:lpstr>Tahoma</vt:lpstr>
      <vt:lpstr>Tahoma Bold</vt:lpstr>
      <vt:lpstr>Times New Roman</vt:lpstr>
      <vt:lpstr>Trebuchet MS</vt:lpstr>
      <vt:lpstr>Wingdings</vt:lpstr>
      <vt:lpstr>ヒラギノ角ゴ ProN W3</vt:lpstr>
      <vt:lpstr>1_Default Design</vt:lpstr>
      <vt:lpstr>2_Default Design</vt:lpstr>
      <vt:lpstr>3_Default Design</vt:lpstr>
      <vt:lpstr>4_Default Design</vt:lpstr>
      <vt:lpstr>5_Default Design</vt:lpstr>
      <vt:lpstr>6_Default Design</vt:lpstr>
      <vt:lpstr>7_Default Design</vt:lpstr>
      <vt:lpstr>8_Default Design</vt:lpstr>
      <vt:lpstr>  Signs of Safety Working in partnership with Children and Families   </vt:lpstr>
      <vt:lpstr>Background to Signs of Safety </vt:lpstr>
      <vt:lpstr>Core principles</vt:lpstr>
      <vt:lpstr>Signs of Safety is …</vt:lpstr>
      <vt:lpstr>PowerPoint Presentation</vt:lpstr>
      <vt:lpstr>Assessment and Planning Form</vt:lpstr>
      <vt:lpstr>PowerPoint Presentation</vt:lpstr>
      <vt:lpstr>Danger Statement Uses</vt:lpstr>
      <vt:lpstr>Danger Statement: Medical Neglect  </vt:lpstr>
      <vt:lpstr>PowerPoint Presentation</vt:lpstr>
      <vt:lpstr>Safety Goals</vt:lpstr>
      <vt:lpstr>Safety Goal: Medical Neglect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 Module 6</dc:title>
  <dc:creator>Raelene Freitag</dc:creator>
  <cp:lastModifiedBy>Isabella Kisielowska</cp:lastModifiedBy>
  <cp:revision>367</cp:revision>
  <cp:lastPrinted>2016-08-31T13:09:41Z</cp:lastPrinted>
  <dcterms:created xsi:type="dcterms:W3CDTF">2012-05-15T02:32:04Z</dcterms:created>
  <dcterms:modified xsi:type="dcterms:W3CDTF">2020-11-24T14:45:35Z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0x0101009DCF3A76F208E845B5E4E06543B28379009C998A9D4F2E8D4FA9D1522D95ECBAA6</vt:lpwstr>
  </property>
  <property fmtid="{D5CDD505-2E9C-101B-9397-08002B2CF9AE}" pid="3" name="Project">
    <vt:lpwstr>693;#632SanDiego|c7750ad0-12be-4e04-b83e-742fdcae855e</vt:lpwstr>
  </property>
  <property fmtid="{D5CDD505-2E9C-101B-9397-08002B2CF9AE}" pid="4" name="ProjectActivity">
    <vt:lpwstr>1096;#Integrated Practice Model|3e086cdf-19c1-449a-8eaf-2fcc397f3dfd</vt:lpwstr>
  </property>
  <property fmtid="{D5CDD505-2E9C-101B-9397-08002B2CF9AE}" pid="5" name="DocumentType">
    <vt:lpwstr>1015;#Presentation|5c158fcf-02a3-4332-a403-c3d4c95604f7</vt:lpwstr>
  </property>
  <property fmtid="{D5CDD505-2E9C-101B-9397-08002B2CF9AE}" pid="6" name="NCCDOffice">
    <vt:lpwstr>324;#Madison|3dd15d7c-466b-4f2e-a1e7-1efea7a709d1</vt:lpwstr>
  </property>
  <property fmtid="{D5CDD505-2E9C-101B-9397-08002B2CF9AE}" pid="7" name="ProjectFamily">
    <vt:lpwstr>977;#Child Protection (CPS)|60e61da4-051e-48ac-afc9-60275fb64364</vt:lpwstr>
  </property>
</Properties>
</file>