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 id="2147483668" r:id="rId4"/>
    <p:sldMasterId id="2147483672" r:id="rId5"/>
  </p:sldMasterIdLst>
  <p:notesMasterIdLst>
    <p:notesMasterId r:id="rId70"/>
  </p:notesMasterIdLst>
  <p:sldIdLst>
    <p:sldId id="256" r:id="rId6"/>
    <p:sldId id="257" r:id="rId7"/>
    <p:sldId id="258" r:id="rId8"/>
    <p:sldId id="260" r:id="rId9"/>
    <p:sldId id="261" r:id="rId10"/>
    <p:sldId id="262" r:id="rId11"/>
    <p:sldId id="263" r:id="rId12"/>
    <p:sldId id="265" r:id="rId13"/>
    <p:sldId id="321" r:id="rId14"/>
    <p:sldId id="322" r:id="rId15"/>
    <p:sldId id="323" r:id="rId16"/>
    <p:sldId id="324" r:id="rId17"/>
    <p:sldId id="325" r:id="rId18"/>
    <p:sldId id="326" r:id="rId19"/>
    <p:sldId id="327" r:id="rId20"/>
    <p:sldId id="328" r:id="rId21"/>
    <p:sldId id="329" r:id="rId22"/>
    <p:sldId id="330" r:id="rId23"/>
    <p:sldId id="266" r:id="rId24"/>
    <p:sldId id="304" r:id="rId25"/>
    <p:sldId id="305" r:id="rId26"/>
    <p:sldId id="306" r:id="rId27"/>
    <p:sldId id="307" r:id="rId28"/>
    <p:sldId id="308" r:id="rId29"/>
    <p:sldId id="309" r:id="rId30"/>
    <p:sldId id="310" r:id="rId31"/>
    <p:sldId id="312" r:id="rId32"/>
    <p:sldId id="313" r:id="rId33"/>
    <p:sldId id="316" r:id="rId34"/>
    <p:sldId id="317" r:id="rId35"/>
    <p:sldId id="267" r:id="rId36"/>
    <p:sldId id="318" r:id="rId37"/>
    <p:sldId id="319" r:id="rId38"/>
    <p:sldId id="320" r:id="rId39"/>
    <p:sldId id="303" r:id="rId40"/>
    <p:sldId id="337" r:id="rId41"/>
    <p:sldId id="338" r:id="rId42"/>
    <p:sldId id="339" r:id="rId43"/>
    <p:sldId id="340" r:id="rId44"/>
    <p:sldId id="331" r:id="rId45"/>
    <p:sldId id="332" r:id="rId46"/>
    <p:sldId id="333" r:id="rId47"/>
    <p:sldId id="334" r:id="rId48"/>
    <p:sldId id="335" r:id="rId49"/>
    <p:sldId id="336" r:id="rId50"/>
    <p:sldId id="264" r:id="rId51"/>
    <p:sldId id="287" r:id="rId52"/>
    <p:sldId id="288" r:id="rId53"/>
    <p:sldId id="289" r:id="rId54"/>
    <p:sldId id="290" r:id="rId55"/>
    <p:sldId id="291" r:id="rId56"/>
    <p:sldId id="292" r:id="rId57"/>
    <p:sldId id="293" r:id="rId58"/>
    <p:sldId id="294" r:id="rId59"/>
    <p:sldId id="295" r:id="rId60"/>
    <p:sldId id="296" r:id="rId61"/>
    <p:sldId id="297" r:id="rId62"/>
    <p:sldId id="298" r:id="rId63"/>
    <p:sldId id="299" r:id="rId64"/>
    <p:sldId id="300" r:id="rId65"/>
    <p:sldId id="301" r:id="rId66"/>
    <p:sldId id="268" r:id="rId67"/>
    <p:sldId id="270" r:id="rId68"/>
    <p:sldId id="269"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B2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29" autoAdjust="0"/>
    <p:restoredTop sz="94660"/>
  </p:normalViewPr>
  <p:slideViewPr>
    <p:cSldViewPr snapToGrid="0">
      <p:cViewPr varScale="1">
        <p:scale>
          <a:sx n="73" d="100"/>
          <a:sy n="73" d="100"/>
        </p:scale>
        <p:origin x="4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 Type="http://schemas.openxmlformats.org/officeDocument/2006/relationships/slide" Target="slides/slide2.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3F008F-0A98-4A06-8343-AF86CB20BC86}" type="datetimeFigureOut">
              <a:rPr lang="en-GB" smtClean="0"/>
              <a:t>07/06/2021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00E37F-D924-4C95-8CB8-1B18B87611F0}" type="slidenum">
              <a:rPr lang="en-GB" smtClean="0"/>
              <a:t>‹#›</a:t>
            </a:fld>
            <a:endParaRPr lang="en-GB"/>
          </a:p>
        </p:txBody>
      </p:sp>
    </p:spTree>
    <p:extLst>
      <p:ext uri="{BB962C8B-B14F-4D97-AF65-F5344CB8AC3E}">
        <p14:creationId xmlns:p14="http://schemas.microsoft.com/office/powerpoint/2010/main" val="4267283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John</a:t>
            </a:r>
          </a:p>
        </p:txBody>
      </p:sp>
      <p:sp>
        <p:nvSpPr>
          <p:cNvPr id="4" name="Slide Number Placeholder 3"/>
          <p:cNvSpPr>
            <a:spLocks noGrp="1"/>
          </p:cNvSpPr>
          <p:nvPr>
            <p:ph type="sldNum" sz="quarter" idx="5"/>
          </p:nvPr>
        </p:nvSpPr>
        <p:spPr/>
        <p:txBody>
          <a:bodyPr/>
          <a:lstStyle/>
          <a:p>
            <a:fld id="{F858F453-042F-4E49-BAA6-51974CDA5D9B}" type="slidenum">
              <a:rPr lang="en-GB" smtClean="0"/>
              <a:t>20</a:t>
            </a:fld>
            <a:endParaRPr lang="en-GB"/>
          </a:p>
        </p:txBody>
      </p:sp>
    </p:spTree>
    <p:extLst>
      <p:ext uri="{BB962C8B-B14F-4D97-AF65-F5344CB8AC3E}">
        <p14:creationId xmlns:p14="http://schemas.microsoft.com/office/powerpoint/2010/main" val="3926822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Laurence</a:t>
            </a:r>
          </a:p>
        </p:txBody>
      </p:sp>
      <p:sp>
        <p:nvSpPr>
          <p:cNvPr id="4" name="Slide Number Placeholder 3"/>
          <p:cNvSpPr>
            <a:spLocks noGrp="1"/>
          </p:cNvSpPr>
          <p:nvPr>
            <p:ph type="sldNum" sz="quarter" idx="5"/>
          </p:nvPr>
        </p:nvSpPr>
        <p:spPr/>
        <p:txBody>
          <a:bodyPr/>
          <a:lstStyle/>
          <a:p>
            <a:fld id="{F858F453-042F-4E49-BAA6-51974CDA5D9B}" type="slidenum">
              <a:rPr lang="en-GB" smtClean="0"/>
              <a:t>29</a:t>
            </a:fld>
            <a:endParaRPr lang="en-GB"/>
          </a:p>
        </p:txBody>
      </p:sp>
    </p:spTree>
    <p:extLst>
      <p:ext uri="{BB962C8B-B14F-4D97-AF65-F5344CB8AC3E}">
        <p14:creationId xmlns:p14="http://schemas.microsoft.com/office/powerpoint/2010/main" val="3808795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Laurence</a:t>
            </a:r>
          </a:p>
        </p:txBody>
      </p:sp>
      <p:sp>
        <p:nvSpPr>
          <p:cNvPr id="4" name="Slide Number Placeholder 3"/>
          <p:cNvSpPr>
            <a:spLocks noGrp="1"/>
          </p:cNvSpPr>
          <p:nvPr>
            <p:ph type="sldNum" sz="quarter" idx="5"/>
          </p:nvPr>
        </p:nvSpPr>
        <p:spPr/>
        <p:txBody>
          <a:bodyPr/>
          <a:lstStyle/>
          <a:p>
            <a:fld id="{F858F453-042F-4E49-BAA6-51974CDA5D9B}" type="slidenum">
              <a:rPr lang="en-GB" smtClean="0"/>
              <a:t>30</a:t>
            </a:fld>
            <a:endParaRPr lang="en-GB"/>
          </a:p>
        </p:txBody>
      </p:sp>
    </p:spTree>
    <p:extLst>
      <p:ext uri="{BB962C8B-B14F-4D97-AF65-F5344CB8AC3E}">
        <p14:creationId xmlns:p14="http://schemas.microsoft.com/office/powerpoint/2010/main" val="2446267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cs typeface="Arial" panose="020B0604020202020204" pitchFamily="34" charset="0"/>
              </a:defRPr>
            </a:lvl1pPr>
            <a:lvl2pPr marL="742950" indent="-285750">
              <a:defRPr sz="2400">
                <a:solidFill>
                  <a:schemeClr val="tx1"/>
                </a:solidFill>
                <a:latin typeface="Times" panose="02020603050405020304" pitchFamily="18" charset="0"/>
                <a:cs typeface="Arial" panose="020B0604020202020204" pitchFamily="34" charset="0"/>
              </a:defRPr>
            </a:lvl2pPr>
            <a:lvl3pPr marL="1143000" indent="-228600">
              <a:defRPr sz="2400">
                <a:solidFill>
                  <a:schemeClr val="tx1"/>
                </a:solidFill>
                <a:latin typeface="Times" panose="02020603050405020304" pitchFamily="18" charset="0"/>
                <a:cs typeface="Arial" panose="020B0604020202020204" pitchFamily="34" charset="0"/>
              </a:defRPr>
            </a:lvl3pPr>
            <a:lvl4pPr marL="1600200" indent="-228600">
              <a:defRPr sz="2400">
                <a:solidFill>
                  <a:schemeClr val="tx1"/>
                </a:solidFill>
                <a:latin typeface="Times" panose="02020603050405020304" pitchFamily="18" charset="0"/>
                <a:cs typeface="Arial" panose="020B0604020202020204" pitchFamily="34" charset="0"/>
              </a:defRPr>
            </a:lvl4pPr>
            <a:lvl5pPr marL="2057400" indent="-22860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3E32C6-9941-48B0-88EE-47DC953EBD6C}" type="slidenum">
              <a:rPr kumimoji="0" lang="en-GB" altLang="en-US" sz="1200" b="0" i="0" u="none" strike="noStrike" kern="1200" cap="none" spc="0" normalizeH="0" baseline="0" noProof="0" smtClean="0">
                <a:ln>
                  <a:noFill/>
                </a:ln>
                <a:solidFill>
                  <a:prstClr val="black"/>
                </a:solidFill>
                <a:effectLst/>
                <a:uLnTx/>
                <a:uFillTx/>
                <a:latin typeface="Times"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GB" altLang="en-US" sz="1200" b="0" i="0" u="none" strike="noStrike" kern="1200" cap="none" spc="0" normalizeH="0" baseline="0" noProof="0" smtClean="0">
              <a:ln>
                <a:noFill/>
              </a:ln>
              <a:solidFill>
                <a:prstClr val="black"/>
              </a:solidFill>
              <a:effectLst/>
              <a:uLnTx/>
              <a:uFillTx/>
              <a:latin typeface="Times"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177775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cs typeface="Arial" panose="020B0604020202020204" pitchFamily="34" charset="0"/>
              </a:defRPr>
            </a:lvl1pPr>
            <a:lvl2pPr marL="742950" indent="-285750">
              <a:defRPr sz="2400">
                <a:solidFill>
                  <a:schemeClr val="tx1"/>
                </a:solidFill>
                <a:latin typeface="Times" panose="02020603050405020304" pitchFamily="18" charset="0"/>
                <a:cs typeface="Arial" panose="020B0604020202020204" pitchFamily="34" charset="0"/>
              </a:defRPr>
            </a:lvl2pPr>
            <a:lvl3pPr marL="1143000" indent="-228600">
              <a:defRPr sz="2400">
                <a:solidFill>
                  <a:schemeClr val="tx1"/>
                </a:solidFill>
                <a:latin typeface="Times" panose="02020603050405020304" pitchFamily="18" charset="0"/>
                <a:cs typeface="Arial" panose="020B0604020202020204" pitchFamily="34" charset="0"/>
              </a:defRPr>
            </a:lvl3pPr>
            <a:lvl4pPr marL="1600200" indent="-228600">
              <a:defRPr sz="2400">
                <a:solidFill>
                  <a:schemeClr val="tx1"/>
                </a:solidFill>
                <a:latin typeface="Times" panose="02020603050405020304" pitchFamily="18" charset="0"/>
                <a:cs typeface="Arial" panose="020B0604020202020204" pitchFamily="34" charset="0"/>
              </a:defRPr>
            </a:lvl4pPr>
            <a:lvl5pPr marL="2057400" indent="-22860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BC4BD06-8682-4826-BA90-F15391622533}" type="slidenum">
              <a:rPr kumimoji="0" lang="en-GB" altLang="en-US" sz="1200" b="0" i="0" u="none" strike="noStrike" kern="1200" cap="none" spc="0" normalizeH="0" baseline="0" noProof="0" smtClean="0">
                <a:ln>
                  <a:noFill/>
                </a:ln>
                <a:solidFill>
                  <a:prstClr val="black"/>
                </a:solidFill>
                <a:effectLst/>
                <a:uLnTx/>
                <a:uFillTx/>
                <a:latin typeface="Times"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GB" altLang="en-US" sz="1200" b="0" i="0" u="none" strike="noStrike" kern="1200" cap="none" spc="0" normalizeH="0" baseline="0" noProof="0" smtClean="0">
              <a:ln>
                <a:noFill/>
              </a:ln>
              <a:solidFill>
                <a:prstClr val="black"/>
              </a:solidFill>
              <a:effectLst/>
              <a:uLnTx/>
              <a:uFillTx/>
              <a:latin typeface="Times"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898582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557838" cy="31257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Photo credit:</a:t>
            </a:r>
            <a:r>
              <a:rPr lang="en-GB" baseline="0" dirty="0"/>
              <a:t> Adobe Stock Photos, Adobe.com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81B76A-E45B-4DCA-BF43-E7538FCFF4EE}" type="slidenum">
              <a:rPr kumimoji="0" lang="en-GB" sz="11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1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616583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56062D-3DB6-4469-A698-F549A11B855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28327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56062D-3DB6-4469-A698-F549A11B855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3071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ヒラギノ角ゴ Pro W3" charset="0"/>
                <a:cs typeface="ヒラギノ角ゴ Pro W3" charset="0"/>
              </a:rPr>
              <a:t>Explain that the booklets are designed to be completed by children/young people and a support worker together. Explain that as we know children and young people find it difficult to disclose. It is important that prior to completing the booklets we have thought about how we can encourage its completion.</a:t>
            </a:r>
            <a:endParaRPr lang="en-GB" sz="1200" kern="1200" dirty="0">
              <a:solidFill>
                <a:schemeClr val="tx1"/>
              </a:solidFill>
              <a:effectLst/>
              <a:latin typeface="+mn-lt"/>
              <a:ea typeface="ヒラギノ角ゴ Pro W3" charset="0"/>
              <a:cs typeface="ヒラギノ角ゴ Pro W3" charset="0"/>
            </a:endParaRPr>
          </a:p>
          <a:p>
            <a:r>
              <a:rPr lang="en-US" sz="1200" kern="1200" dirty="0">
                <a:solidFill>
                  <a:schemeClr val="tx1"/>
                </a:solidFill>
                <a:effectLst/>
                <a:latin typeface="+mn-lt"/>
                <a:ea typeface="ヒラギノ角ゴ Pro W3" charset="0"/>
                <a:cs typeface="ヒラギノ角ゴ Pro W3" charset="0"/>
              </a:rPr>
              <a:t>Divide the group into four groups and ask each of the groups to consider the scenario card they have been given about a young person they are working with. How would they encourage the young person to complete the activity in the booklet? How could the activity be adapted? Would any resources other than the booklet be needed?</a:t>
            </a:r>
            <a:endParaRPr lang="en-GB" sz="1200" kern="1200" dirty="0">
              <a:solidFill>
                <a:schemeClr val="tx1"/>
              </a:solidFill>
              <a:effectLst/>
              <a:latin typeface="+mn-lt"/>
              <a:ea typeface="ヒラギノ角ゴ Pro W3" charset="0"/>
              <a:cs typeface="ヒラギノ角ゴ Pro W3" charset="0"/>
            </a:endParaRPr>
          </a:p>
          <a:p>
            <a:r>
              <a:rPr lang="en-US" sz="1200" kern="1200" dirty="0">
                <a:solidFill>
                  <a:schemeClr val="tx1"/>
                </a:solidFill>
                <a:effectLst/>
                <a:latin typeface="+mn-lt"/>
                <a:ea typeface="ヒラギノ角ゴ Pro W3" charset="0"/>
                <a:cs typeface="ヒラギノ角ゴ Pro W3" charset="0"/>
              </a:rPr>
              <a:t>Ask each of the groups to come up with a plan of what they would do with their booklet and scenario. Remind them it needs to be thorough as they will all be feeding back to the rest of the group.</a:t>
            </a:r>
            <a:endParaRPr lang="en-GB" sz="1200" kern="1200" dirty="0">
              <a:solidFill>
                <a:schemeClr val="tx1"/>
              </a:solidFill>
              <a:effectLst/>
              <a:latin typeface="+mn-lt"/>
              <a:ea typeface="ヒラギノ角ゴ Pro W3" charset="0"/>
              <a:cs typeface="ヒラギノ角ゴ Pro W3" charset="0"/>
            </a:endParaRPr>
          </a:p>
          <a:p>
            <a:r>
              <a:rPr lang="en-US" sz="1200" kern="1200" dirty="0">
                <a:solidFill>
                  <a:schemeClr val="tx1"/>
                </a:solidFill>
                <a:effectLst/>
                <a:latin typeface="+mn-lt"/>
                <a:ea typeface="ヒラギノ角ゴ Pro W3" charset="0"/>
                <a:cs typeface="ヒラギノ角ゴ Pro W3" charset="0"/>
              </a:rPr>
              <a:t>Bring the group together for feedback</a:t>
            </a:r>
            <a:endParaRPr lang="en-GB" altLang="en-US" dirty="0">
              <a:ea typeface="ヒラギノ角ゴ Pro W3" pitchFamily="125" charset="-128"/>
            </a:endParaRPr>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ヒラギノ角ゴ Pro W3" pitchFamily="125" charset="-128"/>
              </a:defRPr>
            </a:lvl1pPr>
            <a:lvl2pPr marL="742950" indent="-285750" eaLnBrk="0" hangingPunct="0">
              <a:spcBef>
                <a:spcPct val="30000"/>
              </a:spcBef>
              <a:defRPr sz="1200">
                <a:solidFill>
                  <a:schemeClr val="tx1"/>
                </a:solidFill>
                <a:latin typeface="Calibri" pitchFamily="34" charset="0"/>
                <a:ea typeface="ヒラギノ角ゴ Pro W3" pitchFamily="125" charset="-128"/>
              </a:defRPr>
            </a:lvl2pPr>
            <a:lvl3pPr marL="1143000" indent="-228600" eaLnBrk="0" hangingPunct="0">
              <a:spcBef>
                <a:spcPct val="30000"/>
              </a:spcBef>
              <a:defRPr sz="1200">
                <a:solidFill>
                  <a:schemeClr val="tx1"/>
                </a:solidFill>
                <a:latin typeface="Calibri" pitchFamily="34" charset="0"/>
                <a:ea typeface="ヒラギノ角ゴ Pro W3" pitchFamily="125" charset="-128"/>
              </a:defRPr>
            </a:lvl3pPr>
            <a:lvl4pPr marL="1600200" indent="-228600" eaLnBrk="0" hangingPunct="0">
              <a:spcBef>
                <a:spcPct val="30000"/>
              </a:spcBef>
              <a:defRPr sz="1200">
                <a:solidFill>
                  <a:schemeClr val="tx1"/>
                </a:solidFill>
                <a:latin typeface="Calibri" pitchFamily="34" charset="0"/>
                <a:ea typeface="ヒラギノ角ゴ Pro W3" pitchFamily="125" charset="-128"/>
              </a:defRPr>
            </a:lvl4pPr>
            <a:lvl5pPr marL="2057400" indent="-228600" eaLnBrk="0" hangingPunct="0">
              <a:spcBef>
                <a:spcPct val="30000"/>
              </a:spcBef>
              <a:defRPr sz="1200">
                <a:solidFill>
                  <a:schemeClr val="tx1"/>
                </a:solidFill>
                <a:latin typeface="Calibri" pitchFamily="34" charset="0"/>
                <a:ea typeface="ヒラギノ角ゴ Pro W3" pitchFamily="125" charset="-128"/>
              </a:defRPr>
            </a:lvl5pPr>
            <a:lvl6pPr marL="2514600" indent="-228600" eaLnBrk="0" fontAlgn="base" hangingPunct="0">
              <a:spcBef>
                <a:spcPct val="30000"/>
              </a:spcBef>
              <a:spcAft>
                <a:spcPct val="0"/>
              </a:spcAft>
              <a:defRPr sz="1200">
                <a:solidFill>
                  <a:schemeClr val="tx1"/>
                </a:solidFill>
                <a:latin typeface="Calibri" pitchFamily="34" charset="0"/>
                <a:ea typeface="ヒラギノ角ゴ Pro W3" pitchFamily="125" charset="-128"/>
              </a:defRPr>
            </a:lvl6pPr>
            <a:lvl7pPr marL="2971800" indent="-228600" eaLnBrk="0" fontAlgn="base" hangingPunct="0">
              <a:spcBef>
                <a:spcPct val="30000"/>
              </a:spcBef>
              <a:spcAft>
                <a:spcPct val="0"/>
              </a:spcAft>
              <a:defRPr sz="1200">
                <a:solidFill>
                  <a:schemeClr val="tx1"/>
                </a:solidFill>
                <a:latin typeface="Calibri" pitchFamily="34" charset="0"/>
                <a:ea typeface="ヒラギノ角ゴ Pro W3" pitchFamily="125" charset="-128"/>
              </a:defRPr>
            </a:lvl7pPr>
            <a:lvl8pPr marL="3429000" indent="-228600" eaLnBrk="0" fontAlgn="base" hangingPunct="0">
              <a:spcBef>
                <a:spcPct val="30000"/>
              </a:spcBef>
              <a:spcAft>
                <a:spcPct val="0"/>
              </a:spcAft>
              <a:defRPr sz="1200">
                <a:solidFill>
                  <a:schemeClr val="tx1"/>
                </a:solidFill>
                <a:latin typeface="Calibri" pitchFamily="34" charset="0"/>
                <a:ea typeface="ヒラギノ角ゴ Pro W3" pitchFamily="125" charset="-128"/>
              </a:defRPr>
            </a:lvl8pPr>
            <a:lvl9pPr marL="3886200" indent="-228600" eaLnBrk="0" fontAlgn="base" hangingPunct="0">
              <a:spcBef>
                <a:spcPct val="30000"/>
              </a:spcBef>
              <a:spcAft>
                <a:spcPct val="0"/>
              </a:spcAft>
              <a:defRPr sz="1200">
                <a:solidFill>
                  <a:schemeClr val="tx1"/>
                </a:solidFill>
                <a:latin typeface="Calibri" pitchFamily="34" charset="0"/>
                <a:ea typeface="ヒラギノ角ゴ Pro W3" pitchFamily="125"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C61FABA-7043-405E-A417-0CA47C1C7318}" type="slidenum">
              <a:rPr kumimoji="0" lang="en-US" altLang="en-US" sz="1200" b="0" i="0" u="none" strike="noStrike" kern="1200" cap="none" spc="0" normalizeH="0" baseline="0" noProof="0" smtClean="0">
                <a:ln>
                  <a:noFill/>
                </a:ln>
                <a:solidFill>
                  <a:prstClr val="black"/>
                </a:solidFill>
                <a:effectLst/>
                <a:uLnTx/>
                <a:uFillTx/>
                <a:latin typeface="Arial" pitchFamily="34" charset="0"/>
                <a:ea typeface="ヒラギノ角ゴ Pro W3" pitchFamily="125"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58</a:t>
            </a:fld>
            <a:endParaRPr kumimoji="0" lang="en-US" altLang="en-US" sz="1200" b="0" i="0" u="none" strike="noStrike" kern="1200" cap="none" spc="0" normalizeH="0" baseline="0" noProof="0" dirty="0">
              <a:ln>
                <a:noFill/>
              </a:ln>
              <a:solidFill>
                <a:prstClr val="black"/>
              </a:solidFill>
              <a:effectLst/>
              <a:uLnTx/>
              <a:uFillTx/>
              <a:latin typeface="Arial" pitchFamily="34" charset="0"/>
              <a:ea typeface="ヒラギノ角ゴ Pro W3" pitchFamily="125" charset="-128"/>
              <a:cs typeface="+mn-cs"/>
            </a:endParaRPr>
          </a:p>
        </p:txBody>
      </p:sp>
    </p:spTree>
    <p:extLst>
      <p:ext uri="{BB962C8B-B14F-4D97-AF65-F5344CB8AC3E}">
        <p14:creationId xmlns:p14="http://schemas.microsoft.com/office/powerpoint/2010/main" val="2203187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John</a:t>
            </a:r>
          </a:p>
          <a:p>
            <a:r>
              <a:rPr lang="en-GB" dirty="0"/>
              <a:t>Joint Quality Assurance – Training Content Checklist re; Introductory Safeguarding Children Training</a:t>
            </a:r>
          </a:p>
          <a:p>
            <a:r>
              <a:rPr lang="en-GB" dirty="0"/>
              <a:t>Joint Safeguarding Children Competence Framework – Guidance on staffs training levels in relation to their role</a:t>
            </a:r>
          </a:p>
          <a:p>
            <a:endParaRPr lang="en-GB" dirty="0"/>
          </a:p>
        </p:txBody>
      </p:sp>
      <p:sp>
        <p:nvSpPr>
          <p:cNvPr id="4" name="Slide Number Placeholder 3"/>
          <p:cNvSpPr>
            <a:spLocks noGrp="1"/>
          </p:cNvSpPr>
          <p:nvPr>
            <p:ph type="sldNum" sz="quarter" idx="5"/>
          </p:nvPr>
        </p:nvSpPr>
        <p:spPr/>
        <p:txBody>
          <a:bodyPr/>
          <a:lstStyle/>
          <a:p>
            <a:fld id="{F858F453-042F-4E49-BAA6-51974CDA5D9B}" type="slidenum">
              <a:rPr lang="en-GB" smtClean="0"/>
              <a:t>21</a:t>
            </a:fld>
            <a:endParaRPr lang="en-GB"/>
          </a:p>
        </p:txBody>
      </p:sp>
    </p:spTree>
    <p:extLst>
      <p:ext uri="{BB962C8B-B14F-4D97-AF65-F5344CB8AC3E}">
        <p14:creationId xmlns:p14="http://schemas.microsoft.com/office/powerpoint/2010/main" val="1026677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Colin &amp; Catherine</a:t>
            </a:r>
          </a:p>
        </p:txBody>
      </p:sp>
      <p:sp>
        <p:nvSpPr>
          <p:cNvPr id="4" name="Slide Number Placeholder 3"/>
          <p:cNvSpPr>
            <a:spLocks noGrp="1"/>
          </p:cNvSpPr>
          <p:nvPr>
            <p:ph type="sldNum" sz="quarter" idx="5"/>
          </p:nvPr>
        </p:nvSpPr>
        <p:spPr/>
        <p:txBody>
          <a:bodyPr/>
          <a:lstStyle/>
          <a:p>
            <a:fld id="{F858F453-042F-4E49-BAA6-51974CDA5D9B}" type="slidenum">
              <a:rPr lang="en-GB" smtClean="0"/>
              <a:t>22</a:t>
            </a:fld>
            <a:endParaRPr lang="en-GB"/>
          </a:p>
        </p:txBody>
      </p:sp>
    </p:spTree>
    <p:extLst>
      <p:ext uri="{BB962C8B-B14F-4D97-AF65-F5344CB8AC3E}">
        <p14:creationId xmlns:p14="http://schemas.microsoft.com/office/powerpoint/2010/main" val="1140883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Colin Pettigrew</a:t>
            </a:r>
          </a:p>
        </p:txBody>
      </p:sp>
      <p:sp>
        <p:nvSpPr>
          <p:cNvPr id="4" name="Slide Number Placeholder 3"/>
          <p:cNvSpPr>
            <a:spLocks noGrp="1"/>
          </p:cNvSpPr>
          <p:nvPr>
            <p:ph type="sldNum" sz="quarter" idx="10"/>
          </p:nvPr>
        </p:nvSpPr>
        <p:spPr/>
        <p:txBody>
          <a:bodyPr/>
          <a:lstStyle/>
          <a:p>
            <a:fld id="{5EA2319E-44F4-4749-B257-B87001BCAF9E}" type="slidenum">
              <a:rPr lang="en-GB" smtClean="0"/>
              <a:t>23</a:t>
            </a:fld>
            <a:endParaRPr lang="en-GB"/>
          </a:p>
        </p:txBody>
      </p:sp>
    </p:spTree>
    <p:extLst>
      <p:ext uri="{BB962C8B-B14F-4D97-AF65-F5344CB8AC3E}">
        <p14:creationId xmlns:p14="http://schemas.microsoft.com/office/powerpoint/2010/main" val="935953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Colin Pettigrew</a:t>
            </a:r>
          </a:p>
          <a:p>
            <a:r>
              <a:rPr lang="en-GB" dirty="0"/>
              <a:t>Medical neglect – minimising or denying children’s health needs and failing to seek appropriate medical attention or administer medication/treatments</a:t>
            </a:r>
          </a:p>
          <a:p>
            <a:r>
              <a:rPr lang="en-GB" dirty="0"/>
              <a:t>Nutritional neglect – failure to thrive/childhood obesity</a:t>
            </a:r>
          </a:p>
          <a:p>
            <a:r>
              <a:rPr lang="en-GB" dirty="0"/>
              <a:t>Emotional neglect – unresponsive to a child’s basic emotional needs</a:t>
            </a:r>
          </a:p>
          <a:p>
            <a:r>
              <a:rPr lang="en-GB" dirty="0"/>
              <a:t>Educational neglect – failure to provide a stimulating environment, support learning or ensure school attendance</a:t>
            </a:r>
          </a:p>
          <a:p>
            <a:r>
              <a:rPr lang="en-GB" dirty="0"/>
              <a:t>Physical neglect – not providing appropriate clothing, food, cleanliness and living conditions</a:t>
            </a:r>
          </a:p>
          <a:p>
            <a:r>
              <a:rPr lang="en-GB" dirty="0"/>
              <a:t>Lack of supervision and guidance – failure to provide an adequate level of</a:t>
            </a:r>
          </a:p>
          <a:p>
            <a:r>
              <a:rPr lang="en-GB" dirty="0"/>
              <a:t>guidance and supervision</a:t>
            </a:r>
          </a:p>
        </p:txBody>
      </p:sp>
      <p:sp>
        <p:nvSpPr>
          <p:cNvPr id="4" name="Slide Number Placeholder 3"/>
          <p:cNvSpPr>
            <a:spLocks noGrp="1"/>
          </p:cNvSpPr>
          <p:nvPr>
            <p:ph type="sldNum" sz="quarter" idx="5"/>
          </p:nvPr>
        </p:nvSpPr>
        <p:spPr/>
        <p:txBody>
          <a:bodyPr/>
          <a:lstStyle/>
          <a:p>
            <a:fld id="{F858F453-042F-4E49-BAA6-51974CDA5D9B}" type="slidenum">
              <a:rPr lang="en-GB" smtClean="0"/>
              <a:t>24</a:t>
            </a:fld>
            <a:endParaRPr lang="en-GB"/>
          </a:p>
        </p:txBody>
      </p:sp>
    </p:spTree>
    <p:extLst>
      <p:ext uri="{BB962C8B-B14F-4D97-AF65-F5344CB8AC3E}">
        <p14:creationId xmlns:p14="http://schemas.microsoft.com/office/powerpoint/2010/main" val="1401154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Colin Pettigrew</a:t>
            </a:r>
          </a:p>
          <a:p>
            <a:r>
              <a:rPr lang="en-GB" dirty="0"/>
              <a:t>This review highlighted chronic neglect over a number of years. </a:t>
            </a:r>
          </a:p>
          <a:p>
            <a:r>
              <a:rPr lang="en-GB" dirty="0"/>
              <a:t>4 girls living with father. 3 of the girls had learning difficulties. Chronic neglect over a number of years. Poor home conditions, smelly, constant head lice,  physical presentation causing social isolation. </a:t>
            </a:r>
          </a:p>
          <a:p>
            <a:endParaRPr lang="en-GB" dirty="0"/>
          </a:p>
          <a:p>
            <a:r>
              <a:rPr lang="en-GB" dirty="0"/>
              <a:t>Impact of the girls level of mental functioning did not feature sufficiently in any assessments of risk. Girls thought to be  old enough to get by themselves but were not functioning anywhere near their physical age.</a:t>
            </a:r>
          </a:p>
          <a:p>
            <a:endParaRPr lang="en-GB" dirty="0"/>
          </a:p>
          <a:p>
            <a:r>
              <a:rPr lang="en-GB" dirty="0"/>
              <a:t>In this case response from Schools very positive, providing support, liaising closely with CSC. When significant deterioration in weeks leading up to incident continued to raise concerns but did not escalate these concerns.</a:t>
            </a:r>
          </a:p>
          <a:p>
            <a:endParaRPr lang="en-GB" dirty="0"/>
          </a:p>
        </p:txBody>
      </p:sp>
      <p:sp>
        <p:nvSpPr>
          <p:cNvPr id="4" name="Slide Number Placeholder 3"/>
          <p:cNvSpPr>
            <a:spLocks noGrp="1"/>
          </p:cNvSpPr>
          <p:nvPr>
            <p:ph type="sldNum" sz="quarter" idx="5"/>
          </p:nvPr>
        </p:nvSpPr>
        <p:spPr/>
        <p:txBody>
          <a:bodyPr/>
          <a:lstStyle/>
          <a:p>
            <a:fld id="{F858F453-042F-4E49-BAA6-51974CDA5D9B}" type="slidenum">
              <a:rPr lang="en-GB" smtClean="0"/>
              <a:t>25</a:t>
            </a:fld>
            <a:endParaRPr lang="en-GB"/>
          </a:p>
        </p:txBody>
      </p:sp>
    </p:spTree>
    <p:extLst>
      <p:ext uri="{BB962C8B-B14F-4D97-AF65-F5344CB8AC3E}">
        <p14:creationId xmlns:p14="http://schemas.microsoft.com/office/powerpoint/2010/main" val="894486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Catherine Underwood</a:t>
            </a:r>
          </a:p>
        </p:txBody>
      </p:sp>
      <p:sp>
        <p:nvSpPr>
          <p:cNvPr id="4" name="Slide Number Placeholder 3"/>
          <p:cNvSpPr>
            <a:spLocks noGrp="1"/>
          </p:cNvSpPr>
          <p:nvPr>
            <p:ph type="sldNum" sz="quarter" idx="10"/>
          </p:nvPr>
        </p:nvSpPr>
        <p:spPr/>
        <p:txBody>
          <a:bodyPr/>
          <a:lstStyle/>
          <a:p>
            <a:fld id="{5EA2319E-44F4-4749-B257-B87001BCAF9E}" type="slidenum">
              <a:rPr lang="en-GB" smtClean="0"/>
              <a:t>26</a:t>
            </a:fld>
            <a:endParaRPr lang="en-GB"/>
          </a:p>
        </p:txBody>
      </p:sp>
    </p:spTree>
    <p:extLst>
      <p:ext uri="{BB962C8B-B14F-4D97-AF65-F5344CB8AC3E}">
        <p14:creationId xmlns:p14="http://schemas.microsoft.com/office/powerpoint/2010/main" val="1594316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Steve</a:t>
            </a:r>
          </a:p>
        </p:txBody>
      </p:sp>
      <p:sp>
        <p:nvSpPr>
          <p:cNvPr id="4" name="Slide Number Placeholder 3"/>
          <p:cNvSpPr>
            <a:spLocks noGrp="1"/>
          </p:cNvSpPr>
          <p:nvPr>
            <p:ph type="sldNum" sz="quarter" idx="5"/>
          </p:nvPr>
        </p:nvSpPr>
        <p:spPr/>
        <p:txBody>
          <a:bodyPr/>
          <a:lstStyle/>
          <a:p>
            <a:fld id="{F858F453-042F-4E49-BAA6-51974CDA5D9B}" type="slidenum">
              <a:rPr lang="en-GB" smtClean="0"/>
              <a:t>27</a:t>
            </a:fld>
            <a:endParaRPr lang="en-GB"/>
          </a:p>
        </p:txBody>
      </p:sp>
    </p:spTree>
    <p:extLst>
      <p:ext uri="{BB962C8B-B14F-4D97-AF65-F5344CB8AC3E}">
        <p14:creationId xmlns:p14="http://schemas.microsoft.com/office/powerpoint/2010/main" val="740742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Steve</a:t>
            </a:r>
          </a:p>
          <a:p>
            <a:endParaRPr lang="en-GB" dirty="0"/>
          </a:p>
        </p:txBody>
      </p:sp>
      <p:sp>
        <p:nvSpPr>
          <p:cNvPr id="4" name="Slide Number Placeholder 3"/>
          <p:cNvSpPr>
            <a:spLocks noGrp="1"/>
          </p:cNvSpPr>
          <p:nvPr>
            <p:ph type="sldNum" sz="quarter" idx="5"/>
          </p:nvPr>
        </p:nvSpPr>
        <p:spPr/>
        <p:txBody>
          <a:bodyPr/>
          <a:lstStyle/>
          <a:p>
            <a:fld id="{F858F453-042F-4E49-BAA6-51974CDA5D9B}" type="slidenum">
              <a:rPr lang="en-GB" smtClean="0"/>
              <a:t>28</a:t>
            </a:fld>
            <a:endParaRPr lang="en-GB"/>
          </a:p>
        </p:txBody>
      </p:sp>
    </p:spTree>
    <p:extLst>
      <p:ext uri="{BB962C8B-B14F-4D97-AF65-F5344CB8AC3E}">
        <p14:creationId xmlns:p14="http://schemas.microsoft.com/office/powerpoint/2010/main" val="2235644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2FB9944-42F6-49B0-8BD1-5C469E84A589}" type="datetimeFigureOut">
              <a:rPr lang="en-GB" smtClean="0"/>
              <a:t>07/06/2021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943195-03E3-4EA6-BFC2-CF321815009D}" type="slidenum">
              <a:rPr lang="en-GB" smtClean="0"/>
              <a:t>‹#›</a:t>
            </a:fld>
            <a:endParaRPr lang="en-GB"/>
          </a:p>
        </p:txBody>
      </p:sp>
    </p:spTree>
    <p:extLst>
      <p:ext uri="{BB962C8B-B14F-4D97-AF65-F5344CB8AC3E}">
        <p14:creationId xmlns:p14="http://schemas.microsoft.com/office/powerpoint/2010/main" val="2699691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2FB9944-42F6-49B0-8BD1-5C469E84A589}" type="datetimeFigureOut">
              <a:rPr lang="en-GB" smtClean="0"/>
              <a:t>07/06/2021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943195-03E3-4EA6-BFC2-CF321815009D}" type="slidenum">
              <a:rPr lang="en-GB" smtClean="0"/>
              <a:t>‹#›</a:t>
            </a:fld>
            <a:endParaRPr lang="en-GB"/>
          </a:p>
        </p:txBody>
      </p:sp>
    </p:spTree>
    <p:extLst>
      <p:ext uri="{BB962C8B-B14F-4D97-AF65-F5344CB8AC3E}">
        <p14:creationId xmlns:p14="http://schemas.microsoft.com/office/powerpoint/2010/main" val="4122766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2FB9944-42F6-49B0-8BD1-5C469E84A589}" type="datetimeFigureOut">
              <a:rPr lang="en-GB" smtClean="0"/>
              <a:t>07/06/2021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943195-03E3-4EA6-BFC2-CF321815009D}" type="slidenum">
              <a:rPr lang="en-GB" smtClean="0"/>
              <a:t>‹#›</a:t>
            </a:fld>
            <a:endParaRPr lang="en-GB"/>
          </a:p>
        </p:txBody>
      </p:sp>
    </p:spTree>
    <p:extLst>
      <p:ext uri="{BB962C8B-B14F-4D97-AF65-F5344CB8AC3E}">
        <p14:creationId xmlns:p14="http://schemas.microsoft.com/office/powerpoint/2010/main" val="4175651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7C78D86-5797-420E-A8A4-C7199E24AE72}"/>
              </a:ext>
            </a:extLst>
          </p:cNvPr>
          <p:cNvSpPr/>
          <p:nvPr userDrawn="1"/>
        </p:nvSpPr>
        <p:spPr>
          <a:xfrm>
            <a:off x="0" y="6515101"/>
            <a:ext cx="2453688" cy="342900"/>
          </a:xfrm>
          <a:prstGeom prst="rect">
            <a:avLst/>
          </a:prstGeom>
          <a:solidFill>
            <a:srgbClr val="EA127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A71D81B-D466-433B-AF3B-C4EBD7D34B93}"/>
              </a:ext>
            </a:extLst>
          </p:cNvPr>
          <p:cNvSpPr/>
          <p:nvPr userDrawn="1"/>
        </p:nvSpPr>
        <p:spPr>
          <a:xfrm>
            <a:off x="2450306" y="6515101"/>
            <a:ext cx="2428875" cy="342900"/>
          </a:xfrm>
          <a:prstGeom prst="rect">
            <a:avLst/>
          </a:prstGeom>
          <a:solidFill>
            <a:srgbClr val="5D25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5B9E0F7-1C33-4B32-A7CD-46280595A471}"/>
              </a:ext>
            </a:extLst>
          </p:cNvPr>
          <p:cNvSpPr/>
          <p:nvPr userDrawn="1"/>
        </p:nvSpPr>
        <p:spPr>
          <a:xfrm>
            <a:off x="4869156" y="6515101"/>
            <a:ext cx="2453688" cy="342900"/>
          </a:xfrm>
          <a:prstGeom prst="rect">
            <a:avLst/>
          </a:prstGeom>
          <a:solidFill>
            <a:srgbClr val="2F98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BF011F7-7586-44C7-B2D1-01F3C880D505}"/>
              </a:ext>
            </a:extLst>
          </p:cNvPr>
          <p:cNvSpPr/>
          <p:nvPr userDrawn="1"/>
        </p:nvSpPr>
        <p:spPr>
          <a:xfrm>
            <a:off x="7322344" y="6515101"/>
            <a:ext cx="2438400" cy="342900"/>
          </a:xfrm>
          <a:prstGeom prst="rect">
            <a:avLst/>
          </a:prstGeom>
          <a:solidFill>
            <a:srgbClr val="F9B23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07124CF-6A73-40AA-A901-15C02C977C13}"/>
              </a:ext>
            </a:extLst>
          </p:cNvPr>
          <p:cNvSpPr/>
          <p:nvPr userDrawn="1"/>
        </p:nvSpPr>
        <p:spPr>
          <a:xfrm>
            <a:off x="9753600" y="6515101"/>
            <a:ext cx="2438400" cy="342900"/>
          </a:xfrm>
          <a:prstGeom prst="rect">
            <a:avLst/>
          </a:prstGeom>
          <a:solidFill>
            <a:srgbClr val="5D258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Slide Number">
            <a:extLst>
              <a:ext uri="{FF2B5EF4-FFF2-40B4-BE49-F238E27FC236}">
                <a16:creationId xmlns:a16="http://schemas.microsoft.com/office/drawing/2014/main" id="{345232C4-781B-4AFC-84D5-5888B84E378D}"/>
              </a:ext>
            </a:extLst>
          </p:cNvPr>
          <p:cNvSpPr txBox="1">
            <a:spLocks/>
          </p:cNvSpPr>
          <p:nvPr userDrawn="1"/>
        </p:nvSpPr>
        <p:spPr>
          <a:xfrm>
            <a:off x="11530691" y="6566337"/>
            <a:ext cx="553359" cy="256480"/>
          </a:xfrm>
          <a:prstGeom prst="rect">
            <a:avLst/>
          </a:prstGeom>
          <a:ln w="12700">
            <a:miter lim="400000"/>
          </a:ln>
        </p:spPr>
        <p:txBody>
          <a:bodyPr wrap="squar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chemeClr val="bg1"/>
                </a:solidFill>
                <a:effectLst/>
                <a:uFillTx/>
                <a:latin typeface="Helvetica" panose="020B0604020202020204" pitchFamily="34" charset="0"/>
                <a:ea typeface="Helvetica" panose="020B0604020202020204" pitchFamily="34" charset="0"/>
                <a:cs typeface="Helvetica" panose="020B0604020202020204" pitchFamily="34" charset="0"/>
                <a:sym typeface="Helvetica Neue Light"/>
              </a:defRPr>
            </a:lvl1pPr>
            <a:lvl2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2pPr>
            <a:lvl3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3pPr>
            <a:lvl4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4pPr>
            <a:lvl5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5pPr>
            <a:lvl6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6pPr>
            <a:lvl7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7pPr>
            <a:lvl8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8pPr>
            <a:lvl9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9pPr>
          </a:lstStyle>
          <a:p>
            <a:pPr marL="0" marR="0" lvl="0" indent="0" algn="ctr" defTabSz="5842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1000" b="0" i="0" u="none" strike="noStrike" kern="0" cap="none" spc="0" normalizeH="0" baseline="0" noProof="0" smtClean="0">
                <a:ln>
                  <a:noFill/>
                </a:ln>
                <a:solidFill>
                  <a:prstClr val="white"/>
                </a:solidFill>
                <a:effectLst/>
                <a:uLnTx/>
                <a:uFillTx/>
                <a:latin typeface="Helvetica" panose="020B0604020202020204" pitchFamily="34" charset="0"/>
                <a:cs typeface="Helvetica" panose="020B0604020202020204" pitchFamily="34" charset="0"/>
                <a:sym typeface="Helvetica Neue Light"/>
              </a:rPr>
              <a:pPr marL="0" marR="0" lvl="0" indent="0" algn="ctr" defTabSz="584200" rtl="0" eaLnBrk="1" fontAlgn="auto" latinLnBrk="0" hangingPunct="0">
                <a:lnSpc>
                  <a:spcPct val="100000"/>
                </a:lnSpc>
                <a:spcBef>
                  <a:spcPts val="0"/>
                </a:spcBef>
                <a:spcAft>
                  <a:spcPts val="0"/>
                </a:spcAft>
                <a:buClrTx/>
                <a:buSzTx/>
                <a:buFontTx/>
                <a:buNone/>
                <a:tabLst/>
                <a:defRPr/>
              </a:pPr>
              <a:t>‹#›</a:t>
            </a:fld>
            <a:endParaRPr kumimoji="0" lang="en-US" sz="1000" b="0" i="0" u="none" strike="noStrike" kern="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sym typeface="Helvetica Neue Light"/>
            </a:endParaRPr>
          </a:p>
        </p:txBody>
      </p:sp>
      <p:grpSp>
        <p:nvGrpSpPr>
          <p:cNvPr id="22" name="Google Shape;3410;p61">
            <a:extLst>
              <a:ext uri="{FF2B5EF4-FFF2-40B4-BE49-F238E27FC236}">
                <a16:creationId xmlns:a16="http://schemas.microsoft.com/office/drawing/2014/main" id="{969B0358-367D-40FD-BC78-99FF100E3755}"/>
              </a:ext>
            </a:extLst>
          </p:cNvPr>
          <p:cNvGrpSpPr/>
          <p:nvPr userDrawn="1"/>
        </p:nvGrpSpPr>
        <p:grpSpPr>
          <a:xfrm>
            <a:off x="9365300" y="6520521"/>
            <a:ext cx="746023" cy="738808"/>
            <a:chOff x="468200" y="1667900"/>
            <a:chExt cx="1085575" cy="1075075"/>
          </a:xfrm>
          <a:solidFill>
            <a:schemeClr val="bg1"/>
          </a:solidFill>
        </p:grpSpPr>
        <p:sp>
          <p:nvSpPr>
            <p:cNvPr id="23" name="Google Shape;3411;p61">
              <a:extLst>
                <a:ext uri="{FF2B5EF4-FFF2-40B4-BE49-F238E27FC236}">
                  <a16:creationId xmlns:a16="http://schemas.microsoft.com/office/drawing/2014/main" id="{95C34CAF-42E9-4C7A-BA3D-0659738A270E}"/>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 name="Google Shape;3412;p61">
              <a:extLst>
                <a:ext uri="{FF2B5EF4-FFF2-40B4-BE49-F238E27FC236}">
                  <a16:creationId xmlns:a16="http://schemas.microsoft.com/office/drawing/2014/main" id="{CBC37881-6FD7-4F14-AC80-1ED8EE571CA7}"/>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 name="Google Shape;3413;p61">
              <a:extLst>
                <a:ext uri="{FF2B5EF4-FFF2-40B4-BE49-F238E27FC236}">
                  <a16:creationId xmlns:a16="http://schemas.microsoft.com/office/drawing/2014/main" id="{60869ECA-06CB-4C1C-A1AB-5A6FE0BACC6B}"/>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 name="Google Shape;3414;p61">
              <a:extLst>
                <a:ext uri="{FF2B5EF4-FFF2-40B4-BE49-F238E27FC236}">
                  <a16:creationId xmlns:a16="http://schemas.microsoft.com/office/drawing/2014/main" id="{23A12441-5BBC-496D-920A-083C6F7400E4}"/>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 name="Google Shape;3415;p61">
              <a:extLst>
                <a:ext uri="{FF2B5EF4-FFF2-40B4-BE49-F238E27FC236}">
                  <a16:creationId xmlns:a16="http://schemas.microsoft.com/office/drawing/2014/main" id="{C670084C-A5A0-48D1-A9A5-A629FD8FEFF8}"/>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 name="Google Shape;3416;p61">
              <a:extLst>
                <a:ext uri="{FF2B5EF4-FFF2-40B4-BE49-F238E27FC236}">
                  <a16:creationId xmlns:a16="http://schemas.microsoft.com/office/drawing/2014/main" id="{65D3D0CA-9F27-460D-B86B-D1BB67646AAB}"/>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9" name="Google Shape;3417;p61">
              <a:extLst>
                <a:ext uri="{FF2B5EF4-FFF2-40B4-BE49-F238E27FC236}">
                  <a16:creationId xmlns:a16="http://schemas.microsoft.com/office/drawing/2014/main" id="{1015E4FD-18CB-4454-BE50-DDFC27E67567}"/>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0" name="Google Shape;3418;p61">
              <a:extLst>
                <a:ext uri="{FF2B5EF4-FFF2-40B4-BE49-F238E27FC236}">
                  <a16:creationId xmlns:a16="http://schemas.microsoft.com/office/drawing/2014/main" id="{13220583-31E3-45F5-AEC2-EF945D2976DF}"/>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1" name="Google Shape;3419;p61">
              <a:extLst>
                <a:ext uri="{FF2B5EF4-FFF2-40B4-BE49-F238E27FC236}">
                  <a16:creationId xmlns:a16="http://schemas.microsoft.com/office/drawing/2014/main" id="{7F651D6A-F2B1-4928-841B-223F90C0271F}"/>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2" name="Google Shape;3420;p61">
              <a:extLst>
                <a:ext uri="{FF2B5EF4-FFF2-40B4-BE49-F238E27FC236}">
                  <a16:creationId xmlns:a16="http://schemas.microsoft.com/office/drawing/2014/main" id="{6203AED1-85E1-4DB8-B700-0A8196C843C0}"/>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3" name="Google Shape;3421;p61">
              <a:extLst>
                <a:ext uri="{FF2B5EF4-FFF2-40B4-BE49-F238E27FC236}">
                  <a16:creationId xmlns:a16="http://schemas.microsoft.com/office/drawing/2014/main" id="{641BED8B-75CB-47B4-AE9B-92D5F04113DB}"/>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4" name="Google Shape;3422;p61">
              <a:extLst>
                <a:ext uri="{FF2B5EF4-FFF2-40B4-BE49-F238E27FC236}">
                  <a16:creationId xmlns:a16="http://schemas.microsoft.com/office/drawing/2014/main" id="{2024B0FF-537A-413D-A9B3-D8E530FF39CE}"/>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5" name="Google Shape;3423;p61">
              <a:extLst>
                <a:ext uri="{FF2B5EF4-FFF2-40B4-BE49-F238E27FC236}">
                  <a16:creationId xmlns:a16="http://schemas.microsoft.com/office/drawing/2014/main" id="{C2883141-5EF9-4572-9B5F-2EF8FD83F050}"/>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6" name="Google Shape;3424;p61">
              <a:extLst>
                <a:ext uri="{FF2B5EF4-FFF2-40B4-BE49-F238E27FC236}">
                  <a16:creationId xmlns:a16="http://schemas.microsoft.com/office/drawing/2014/main" id="{007C5572-CA66-47F9-BE19-FB051CBE245C}"/>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7" name="Google Shape;3425;p61">
              <a:extLst>
                <a:ext uri="{FF2B5EF4-FFF2-40B4-BE49-F238E27FC236}">
                  <a16:creationId xmlns:a16="http://schemas.microsoft.com/office/drawing/2014/main" id="{8665A890-45F4-4284-A9B0-D8340EFA2938}"/>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8" name="Google Shape;3426;p61">
              <a:extLst>
                <a:ext uri="{FF2B5EF4-FFF2-40B4-BE49-F238E27FC236}">
                  <a16:creationId xmlns:a16="http://schemas.microsoft.com/office/drawing/2014/main" id="{AE476E0C-3592-4ABA-9B32-6D26A75610EF}"/>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9" name="Google Shape;3427;p61">
              <a:extLst>
                <a:ext uri="{FF2B5EF4-FFF2-40B4-BE49-F238E27FC236}">
                  <a16:creationId xmlns:a16="http://schemas.microsoft.com/office/drawing/2014/main" id="{00BA2EA9-F53C-4465-B3CF-E1787FF4FC6E}"/>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0" name="Google Shape;3428;p61">
              <a:extLst>
                <a:ext uri="{FF2B5EF4-FFF2-40B4-BE49-F238E27FC236}">
                  <a16:creationId xmlns:a16="http://schemas.microsoft.com/office/drawing/2014/main" id="{7973178C-ADAA-4098-B062-1B176966CB4E}"/>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1" name="Google Shape;3429;p61">
              <a:extLst>
                <a:ext uri="{FF2B5EF4-FFF2-40B4-BE49-F238E27FC236}">
                  <a16:creationId xmlns:a16="http://schemas.microsoft.com/office/drawing/2014/main" id="{6F05A09A-2E53-49AF-B026-8DAE356E446C}"/>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2" name="Google Shape;3430;p61">
              <a:extLst>
                <a:ext uri="{FF2B5EF4-FFF2-40B4-BE49-F238E27FC236}">
                  <a16:creationId xmlns:a16="http://schemas.microsoft.com/office/drawing/2014/main" id="{F4F7E71E-D369-4A5D-B4DD-7FD2D2C3F48E}"/>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3" name="Google Shape;3431;p61">
              <a:extLst>
                <a:ext uri="{FF2B5EF4-FFF2-40B4-BE49-F238E27FC236}">
                  <a16:creationId xmlns:a16="http://schemas.microsoft.com/office/drawing/2014/main" id="{904170BA-41E5-451B-91DF-E75A8C5706F8}"/>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4" name="Google Shape;3432;p61">
              <a:extLst>
                <a:ext uri="{FF2B5EF4-FFF2-40B4-BE49-F238E27FC236}">
                  <a16:creationId xmlns:a16="http://schemas.microsoft.com/office/drawing/2014/main" id="{E409B938-A98B-40F1-9B4C-C92CC0A944E0}"/>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5" name="Google Shape;3433;p61">
              <a:extLst>
                <a:ext uri="{FF2B5EF4-FFF2-40B4-BE49-F238E27FC236}">
                  <a16:creationId xmlns:a16="http://schemas.microsoft.com/office/drawing/2014/main" id="{D6C19B4F-0F81-42FC-AAB4-9C45A04B4147}"/>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6" name="Google Shape;3434;p61">
              <a:extLst>
                <a:ext uri="{FF2B5EF4-FFF2-40B4-BE49-F238E27FC236}">
                  <a16:creationId xmlns:a16="http://schemas.microsoft.com/office/drawing/2014/main" id="{8505BD07-2B60-4179-A968-01055AFA77E9}"/>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7" name="Google Shape;3435;p61">
              <a:extLst>
                <a:ext uri="{FF2B5EF4-FFF2-40B4-BE49-F238E27FC236}">
                  <a16:creationId xmlns:a16="http://schemas.microsoft.com/office/drawing/2014/main" id="{777BD50F-BBBA-4FB4-A995-3D1AF0C7763E}"/>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8" name="Google Shape;3436;p61">
              <a:extLst>
                <a:ext uri="{FF2B5EF4-FFF2-40B4-BE49-F238E27FC236}">
                  <a16:creationId xmlns:a16="http://schemas.microsoft.com/office/drawing/2014/main" id="{B720607F-AA26-49AF-979E-FCC7D21B19F6}"/>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9" name="Google Shape;3437;p61">
              <a:extLst>
                <a:ext uri="{FF2B5EF4-FFF2-40B4-BE49-F238E27FC236}">
                  <a16:creationId xmlns:a16="http://schemas.microsoft.com/office/drawing/2014/main" id="{3C86C9B1-5649-4AF2-B91B-D9D2B3F0F293}"/>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0" name="Google Shape;3438;p61">
              <a:extLst>
                <a:ext uri="{FF2B5EF4-FFF2-40B4-BE49-F238E27FC236}">
                  <a16:creationId xmlns:a16="http://schemas.microsoft.com/office/drawing/2014/main" id="{F7921187-28C5-4EA9-A7B1-C33464BFB627}"/>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1" name="Google Shape;3439;p61">
              <a:extLst>
                <a:ext uri="{FF2B5EF4-FFF2-40B4-BE49-F238E27FC236}">
                  <a16:creationId xmlns:a16="http://schemas.microsoft.com/office/drawing/2014/main" id="{10C6636D-43C4-4A9D-A710-E26B65EE11D7}"/>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2" name="Google Shape;3440;p61">
              <a:extLst>
                <a:ext uri="{FF2B5EF4-FFF2-40B4-BE49-F238E27FC236}">
                  <a16:creationId xmlns:a16="http://schemas.microsoft.com/office/drawing/2014/main" id="{FEA0B5D1-D21E-4176-B986-41B86CC34465}"/>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3" name="Google Shape;3441;p61">
              <a:extLst>
                <a:ext uri="{FF2B5EF4-FFF2-40B4-BE49-F238E27FC236}">
                  <a16:creationId xmlns:a16="http://schemas.microsoft.com/office/drawing/2014/main" id="{0AA4E0ED-12DA-4D2F-8548-A46DE09C31D3}"/>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4" name="Google Shape;3442;p61">
              <a:extLst>
                <a:ext uri="{FF2B5EF4-FFF2-40B4-BE49-F238E27FC236}">
                  <a16:creationId xmlns:a16="http://schemas.microsoft.com/office/drawing/2014/main" id="{5D97BD70-B6E8-409E-BEDC-546F38150BD4}"/>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5" name="Google Shape;3443;p61">
              <a:extLst>
                <a:ext uri="{FF2B5EF4-FFF2-40B4-BE49-F238E27FC236}">
                  <a16:creationId xmlns:a16="http://schemas.microsoft.com/office/drawing/2014/main" id="{6EBD44CA-F119-4FFC-8853-57B6A9F4A57C}"/>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6" name="Google Shape;3444;p61">
              <a:extLst>
                <a:ext uri="{FF2B5EF4-FFF2-40B4-BE49-F238E27FC236}">
                  <a16:creationId xmlns:a16="http://schemas.microsoft.com/office/drawing/2014/main" id="{D711E9F1-97F6-47B6-AB3A-C20EC1A28B4A}"/>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7" name="Google Shape;3445;p61">
              <a:extLst>
                <a:ext uri="{FF2B5EF4-FFF2-40B4-BE49-F238E27FC236}">
                  <a16:creationId xmlns:a16="http://schemas.microsoft.com/office/drawing/2014/main" id="{93112F55-3B2B-4F6A-863F-D8FF3216EBEC}"/>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8" name="Google Shape;3446;p61">
              <a:extLst>
                <a:ext uri="{FF2B5EF4-FFF2-40B4-BE49-F238E27FC236}">
                  <a16:creationId xmlns:a16="http://schemas.microsoft.com/office/drawing/2014/main" id="{B3ABB5B6-D25D-463A-B330-F7EA69D8E4C0}"/>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9" name="Google Shape;3447;p61">
              <a:extLst>
                <a:ext uri="{FF2B5EF4-FFF2-40B4-BE49-F238E27FC236}">
                  <a16:creationId xmlns:a16="http://schemas.microsoft.com/office/drawing/2014/main" id="{1937102E-C816-49F6-98AF-2FC3CA3C1B42}"/>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0" name="Google Shape;3448;p61">
              <a:extLst>
                <a:ext uri="{FF2B5EF4-FFF2-40B4-BE49-F238E27FC236}">
                  <a16:creationId xmlns:a16="http://schemas.microsoft.com/office/drawing/2014/main" id="{2ADE852C-C99A-4617-A739-1C8D6B1B336B}"/>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1" name="Google Shape;3449;p61">
              <a:extLst>
                <a:ext uri="{FF2B5EF4-FFF2-40B4-BE49-F238E27FC236}">
                  <a16:creationId xmlns:a16="http://schemas.microsoft.com/office/drawing/2014/main" id="{B0A3CB0C-DE92-4C62-9CA9-9C09732911B0}"/>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2" name="Google Shape;3450;p61">
              <a:extLst>
                <a:ext uri="{FF2B5EF4-FFF2-40B4-BE49-F238E27FC236}">
                  <a16:creationId xmlns:a16="http://schemas.microsoft.com/office/drawing/2014/main" id="{49A83B73-419C-432A-9841-793BD9BDCE7D}"/>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3" name="Google Shape;3451;p61">
              <a:extLst>
                <a:ext uri="{FF2B5EF4-FFF2-40B4-BE49-F238E27FC236}">
                  <a16:creationId xmlns:a16="http://schemas.microsoft.com/office/drawing/2014/main" id="{CB5F0BB6-892C-46B0-9B65-2BF2FD9A8EDC}"/>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4" name="Google Shape;3452;p61">
              <a:extLst>
                <a:ext uri="{FF2B5EF4-FFF2-40B4-BE49-F238E27FC236}">
                  <a16:creationId xmlns:a16="http://schemas.microsoft.com/office/drawing/2014/main" id="{53FE9B50-1115-403F-8632-F522E4DDB86D}"/>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5" name="Google Shape;3453;p61">
              <a:extLst>
                <a:ext uri="{FF2B5EF4-FFF2-40B4-BE49-F238E27FC236}">
                  <a16:creationId xmlns:a16="http://schemas.microsoft.com/office/drawing/2014/main" id="{AB4C27E6-0B8B-47C7-84C8-2F22CDCFD978}"/>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6" name="Google Shape;3454;p61">
              <a:extLst>
                <a:ext uri="{FF2B5EF4-FFF2-40B4-BE49-F238E27FC236}">
                  <a16:creationId xmlns:a16="http://schemas.microsoft.com/office/drawing/2014/main" id="{895A5262-928F-4048-8AA7-83FE0A1EFC2A}"/>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7" name="Google Shape;3455;p61">
              <a:extLst>
                <a:ext uri="{FF2B5EF4-FFF2-40B4-BE49-F238E27FC236}">
                  <a16:creationId xmlns:a16="http://schemas.microsoft.com/office/drawing/2014/main" id="{7B54BAA4-CE4D-4AF0-B8C0-BD7CC4147A5A}"/>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8" name="Google Shape;3456;p61">
              <a:extLst>
                <a:ext uri="{FF2B5EF4-FFF2-40B4-BE49-F238E27FC236}">
                  <a16:creationId xmlns:a16="http://schemas.microsoft.com/office/drawing/2014/main" id="{C24535DD-C2E6-47C7-907B-72BBD83AD6C5}"/>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9" name="Google Shape;3457;p61">
              <a:extLst>
                <a:ext uri="{FF2B5EF4-FFF2-40B4-BE49-F238E27FC236}">
                  <a16:creationId xmlns:a16="http://schemas.microsoft.com/office/drawing/2014/main" id="{FE89D770-683E-4EC2-A5EB-04B521D920C6}"/>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0" name="Google Shape;3458;p61">
              <a:extLst>
                <a:ext uri="{FF2B5EF4-FFF2-40B4-BE49-F238E27FC236}">
                  <a16:creationId xmlns:a16="http://schemas.microsoft.com/office/drawing/2014/main" id="{2CB7D837-8C5F-4383-8A80-EE81003E56DD}"/>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1" name="Google Shape;3459;p61">
              <a:extLst>
                <a:ext uri="{FF2B5EF4-FFF2-40B4-BE49-F238E27FC236}">
                  <a16:creationId xmlns:a16="http://schemas.microsoft.com/office/drawing/2014/main" id="{64B266DC-3C0F-41EF-A8C0-5566F6E2DB04}"/>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2" name="Google Shape;3460;p61">
              <a:extLst>
                <a:ext uri="{FF2B5EF4-FFF2-40B4-BE49-F238E27FC236}">
                  <a16:creationId xmlns:a16="http://schemas.microsoft.com/office/drawing/2014/main" id="{B17C23B4-F62C-42E1-BDE4-46DE9DA4575E}"/>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3" name="Google Shape;3461;p61">
              <a:extLst>
                <a:ext uri="{FF2B5EF4-FFF2-40B4-BE49-F238E27FC236}">
                  <a16:creationId xmlns:a16="http://schemas.microsoft.com/office/drawing/2014/main" id="{D31C8BBA-C10C-4111-9CD7-ABF66378B60D}"/>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4" name="Google Shape;3462;p61">
              <a:extLst>
                <a:ext uri="{FF2B5EF4-FFF2-40B4-BE49-F238E27FC236}">
                  <a16:creationId xmlns:a16="http://schemas.microsoft.com/office/drawing/2014/main" id="{C56FECC0-6834-440A-9383-473E0D29FEB9}"/>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5" name="Google Shape;3463;p61">
              <a:extLst>
                <a:ext uri="{FF2B5EF4-FFF2-40B4-BE49-F238E27FC236}">
                  <a16:creationId xmlns:a16="http://schemas.microsoft.com/office/drawing/2014/main" id="{00BE02FA-A1F6-48EE-AB79-4BA21EA12F91}"/>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6" name="Google Shape;3464;p61">
              <a:extLst>
                <a:ext uri="{FF2B5EF4-FFF2-40B4-BE49-F238E27FC236}">
                  <a16:creationId xmlns:a16="http://schemas.microsoft.com/office/drawing/2014/main" id="{DFC15CBB-621D-4ECC-9ED1-D29220CD32A0}"/>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7" name="Google Shape;3465;p61">
              <a:extLst>
                <a:ext uri="{FF2B5EF4-FFF2-40B4-BE49-F238E27FC236}">
                  <a16:creationId xmlns:a16="http://schemas.microsoft.com/office/drawing/2014/main" id="{186F14D7-18D7-48C2-ABC9-B18D9F0AECD5}"/>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8" name="Google Shape;3466;p61">
              <a:extLst>
                <a:ext uri="{FF2B5EF4-FFF2-40B4-BE49-F238E27FC236}">
                  <a16:creationId xmlns:a16="http://schemas.microsoft.com/office/drawing/2014/main" id="{67F06F21-F7A6-4E8D-9383-5383D04DD41C}"/>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9" name="Google Shape;3467;p61">
              <a:extLst>
                <a:ext uri="{FF2B5EF4-FFF2-40B4-BE49-F238E27FC236}">
                  <a16:creationId xmlns:a16="http://schemas.microsoft.com/office/drawing/2014/main" id="{46CCC233-0F97-449C-8D7F-D13075C85C0E}"/>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0" name="Google Shape;3468;p61">
              <a:extLst>
                <a:ext uri="{FF2B5EF4-FFF2-40B4-BE49-F238E27FC236}">
                  <a16:creationId xmlns:a16="http://schemas.microsoft.com/office/drawing/2014/main" id="{2892D044-C768-4B6E-9FB0-3FA2B87EF238}"/>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1" name="Google Shape;3469;p61">
              <a:extLst>
                <a:ext uri="{FF2B5EF4-FFF2-40B4-BE49-F238E27FC236}">
                  <a16:creationId xmlns:a16="http://schemas.microsoft.com/office/drawing/2014/main" id="{1CDD0FB5-4CE7-4E66-A52A-B08F95AFF9E2}"/>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2" name="Google Shape;3470;p61">
              <a:extLst>
                <a:ext uri="{FF2B5EF4-FFF2-40B4-BE49-F238E27FC236}">
                  <a16:creationId xmlns:a16="http://schemas.microsoft.com/office/drawing/2014/main" id="{0AFFAEEE-3D44-4CD4-B676-473C4A73EABA}"/>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3" name="Google Shape;3471;p61">
              <a:extLst>
                <a:ext uri="{FF2B5EF4-FFF2-40B4-BE49-F238E27FC236}">
                  <a16:creationId xmlns:a16="http://schemas.microsoft.com/office/drawing/2014/main" id="{A836DC14-A052-4301-AC67-1FCF419D63CE}"/>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4" name="Google Shape;3472;p61">
              <a:extLst>
                <a:ext uri="{FF2B5EF4-FFF2-40B4-BE49-F238E27FC236}">
                  <a16:creationId xmlns:a16="http://schemas.microsoft.com/office/drawing/2014/main" id="{FA757960-FA95-4E41-B4F6-D756FE489025}"/>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5" name="Google Shape;3473;p61">
              <a:extLst>
                <a:ext uri="{FF2B5EF4-FFF2-40B4-BE49-F238E27FC236}">
                  <a16:creationId xmlns:a16="http://schemas.microsoft.com/office/drawing/2014/main" id="{E819450E-DF2C-4A92-A0DF-16ED80C80F93}"/>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6" name="Google Shape;3474;p61">
              <a:extLst>
                <a:ext uri="{FF2B5EF4-FFF2-40B4-BE49-F238E27FC236}">
                  <a16:creationId xmlns:a16="http://schemas.microsoft.com/office/drawing/2014/main" id="{E00CDB9E-2C9D-409C-822A-423E4F802311}"/>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grpSp>
        <p:nvGrpSpPr>
          <p:cNvPr id="87" name="Google Shape;3410;p61">
            <a:extLst>
              <a:ext uri="{FF2B5EF4-FFF2-40B4-BE49-F238E27FC236}">
                <a16:creationId xmlns:a16="http://schemas.microsoft.com/office/drawing/2014/main" id="{1ABBF640-8738-44A5-9876-3569B9B66727}"/>
              </a:ext>
            </a:extLst>
          </p:cNvPr>
          <p:cNvGrpSpPr/>
          <p:nvPr userDrawn="1"/>
        </p:nvGrpSpPr>
        <p:grpSpPr>
          <a:xfrm>
            <a:off x="8208755" y="-457200"/>
            <a:ext cx="950617" cy="941423"/>
            <a:chOff x="468200" y="1667900"/>
            <a:chExt cx="1085575" cy="1075075"/>
          </a:xfrm>
        </p:grpSpPr>
        <p:sp>
          <p:nvSpPr>
            <p:cNvPr id="88" name="Google Shape;3411;p61">
              <a:extLst>
                <a:ext uri="{FF2B5EF4-FFF2-40B4-BE49-F238E27FC236}">
                  <a16:creationId xmlns:a16="http://schemas.microsoft.com/office/drawing/2014/main" id="{25FE99A0-0DF8-489E-B913-2393C2CA1A26}"/>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9" name="Google Shape;3412;p61">
              <a:extLst>
                <a:ext uri="{FF2B5EF4-FFF2-40B4-BE49-F238E27FC236}">
                  <a16:creationId xmlns:a16="http://schemas.microsoft.com/office/drawing/2014/main" id="{B1D5127B-6454-4DE2-8BD5-A9D20052ECFC}"/>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0" name="Google Shape;3413;p61">
              <a:extLst>
                <a:ext uri="{FF2B5EF4-FFF2-40B4-BE49-F238E27FC236}">
                  <a16:creationId xmlns:a16="http://schemas.microsoft.com/office/drawing/2014/main" id="{A24AFDEB-B479-4AA9-84BF-F1827B962ACF}"/>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1" name="Google Shape;3414;p61">
              <a:extLst>
                <a:ext uri="{FF2B5EF4-FFF2-40B4-BE49-F238E27FC236}">
                  <a16:creationId xmlns:a16="http://schemas.microsoft.com/office/drawing/2014/main" id="{944E212F-F301-4513-B9EF-50230C15C392}"/>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2" name="Google Shape;3415;p61">
              <a:extLst>
                <a:ext uri="{FF2B5EF4-FFF2-40B4-BE49-F238E27FC236}">
                  <a16:creationId xmlns:a16="http://schemas.microsoft.com/office/drawing/2014/main" id="{C8AE3CC4-3F9B-4151-A07F-C52888636731}"/>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3" name="Google Shape;3416;p61">
              <a:extLst>
                <a:ext uri="{FF2B5EF4-FFF2-40B4-BE49-F238E27FC236}">
                  <a16:creationId xmlns:a16="http://schemas.microsoft.com/office/drawing/2014/main" id="{13B45F41-72FE-418A-8EEA-DA27FAD23FE1}"/>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4" name="Google Shape;3417;p61">
              <a:extLst>
                <a:ext uri="{FF2B5EF4-FFF2-40B4-BE49-F238E27FC236}">
                  <a16:creationId xmlns:a16="http://schemas.microsoft.com/office/drawing/2014/main" id="{9C1C2B73-CBE9-4BBB-8E59-CE602B513F18}"/>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5" name="Google Shape;3418;p61">
              <a:extLst>
                <a:ext uri="{FF2B5EF4-FFF2-40B4-BE49-F238E27FC236}">
                  <a16:creationId xmlns:a16="http://schemas.microsoft.com/office/drawing/2014/main" id="{604E5F60-505D-4950-9153-CD7476EF5BC6}"/>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6" name="Google Shape;3419;p61">
              <a:extLst>
                <a:ext uri="{FF2B5EF4-FFF2-40B4-BE49-F238E27FC236}">
                  <a16:creationId xmlns:a16="http://schemas.microsoft.com/office/drawing/2014/main" id="{73DFDD2E-861F-438E-9338-F1A885533766}"/>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7" name="Google Shape;3420;p61">
              <a:extLst>
                <a:ext uri="{FF2B5EF4-FFF2-40B4-BE49-F238E27FC236}">
                  <a16:creationId xmlns:a16="http://schemas.microsoft.com/office/drawing/2014/main" id="{39FB0F72-EC35-4B33-94EA-0EF7BB5C0EDE}"/>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8" name="Google Shape;3421;p61">
              <a:extLst>
                <a:ext uri="{FF2B5EF4-FFF2-40B4-BE49-F238E27FC236}">
                  <a16:creationId xmlns:a16="http://schemas.microsoft.com/office/drawing/2014/main" id="{4EC98569-B2A0-4A53-B76D-76E8EB8C59B2}"/>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9" name="Google Shape;3422;p61">
              <a:extLst>
                <a:ext uri="{FF2B5EF4-FFF2-40B4-BE49-F238E27FC236}">
                  <a16:creationId xmlns:a16="http://schemas.microsoft.com/office/drawing/2014/main" id="{C12613A1-5A99-4689-B125-65EB190FD5DF}"/>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0" name="Google Shape;3423;p61">
              <a:extLst>
                <a:ext uri="{FF2B5EF4-FFF2-40B4-BE49-F238E27FC236}">
                  <a16:creationId xmlns:a16="http://schemas.microsoft.com/office/drawing/2014/main" id="{34A82071-0885-4D26-A187-43EC95D4B89F}"/>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1" name="Google Shape;3424;p61">
              <a:extLst>
                <a:ext uri="{FF2B5EF4-FFF2-40B4-BE49-F238E27FC236}">
                  <a16:creationId xmlns:a16="http://schemas.microsoft.com/office/drawing/2014/main" id="{206142B7-F3BE-4607-B57A-81C496A2A997}"/>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2" name="Google Shape;3425;p61">
              <a:extLst>
                <a:ext uri="{FF2B5EF4-FFF2-40B4-BE49-F238E27FC236}">
                  <a16:creationId xmlns:a16="http://schemas.microsoft.com/office/drawing/2014/main" id="{6DE2DFB2-9ADE-457B-9C06-3B08C43041EA}"/>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3" name="Google Shape;3426;p61">
              <a:extLst>
                <a:ext uri="{FF2B5EF4-FFF2-40B4-BE49-F238E27FC236}">
                  <a16:creationId xmlns:a16="http://schemas.microsoft.com/office/drawing/2014/main" id="{BA651B02-3101-46DF-9532-0E7E5B390254}"/>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4" name="Google Shape;3427;p61">
              <a:extLst>
                <a:ext uri="{FF2B5EF4-FFF2-40B4-BE49-F238E27FC236}">
                  <a16:creationId xmlns:a16="http://schemas.microsoft.com/office/drawing/2014/main" id="{4F59BA54-60B1-4DCD-88B8-D593CF2DBFCB}"/>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5" name="Google Shape;3428;p61">
              <a:extLst>
                <a:ext uri="{FF2B5EF4-FFF2-40B4-BE49-F238E27FC236}">
                  <a16:creationId xmlns:a16="http://schemas.microsoft.com/office/drawing/2014/main" id="{6A92806A-5D1E-4335-BF9E-A4FFD93A71D5}"/>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6" name="Google Shape;3429;p61">
              <a:extLst>
                <a:ext uri="{FF2B5EF4-FFF2-40B4-BE49-F238E27FC236}">
                  <a16:creationId xmlns:a16="http://schemas.microsoft.com/office/drawing/2014/main" id="{5CFF6087-1D4E-4118-8E53-EED57D3E1127}"/>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7" name="Google Shape;3430;p61">
              <a:extLst>
                <a:ext uri="{FF2B5EF4-FFF2-40B4-BE49-F238E27FC236}">
                  <a16:creationId xmlns:a16="http://schemas.microsoft.com/office/drawing/2014/main" id="{07CCDC87-A6DE-4AF3-99F6-F9DBB68718BC}"/>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8" name="Google Shape;3431;p61">
              <a:extLst>
                <a:ext uri="{FF2B5EF4-FFF2-40B4-BE49-F238E27FC236}">
                  <a16:creationId xmlns:a16="http://schemas.microsoft.com/office/drawing/2014/main" id="{F20914EF-47C2-43E7-9786-C997065FCAC3}"/>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9" name="Google Shape;3432;p61">
              <a:extLst>
                <a:ext uri="{FF2B5EF4-FFF2-40B4-BE49-F238E27FC236}">
                  <a16:creationId xmlns:a16="http://schemas.microsoft.com/office/drawing/2014/main" id="{FC845C77-C25B-472E-AD59-AFC3673B31A3}"/>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0" name="Google Shape;3433;p61">
              <a:extLst>
                <a:ext uri="{FF2B5EF4-FFF2-40B4-BE49-F238E27FC236}">
                  <a16:creationId xmlns:a16="http://schemas.microsoft.com/office/drawing/2014/main" id="{DC65FE3B-51CD-4EC0-B6ED-B2CD243EC6FE}"/>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1" name="Google Shape;3434;p61">
              <a:extLst>
                <a:ext uri="{FF2B5EF4-FFF2-40B4-BE49-F238E27FC236}">
                  <a16:creationId xmlns:a16="http://schemas.microsoft.com/office/drawing/2014/main" id="{589FD86A-C337-4F6E-9AFB-242A2C3B3C25}"/>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2" name="Google Shape;3435;p61">
              <a:extLst>
                <a:ext uri="{FF2B5EF4-FFF2-40B4-BE49-F238E27FC236}">
                  <a16:creationId xmlns:a16="http://schemas.microsoft.com/office/drawing/2014/main" id="{E1179C00-F4A3-49B7-A815-6A09412EBE2E}"/>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3" name="Google Shape;3436;p61">
              <a:extLst>
                <a:ext uri="{FF2B5EF4-FFF2-40B4-BE49-F238E27FC236}">
                  <a16:creationId xmlns:a16="http://schemas.microsoft.com/office/drawing/2014/main" id="{E16C901D-8EE7-4AB3-9B00-646F3127A887}"/>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4" name="Google Shape;3437;p61">
              <a:extLst>
                <a:ext uri="{FF2B5EF4-FFF2-40B4-BE49-F238E27FC236}">
                  <a16:creationId xmlns:a16="http://schemas.microsoft.com/office/drawing/2014/main" id="{DF1B7D6E-7041-4483-B3D2-A15178F0EFC6}"/>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5" name="Google Shape;3438;p61">
              <a:extLst>
                <a:ext uri="{FF2B5EF4-FFF2-40B4-BE49-F238E27FC236}">
                  <a16:creationId xmlns:a16="http://schemas.microsoft.com/office/drawing/2014/main" id="{F0361843-DD5C-44BD-88CB-8427E95496DA}"/>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6" name="Google Shape;3439;p61">
              <a:extLst>
                <a:ext uri="{FF2B5EF4-FFF2-40B4-BE49-F238E27FC236}">
                  <a16:creationId xmlns:a16="http://schemas.microsoft.com/office/drawing/2014/main" id="{5119D5FD-ECC4-49D6-99C8-E7E5943799DB}"/>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7" name="Google Shape;3440;p61">
              <a:extLst>
                <a:ext uri="{FF2B5EF4-FFF2-40B4-BE49-F238E27FC236}">
                  <a16:creationId xmlns:a16="http://schemas.microsoft.com/office/drawing/2014/main" id="{ACB6D5BA-AF07-4525-BB1B-0F47813025F4}"/>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8" name="Google Shape;3441;p61">
              <a:extLst>
                <a:ext uri="{FF2B5EF4-FFF2-40B4-BE49-F238E27FC236}">
                  <a16:creationId xmlns:a16="http://schemas.microsoft.com/office/drawing/2014/main" id="{0AC401BA-13CB-4747-A71A-3696C87CC838}"/>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9" name="Google Shape;3442;p61">
              <a:extLst>
                <a:ext uri="{FF2B5EF4-FFF2-40B4-BE49-F238E27FC236}">
                  <a16:creationId xmlns:a16="http://schemas.microsoft.com/office/drawing/2014/main" id="{E74556CE-D434-47FE-A6D5-BEE2544E2031}"/>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0" name="Google Shape;3443;p61">
              <a:extLst>
                <a:ext uri="{FF2B5EF4-FFF2-40B4-BE49-F238E27FC236}">
                  <a16:creationId xmlns:a16="http://schemas.microsoft.com/office/drawing/2014/main" id="{E4669D77-7D39-4E52-B326-07E1B2543F31}"/>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1" name="Google Shape;3444;p61">
              <a:extLst>
                <a:ext uri="{FF2B5EF4-FFF2-40B4-BE49-F238E27FC236}">
                  <a16:creationId xmlns:a16="http://schemas.microsoft.com/office/drawing/2014/main" id="{C552F536-044F-4BF8-B8FF-9D9E166BF1B8}"/>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2" name="Google Shape;3445;p61">
              <a:extLst>
                <a:ext uri="{FF2B5EF4-FFF2-40B4-BE49-F238E27FC236}">
                  <a16:creationId xmlns:a16="http://schemas.microsoft.com/office/drawing/2014/main" id="{C4BCABE5-5B27-4CCB-A911-5B67573F910C}"/>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3" name="Google Shape;3446;p61">
              <a:extLst>
                <a:ext uri="{FF2B5EF4-FFF2-40B4-BE49-F238E27FC236}">
                  <a16:creationId xmlns:a16="http://schemas.microsoft.com/office/drawing/2014/main" id="{940712A0-486C-4575-8A1F-26B57DD60C24}"/>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4" name="Google Shape;3447;p61">
              <a:extLst>
                <a:ext uri="{FF2B5EF4-FFF2-40B4-BE49-F238E27FC236}">
                  <a16:creationId xmlns:a16="http://schemas.microsoft.com/office/drawing/2014/main" id="{2B43CBC5-F670-4258-8F8B-39472ABF4E1E}"/>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5" name="Google Shape;3448;p61">
              <a:extLst>
                <a:ext uri="{FF2B5EF4-FFF2-40B4-BE49-F238E27FC236}">
                  <a16:creationId xmlns:a16="http://schemas.microsoft.com/office/drawing/2014/main" id="{47B1A71D-8D61-402E-8776-B57FAF4EC104}"/>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6" name="Google Shape;3449;p61">
              <a:extLst>
                <a:ext uri="{FF2B5EF4-FFF2-40B4-BE49-F238E27FC236}">
                  <a16:creationId xmlns:a16="http://schemas.microsoft.com/office/drawing/2014/main" id="{F34C5AD9-44FA-41CD-A9B6-9931182F4AAB}"/>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7" name="Google Shape;3450;p61">
              <a:extLst>
                <a:ext uri="{FF2B5EF4-FFF2-40B4-BE49-F238E27FC236}">
                  <a16:creationId xmlns:a16="http://schemas.microsoft.com/office/drawing/2014/main" id="{BCCF27A9-4524-4748-BDD6-8F6BC3D8CA3A}"/>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8" name="Google Shape;3451;p61">
              <a:extLst>
                <a:ext uri="{FF2B5EF4-FFF2-40B4-BE49-F238E27FC236}">
                  <a16:creationId xmlns:a16="http://schemas.microsoft.com/office/drawing/2014/main" id="{F2C9250B-972B-4B84-96DC-60A842BECCA0}"/>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29" name="Google Shape;3452;p61">
              <a:extLst>
                <a:ext uri="{FF2B5EF4-FFF2-40B4-BE49-F238E27FC236}">
                  <a16:creationId xmlns:a16="http://schemas.microsoft.com/office/drawing/2014/main" id="{627BE26F-C8C3-489C-9AB6-67F62C260500}"/>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0" name="Google Shape;3453;p61">
              <a:extLst>
                <a:ext uri="{FF2B5EF4-FFF2-40B4-BE49-F238E27FC236}">
                  <a16:creationId xmlns:a16="http://schemas.microsoft.com/office/drawing/2014/main" id="{4163E293-F3AC-4973-B389-6508800951C5}"/>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1" name="Google Shape;3454;p61">
              <a:extLst>
                <a:ext uri="{FF2B5EF4-FFF2-40B4-BE49-F238E27FC236}">
                  <a16:creationId xmlns:a16="http://schemas.microsoft.com/office/drawing/2014/main" id="{2AD626AF-EAD6-4E79-A359-133C85397B5D}"/>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2" name="Google Shape;3455;p61">
              <a:extLst>
                <a:ext uri="{FF2B5EF4-FFF2-40B4-BE49-F238E27FC236}">
                  <a16:creationId xmlns:a16="http://schemas.microsoft.com/office/drawing/2014/main" id="{A92D603A-300F-4A13-8CBE-92B042DA84DB}"/>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3" name="Google Shape;3456;p61">
              <a:extLst>
                <a:ext uri="{FF2B5EF4-FFF2-40B4-BE49-F238E27FC236}">
                  <a16:creationId xmlns:a16="http://schemas.microsoft.com/office/drawing/2014/main" id="{2707BD5B-A9CA-4431-9182-6DCBC63A3663}"/>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4" name="Google Shape;3457;p61">
              <a:extLst>
                <a:ext uri="{FF2B5EF4-FFF2-40B4-BE49-F238E27FC236}">
                  <a16:creationId xmlns:a16="http://schemas.microsoft.com/office/drawing/2014/main" id="{B6AEB03D-146E-4165-AC3A-CF2381F34982}"/>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5" name="Google Shape;3458;p61">
              <a:extLst>
                <a:ext uri="{FF2B5EF4-FFF2-40B4-BE49-F238E27FC236}">
                  <a16:creationId xmlns:a16="http://schemas.microsoft.com/office/drawing/2014/main" id="{5403C06A-FD2D-48F9-BC3B-4752136E10A5}"/>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6" name="Google Shape;3459;p61">
              <a:extLst>
                <a:ext uri="{FF2B5EF4-FFF2-40B4-BE49-F238E27FC236}">
                  <a16:creationId xmlns:a16="http://schemas.microsoft.com/office/drawing/2014/main" id="{CB682F0D-19CC-466B-872B-A1B19A2D2C3E}"/>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7" name="Google Shape;3460;p61">
              <a:extLst>
                <a:ext uri="{FF2B5EF4-FFF2-40B4-BE49-F238E27FC236}">
                  <a16:creationId xmlns:a16="http://schemas.microsoft.com/office/drawing/2014/main" id="{7154CF7D-159F-40E9-8C6B-CAA57A8CBA8D}"/>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8" name="Google Shape;3461;p61">
              <a:extLst>
                <a:ext uri="{FF2B5EF4-FFF2-40B4-BE49-F238E27FC236}">
                  <a16:creationId xmlns:a16="http://schemas.microsoft.com/office/drawing/2014/main" id="{66CDB017-9794-4C04-89EA-49D579C5189F}"/>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39" name="Google Shape;3462;p61">
              <a:extLst>
                <a:ext uri="{FF2B5EF4-FFF2-40B4-BE49-F238E27FC236}">
                  <a16:creationId xmlns:a16="http://schemas.microsoft.com/office/drawing/2014/main" id="{69FDD508-1B9C-45AD-A0BD-DC6F7C794630}"/>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0" name="Google Shape;3463;p61">
              <a:extLst>
                <a:ext uri="{FF2B5EF4-FFF2-40B4-BE49-F238E27FC236}">
                  <a16:creationId xmlns:a16="http://schemas.microsoft.com/office/drawing/2014/main" id="{E7DC93A9-6A51-4E95-88A0-3FA7C44BD3A1}"/>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1" name="Google Shape;3464;p61">
              <a:extLst>
                <a:ext uri="{FF2B5EF4-FFF2-40B4-BE49-F238E27FC236}">
                  <a16:creationId xmlns:a16="http://schemas.microsoft.com/office/drawing/2014/main" id="{A9C57DBE-C7C4-4D13-945A-236506D1F12A}"/>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2" name="Google Shape;3465;p61">
              <a:extLst>
                <a:ext uri="{FF2B5EF4-FFF2-40B4-BE49-F238E27FC236}">
                  <a16:creationId xmlns:a16="http://schemas.microsoft.com/office/drawing/2014/main" id="{F5D453CE-B99D-4790-A8C3-89C1D22A4D93}"/>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3" name="Google Shape;3466;p61">
              <a:extLst>
                <a:ext uri="{FF2B5EF4-FFF2-40B4-BE49-F238E27FC236}">
                  <a16:creationId xmlns:a16="http://schemas.microsoft.com/office/drawing/2014/main" id="{D743ED21-A2FA-40CD-8F4B-2FEB257F87E1}"/>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4" name="Google Shape;3467;p61">
              <a:extLst>
                <a:ext uri="{FF2B5EF4-FFF2-40B4-BE49-F238E27FC236}">
                  <a16:creationId xmlns:a16="http://schemas.microsoft.com/office/drawing/2014/main" id="{3298F3AF-36DD-4869-9378-3408F8FCC647}"/>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5" name="Google Shape;3468;p61">
              <a:extLst>
                <a:ext uri="{FF2B5EF4-FFF2-40B4-BE49-F238E27FC236}">
                  <a16:creationId xmlns:a16="http://schemas.microsoft.com/office/drawing/2014/main" id="{0CD62EBF-B272-45F9-B26C-34942658BBAF}"/>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6" name="Google Shape;3469;p61">
              <a:extLst>
                <a:ext uri="{FF2B5EF4-FFF2-40B4-BE49-F238E27FC236}">
                  <a16:creationId xmlns:a16="http://schemas.microsoft.com/office/drawing/2014/main" id="{EB91C235-C25F-4F3F-A265-F71AA6B99730}"/>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7" name="Google Shape;3470;p61">
              <a:extLst>
                <a:ext uri="{FF2B5EF4-FFF2-40B4-BE49-F238E27FC236}">
                  <a16:creationId xmlns:a16="http://schemas.microsoft.com/office/drawing/2014/main" id="{8C787084-039A-4DA1-99D2-FE5F567CBD84}"/>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8" name="Google Shape;3471;p61">
              <a:extLst>
                <a:ext uri="{FF2B5EF4-FFF2-40B4-BE49-F238E27FC236}">
                  <a16:creationId xmlns:a16="http://schemas.microsoft.com/office/drawing/2014/main" id="{7BCC723D-81F0-4296-981E-5CEA515FE2E6}"/>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9" name="Google Shape;3472;p61">
              <a:extLst>
                <a:ext uri="{FF2B5EF4-FFF2-40B4-BE49-F238E27FC236}">
                  <a16:creationId xmlns:a16="http://schemas.microsoft.com/office/drawing/2014/main" id="{470D2652-24A1-46B6-9F6A-A1006EEC1278}"/>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0" name="Google Shape;3473;p61">
              <a:extLst>
                <a:ext uri="{FF2B5EF4-FFF2-40B4-BE49-F238E27FC236}">
                  <a16:creationId xmlns:a16="http://schemas.microsoft.com/office/drawing/2014/main" id="{ED58B544-22B4-4BD6-AFAD-3DF834B804E7}"/>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1" name="Google Shape;3474;p61">
              <a:extLst>
                <a:ext uri="{FF2B5EF4-FFF2-40B4-BE49-F238E27FC236}">
                  <a16:creationId xmlns:a16="http://schemas.microsoft.com/office/drawing/2014/main" id="{93406EBE-99F5-4FC0-88D5-D45B3BBDB64D}"/>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grpSp>
        <p:nvGrpSpPr>
          <p:cNvPr id="152" name="Google Shape;3345;p61">
            <a:extLst>
              <a:ext uri="{FF2B5EF4-FFF2-40B4-BE49-F238E27FC236}">
                <a16:creationId xmlns:a16="http://schemas.microsoft.com/office/drawing/2014/main" id="{9B194468-BCD6-460C-990E-53BB0995993C}"/>
              </a:ext>
            </a:extLst>
          </p:cNvPr>
          <p:cNvGrpSpPr/>
          <p:nvPr userDrawn="1"/>
        </p:nvGrpSpPr>
        <p:grpSpPr>
          <a:xfrm rot="-2700000">
            <a:off x="2659654" y="-115245"/>
            <a:ext cx="1413771" cy="1400098"/>
            <a:chOff x="468200" y="1667900"/>
            <a:chExt cx="1085575" cy="1075075"/>
          </a:xfrm>
          <a:solidFill>
            <a:srgbClr val="15BBB3">
              <a:alpha val="10000"/>
            </a:srgbClr>
          </a:solidFill>
        </p:grpSpPr>
        <p:sp>
          <p:nvSpPr>
            <p:cNvPr id="153" name="Google Shape;3346;p61">
              <a:extLst>
                <a:ext uri="{FF2B5EF4-FFF2-40B4-BE49-F238E27FC236}">
                  <a16:creationId xmlns:a16="http://schemas.microsoft.com/office/drawing/2014/main" id="{AC1D3DD9-E3DD-4802-A503-34E0FBCE017E}"/>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4" name="Google Shape;3347;p61">
              <a:extLst>
                <a:ext uri="{FF2B5EF4-FFF2-40B4-BE49-F238E27FC236}">
                  <a16:creationId xmlns:a16="http://schemas.microsoft.com/office/drawing/2014/main" id="{696B32EA-D347-442B-940C-3A690D04C5F0}"/>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5" name="Google Shape;3348;p61">
              <a:extLst>
                <a:ext uri="{FF2B5EF4-FFF2-40B4-BE49-F238E27FC236}">
                  <a16:creationId xmlns:a16="http://schemas.microsoft.com/office/drawing/2014/main" id="{416D7E77-CF55-411E-A663-A566E4F185E0}"/>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6" name="Google Shape;3349;p61">
              <a:extLst>
                <a:ext uri="{FF2B5EF4-FFF2-40B4-BE49-F238E27FC236}">
                  <a16:creationId xmlns:a16="http://schemas.microsoft.com/office/drawing/2014/main" id="{65C90B84-85DB-4959-83AD-CA86B962B278}"/>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7" name="Google Shape;3350;p61">
              <a:extLst>
                <a:ext uri="{FF2B5EF4-FFF2-40B4-BE49-F238E27FC236}">
                  <a16:creationId xmlns:a16="http://schemas.microsoft.com/office/drawing/2014/main" id="{254688E9-FC54-4E49-AF68-CC78E5057886}"/>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8" name="Google Shape;3351;p61">
              <a:extLst>
                <a:ext uri="{FF2B5EF4-FFF2-40B4-BE49-F238E27FC236}">
                  <a16:creationId xmlns:a16="http://schemas.microsoft.com/office/drawing/2014/main" id="{F5E243AF-3A4F-4615-BEE3-2BA9BD847160}"/>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9" name="Google Shape;3352;p61">
              <a:extLst>
                <a:ext uri="{FF2B5EF4-FFF2-40B4-BE49-F238E27FC236}">
                  <a16:creationId xmlns:a16="http://schemas.microsoft.com/office/drawing/2014/main" id="{EF238500-4612-4A0C-BA4E-494079ED4E41}"/>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0" name="Google Shape;3353;p61">
              <a:extLst>
                <a:ext uri="{FF2B5EF4-FFF2-40B4-BE49-F238E27FC236}">
                  <a16:creationId xmlns:a16="http://schemas.microsoft.com/office/drawing/2014/main" id="{FE2948D2-1A07-4EAD-881E-1DD352039BD3}"/>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1" name="Google Shape;3354;p61">
              <a:extLst>
                <a:ext uri="{FF2B5EF4-FFF2-40B4-BE49-F238E27FC236}">
                  <a16:creationId xmlns:a16="http://schemas.microsoft.com/office/drawing/2014/main" id="{CE70D35C-AEBB-4D16-AE40-AF4DE8F4F9E6}"/>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2" name="Google Shape;3355;p61">
              <a:extLst>
                <a:ext uri="{FF2B5EF4-FFF2-40B4-BE49-F238E27FC236}">
                  <a16:creationId xmlns:a16="http://schemas.microsoft.com/office/drawing/2014/main" id="{4D146DC0-3237-4009-B774-130B91F4048A}"/>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3" name="Google Shape;3356;p61">
              <a:extLst>
                <a:ext uri="{FF2B5EF4-FFF2-40B4-BE49-F238E27FC236}">
                  <a16:creationId xmlns:a16="http://schemas.microsoft.com/office/drawing/2014/main" id="{0D9FF782-D0D8-4F10-8562-A9DABD6763ED}"/>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4" name="Google Shape;3357;p61">
              <a:extLst>
                <a:ext uri="{FF2B5EF4-FFF2-40B4-BE49-F238E27FC236}">
                  <a16:creationId xmlns:a16="http://schemas.microsoft.com/office/drawing/2014/main" id="{2C564D1C-E5FD-4098-8F84-94B480320359}"/>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5" name="Google Shape;3358;p61">
              <a:extLst>
                <a:ext uri="{FF2B5EF4-FFF2-40B4-BE49-F238E27FC236}">
                  <a16:creationId xmlns:a16="http://schemas.microsoft.com/office/drawing/2014/main" id="{CB3A2EF1-0AAF-453A-83D7-AF4BB8D43D4F}"/>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6" name="Google Shape;3359;p61">
              <a:extLst>
                <a:ext uri="{FF2B5EF4-FFF2-40B4-BE49-F238E27FC236}">
                  <a16:creationId xmlns:a16="http://schemas.microsoft.com/office/drawing/2014/main" id="{4EEA2A2D-1EBB-4857-BF0A-1B5C93D372C3}"/>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7" name="Google Shape;3360;p61">
              <a:extLst>
                <a:ext uri="{FF2B5EF4-FFF2-40B4-BE49-F238E27FC236}">
                  <a16:creationId xmlns:a16="http://schemas.microsoft.com/office/drawing/2014/main" id="{B6B359F1-77A5-4D07-9F4A-B06E2FC15890}"/>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8" name="Google Shape;3361;p61">
              <a:extLst>
                <a:ext uri="{FF2B5EF4-FFF2-40B4-BE49-F238E27FC236}">
                  <a16:creationId xmlns:a16="http://schemas.microsoft.com/office/drawing/2014/main" id="{F0B068B4-2D95-4857-93B0-AFBCC608285A}"/>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9" name="Google Shape;3362;p61">
              <a:extLst>
                <a:ext uri="{FF2B5EF4-FFF2-40B4-BE49-F238E27FC236}">
                  <a16:creationId xmlns:a16="http://schemas.microsoft.com/office/drawing/2014/main" id="{63DFDBB2-4DEB-4317-B03A-0B6B859F1ED7}"/>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0" name="Google Shape;3363;p61">
              <a:extLst>
                <a:ext uri="{FF2B5EF4-FFF2-40B4-BE49-F238E27FC236}">
                  <a16:creationId xmlns:a16="http://schemas.microsoft.com/office/drawing/2014/main" id="{D7F09C4B-3D1A-4AB9-86BB-6172C8D2A525}"/>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1" name="Google Shape;3364;p61">
              <a:extLst>
                <a:ext uri="{FF2B5EF4-FFF2-40B4-BE49-F238E27FC236}">
                  <a16:creationId xmlns:a16="http://schemas.microsoft.com/office/drawing/2014/main" id="{C553C07D-E471-4C3B-8536-A2E6D7CB9760}"/>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2" name="Google Shape;3365;p61">
              <a:extLst>
                <a:ext uri="{FF2B5EF4-FFF2-40B4-BE49-F238E27FC236}">
                  <a16:creationId xmlns:a16="http://schemas.microsoft.com/office/drawing/2014/main" id="{595567BF-B368-435A-AF40-687B29F900BB}"/>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3" name="Google Shape;3366;p61">
              <a:extLst>
                <a:ext uri="{FF2B5EF4-FFF2-40B4-BE49-F238E27FC236}">
                  <a16:creationId xmlns:a16="http://schemas.microsoft.com/office/drawing/2014/main" id="{B32251C8-FCA8-41E8-883A-F9D973C90426}"/>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4" name="Google Shape;3367;p61">
              <a:extLst>
                <a:ext uri="{FF2B5EF4-FFF2-40B4-BE49-F238E27FC236}">
                  <a16:creationId xmlns:a16="http://schemas.microsoft.com/office/drawing/2014/main" id="{9BD76AEC-7DFF-4426-8128-C9AB4C4D766C}"/>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5" name="Google Shape;3368;p61">
              <a:extLst>
                <a:ext uri="{FF2B5EF4-FFF2-40B4-BE49-F238E27FC236}">
                  <a16:creationId xmlns:a16="http://schemas.microsoft.com/office/drawing/2014/main" id="{BE7885B6-BDBA-4202-99E9-9BEB6E9BF61B}"/>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6" name="Google Shape;3369;p61">
              <a:extLst>
                <a:ext uri="{FF2B5EF4-FFF2-40B4-BE49-F238E27FC236}">
                  <a16:creationId xmlns:a16="http://schemas.microsoft.com/office/drawing/2014/main" id="{6BFEC36E-EFBD-4F22-BA24-7E541A77DC2A}"/>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7" name="Google Shape;3370;p61">
              <a:extLst>
                <a:ext uri="{FF2B5EF4-FFF2-40B4-BE49-F238E27FC236}">
                  <a16:creationId xmlns:a16="http://schemas.microsoft.com/office/drawing/2014/main" id="{785E77EB-4824-413D-9154-BF3A4389769A}"/>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8" name="Google Shape;3371;p61">
              <a:extLst>
                <a:ext uri="{FF2B5EF4-FFF2-40B4-BE49-F238E27FC236}">
                  <a16:creationId xmlns:a16="http://schemas.microsoft.com/office/drawing/2014/main" id="{75D82465-DF1A-45F2-9A55-FB8FD90C919B}"/>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9" name="Google Shape;3372;p61">
              <a:extLst>
                <a:ext uri="{FF2B5EF4-FFF2-40B4-BE49-F238E27FC236}">
                  <a16:creationId xmlns:a16="http://schemas.microsoft.com/office/drawing/2014/main" id="{372959A5-DA7C-426D-9325-6B28C2AC89BA}"/>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0" name="Google Shape;3373;p61">
              <a:extLst>
                <a:ext uri="{FF2B5EF4-FFF2-40B4-BE49-F238E27FC236}">
                  <a16:creationId xmlns:a16="http://schemas.microsoft.com/office/drawing/2014/main" id="{E98BF848-00A5-46B9-AD0C-E1B25AD7A9D0}"/>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1" name="Google Shape;3374;p61">
              <a:extLst>
                <a:ext uri="{FF2B5EF4-FFF2-40B4-BE49-F238E27FC236}">
                  <a16:creationId xmlns:a16="http://schemas.microsoft.com/office/drawing/2014/main" id="{3924C4F0-1177-482F-812C-0B5B8ECAFB58}"/>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2" name="Google Shape;3375;p61">
              <a:extLst>
                <a:ext uri="{FF2B5EF4-FFF2-40B4-BE49-F238E27FC236}">
                  <a16:creationId xmlns:a16="http://schemas.microsoft.com/office/drawing/2014/main" id="{3A7BD5FA-334E-4E73-913C-9F98C733D4C4}"/>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3" name="Google Shape;3376;p61">
              <a:extLst>
                <a:ext uri="{FF2B5EF4-FFF2-40B4-BE49-F238E27FC236}">
                  <a16:creationId xmlns:a16="http://schemas.microsoft.com/office/drawing/2014/main" id="{B5B2A127-AFCE-4639-A35D-D7A43871DE8B}"/>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4" name="Google Shape;3377;p61">
              <a:extLst>
                <a:ext uri="{FF2B5EF4-FFF2-40B4-BE49-F238E27FC236}">
                  <a16:creationId xmlns:a16="http://schemas.microsoft.com/office/drawing/2014/main" id="{6B4161B6-D18F-47D0-A438-B2CF26660659}"/>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5" name="Google Shape;3378;p61">
              <a:extLst>
                <a:ext uri="{FF2B5EF4-FFF2-40B4-BE49-F238E27FC236}">
                  <a16:creationId xmlns:a16="http://schemas.microsoft.com/office/drawing/2014/main" id="{BDCE1186-6E45-4CE6-A874-8BDF962B6600}"/>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6" name="Google Shape;3379;p61">
              <a:extLst>
                <a:ext uri="{FF2B5EF4-FFF2-40B4-BE49-F238E27FC236}">
                  <a16:creationId xmlns:a16="http://schemas.microsoft.com/office/drawing/2014/main" id="{D9F7C26F-993E-495E-89BC-578117209681}"/>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7" name="Google Shape;3380;p61">
              <a:extLst>
                <a:ext uri="{FF2B5EF4-FFF2-40B4-BE49-F238E27FC236}">
                  <a16:creationId xmlns:a16="http://schemas.microsoft.com/office/drawing/2014/main" id="{DE58C9D6-5AAF-475A-9701-7AF649FE3B40}"/>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8" name="Google Shape;3381;p61">
              <a:extLst>
                <a:ext uri="{FF2B5EF4-FFF2-40B4-BE49-F238E27FC236}">
                  <a16:creationId xmlns:a16="http://schemas.microsoft.com/office/drawing/2014/main" id="{363B5385-51AF-42C7-9A36-B153AE9EEA6C}"/>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9" name="Google Shape;3382;p61">
              <a:extLst>
                <a:ext uri="{FF2B5EF4-FFF2-40B4-BE49-F238E27FC236}">
                  <a16:creationId xmlns:a16="http://schemas.microsoft.com/office/drawing/2014/main" id="{45F41646-36BF-4487-8286-E57B4E30FC0F}"/>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0" name="Google Shape;3383;p61">
              <a:extLst>
                <a:ext uri="{FF2B5EF4-FFF2-40B4-BE49-F238E27FC236}">
                  <a16:creationId xmlns:a16="http://schemas.microsoft.com/office/drawing/2014/main" id="{7664C457-7C41-461E-B5A8-34741CFFBBB0}"/>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1" name="Google Shape;3384;p61">
              <a:extLst>
                <a:ext uri="{FF2B5EF4-FFF2-40B4-BE49-F238E27FC236}">
                  <a16:creationId xmlns:a16="http://schemas.microsoft.com/office/drawing/2014/main" id="{174FECF4-8EA2-42D4-875F-E4DB5A33235C}"/>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2" name="Google Shape;3385;p61">
              <a:extLst>
                <a:ext uri="{FF2B5EF4-FFF2-40B4-BE49-F238E27FC236}">
                  <a16:creationId xmlns:a16="http://schemas.microsoft.com/office/drawing/2014/main" id="{27D157B9-59DF-41FE-9F1F-3D9CF37F275C}"/>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3" name="Google Shape;3386;p61">
              <a:extLst>
                <a:ext uri="{FF2B5EF4-FFF2-40B4-BE49-F238E27FC236}">
                  <a16:creationId xmlns:a16="http://schemas.microsoft.com/office/drawing/2014/main" id="{A683893F-2A19-41B2-B1AB-F383BA04FED5}"/>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4" name="Google Shape;3387;p61">
              <a:extLst>
                <a:ext uri="{FF2B5EF4-FFF2-40B4-BE49-F238E27FC236}">
                  <a16:creationId xmlns:a16="http://schemas.microsoft.com/office/drawing/2014/main" id="{54EE5F35-0E8A-4034-9874-E63CD3A98869}"/>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5" name="Google Shape;3388;p61">
              <a:extLst>
                <a:ext uri="{FF2B5EF4-FFF2-40B4-BE49-F238E27FC236}">
                  <a16:creationId xmlns:a16="http://schemas.microsoft.com/office/drawing/2014/main" id="{B995EAD2-6AB6-4882-AECE-95D6FCFE9D44}"/>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6" name="Google Shape;3389;p61">
              <a:extLst>
                <a:ext uri="{FF2B5EF4-FFF2-40B4-BE49-F238E27FC236}">
                  <a16:creationId xmlns:a16="http://schemas.microsoft.com/office/drawing/2014/main" id="{84B92247-3582-4070-ADEA-54F872F8AB07}"/>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7" name="Google Shape;3390;p61">
              <a:extLst>
                <a:ext uri="{FF2B5EF4-FFF2-40B4-BE49-F238E27FC236}">
                  <a16:creationId xmlns:a16="http://schemas.microsoft.com/office/drawing/2014/main" id="{73BA350E-0E98-464B-B70B-1836CD627B83}"/>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8" name="Google Shape;3391;p61">
              <a:extLst>
                <a:ext uri="{FF2B5EF4-FFF2-40B4-BE49-F238E27FC236}">
                  <a16:creationId xmlns:a16="http://schemas.microsoft.com/office/drawing/2014/main" id="{B517FC01-89E8-4AAD-BB93-CEED6FBB3397}"/>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99" name="Google Shape;3392;p61">
              <a:extLst>
                <a:ext uri="{FF2B5EF4-FFF2-40B4-BE49-F238E27FC236}">
                  <a16:creationId xmlns:a16="http://schemas.microsoft.com/office/drawing/2014/main" id="{28922DCE-C972-407F-ADE5-A58D651E25A8}"/>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0" name="Google Shape;3393;p61">
              <a:extLst>
                <a:ext uri="{FF2B5EF4-FFF2-40B4-BE49-F238E27FC236}">
                  <a16:creationId xmlns:a16="http://schemas.microsoft.com/office/drawing/2014/main" id="{52365172-1836-4D8E-9B63-6CAF9453509E}"/>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1" name="Google Shape;3394;p61">
              <a:extLst>
                <a:ext uri="{FF2B5EF4-FFF2-40B4-BE49-F238E27FC236}">
                  <a16:creationId xmlns:a16="http://schemas.microsoft.com/office/drawing/2014/main" id="{6366EF37-3F7A-45C5-BD95-0A1A1B93A875}"/>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2" name="Google Shape;3395;p61">
              <a:extLst>
                <a:ext uri="{FF2B5EF4-FFF2-40B4-BE49-F238E27FC236}">
                  <a16:creationId xmlns:a16="http://schemas.microsoft.com/office/drawing/2014/main" id="{580293EF-E1AE-48A1-A625-D2CC1D01715C}"/>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3" name="Google Shape;3396;p61">
              <a:extLst>
                <a:ext uri="{FF2B5EF4-FFF2-40B4-BE49-F238E27FC236}">
                  <a16:creationId xmlns:a16="http://schemas.microsoft.com/office/drawing/2014/main" id="{F350A58F-16B5-4F67-91D3-5D99096DB475}"/>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4" name="Google Shape;3397;p61">
              <a:extLst>
                <a:ext uri="{FF2B5EF4-FFF2-40B4-BE49-F238E27FC236}">
                  <a16:creationId xmlns:a16="http://schemas.microsoft.com/office/drawing/2014/main" id="{DD872A4A-E982-4774-8D0E-DF6E12EFDB83}"/>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5" name="Google Shape;3398;p61">
              <a:extLst>
                <a:ext uri="{FF2B5EF4-FFF2-40B4-BE49-F238E27FC236}">
                  <a16:creationId xmlns:a16="http://schemas.microsoft.com/office/drawing/2014/main" id="{A6A4D7CB-60E7-4977-9364-65361B5D82E5}"/>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6" name="Google Shape;3399;p61">
              <a:extLst>
                <a:ext uri="{FF2B5EF4-FFF2-40B4-BE49-F238E27FC236}">
                  <a16:creationId xmlns:a16="http://schemas.microsoft.com/office/drawing/2014/main" id="{F5506D51-D9FE-4600-B139-20F84765AD54}"/>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7" name="Google Shape;3400;p61">
              <a:extLst>
                <a:ext uri="{FF2B5EF4-FFF2-40B4-BE49-F238E27FC236}">
                  <a16:creationId xmlns:a16="http://schemas.microsoft.com/office/drawing/2014/main" id="{3D096AC0-04E6-4BD9-9AA0-1F9B23B0889E}"/>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8" name="Google Shape;3401;p61">
              <a:extLst>
                <a:ext uri="{FF2B5EF4-FFF2-40B4-BE49-F238E27FC236}">
                  <a16:creationId xmlns:a16="http://schemas.microsoft.com/office/drawing/2014/main" id="{BCBD8776-D442-455B-AEE4-3A74A89A7996}"/>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09" name="Google Shape;3402;p61">
              <a:extLst>
                <a:ext uri="{FF2B5EF4-FFF2-40B4-BE49-F238E27FC236}">
                  <a16:creationId xmlns:a16="http://schemas.microsoft.com/office/drawing/2014/main" id="{EFC4B6F1-54F5-4763-A6D2-3F64B811ADAB}"/>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0" name="Google Shape;3403;p61">
              <a:extLst>
                <a:ext uri="{FF2B5EF4-FFF2-40B4-BE49-F238E27FC236}">
                  <a16:creationId xmlns:a16="http://schemas.microsoft.com/office/drawing/2014/main" id="{506F6DDD-1E65-4DF7-A377-75ACD4462D06}"/>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1" name="Google Shape;3404;p61">
              <a:extLst>
                <a:ext uri="{FF2B5EF4-FFF2-40B4-BE49-F238E27FC236}">
                  <a16:creationId xmlns:a16="http://schemas.microsoft.com/office/drawing/2014/main" id="{5CAC9901-8D1A-4E5F-B38F-E8444804488A}"/>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2" name="Google Shape;3405;p61">
              <a:extLst>
                <a:ext uri="{FF2B5EF4-FFF2-40B4-BE49-F238E27FC236}">
                  <a16:creationId xmlns:a16="http://schemas.microsoft.com/office/drawing/2014/main" id="{F8E6D199-8250-4B89-9D5E-B0DCE428726C}"/>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3" name="Google Shape;3406;p61">
              <a:extLst>
                <a:ext uri="{FF2B5EF4-FFF2-40B4-BE49-F238E27FC236}">
                  <a16:creationId xmlns:a16="http://schemas.microsoft.com/office/drawing/2014/main" id="{9F3E1F6C-7537-498F-9060-B3BBBD48DADE}"/>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4" name="Google Shape;3407;p61">
              <a:extLst>
                <a:ext uri="{FF2B5EF4-FFF2-40B4-BE49-F238E27FC236}">
                  <a16:creationId xmlns:a16="http://schemas.microsoft.com/office/drawing/2014/main" id="{E5362D03-85B3-4742-8D04-69A752D72A49}"/>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5" name="Google Shape;3408;p61">
              <a:extLst>
                <a:ext uri="{FF2B5EF4-FFF2-40B4-BE49-F238E27FC236}">
                  <a16:creationId xmlns:a16="http://schemas.microsoft.com/office/drawing/2014/main" id="{CC358DF6-4714-407D-BB44-9CBAE6EFA513}"/>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6" name="Google Shape;3409;p61">
              <a:extLst>
                <a:ext uri="{FF2B5EF4-FFF2-40B4-BE49-F238E27FC236}">
                  <a16:creationId xmlns:a16="http://schemas.microsoft.com/office/drawing/2014/main" id="{296F3037-1237-49D3-93F6-86423E638933}"/>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pic>
        <p:nvPicPr>
          <p:cNvPr id="217" name="Picture 216">
            <a:extLst>
              <a:ext uri="{FF2B5EF4-FFF2-40B4-BE49-F238E27FC236}">
                <a16:creationId xmlns:a16="http://schemas.microsoft.com/office/drawing/2014/main" id="{37D76019-EF34-40EB-BA22-F2DFE9C3B9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30185" y="256851"/>
            <a:ext cx="2777185" cy="902287"/>
          </a:xfrm>
          <a:prstGeom prst="rect">
            <a:avLst/>
          </a:prstGeom>
        </p:spPr>
      </p:pic>
      <p:sp>
        <p:nvSpPr>
          <p:cNvPr id="218" name="Rectangle 217">
            <a:extLst>
              <a:ext uri="{FF2B5EF4-FFF2-40B4-BE49-F238E27FC236}">
                <a16:creationId xmlns:a16="http://schemas.microsoft.com/office/drawing/2014/main" id="{9AA5A671-E65D-434C-A906-4FAE7F18BA4F}"/>
              </a:ext>
            </a:extLst>
          </p:cNvPr>
          <p:cNvSpPr/>
          <p:nvPr userDrawn="1"/>
        </p:nvSpPr>
        <p:spPr>
          <a:xfrm>
            <a:off x="-795" y="222465"/>
            <a:ext cx="88900" cy="711200"/>
          </a:xfrm>
          <a:prstGeom prst="rect">
            <a:avLst/>
          </a:prstGeom>
          <a:solidFill>
            <a:srgbClr val="2F98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220" name="Group 219">
            <a:extLst>
              <a:ext uri="{FF2B5EF4-FFF2-40B4-BE49-F238E27FC236}">
                <a16:creationId xmlns:a16="http://schemas.microsoft.com/office/drawing/2014/main" id="{5FD6B939-A464-4BE7-81F5-4E77864F0715}"/>
              </a:ext>
            </a:extLst>
          </p:cNvPr>
          <p:cNvGrpSpPr/>
          <p:nvPr userDrawn="1"/>
        </p:nvGrpSpPr>
        <p:grpSpPr>
          <a:xfrm>
            <a:off x="-12700" y="895076"/>
            <a:ext cx="8186738" cy="71438"/>
            <a:chOff x="-12700" y="1035245"/>
            <a:chExt cx="8186738" cy="71438"/>
          </a:xfrm>
          <a:solidFill>
            <a:sysClr val="windowText" lastClr="000000"/>
          </a:solidFill>
        </p:grpSpPr>
        <p:cxnSp>
          <p:nvCxnSpPr>
            <p:cNvPr id="221" name="Straight Connector 220">
              <a:extLst>
                <a:ext uri="{FF2B5EF4-FFF2-40B4-BE49-F238E27FC236}">
                  <a16:creationId xmlns:a16="http://schemas.microsoft.com/office/drawing/2014/main" id="{6CBC33B4-AE41-42B5-8938-7A3B2FED120C}"/>
                </a:ext>
              </a:extLst>
            </p:cNvPr>
            <p:cNvCxnSpPr/>
            <p:nvPr/>
          </p:nvCxnSpPr>
          <p:spPr>
            <a:xfrm>
              <a:off x="-12700" y="1072584"/>
              <a:ext cx="8115300" cy="0"/>
            </a:xfrm>
            <a:prstGeom prst="line">
              <a:avLst/>
            </a:prstGeom>
            <a:grpFill/>
            <a:ln w="6350" cap="flat" cmpd="sng" algn="ctr">
              <a:solidFill>
                <a:srgbClr val="2F98B8"/>
              </a:solidFill>
              <a:prstDash val="solid"/>
              <a:miter lim="800000"/>
            </a:ln>
            <a:effectLst/>
          </p:spPr>
        </p:cxnSp>
        <p:sp>
          <p:nvSpPr>
            <p:cNvPr id="222" name="Oval 221">
              <a:extLst>
                <a:ext uri="{FF2B5EF4-FFF2-40B4-BE49-F238E27FC236}">
                  <a16:creationId xmlns:a16="http://schemas.microsoft.com/office/drawing/2014/main" id="{1D3C1118-9C9F-41C4-AD4A-0C1DAD149C8B}"/>
                </a:ext>
              </a:extLst>
            </p:cNvPr>
            <p:cNvSpPr/>
            <p:nvPr/>
          </p:nvSpPr>
          <p:spPr>
            <a:xfrm>
              <a:off x="8102600" y="1035245"/>
              <a:ext cx="71438" cy="71438"/>
            </a:xfrm>
            <a:prstGeom prst="ellipse">
              <a:avLst/>
            </a:prstGeom>
            <a:solidFill>
              <a:srgbClr val="2F98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224" name="Google Shape;3410;p61">
            <a:extLst>
              <a:ext uri="{FF2B5EF4-FFF2-40B4-BE49-F238E27FC236}">
                <a16:creationId xmlns:a16="http://schemas.microsoft.com/office/drawing/2014/main" id="{A07EA215-C2AD-4BC6-BA61-86C31A093DFC}"/>
              </a:ext>
            </a:extLst>
          </p:cNvPr>
          <p:cNvGrpSpPr/>
          <p:nvPr userDrawn="1"/>
        </p:nvGrpSpPr>
        <p:grpSpPr>
          <a:xfrm>
            <a:off x="6953686" y="6111599"/>
            <a:ext cx="746023" cy="738808"/>
            <a:chOff x="468200" y="1667900"/>
            <a:chExt cx="1085575" cy="1075075"/>
          </a:xfrm>
          <a:solidFill>
            <a:schemeClr val="bg1"/>
          </a:solidFill>
        </p:grpSpPr>
        <p:sp>
          <p:nvSpPr>
            <p:cNvPr id="225" name="Google Shape;3411;p61">
              <a:extLst>
                <a:ext uri="{FF2B5EF4-FFF2-40B4-BE49-F238E27FC236}">
                  <a16:creationId xmlns:a16="http://schemas.microsoft.com/office/drawing/2014/main" id="{83664C3E-F177-4F8E-849A-2BAA42F8B914}"/>
                </a:ext>
              </a:extLst>
            </p:cNvPr>
            <p:cNvSpPr/>
            <p:nvPr/>
          </p:nvSpPr>
          <p:spPr>
            <a:xfrm>
              <a:off x="989100" y="1667900"/>
              <a:ext cx="52125" cy="49725"/>
            </a:xfrm>
            <a:custGeom>
              <a:avLst/>
              <a:gdLst/>
              <a:ahLst/>
              <a:cxnLst/>
              <a:rect l="l" t="t" r="r" b="b"/>
              <a:pathLst>
                <a:path w="2085" h="1989" extrusionOk="0">
                  <a:moveTo>
                    <a:pt x="997" y="1"/>
                  </a:moveTo>
                  <a:cubicBezTo>
                    <a:pt x="489" y="1"/>
                    <a:pt x="0" y="398"/>
                    <a:pt x="0" y="1000"/>
                  </a:cubicBezTo>
                  <a:cubicBezTo>
                    <a:pt x="0" y="1595"/>
                    <a:pt x="488" y="1988"/>
                    <a:pt x="995" y="1988"/>
                  </a:cubicBezTo>
                  <a:cubicBezTo>
                    <a:pt x="1240" y="1988"/>
                    <a:pt x="1490" y="1896"/>
                    <a:pt x="1691" y="1691"/>
                  </a:cubicBezTo>
                  <a:cubicBezTo>
                    <a:pt x="2084" y="1310"/>
                    <a:pt x="2084" y="679"/>
                    <a:pt x="1691" y="298"/>
                  </a:cubicBezTo>
                  <a:cubicBezTo>
                    <a:pt x="1490" y="93"/>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6" name="Google Shape;3412;p61">
              <a:extLst>
                <a:ext uri="{FF2B5EF4-FFF2-40B4-BE49-F238E27FC236}">
                  <a16:creationId xmlns:a16="http://schemas.microsoft.com/office/drawing/2014/main" id="{0A54B5F1-DD81-47B9-8D11-F063D0189F9D}"/>
                </a:ext>
              </a:extLst>
            </p:cNvPr>
            <p:cNvSpPr/>
            <p:nvPr/>
          </p:nvSpPr>
          <p:spPr>
            <a:xfrm>
              <a:off x="1062325" y="1741025"/>
              <a:ext cx="51825" cy="49750"/>
            </a:xfrm>
            <a:custGeom>
              <a:avLst/>
              <a:gdLst/>
              <a:ahLst/>
              <a:cxnLst/>
              <a:rect l="l" t="t" r="r" b="b"/>
              <a:pathLst>
                <a:path w="2073" h="1990" extrusionOk="0">
                  <a:moveTo>
                    <a:pt x="997" y="1"/>
                  </a:moveTo>
                  <a:cubicBezTo>
                    <a:pt x="487" y="1"/>
                    <a:pt x="0" y="396"/>
                    <a:pt x="0" y="992"/>
                  </a:cubicBezTo>
                  <a:cubicBezTo>
                    <a:pt x="0" y="1589"/>
                    <a:pt x="487" y="1989"/>
                    <a:pt x="996" y="1989"/>
                  </a:cubicBezTo>
                  <a:cubicBezTo>
                    <a:pt x="1239" y="1989"/>
                    <a:pt x="1487" y="1899"/>
                    <a:pt x="1691" y="1695"/>
                  </a:cubicBezTo>
                  <a:cubicBezTo>
                    <a:pt x="2072" y="1314"/>
                    <a:pt x="2072" y="683"/>
                    <a:pt x="1691" y="290"/>
                  </a:cubicBezTo>
                  <a:cubicBezTo>
                    <a:pt x="1488"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7" name="Google Shape;3413;p61">
              <a:extLst>
                <a:ext uri="{FF2B5EF4-FFF2-40B4-BE49-F238E27FC236}">
                  <a16:creationId xmlns:a16="http://schemas.microsoft.com/office/drawing/2014/main" id="{2DDB9C9A-4412-4435-B7C3-020B09AD3A79}"/>
                </a:ext>
              </a:extLst>
            </p:cNvPr>
            <p:cNvSpPr/>
            <p:nvPr/>
          </p:nvSpPr>
          <p:spPr>
            <a:xfrm>
              <a:off x="907550" y="1741125"/>
              <a:ext cx="66400" cy="49650"/>
            </a:xfrm>
            <a:custGeom>
              <a:avLst/>
              <a:gdLst/>
              <a:ahLst/>
              <a:cxnLst/>
              <a:rect l="l" t="t" r="r" b="b"/>
              <a:pathLst>
                <a:path w="2656" h="1986" extrusionOk="0">
                  <a:moveTo>
                    <a:pt x="1334" y="0"/>
                  </a:moveTo>
                  <a:cubicBezTo>
                    <a:pt x="453" y="0"/>
                    <a:pt x="0" y="1072"/>
                    <a:pt x="631" y="1691"/>
                  </a:cubicBezTo>
                  <a:cubicBezTo>
                    <a:pt x="822" y="1887"/>
                    <a:pt x="1075" y="1986"/>
                    <a:pt x="1328" y="1986"/>
                  </a:cubicBezTo>
                  <a:cubicBezTo>
                    <a:pt x="1581" y="1986"/>
                    <a:pt x="1834" y="1887"/>
                    <a:pt x="2024" y="1691"/>
                  </a:cubicBezTo>
                  <a:cubicBezTo>
                    <a:pt x="2655" y="1072"/>
                    <a:pt x="2215" y="0"/>
                    <a:pt x="133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8" name="Google Shape;3414;p61">
              <a:extLst>
                <a:ext uri="{FF2B5EF4-FFF2-40B4-BE49-F238E27FC236}">
                  <a16:creationId xmlns:a16="http://schemas.microsoft.com/office/drawing/2014/main" id="{2AFCC6AF-18E6-4CCA-88CE-30711ACFA6C6}"/>
                </a:ext>
              </a:extLst>
            </p:cNvPr>
            <p:cNvSpPr/>
            <p:nvPr/>
          </p:nvSpPr>
          <p:spPr>
            <a:xfrm>
              <a:off x="1135850" y="181455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9" name="Google Shape;3415;p61">
              <a:extLst>
                <a:ext uri="{FF2B5EF4-FFF2-40B4-BE49-F238E27FC236}">
                  <a16:creationId xmlns:a16="http://schemas.microsoft.com/office/drawing/2014/main" id="{48CF6DFE-1845-43D9-9B66-19563E077578}"/>
                </a:ext>
              </a:extLst>
            </p:cNvPr>
            <p:cNvSpPr/>
            <p:nvPr/>
          </p:nvSpPr>
          <p:spPr>
            <a:xfrm>
              <a:off x="1209075" y="1887775"/>
              <a:ext cx="51800" cy="49600"/>
            </a:xfrm>
            <a:custGeom>
              <a:avLst/>
              <a:gdLst/>
              <a:ahLst/>
              <a:cxnLst/>
              <a:rect l="l" t="t" r="r" b="b"/>
              <a:pathLst>
                <a:path w="2072" h="1984" extrusionOk="0">
                  <a:moveTo>
                    <a:pt x="996" y="1"/>
                  </a:moveTo>
                  <a:cubicBezTo>
                    <a:pt x="487" y="1"/>
                    <a:pt x="0" y="395"/>
                    <a:pt x="0" y="992"/>
                  </a:cubicBezTo>
                  <a:cubicBezTo>
                    <a:pt x="0" y="1589"/>
                    <a:pt x="487" y="1984"/>
                    <a:pt x="996" y="1984"/>
                  </a:cubicBezTo>
                  <a:cubicBezTo>
                    <a:pt x="1239" y="1984"/>
                    <a:pt x="1487" y="1894"/>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0" name="Google Shape;3416;p61">
              <a:extLst>
                <a:ext uri="{FF2B5EF4-FFF2-40B4-BE49-F238E27FC236}">
                  <a16:creationId xmlns:a16="http://schemas.microsoft.com/office/drawing/2014/main" id="{18DB76F3-0C9C-4DD9-B65D-F11E8F979A7B}"/>
                </a:ext>
              </a:extLst>
            </p:cNvPr>
            <p:cNvSpPr/>
            <p:nvPr/>
          </p:nvSpPr>
          <p:spPr>
            <a:xfrm>
              <a:off x="1282300" y="1960875"/>
              <a:ext cx="51800" cy="49725"/>
            </a:xfrm>
            <a:custGeom>
              <a:avLst/>
              <a:gdLst/>
              <a:ahLst/>
              <a:cxnLst/>
              <a:rect l="l" t="t" r="r" b="b"/>
              <a:pathLst>
                <a:path w="2072" h="1989" extrusionOk="0">
                  <a:moveTo>
                    <a:pt x="1001" y="0"/>
                  </a:moveTo>
                  <a:cubicBezTo>
                    <a:pt x="492" y="0"/>
                    <a:pt x="0" y="400"/>
                    <a:pt x="0" y="997"/>
                  </a:cubicBezTo>
                  <a:cubicBezTo>
                    <a:pt x="0" y="1594"/>
                    <a:pt x="492" y="1989"/>
                    <a:pt x="1002" y="1989"/>
                  </a:cubicBezTo>
                  <a:cubicBezTo>
                    <a:pt x="1244" y="1989"/>
                    <a:pt x="1491" y="1899"/>
                    <a:pt x="1691" y="1700"/>
                  </a:cubicBezTo>
                  <a:cubicBezTo>
                    <a:pt x="2072" y="1307"/>
                    <a:pt x="2072" y="676"/>
                    <a:pt x="1691" y="295"/>
                  </a:cubicBezTo>
                  <a:cubicBezTo>
                    <a:pt x="1491" y="91"/>
                    <a:pt x="1244"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1" name="Google Shape;3417;p61">
              <a:extLst>
                <a:ext uri="{FF2B5EF4-FFF2-40B4-BE49-F238E27FC236}">
                  <a16:creationId xmlns:a16="http://schemas.microsoft.com/office/drawing/2014/main" id="{5BEEB9E4-C952-4562-BC2A-25D92F1B7E9A}"/>
                </a:ext>
              </a:extLst>
            </p:cNvPr>
            <p:cNvSpPr/>
            <p:nvPr/>
          </p:nvSpPr>
          <p:spPr>
            <a:xfrm>
              <a:off x="1355225" y="2034025"/>
              <a:ext cx="52100" cy="49700"/>
            </a:xfrm>
            <a:custGeom>
              <a:avLst/>
              <a:gdLst/>
              <a:ahLst/>
              <a:cxnLst/>
              <a:rect l="l" t="t" r="r" b="b"/>
              <a:pathLst>
                <a:path w="2084" h="1988" extrusionOk="0">
                  <a:moveTo>
                    <a:pt x="996" y="1"/>
                  </a:moveTo>
                  <a:cubicBezTo>
                    <a:pt x="488" y="1"/>
                    <a:pt x="0" y="397"/>
                    <a:pt x="0" y="1000"/>
                  </a:cubicBezTo>
                  <a:cubicBezTo>
                    <a:pt x="0" y="1594"/>
                    <a:pt x="487" y="1988"/>
                    <a:pt x="995" y="1988"/>
                  </a:cubicBezTo>
                  <a:cubicBezTo>
                    <a:pt x="1240" y="1988"/>
                    <a:pt x="1489" y="1896"/>
                    <a:pt x="1691" y="1691"/>
                  </a:cubicBezTo>
                  <a:cubicBezTo>
                    <a:pt x="2084" y="1310"/>
                    <a:pt x="2084" y="679"/>
                    <a:pt x="1691" y="298"/>
                  </a:cubicBezTo>
                  <a:cubicBezTo>
                    <a:pt x="1490" y="93"/>
                    <a:pt x="1241"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2" name="Google Shape;3418;p61">
              <a:extLst>
                <a:ext uri="{FF2B5EF4-FFF2-40B4-BE49-F238E27FC236}">
                  <a16:creationId xmlns:a16="http://schemas.microsoft.com/office/drawing/2014/main" id="{C87A5449-D657-4966-87BC-A748BFB85F2A}"/>
                </a:ext>
              </a:extLst>
            </p:cNvPr>
            <p:cNvSpPr/>
            <p:nvPr/>
          </p:nvSpPr>
          <p:spPr>
            <a:xfrm>
              <a:off x="1428750" y="2107550"/>
              <a:ext cx="52100" cy="49800"/>
            </a:xfrm>
            <a:custGeom>
              <a:avLst/>
              <a:gdLst/>
              <a:ahLst/>
              <a:cxnLst/>
              <a:rect l="l" t="t" r="r" b="b"/>
              <a:pathLst>
                <a:path w="2084" h="1992" extrusionOk="0">
                  <a:moveTo>
                    <a:pt x="996" y="0"/>
                  </a:moveTo>
                  <a:cubicBezTo>
                    <a:pt x="488" y="0"/>
                    <a:pt x="0" y="397"/>
                    <a:pt x="0" y="1000"/>
                  </a:cubicBezTo>
                  <a:cubicBezTo>
                    <a:pt x="0" y="1597"/>
                    <a:pt x="492" y="1991"/>
                    <a:pt x="1002" y="1991"/>
                  </a:cubicBezTo>
                  <a:cubicBezTo>
                    <a:pt x="1244"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3" name="Google Shape;3419;p61">
              <a:extLst>
                <a:ext uri="{FF2B5EF4-FFF2-40B4-BE49-F238E27FC236}">
                  <a16:creationId xmlns:a16="http://schemas.microsoft.com/office/drawing/2014/main" id="{210A4020-E887-4694-9D0D-A7063B2CBBEB}"/>
                </a:ext>
              </a:extLst>
            </p:cNvPr>
            <p:cNvSpPr/>
            <p:nvPr/>
          </p:nvSpPr>
          <p:spPr>
            <a:xfrm>
              <a:off x="1501950" y="2180750"/>
              <a:ext cx="51825" cy="49650"/>
            </a:xfrm>
            <a:custGeom>
              <a:avLst/>
              <a:gdLst/>
              <a:ahLst/>
              <a:cxnLst/>
              <a:rect l="l" t="t" r="r" b="b"/>
              <a:pathLst>
                <a:path w="2073" h="1986" extrusionOk="0">
                  <a:moveTo>
                    <a:pt x="990" y="1"/>
                  </a:moveTo>
                  <a:cubicBezTo>
                    <a:pt x="483" y="1"/>
                    <a:pt x="1" y="395"/>
                    <a:pt x="1" y="989"/>
                  </a:cubicBezTo>
                  <a:cubicBezTo>
                    <a:pt x="1" y="1586"/>
                    <a:pt x="487" y="1986"/>
                    <a:pt x="997" y="1986"/>
                  </a:cubicBezTo>
                  <a:cubicBezTo>
                    <a:pt x="1240" y="1986"/>
                    <a:pt x="1488" y="1895"/>
                    <a:pt x="1692" y="1691"/>
                  </a:cubicBezTo>
                  <a:cubicBezTo>
                    <a:pt x="2073" y="1310"/>
                    <a:pt x="2073" y="679"/>
                    <a:pt x="1692"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4" name="Google Shape;3420;p61">
              <a:extLst>
                <a:ext uri="{FF2B5EF4-FFF2-40B4-BE49-F238E27FC236}">
                  <a16:creationId xmlns:a16="http://schemas.microsoft.com/office/drawing/2014/main" id="{12141758-057C-48FA-B7F0-FA5B5CB6AA21}"/>
                </a:ext>
              </a:extLst>
            </p:cNvPr>
            <p:cNvSpPr/>
            <p:nvPr/>
          </p:nvSpPr>
          <p:spPr>
            <a:xfrm>
              <a:off x="989100" y="1814250"/>
              <a:ext cx="52125" cy="49600"/>
            </a:xfrm>
            <a:custGeom>
              <a:avLst/>
              <a:gdLst/>
              <a:ahLst/>
              <a:cxnLst/>
              <a:rect l="l" t="t" r="r" b="b"/>
              <a:pathLst>
                <a:path w="2085" h="1984" extrusionOk="0">
                  <a:moveTo>
                    <a:pt x="1002" y="1"/>
                  </a:moveTo>
                  <a:cubicBezTo>
                    <a:pt x="492" y="1"/>
                    <a:pt x="0" y="395"/>
                    <a:pt x="0" y="992"/>
                  </a:cubicBezTo>
                  <a:cubicBezTo>
                    <a:pt x="0" y="1589"/>
                    <a:pt x="492" y="1984"/>
                    <a:pt x="1002" y="1984"/>
                  </a:cubicBezTo>
                  <a:cubicBezTo>
                    <a:pt x="1245" y="1984"/>
                    <a:pt x="1491" y="1895"/>
                    <a:pt x="1691" y="1695"/>
                  </a:cubicBezTo>
                  <a:cubicBezTo>
                    <a:pt x="2084" y="1302"/>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5" name="Google Shape;3421;p61">
              <a:extLst>
                <a:ext uri="{FF2B5EF4-FFF2-40B4-BE49-F238E27FC236}">
                  <a16:creationId xmlns:a16="http://schemas.microsoft.com/office/drawing/2014/main" id="{E56DF5D6-F555-449A-A800-CBE3F4934DA5}"/>
                </a:ext>
              </a:extLst>
            </p:cNvPr>
            <p:cNvSpPr/>
            <p:nvPr/>
          </p:nvSpPr>
          <p:spPr>
            <a:xfrm>
              <a:off x="1062925" y="1887775"/>
              <a:ext cx="51800" cy="49600"/>
            </a:xfrm>
            <a:custGeom>
              <a:avLst/>
              <a:gdLst/>
              <a:ahLst/>
              <a:cxnLst/>
              <a:rect l="l" t="t" r="r" b="b"/>
              <a:pathLst>
                <a:path w="2072" h="1984" extrusionOk="0">
                  <a:moveTo>
                    <a:pt x="997" y="1"/>
                  </a:moveTo>
                  <a:cubicBezTo>
                    <a:pt x="487" y="1"/>
                    <a:pt x="0" y="395"/>
                    <a:pt x="0" y="992"/>
                  </a:cubicBezTo>
                  <a:cubicBezTo>
                    <a:pt x="0" y="1589"/>
                    <a:pt x="487" y="1984"/>
                    <a:pt x="997" y="1984"/>
                  </a:cubicBezTo>
                  <a:cubicBezTo>
                    <a:pt x="1239" y="1984"/>
                    <a:pt x="1487" y="1894"/>
                    <a:pt x="1691" y="1695"/>
                  </a:cubicBezTo>
                  <a:cubicBezTo>
                    <a:pt x="2072" y="1302"/>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6" name="Google Shape;3422;p61">
              <a:extLst>
                <a:ext uri="{FF2B5EF4-FFF2-40B4-BE49-F238E27FC236}">
                  <a16:creationId xmlns:a16="http://schemas.microsoft.com/office/drawing/2014/main" id="{EFB7B2EE-042D-44D7-A613-9D65BFD34DEF}"/>
                </a:ext>
              </a:extLst>
            </p:cNvPr>
            <p:cNvSpPr/>
            <p:nvPr/>
          </p:nvSpPr>
          <p:spPr>
            <a:xfrm>
              <a:off x="1135850" y="1961000"/>
              <a:ext cx="52100" cy="49600"/>
            </a:xfrm>
            <a:custGeom>
              <a:avLst/>
              <a:gdLst/>
              <a:ahLst/>
              <a:cxnLst/>
              <a:rect l="l" t="t" r="r" b="b"/>
              <a:pathLst>
                <a:path w="2084" h="1984" extrusionOk="0">
                  <a:moveTo>
                    <a:pt x="1002" y="1"/>
                  </a:moveTo>
                  <a:cubicBezTo>
                    <a:pt x="492" y="1"/>
                    <a:pt x="0" y="395"/>
                    <a:pt x="0" y="992"/>
                  </a:cubicBezTo>
                  <a:cubicBezTo>
                    <a:pt x="0" y="1589"/>
                    <a:pt x="492" y="1984"/>
                    <a:pt x="1002" y="1984"/>
                  </a:cubicBezTo>
                  <a:cubicBezTo>
                    <a:pt x="1245" y="1984"/>
                    <a:pt x="1491" y="1894"/>
                    <a:pt x="1691" y="1695"/>
                  </a:cubicBezTo>
                  <a:cubicBezTo>
                    <a:pt x="2084" y="1302"/>
                    <a:pt x="2084" y="671"/>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7" name="Google Shape;3423;p61">
              <a:extLst>
                <a:ext uri="{FF2B5EF4-FFF2-40B4-BE49-F238E27FC236}">
                  <a16:creationId xmlns:a16="http://schemas.microsoft.com/office/drawing/2014/main" id="{22108FBA-294D-48D3-9F0D-97318EC7F27A}"/>
                </a:ext>
              </a:extLst>
            </p:cNvPr>
            <p:cNvSpPr/>
            <p:nvPr/>
          </p:nvSpPr>
          <p:spPr>
            <a:xfrm>
              <a:off x="1209075" y="2034025"/>
              <a:ext cx="51800" cy="49700"/>
            </a:xfrm>
            <a:custGeom>
              <a:avLst/>
              <a:gdLst/>
              <a:ahLst/>
              <a:cxnLst/>
              <a:rect l="l" t="t" r="r" b="b"/>
              <a:pathLst>
                <a:path w="2072" h="1988" extrusionOk="0">
                  <a:moveTo>
                    <a:pt x="991" y="1"/>
                  </a:moveTo>
                  <a:cubicBezTo>
                    <a:pt x="483" y="1"/>
                    <a:pt x="0" y="397"/>
                    <a:pt x="0" y="1000"/>
                  </a:cubicBezTo>
                  <a:cubicBezTo>
                    <a:pt x="0" y="1594"/>
                    <a:pt x="482" y="1988"/>
                    <a:pt x="989" y="1988"/>
                  </a:cubicBezTo>
                  <a:cubicBezTo>
                    <a:pt x="1234" y="1988"/>
                    <a:pt x="1485" y="1896"/>
                    <a:pt x="1691" y="1691"/>
                  </a:cubicBezTo>
                  <a:cubicBezTo>
                    <a:pt x="2072" y="1310"/>
                    <a:pt x="2072" y="679"/>
                    <a:pt x="1691" y="298"/>
                  </a:cubicBezTo>
                  <a:cubicBezTo>
                    <a:pt x="1486" y="93"/>
                    <a:pt x="1236" y="1"/>
                    <a:pt x="99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8" name="Google Shape;3424;p61">
              <a:extLst>
                <a:ext uri="{FF2B5EF4-FFF2-40B4-BE49-F238E27FC236}">
                  <a16:creationId xmlns:a16="http://schemas.microsoft.com/office/drawing/2014/main" id="{570732AA-7006-48A9-9D01-378F3921F707}"/>
                </a:ext>
              </a:extLst>
            </p:cNvPr>
            <p:cNvSpPr/>
            <p:nvPr/>
          </p:nvSpPr>
          <p:spPr>
            <a:xfrm>
              <a:off x="1282300" y="2107250"/>
              <a:ext cx="51800" cy="49700"/>
            </a:xfrm>
            <a:custGeom>
              <a:avLst/>
              <a:gdLst/>
              <a:ahLst/>
              <a:cxnLst/>
              <a:rect l="l" t="t" r="r" b="b"/>
              <a:pathLst>
                <a:path w="2072" h="1988" extrusionOk="0">
                  <a:moveTo>
                    <a:pt x="995" y="0"/>
                  </a:moveTo>
                  <a:cubicBezTo>
                    <a:pt x="487" y="0"/>
                    <a:pt x="0" y="394"/>
                    <a:pt x="0" y="988"/>
                  </a:cubicBezTo>
                  <a:cubicBezTo>
                    <a:pt x="0" y="1591"/>
                    <a:pt x="488" y="1988"/>
                    <a:pt x="996" y="1988"/>
                  </a:cubicBezTo>
                  <a:cubicBezTo>
                    <a:pt x="1241" y="1988"/>
                    <a:pt x="1490" y="1896"/>
                    <a:pt x="1691" y="1691"/>
                  </a:cubicBezTo>
                  <a:cubicBezTo>
                    <a:pt x="2072" y="1310"/>
                    <a:pt x="2072" y="679"/>
                    <a:pt x="1691" y="298"/>
                  </a:cubicBezTo>
                  <a:cubicBezTo>
                    <a:pt x="1489" y="92"/>
                    <a:pt x="1240" y="0"/>
                    <a:pt x="99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9" name="Google Shape;3425;p61">
              <a:extLst>
                <a:ext uri="{FF2B5EF4-FFF2-40B4-BE49-F238E27FC236}">
                  <a16:creationId xmlns:a16="http://schemas.microsoft.com/office/drawing/2014/main" id="{0F1C56E1-979E-4C27-8C6F-8E8B09B84DE7}"/>
                </a:ext>
              </a:extLst>
            </p:cNvPr>
            <p:cNvSpPr/>
            <p:nvPr/>
          </p:nvSpPr>
          <p:spPr>
            <a:xfrm>
              <a:off x="1355525" y="2180750"/>
              <a:ext cx="52100" cy="49725"/>
            </a:xfrm>
            <a:custGeom>
              <a:avLst/>
              <a:gdLst/>
              <a:ahLst/>
              <a:cxnLst/>
              <a:rect l="l" t="t" r="r" b="b"/>
              <a:pathLst>
                <a:path w="2084" h="1989" extrusionOk="0">
                  <a:moveTo>
                    <a:pt x="998" y="1"/>
                  </a:moveTo>
                  <a:cubicBezTo>
                    <a:pt x="487" y="1"/>
                    <a:pt x="0" y="395"/>
                    <a:pt x="0" y="989"/>
                  </a:cubicBezTo>
                  <a:cubicBezTo>
                    <a:pt x="0" y="1592"/>
                    <a:pt x="488" y="1988"/>
                    <a:pt x="1000" y="1988"/>
                  </a:cubicBezTo>
                  <a:cubicBezTo>
                    <a:pt x="1246" y="1988"/>
                    <a:pt x="1498" y="1896"/>
                    <a:pt x="1703" y="1691"/>
                  </a:cubicBezTo>
                  <a:cubicBezTo>
                    <a:pt x="2084" y="1310"/>
                    <a:pt x="2084" y="679"/>
                    <a:pt x="1703" y="298"/>
                  </a:cubicBezTo>
                  <a:cubicBezTo>
                    <a:pt x="1497" y="93"/>
                    <a:pt x="1245" y="1"/>
                    <a:pt x="99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0" name="Google Shape;3426;p61">
              <a:extLst>
                <a:ext uri="{FF2B5EF4-FFF2-40B4-BE49-F238E27FC236}">
                  <a16:creationId xmlns:a16="http://schemas.microsoft.com/office/drawing/2014/main" id="{5B5A656B-DAFD-4994-957A-361F387A8943}"/>
                </a:ext>
              </a:extLst>
            </p:cNvPr>
            <p:cNvSpPr/>
            <p:nvPr/>
          </p:nvSpPr>
          <p:spPr>
            <a:xfrm>
              <a:off x="1428750" y="22539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1" name="Google Shape;3427;p61">
              <a:extLst>
                <a:ext uri="{FF2B5EF4-FFF2-40B4-BE49-F238E27FC236}">
                  <a16:creationId xmlns:a16="http://schemas.microsoft.com/office/drawing/2014/main" id="{BFFA8D26-02F8-4A81-AE49-38EB4A439812}"/>
                </a:ext>
              </a:extLst>
            </p:cNvPr>
            <p:cNvSpPr/>
            <p:nvPr/>
          </p:nvSpPr>
          <p:spPr>
            <a:xfrm>
              <a:off x="842650" y="181455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02"/>
                    <a:pt x="2072" y="671"/>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2" name="Google Shape;3428;p61">
              <a:extLst>
                <a:ext uri="{FF2B5EF4-FFF2-40B4-BE49-F238E27FC236}">
                  <a16:creationId xmlns:a16="http://schemas.microsoft.com/office/drawing/2014/main" id="{FCD9BE6A-F273-4E51-BD0E-D70D66360CE3}"/>
                </a:ext>
              </a:extLst>
            </p:cNvPr>
            <p:cNvSpPr/>
            <p:nvPr/>
          </p:nvSpPr>
          <p:spPr>
            <a:xfrm>
              <a:off x="915575" y="1887575"/>
              <a:ext cx="49725" cy="49725"/>
            </a:xfrm>
            <a:custGeom>
              <a:avLst/>
              <a:gdLst/>
              <a:ahLst/>
              <a:cxnLst/>
              <a:rect l="l" t="t" r="r" b="b"/>
              <a:pathLst>
                <a:path w="1989" h="1989" extrusionOk="0">
                  <a:moveTo>
                    <a:pt x="1001" y="0"/>
                  </a:moveTo>
                  <a:cubicBezTo>
                    <a:pt x="453" y="0"/>
                    <a:pt x="1" y="453"/>
                    <a:pt x="1" y="1000"/>
                  </a:cubicBezTo>
                  <a:cubicBezTo>
                    <a:pt x="1" y="1536"/>
                    <a:pt x="453" y="1988"/>
                    <a:pt x="1001" y="1988"/>
                  </a:cubicBezTo>
                  <a:cubicBezTo>
                    <a:pt x="1548" y="1988"/>
                    <a:pt x="1989" y="1536"/>
                    <a:pt x="1989" y="1000"/>
                  </a:cubicBezTo>
                  <a:cubicBezTo>
                    <a:pt x="1989" y="453"/>
                    <a:pt x="1548" y="0"/>
                    <a:pt x="10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3" name="Google Shape;3429;p61">
              <a:extLst>
                <a:ext uri="{FF2B5EF4-FFF2-40B4-BE49-F238E27FC236}">
                  <a16:creationId xmlns:a16="http://schemas.microsoft.com/office/drawing/2014/main" id="{DC5E1996-243E-4DFF-A8B4-8BC738169441}"/>
                </a:ext>
              </a:extLst>
            </p:cNvPr>
            <p:cNvSpPr/>
            <p:nvPr/>
          </p:nvSpPr>
          <p:spPr>
            <a:xfrm>
              <a:off x="761100" y="1887575"/>
              <a:ext cx="66400" cy="49650"/>
            </a:xfrm>
            <a:custGeom>
              <a:avLst/>
              <a:gdLst/>
              <a:ahLst/>
              <a:cxnLst/>
              <a:rect l="l" t="t" r="r" b="b"/>
              <a:pathLst>
                <a:path w="2656" h="1986" extrusionOk="0">
                  <a:moveTo>
                    <a:pt x="1322" y="0"/>
                  </a:moveTo>
                  <a:cubicBezTo>
                    <a:pt x="441" y="0"/>
                    <a:pt x="0" y="1072"/>
                    <a:pt x="619" y="1691"/>
                  </a:cubicBezTo>
                  <a:cubicBezTo>
                    <a:pt x="816" y="1887"/>
                    <a:pt x="1072" y="1985"/>
                    <a:pt x="1326" y="1985"/>
                  </a:cubicBezTo>
                  <a:cubicBezTo>
                    <a:pt x="1581" y="1985"/>
                    <a:pt x="1834" y="1887"/>
                    <a:pt x="2024" y="1691"/>
                  </a:cubicBezTo>
                  <a:cubicBezTo>
                    <a:pt x="2655" y="1072"/>
                    <a:pt x="2203" y="0"/>
                    <a:pt x="13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4" name="Google Shape;3430;p61">
              <a:extLst>
                <a:ext uri="{FF2B5EF4-FFF2-40B4-BE49-F238E27FC236}">
                  <a16:creationId xmlns:a16="http://schemas.microsoft.com/office/drawing/2014/main" id="{72ADA6CF-9CB5-4CC3-A964-343983715F1F}"/>
                </a:ext>
              </a:extLst>
            </p:cNvPr>
            <p:cNvSpPr/>
            <p:nvPr/>
          </p:nvSpPr>
          <p:spPr>
            <a:xfrm>
              <a:off x="989400" y="196130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2"/>
                    <a:pt x="2072" y="671"/>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5" name="Google Shape;3431;p61">
              <a:extLst>
                <a:ext uri="{FF2B5EF4-FFF2-40B4-BE49-F238E27FC236}">
                  <a16:creationId xmlns:a16="http://schemas.microsoft.com/office/drawing/2014/main" id="{C91831DC-AE26-4369-A85E-9C279D05D38A}"/>
                </a:ext>
              </a:extLst>
            </p:cNvPr>
            <p:cNvSpPr/>
            <p:nvPr/>
          </p:nvSpPr>
          <p:spPr>
            <a:xfrm>
              <a:off x="1062625" y="2034325"/>
              <a:ext cx="51800" cy="49625"/>
            </a:xfrm>
            <a:custGeom>
              <a:avLst/>
              <a:gdLst/>
              <a:ahLst/>
              <a:cxnLst/>
              <a:rect l="l" t="t" r="r" b="b"/>
              <a:pathLst>
                <a:path w="2072" h="1985" extrusionOk="0">
                  <a:moveTo>
                    <a:pt x="986" y="0"/>
                  </a:moveTo>
                  <a:cubicBezTo>
                    <a:pt x="482" y="0"/>
                    <a:pt x="0" y="394"/>
                    <a:pt x="0" y="988"/>
                  </a:cubicBezTo>
                  <a:cubicBezTo>
                    <a:pt x="0" y="1585"/>
                    <a:pt x="486" y="1985"/>
                    <a:pt x="993" y="1985"/>
                  </a:cubicBezTo>
                  <a:cubicBezTo>
                    <a:pt x="1234" y="1985"/>
                    <a:pt x="1479" y="1894"/>
                    <a:pt x="1679" y="1691"/>
                  </a:cubicBezTo>
                  <a:cubicBezTo>
                    <a:pt x="2072" y="1310"/>
                    <a:pt x="2072" y="678"/>
                    <a:pt x="1679" y="297"/>
                  </a:cubicBezTo>
                  <a:cubicBezTo>
                    <a:pt x="1477" y="92"/>
                    <a:pt x="1229" y="0"/>
                    <a:pt x="98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6" name="Google Shape;3432;p61">
              <a:extLst>
                <a:ext uri="{FF2B5EF4-FFF2-40B4-BE49-F238E27FC236}">
                  <a16:creationId xmlns:a16="http://schemas.microsoft.com/office/drawing/2014/main" id="{EFD612B3-310E-456B-A7ED-29603F87996F}"/>
                </a:ext>
              </a:extLst>
            </p:cNvPr>
            <p:cNvSpPr/>
            <p:nvPr/>
          </p:nvSpPr>
          <p:spPr>
            <a:xfrm>
              <a:off x="1135550" y="2107450"/>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13"/>
                    <a:pt x="2084" y="682"/>
                    <a:pt x="1691" y="290"/>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7" name="Google Shape;3433;p61">
              <a:extLst>
                <a:ext uri="{FF2B5EF4-FFF2-40B4-BE49-F238E27FC236}">
                  <a16:creationId xmlns:a16="http://schemas.microsoft.com/office/drawing/2014/main" id="{A762A0D5-B240-48B1-B6AA-2258142529AC}"/>
                </a:ext>
              </a:extLst>
            </p:cNvPr>
            <p:cNvSpPr/>
            <p:nvPr/>
          </p:nvSpPr>
          <p:spPr>
            <a:xfrm>
              <a:off x="1208775" y="2180675"/>
              <a:ext cx="51800" cy="49600"/>
            </a:xfrm>
            <a:custGeom>
              <a:avLst/>
              <a:gdLst/>
              <a:ahLst/>
              <a:cxnLst/>
              <a:rect l="l" t="t" r="r" b="b"/>
              <a:pathLst>
                <a:path w="2072" h="1984" extrusionOk="0">
                  <a:moveTo>
                    <a:pt x="997" y="0"/>
                  </a:moveTo>
                  <a:cubicBezTo>
                    <a:pt x="487" y="0"/>
                    <a:pt x="0" y="395"/>
                    <a:pt x="0" y="992"/>
                  </a:cubicBezTo>
                  <a:cubicBezTo>
                    <a:pt x="0" y="1589"/>
                    <a:pt x="487" y="1984"/>
                    <a:pt x="997" y="1984"/>
                  </a:cubicBezTo>
                  <a:cubicBezTo>
                    <a:pt x="1239" y="1984"/>
                    <a:pt x="1487" y="1894"/>
                    <a:pt x="1691" y="1694"/>
                  </a:cubicBezTo>
                  <a:cubicBezTo>
                    <a:pt x="2072" y="1301"/>
                    <a:pt x="2072" y="682"/>
                    <a:pt x="1691" y="289"/>
                  </a:cubicBezTo>
                  <a:cubicBezTo>
                    <a:pt x="1487"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8" name="Google Shape;3434;p61">
              <a:extLst>
                <a:ext uri="{FF2B5EF4-FFF2-40B4-BE49-F238E27FC236}">
                  <a16:creationId xmlns:a16="http://schemas.microsoft.com/office/drawing/2014/main" id="{C512D611-4EBD-43EF-896D-C3D6B33B49AE}"/>
                </a:ext>
              </a:extLst>
            </p:cNvPr>
            <p:cNvSpPr/>
            <p:nvPr/>
          </p:nvSpPr>
          <p:spPr>
            <a:xfrm>
              <a:off x="1282300" y="2254200"/>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01"/>
                    <a:pt x="2084" y="682"/>
                    <a:pt x="1691" y="289"/>
                  </a:cubicBezTo>
                  <a:cubicBezTo>
                    <a:pt x="1491" y="90"/>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9" name="Google Shape;3435;p61">
              <a:extLst>
                <a:ext uri="{FF2B5EF4-FFF2-40B4-BE49-F238E27FC236}">
                  <a16:creationId xmlns:a16="http://schemas.microsoft.com/office/drawing/2014/main" id="{59CF6A53-0A06-4920-A2C7-8D378288EC71}"/>
                </a:ext>
              </a:extLst>
            </p:cNvPr>
            <p:cNvSpPr/>
            <p:nvPr/>
          </p:nvSpPr>
          <p:spPr>
            <a:xfrm>
              <a:off x="1355525" y="2327275"/>
              <a:ext cx="51800" cy="49750"/>
            </a:xfrm>
            <a:custGeom>
              <a:avLst/>
              <a:gdLst/>
              <a:ahLst/>
              <a:cxnLst/>
              <a:rect l="l" t="t" r="r" b="b"/>
              <a:pathLst>
                <a:path w="2072" h="1990" extrusionOk="0">
                  <a:moveTo>
                    <a:pt x="996" y="1"/>
                  </a:moveTo>
                  <a:cubicBezTo>
                    <a:pt x="486" y="1"/>
                    <a:pt x="0" y="401"/>
                    <a:pt x="0" y="998"/>
                  </a:cubicBezTo>
                  <a:cubicBezTo>
                    <a:pt x="0" y="1595"/>
                    <a:pt x="486" y="1989"/>
                    <a:pt x="996" y="1989"/>
                  </a:cubicBezTo>
                  <a:cubicBezTo>
                    <a:pt x="1239" y="1989"/>
                    <a:pt x="1487" y="1900"/>
                    <a:pt x="1691" y="1700"/>
                  </a:cubicBezTo>
                  <a:cubicBezTo>
                    <a:pt x="2072" y="1307"/>
                    <a:pt x="2072" y="676"/>
                    <a:pt x="1691" y="295"/>
                  </a:cubicBezTo>
                  <a:cubicBezTo>
                    <a:pt x="1487" y="92"/>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0" name="Google Shape;3436;p61">
              <a:extLst>
                <a:ext uri="{FF2B5EF4-FFF2-40B4-BE49-F238E27FC236}">
                  <a16:creationId xmlns:a16="http://schemas.microsoft.com/office/drawing/2014/main" id="{44CDC77B-4B4C-4A30-B632-00F195D38A0F}"/>
                </a:ext>
              </a:extLst>
            </p:cNvPr>
            <p:cNvSpPr/>
            <p:nvPr/>
          </p:nvSpPr>
          <p:spPr>
            <a:xfrm>
              <a:off x="842650" y="1960700"/>
              <a:ext cx="51825" cy="49600"/>
            </a:xfrm>
            <a:custGeom>
              <a:avLst/>
              <a:gdLst/>
              <a:ahLst/>
              <a:cxnLst/>
              <a:rect l="l" t="t" r="r" b="b"/>
              <a:pathLst>
                <a:path w="2073" h="1984" extrusionOk="0">
                  <a:moveTo>
                    <a:pt x="997" y="1"/>
                  </a:moveTo>
                  <a:cubicBezTo>
                    <a:pt x="487" y="1"/>
                    <a:pt x="1" y="395"/>
                    <a:pt x="1" y="992"/>
                  </a:cubicBezTo>
                  <a:cubicBezTo>
                    <a:pt x="1" y="1589"/>
                    <a:pt x="487" y="1984"/>
                    <a:pt x="997" y="1984"/>
                  </a:cubicBezTo>
                  <a:cubicBezTo>
                    <a:pt x="1240" y="1984"/>
                    <a:pt x="1488" y="1894"/>
                    <a:pt x="1691" y="1695"/>
                  </a:cubicBezTo>
                  <a:cubicBezTo>
                    <a:pt x="2072" y="1314"/>
                    <a:pt x="2072" y="683"/>
                    <a:pt x="1691" y="290"/>
                  </a:cubicBezTo>
                  <a:cubicBezTo>
                    <a:pt x="1488" y="90"/>
                    <a:pt x="1240"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1" name="Google Shape;3437;p61">
              <a:extLst>
                <a:ext uri="{FF2B5EF4-FFF2-40B4-BE49-F238E27FC236}">
                  <a16:creationId xmlns:a16="http://schemas.microsoft.com/office/drawing/2014/main" id="{9E4159C2-EF5F-4E25-9370-3855D199CA18}"/>
                </a:ext>
              </a:extLst>
            </p:cNvPr>
            <p:cNvSpPr/>
            <p:nvPr/>
          </p:nvSpPr>
          <p:spPr>
            <a:xfrm>
              <a:off x="916175" y="2034325"/>
              <a:ext cx="51825" cy="49625"/>
            </a:xfrm>
            <a:custGeom>
              <a:avLst/>
              <a:gdLst/>
              <a:ahLst/>
              <a:cxnLst/>
              <a:rect l="l" t="t" r="r" b="b"/>
              <a:pathLst>
                <a:path w="2073" h="1985" extrusionOk="0">
                  <a:moveTo>
                    <a:pt x="990" y="0"/>
                  </a:moveTo>
                  <a:cubicBezTo>
                    <a:pt x="482" y="0"/>
                    <a:pt x="0" y="394"/>
                    <a:pt x="0" y="988"/>
                  </a:cubicBezTo>
                  <a:cubicBezTo>
                    <a:pt x="0" y="1585"/>
                    <a:pt x="487" y="1985"/>
                    <a:pt x="996" y="1985"/>
                  </a:cubicBezTo>
                  <a:cubicBezTo>
                    <a:pt x="1239" y="1985"/>
                    <a:pt x="1488" y="1894"/>
                    <a:pt x="1691" y="1691"/>
                  </a:cubicBezTo>
                  <a:cubicBezTo>
                    <a:pt x="2072" y="1310"/>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2" name="Google Shape;3438;p61">
              <a:extLst>
                <a:ext uri="{FF2B5EF4-FFF2-40B4-BE49-F238E27FC236}">
                  <a16:creationId xmlns:a16="http://schemas.microsoft.com/office/drawing/2014/main" id="{1C3939E0-3C48-4C23-A913-77CD8299EC84}"/>
                </a:ext>
              </a:extLst>
            </p:cNvPr>
            <p:cNvSpPr/>
            <p:nvPr/>
          </p:nvSpPr>
          <p:spPr>
            <a:xfrm>
              <a:off x="989400" y="2107450"/>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13"/>
                    <a:pt x="2072" y="682"/>
                    <a:pt x="1691" y="290"/>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3" name="Google Shape;3439;p61">
              <a:extLst>
                <a:ext uri="{FF2B5EF4-FFF2-40B4-BE49-F238E27FC236}">
                  <a16:creationId xmlns:a16="http://schemas.microsoft.com/office/drawing/2014/main" id="{B5411671-1D13-44E9-A69F-6105E0AAEDEA}"/>
                </a:ext>
              </a:extLst>
            </p:cNvPr>
            <p:cNvSpPr/>
            <p:nvPr/>
          </p:nvSpPr>
          <p:spPr>
            <a:xfrm>
              <a:off x="1062325" y="2180675"/>
              <a:ext cx="52100" cy="49600"/>
            </a:xfrm>
            <a:custGeom>
              <a:avLst/>
              <a:gdLst/>
              <a:ahLst/>
              <a:cxnLst/>
              <a:rect l="l" t="t" r="r" b="b"/>
              <a:pathLst>
                <a:path w="2084" h="1984" extrusionOk="0">
                  <a:moveTo>
                    <a:pt x="1002" y="0"/>
                  </a:moveTo>
                  <a:cubicBezTo>
                    <a:pt x="492" y="0"/>
                    <a:pt x="0" y="395"/>
                    <a:pt x="0" y="992"/>
                  </a:cubicBezTo>
                  <a:cubicBezTo>
                    <a:pt x="0" y="1589"/>
                    <a:pt x="492" y="1984"/>
                    <a:pt x="1002" y="1984"/>
                  </a:cubicBezTo>
                  <a:cubicBezTo>
                    <a:pt x="1245" y="1984"/>
                    <a:pt x="1491" y="1894"/>
                    <a:pt x="1691" y="1694"/>
                  </a:cubicBezTo>
                  <a:cubicBezTo>
                    <a:pt x="2084" y="1301"/>
                    <a:pt x="2084" y="670"/>
                    <a:pt x="1691" y="289"/>
                  </a:cubicBezTo>
                  <a:cubicBezTo>
                    <a:pt x="1491"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4" name="Google Shape;3440;p61">
              <a:extLst>
                <a:ext uri="{FF2B5EF4-FFF2-40B4-BE49-F238E27FC236}">
                  <a16:creationId xmlns:a16="http://schemas.microsoft.com/office/drawing/2014/main" id="{0193296C-2700-4549-BF0B-350065BD3DC0}"/>
                </a:ext>
              </a:extLst>
            </p:cNvPr>
            <p:cNvSpPr/>
            <p:nvPr/>
          </p:nvSpPr>
          <p:spPr>
            <a:xfrm>
              <a:off x="1135550" y="2253700"/>
              <a:ext cx="52100" cy="49800"/>
            </a:xfrm>
            <a:custGeom>
              <a:avLst/>
              <a:gdLst/>
              <a:ahLst/>
              <a:cxnLst/>
              <a:rect l="l" t="t" r="r" b="b"/>
              <a:pathLst>
                <a:path w="2084" h="1992" extrusionOk="0">
                  <a:moveTo>
                    <a:pt x="996" y="0"/>
                  </a:moveTo>
                  <a:cubicBezTo>
                    <a:pt x="489" y="0"/>
                    <a:pt x="0" y="397"/>
                    <a:pt x="0" y="1000"/>
                  </a:cubicBezTo>
                  <a:cubicBezTo>
                    <a:pt x="0" y="1597"/>
                    <a:pt x="492" y="1991"/>
                    <a:pt x="1002" y="1991"/>
                  </a:cubicBezTo>
                  <a:cubicBezTo>
                    <a:pt x="1245" y="1991"/>
                    <a:pt x="1491" y="1902"/>
                    <a:pt x="1691" y="1702"/>
                  </a:cubicBezTo>
                  <a:cubicBezTo>
                    <a:pt x="2084" y="1309"/>
                    <a:pt x="2084"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5" name="Google Shape;3441;p61">
              <a:extLst>
                <a:ext uri="{FF2B5EF4-FFF2-40B4-BE49-F238E27FC236}">
                  <a16:creationId xmlns:a16="http://schemas.microsoft.com/office/drawing/2014/main" id="{3A3392C8-BA93-4877-B51A-A5D36F1CB70C}"/>
                </a:ext>
              </a:extLst>
            </p:cNvPr>
            <p:cNvSpPr/>
            <p:nvPr/>
          </p:nvSpPr>
          <p:spPr>
            <a:xfrm>
              <a:off x="1209075" y="2327275"/>
              <a:ext cx="52100" cy="49750"/>
            </a:xfrm>
            <a:custGeom>
              <a:avLst/>
              <a:gdLst/>
              <a:ahLst/>
              <a:cxnLst/>
              <a:rect l="l" t="t" r="r" b="b"/>
              <a:pathLst>
                <a:path w="2084" h="1990" extrusionOk="0">
                  <a:moveTo>
                    <a:pt x="1001" y="1"/>
                  </a:moveTo>
                  <a:cubicBezTo>
                    <a:pt x="492" y="1"/>
                    <a:pt x="0" y="401"/>
                    <a:pt x="0" y="998"/>
                  </a:cubicBezTo>
                  <a:cubicBezTo>
                    <a:pt x="0" y="1595"/>
                    <a:pt x="492" y="1989"/>
                    <a:pt x="1002" y="1989"/>
                  </a:cubicBezTo>
                  <a:cubicBezTo>
                    <a:pt x="1244" y="1989"/>
                    <a:pt x="1491" y="1900"/>
                    <a:pt x="1691" y="1700"/>
                  </a:cubicBezTo>
                  <a:cubicBezTo>
                    <a:pt x="2084" y="1307"/>
                    <a:pt x="2084" y="676"/>
                    <a:pt x="1691" y="295"/>
                  </a:cubicBezTo>
                  <a:cubicBezTo>
                    <a:pt x="1491" y="92"/>
                    <a:pt x="1244" y="1"/>
                    <a:pt x="1001"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6" name="Google Shape;3442;p61">
              <a:extLst>
                <a:ext uri="{FF2B5EF4-FFF2-40B4-BE49-F238E27FC236}">
                  <a16:creationId xmlns:a16="http://schemas.microsoft.com/office/drawing/2014/main" id="{12A0DEB6-8C82-4C44-88B8-5DD747314359}"/>
                </a:ext>
              </a:extLst>
            </p:cNvPr>
            <p:cNvSpPr/>
            <p:nvPr/>
          </p:nvSpPr>
          <p:spPr>
            <a:xfrm>
              <a:off x="1282300" y="2400450"/>
              <a:ext cx="51800" cy="49800"/>
            </a:xfrm>
            <a:custGeom>
              <a:avLst/>
              <a:gdLst/>
              <a:ahLst/>
              <a:cxnLst/>
              <a:rect l="l" t="t" r="r" b="b"/>
              <a:pathLst>
                <a:path w="2072" h="1992" extrusionOk="0">
                  <a:moveTo>
                    <a:pt x="996" y="0"/>
                  </a:moveTo>
                  <a:cubicBezTo>
                    <a:pt x="488" y="0"/>
                    <a:pt x="0" y="397"/>
                    <a:pt x="0" y="1000"/>
                  </a:cubicBezTo>
                  <a:cubicBezTo>
                    <a:pt x="0" y="1597"/>
                    <a:pt x="492" y="1991"/>
                    <a:pt x="1002" y="1991"/>
                  </a:cubicBezTo>
                  <a:cubicBezTo>
                    <a:pt x="1244" y="1991"/>
                    <a:pt x="1491" y="1902"/>
                    <a:pt x="1691" y="1702"/>
                  </a:cubicBezTo>
                  <a:cubicBezTo>
                    <a:pt x="2072" y="1309"/>
                    <a:pt x="2072" y="678"/>
                    <a:pt x="1691" y="297"/>
                  </a:cubicBezTo>
                  <a:cubicBezTo>
                    <a:pt x="1490" y="92"/>
                    <a:pt x="1241" y="0"/>
                    <a:pt x="99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7" name="Google Shape;3443;p61">
              <a:extLst>
                <a:ext uri="{FF2B5EF4-FFF2-40B4-BE49-F238E27FC236}">
                  <a16:creationId xmlns:a16="http://schemas.microsoft.com/office/drawing/2014/main" id="{4ACB8AE6-0717-4F1E-865A-C1A4E449675D}"/>
                </a:ext>
              </a:extLst>
            </p:cNvPr>
            <p:cNvSpPr/>
            <p:nvPr/>
          </p:nvSpPr>
          <p:spPr>
            <a:xfrm>
              <a:off x="696200" y="1960700"/>
              <a:ext cx="52125" cy="49800"/>
            </a:xfrm>
            <a:custGeom>
              <a:avLst/>
              <a:gdLst/>
              <a:ahLst/>
              <a:cxnLst/>
              <a:rect l="l" t="t" r="r" b="b"/>
              <a:pathLst>
                <a:path w="2085" h="1992" extrusionOk="0">
                  <a:moveTo>
                    <a:pt x="1002" y="1"/>
                  </a:moveTo>
                  <a:cubicBezTo>
                    <a:pt x="493" y="1"/>
                    <a:pt x="1" y="395"/>
                    <a:pt x="1" y="992"/>
                  </a:cubicBezTo>
                  <a:cubicBezTo>
                    <a:pt x="1" y="1595"/>
                    <a:pt x="489" y="1992"/>
                    <a:pt x="997" y="1992"/>
                  </a:cubicBezTo>
                  <a:cubicBezTo>
                    <a:pt x="1241" y="1992"/>
                    <a:pt x="1490" y="1900"/>
                    <a:pt x="1691" y="1695"/>
                  </a:cubicBezTo>
                  <a:cubicBezTo>
                    <a:pt x="2084" y="1314"/>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8" name="Google Shape;3444;p61">
              <a:extLst>
                <a:ext uri="{FF2B5EF4-FFF2-40B4-BE49-F238E27FC236}">
                  <a16:creationId xmlns:a16="http://schemas.microsoft.com/office/drawing/2014/main" id="{AE873CF9-7723-4974-8512-3D4493513F35}"/>
                </a:ext>
              </a:extLst>
            </p:cNvPr>
            <p:cNvSpPr/>
            <p:nvPr/>
          </p:nvSpPr>
          <p:spPr>
            <a:xfrm>
              <a:off x="769425" y="2033925"/>
              <a:ext cx="52125" cy="49600"/>
            </a:xfrm>
            <a:custGeom>
              <a:avLst/>
              <a:gdLst/>
              <a:ahLst/>
              <a:cxnLst/>
              <a:rect l="l" t="t" r="r" b="b"/>
              <a:pathLst>
                <a:path w="2085" h="1984" extrusionOk="0">
                  <a:moveTo>
                    <a:pt x="1002" y="1"/>
                  </a:moveTo>
                  <a:cubicBezTo>
                    <a:pt x="492" y="1"/>
                    <a:pt x="1" y="395"/>
                    <a:pt x="1" y="992"/>
                  </a:cubicBezTo>
                  <a:cubicBezTo>
                    <a:pt x="1" y="1589"/>
                    <a:pt x="492" y="1984"/>
                    <a:pt x="1002" y="1984"/>
                  </a:cubicBezTo>
                  <a:cubicBezTo>
                    <a:pt x="1245" y="1984"/>
                    <a:pt x="1492" y="1894"/>
                    <a:pt x="1691" y="1695"/>
                  </a:cubicBezTo>
                  <a:cubicBezTo>
                    <a:pt x="2084" y="1302"/>
                    <a:pt x="2084" y="683"/>
                    <a:pt x="1691" y="290"/>
                  </a:cubicBezTo>
                  <a:cubicBezTo>
                    <a:pt x="1492"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9" name="Google Shape;3445;p61">
              <a:extLst>
                <a:ext uri="{FF2B5EF4-FFF2-40B4-BE49-F238E27FC236}">
                  <a16:creationId xmlns:a16="http://schemas.microsoft.com/office/drawing/2014/main" id="{0F4BAE20-7D3D-4BF3-856A-EC542C58B86D}"/>
                </a:ext>
              </a:extLst>
            </p:cNvPr>
            <p:cNvSpPr/>
            <p:nvPr/>
          </p:nvSpPr>
          <p:spPr>
            <a:xfrm>
              <a:off x="614650" y="2034000"/>
              <a:ext cx="66400" cy="49450"/>
            </a:xfrm>
            <a:custGeom>
              <a:avLst/>
              <a:gdLst/>
              <a:ahLst/>
              <a:cxnLst/>
              <a:rect l="l" t="t" r="r" b="b"/>
              <a:pathLst>
                <a:path w="2656" h="1978" extrusionOk="0">
                  <a:moveTo>
                    <a:pt x="1334" y="1"/>
                  </a:moveTo>
                  <a:cubicBezTo>
                    <a:pt x="453" y="1"/>
                    <a:pt x="0" y="1061"/>
                    <a:pt x="631" y="1692"/>
                  </a:cubicBezTo>
                  <a:cubicBezTo>
                    <a:pt x="822" y="1882"/>
                    <a:pt x="1075" y="1977"/>
                    <a:pt x="1329" y="1977"/>
                  </a:cubicBezTo>
                  <a:cubicBezTo>
                    <a:pt x="1584" y="1977"/>
                    <a:pt x="1840" y="1882"/>
                    <a:pt x="2036" y="1692"/>
                  </a:cubicBezTo>
                  <a:cubicBezTo>
                    <a:pt x="2656" y="1061"/>
                    <a:pt x="2215" y="1"/>
                    <a:pt x="1334"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0" name="Google Shape;3446;p61">
              <a:extLst>
                <a:ext uri="{FF2B5EF4-FFF2-40B4-BE49-F238E27FC236}">
                  <a16:creationId xmlns:a16="http://schemas.microsoft.com/office/drawing/2014/main" id="{B6E8DA85-661B-4B85-8932-F8C70BF7011A}"/>
                </a:ext>
              </a:extLst>
            </p:cNvPr>
            <p:cNvSpPr/>
            <p:nvPr/>
          </p:nvSpPr>
          <p:spPr>
            <a:xfrm>
              <a:off x="842950" y="2107450"/>
              <a:ext cx="52125" cy="49600"/>
            </a:xfrm>
            <a:custGeom>
              <a:avLst/>
              <a:gdLst/>
              <a:ahLst/>
              <a:cxnLst/>
              <a:rect l="l" t="t" r="r" b="b"/>
              <a:pathLst>
                <a:path w="2085" h="1984" extrusionOk="0">
                  <a:moveTo>
                    <a:pt x="1002" y="0"/>
                  </a:moveTo>
                  <a:cubicBezTo>
                    <a:pt x="492" y="0"/>
                    <a:pt x="1" y="395"/>
                    <a:pt x="1" y="992"/>
                  </a:cubicBezTo>
                  <a:cubicBezTo>
                    <a:pt x="1" y="1589"/>
                    <a:pt x="492" y="1984"/>
                    <a:pt x="1002" y="1984"/>
                  </a:cubicBezTo>
                  <a:cubicBezTo>
                    <a:pt x="1245" y="1984"/>
                    <a:pt x="1492" y="1894"/>
                    <a:pt x="1691" y="1694"/>
                  </a:cubicBezTo>
                  <a:cubicBezTo>
                    <a:pt x="2084" y="1302"/>
                    <a:pt x="2084" y="682"/>
                    <a:pt x="1691" y="290"/>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1" name="Google Shape;3447;p61">
              <a:extLst>
                <a:ext uri="{FF2B5EF4-FFF2-40B4-BE49-F238E27FC236}">
                  <a16:creationId xmlns:a16="http://schemas.microsoft.com/office/drawing/2014/main" id="{C2BBFBF1-0566-4741-B49E-B0F017D682E6}"/>
                </a:ext>
              </a:extLst>
            </p:cNvPr>
            <p:cNvSpPr/>
            <p:nvPr/>
          </p:nvSpPr>
          <p:spPr>
            <a:xfrm>
              <a:off x="916175" y="2180675"/>
              <a:ext cx="51825" cy="49600"/>
            </a:xfrm>
            <a:custGeom>
              <a:avLst/>
              <a:gdLst/>
              <a:ahLst/>
              <a:cxnLst/>
              <a:rect l="l" t="t" r="r" b="b"/>
              <a:pathLst>
                <a:path w="2073" h="1984" extrusionOk="0">
                  <a:moveTo>
                    <a:pt x="997" y="0"/>
                  </a:moveTo>
                  <a:cubicBezTo>
                    <a:pt x="487" y="0"/>
                    <a:pt x="0" y="395"/>
                    <a:pt x="0" y="992"/>
                  </a:cubicBezTo>
                  <a:cubicBezTo>
                    <a:pt x="0" y="1589"/>
                    <a:pt x="487" y="1984"/>
                    <a:pt x="997" y="1984"/>
                  </a:cubicBezTo>
                  <a:cubicBezTo>
                    <a:pt x="1239" y="1984"/>
                    <a:pt x="1488" y="1894"/>
                    <a:pt x="1691" y="1694"/>
                  </a:cubicBezTo>
                  <a:cubicBezTo>
                    <a:pt x="2072" y="1301"/>
                    <a:pt x="2072" y="670"/>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2" name="Google Shape;3448;p61">
              <a:extLst>
                <a:ext uri="{FF2B5EF4-FFF2-40B4-BE49-F238E27FC236}">
                  <a16:creationId xmlns:a16="http://schemas.microsoft.com/office/drawing/2014/main" id="{2F145425-63DB-4715-9FCF-B19D68343192}"/>
                </a:ext>
              </a:extLst>
            </p:cNvPr>
            <p:cNvSpPr/>
            <p:nvPr/>
          </p:nvSpPr>
          <p:spPr>
            <a:xfrm>
              <a:off x="989400" y="2253700"/>
              <a:ext cx="51825" cy="49800"/>
            </a:xfrm>
            <a:custGeom>
              <a:avLst/>
              <a:gdLst/>
              <a:ahLst/>
              <a:cxnLst/>
              <a:rect l="l" t="t" r="r" b="b"/>
              <a:pathLst>
                <a:path w="2073" h="1992" extrusionOk="0">
                  <a:moveTo>
                    <a:pt x="991" y="0"/>
                  </a:moveTo>
                  <a:cubicBezTo>
                    <a:pt x="483" y="0"/>
                    <a:pt x="0" y="397"/>
                    <a:pt x="0" y="1000"/>
                  </a:cubicBezTo>
                  <a:cubicBezTo>
                    <a:pt x="0" y="1597"/>
                    <a:pt x="487" y="1991"/>
                    <a:pt x="997" y="1991"/>
                  </a:cubicBezTo>
                  <a:cubicBezTo>
                    <a:pt x="1239" y="1991"/>
                    <a:pt x="1488" y="1902"/>
                    <a:pt x="1691" y="1702"/>
                  </a:cubicBezTo>
                  <a:cubicBezTo>
                    <a:pt x="2072" y="1309"/>
                    <a:pt x="2072" y="678"/>
                    <a:pt x="1691" y="297"/>
                  </a:cubicBezTo>
                  <a:cubicBezTo>
                    <a:pt x="1486" y="92"/>
                    <a:pt x="1236" y="0"/>
                    <a:pt x="99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3" name="Google Shape;3449;p61">
              <a:extLst>
                <a:ext uri="{FF2B5EF4-FFF2-40B4-BE49-F238E27FC236}">
                  <a16:creationId xmlns:a16="http://schemas.microsoft.com/office/drawing/2014/main" id="{73D599C9-DF4B-43A5-822D-6B7D5A1BA767}"/>
                </a:ext>
              </a:extLst>
            </p:cNvPr>
            <p:cNvSpPr/>
            <p:nvPr/>
          </p:nvSpPr>
          <p:spPr>
            <a:xfrm>
              <a:off x="1062625" y="2326825"/>
              <a:ext cx="51800" cy="49600"/>
            </a:xfrm>
            <a:custGeom>
              <a:avLst/>
              <a:gdLst/>
              <a:ahLst/>
              <a:cxnLst/>
              <a:rect l="l" t="t" r="r" b="b"/>
              <a:pathLst>
                <a:path w="2072" h="1984" extrusionOk="0">
                  <a:moveTo>
                    <a:pt x="993" y="0"/>
                  </a:moveTo>
                  <a:cubicBezTo>
                    <a:pt x="487" y="0"/>
                    <a:pt x="0" y="395"/>
                    <a:pt x="0" y="992"/>
                  </a:cubicBezTo>
                  <a:cubicBezTo>
                    <a:pt x="0" y="1589"/>
                    <a:pt x="487" y="1983"/>
                    <a:pt x="993" y="1983"/>
                  </a:cubicBezTo>
                  <a:cubicBezTo>
                    <a:pt x="1234" y="1983"/>
                    <a:pt x="1479" y="1894"/>
                    <a:pt x="1679" y="1694"/>
                  </a:cubicBezTo>
                  <a:cubicBezTo>
                    <a:pt x="2072" y="1313"/>
                    <a:pt x="2072" y="682"/>
                    <a:pt x="1679" y="289"/>
                  </a:cubicBezTo>
                  <a:cubicBezTo>
                    <a:pt x="1479" y="90"/>
                    <a:pt x="1234" y="0"/>
                    <a:pt x="9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4" name="Google Shape;3450;p61">
              <a:extLst>
                <a:ext uri="{FF2B5EF4-FFF2-40B4-BE49-F238E27FC236}">
                  <a16:creationId xmlns:a16="http://schemas.microsoft.com/office/drawing/2014/main" id="{8D080DF2-6600-4474-AA12-94424B1D30C9}"/>
                </a:ext>
              </a:extLst>
            </p:cNvPr>
            <p:cNvSpPr/>
            <p:nvPr/>
          </p:nvSpPr>
          <p:spPr>
            <a:xfrm>
              <a:off x="1135850" y="2400450"/>
              <a:ext cx="52100" cy="49800"/>
            </a:xfrm>
            <a:custGeom>
              <a:avLst/>
              <a:gdLst/>
              <a:ahLst/>
              <a:cxnLst/>
              <a:rect l="l" t="t" r="r" b="b"/>
              <a:pathLst>
                <a:path w="2084" h="1992" extrusionOk="0">
                  <a:moveTo>
                    <a:pt x="1000" y="0"/>
                  </a:moveTo>
                  <a:cubicBezTo>
                    <a:pt x="489" y="0"/>
                    <a:pt x="0" y="397"/>
                    <a:pt x="0" y="1000"/>
                  </a:cubicBezTo>
                  <a:cubicBezTo>
                    <a:pt x="0" y="1597"/>
                    <a:pt x="492" y="1991"/>
                    <a:pt x="1006" y="1991"/>
                  </a:cubicBezTo>
                  <a:cubicBezTo>
                    <a:pt x="1250" y="1991"/>
                    <a:pt x="1499" y="1902"/>
                    <a:pt x="1703" y="1702"/>
                  </a:cubicBezTo>
                  <a:cubicBezTo>
                    <a:pt x="2084" y="1309"/>
                    <a:pt x="2084" y="678"/>
                    <a:pt x="1703" y="297"/>
                  </a:cubicBezTo>
                  <a:cubicBezTo>
                    <a:pt x="1498" y="92"/>
                    <a:pt x="1246"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5" name="Google Shape;3451;p61">
              <a:extLst>
                <a:ext uri="{FF2B5EF4-FFF2-40B4-BE49-F238E27FC236}">
                  <a16:creationId xmlns:a16="http://schemas.microsoft.com/office/drawing/2014/main" id="{6B4B0428-6331-42C0-A744-DA870DCC7D09}"/>
                </a:ext>
              </a:extLst>
            </p:cNvPr>
            <p:cNvSpPr/>
            <p:nvPr/>
          </p:nvSpPr>
          <p:spPr>
            <a:xfrm>
              <a:off x="1209075" y="2473575"/>
              <a:ext cx="52100" cy="49600"/>
            </a:xfrm>
            <a:custGeom>
              <a:avLst/>
              <a:gdLst/>
              <a:ahLst/>
              <a:cxnLst/>
              <a:rect l="l" t="t" r="r" b="b"/>
              <a:pathLst>
                <a:path w="2084" h="1984" extrusionOk="0">
                  <a:moveTo>
                    <a:pt x="1002" y="0"/>
                  </a:moveTo>
                  <a:cubicBezTo>
                    <a:pt x="492" y="0"/>
                    <a:pt x="0" y="395"/>
                    <a:pt x="0" y="992"/>
                  </a:cubicBezTo>
                  <a:cubicBezTo>
                    <a:pt x="0" y="1589"/>
                    <a:pt x="492" y="1983"/>
                    <a:pt x="1002" y="1983"/>
                  </a:cubicBezTo>
                  <a:cubicBezTo>
                    <a:pt x="1244" y="1983"/>
                    <a:pt x="1491" y="1894"/>
                    <a:pt x="1691" y="1694"/>
                  </a:cubicBezTo>
                  <a:cubicBezTo>
                    <a:pt x="2084" y="1313"/>
                    <a:pt x="2084" y="682"/>
                    <a:pt x="1691" y="289"/>
                  </a:cubicBezTo>
                  <a:cubicBezTo>
                    <a:pt x="1491" y="89"/>
                    <a:pt x="1244"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6" name="Google Shape;3452;p61">
              <a:extLst>
                <a:ext uri="{FF2B5EF4-FFF2-40B4-BE49-F238E27FC236}">
                  <a16:creationId xmlns:a16="http://schemas.microsoft.com/office/drawing/2014/main" id="{16B2BEA1-AFF4-465C-AD1A-382F9D7DAE8C}"/>
                </a:ext>
              </a:extLst>
            </p:cNvPr>
            <p:cNvSpPr/>
            <p:nvPr/>
          </p:nvSpPr>
          <p:spPr>
            <a:xfrm>
              <a:off x="696200" y="2107025"/>
              <a:ext cx="52125" cy="49725"/>
            </a:xfrm>
            <a:custGeom>
              <a:avLst/>
              <a:gdLst/>
              <a:ahLst/>
              <a:cxnLst/>
              <a:rect l="l" t="t" r="r" b="b"/>
              <a:pathLst>
                <a:path w="2085" h="1989" extrusionOk="0">
                  <a:moveTo>
                    <a:pt x="1002" y="0"/>
                  </a:moveTo>
                  <a:cubicBezTo>
                    <a:pt x="492" y="0"/>
                    <a:pt x="1" y="400"/>
                    <a:pt x="1" y="997"/>
                  </a:cubicBezTo>
                  <a:cubicBezTo>
                    <a:pt x="1" y="1594"/>
                    <a:pt x="493" y="1989"/>
                    <a:pt x="1002" y="1989"/>
                  </a:cubicBezTo>
                  <a:cubicBezTo>
                    <a:pt x="1245" y="1989"/>
                    <a:pt x="1492" y="1899"/>
                    <a:pt x="1691" y="1700"/>
                  </a:cubicBezTo>
                  <a:cubicBezTo>
                    <a:pt x="2084" y="1307"/>
                    <a:pt x="2084" y="676"/>
                    <a:pt x="1691" y="295"/>
                  </a:cubicBezTo>
                  <a:cubicBezTo>
                    <a:pt x="1492" y="91"/>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7" name="Google Shape;3453;p61">
              <a:extLst>
                <a:ext uri="{FF2B5EF4-FFF2-40B4-BE49-F238E27FC236}">
                  <a16:creationId xmlns:a16="http://schemas.microsoft.com/office/drawing/2014/main" id="{09AEF775-7714-4E24-BF41-CC2501A0C41C}"/>
                </a:ext>
              </a:extLst>
            </p:cNvPr>
            <p:cNvSpPr/>
            <p:nvPr/>
          </p:nvSpPr>
          <p:spPr>
            <a:xfrm>
              <a:off x="769725" y="2180675"/>
              <a:ext cx="52125" cy="49600"/>
            </a:xfrm>
            <a:custGeom>
              <a:avLst/>
              <a:gdLst/>
              <a:ahLst/>
              <a:cxnLst/>
              <a:rect l="l" t="t" r="r" b="b"/>
              <a:pathLst>
                <a:path w="2085" h="1984" extrusionOk="0">
                  <a:moveTo>
                    <a:pt x="1006" y="0"/>
                  </a:moveTo>
                  <a:cubicBezTo>
                    <a:pt x="492" y="0"/>
                    <a:pt x="1" y="395"/>
                    <a:pt x="1" y="992"/>
                  </a:cubicBezTo>
                  <a:cubicBezTo>
                    <a:pt x="1" y="1589"/>
                    <a:pt x="492" y="1984"/>
                    <a:pt x="1006" y="1984"/>
                  </a:cubicBezTo>
                  <a:cubicBezTo>
                    <a:pt x="1250" y="1984"/>
                    <a:pt x="1500" y="1894"/>
                    <a:pt x="1703" y="1694"/>
                  </a:cubicBezTo>
                  <a:cubicBezTo>
                    <a:pt x="2084" y="1301"/>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8" name="Google Shape;3454;p61">
              <a:extLst>
                <a:ext uri="{FF2B5EF4-FFF2-40B4-BE49-F238E27FC236}">
                  <a16:creationId xmlns:a16="http://schemas.microsoft.com/office/drawing/2014/main" id="{C2ED7A7E-5C7A-4793-8982-F0BD7E6CF366}"/>
                </a:ext>
              </a:extLst>
            </p:cNvPr>
            <p:cNvSpPr/>
            <p:nvPr/>
          </p:nvSpPr>
          <p:spPr>
            <a:xfrm>
              <a:off x="842950" y="2253700"/>
              <a:ext cx="52125" cy="49800"/>
            </a:xfrm>
            <a:custGeom>
              <a:avLst/>
              <a:gdLst/>
              <a:ahLst/>
              <a:cxnLst/>
              <a:rect l="l" t="t" r="r" b="b"/>
              <a:pathLst>
                <a:path w="2085" h="1992" extrusionOk="0">
                  <a:moveTo>
                    <a:pt x="997" y="0"/>
                  </a:moveTo>
                  <a:cubicBezTo>
                    <a:pt x="489" y="0"/>
                    <a:pt x="1" y="397"/>
                    <a:pt x="1" y="1000"/>
                  </a:cubicBezTo>
                  <a:cubicBezTo>
                    <a:pt x="1" y="1597"/>
                    <a:pt x="492" y="1991"/>
                    <a:pt x="1002" y="1991"/>
                  </a:cubicBezTo>
                  <a:cubicBezTo>
                    <a:pt x="1245" y="1991"/>
                    <a:pt x="1492" y="1902"/>
                    <a:pt x="1691" y="1702"/>
                  </a:cubicBezTo>
                  <a:cubicBezTo>
                    <a:pt x="2084" y="1309"/>
                    <a:pt x="2084" y="678"/>
                    <a:pt x="1691" y="297"/>
                  </a:cubicBezTo>
                  <a:cubicBezTo>
                    <a:pt x="1490" y="92"/>
                    <a:pt x="1241"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9" name="Google Shape;3455;p61">
              <a:extLst>
                <a:ext uri="{FF2B5EF4-FFF2-40B4-BE49-F238E27FC236}">
                  <a16:creationId xmlns:a16="http://schemas.microsoft.com/office/drawing/2014/main" id="{B034CAC1-39A5-470B-B0CB-7BEC344D57B4}"/>
                </a:ext>
              </a:extLst>
            </p:cNvPr>
            <p:cNvSpPr/>
            <p:nvPr/>
          </p:nvSpPr>
          <p:spPr>
            <a:xfrm>
              <a:off x="916175" y="2326825"/>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13"/>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0" name="Google Shape;3456;p61">
              <a:extLst>
                <a:ext uri="{FF2B5EF4-FFF2-40B4-BE49-F238E27FC236}">
                  <a16:creationId xmlns:a16="http://schemas.microsoft.com/office/drawing/2014/main" id="{DCDE5398-A7AB-421F-8A92-A48F9C14F93A}"/>
                </a:ext>
              </a:extLst>
            </p:cNvPr>
            <p:cNvSpPr/>
            <p:nvPr/>
          </p:nvSpPr>
          <p:spPr>
            <a:xfrm>
              <a:off x="989400" y="2400050"/>
              <a:ext cx="51825" cy="49600"/>
            </a:xfrm>
            <a:custGeom>
              <a:avLst/>
              <a:gdLst/>
              <a:ahLst/>
              <a:cxnLst/>
              <a:rect l="l" t="t" r="r" b="b"/>
              <a:pathLst>
                <a:path w="2073" h="1984" extrusionOk="0">
                  <a:moveTo>
                    <a:pt x="997" y="0"/>
                  </a:moveTo>
                  <a:cubicBezTo>
                    <a:pt x="487" y="0"/>
                    <a:pt x="0" y="395"/>
                    <a:pt x="0" y="992"/>
                  </a:cubicBezTo>
                  <a:cubicBezTo>
                    <a:pt x="0" y="1589"/>
                    <a:pt x="487" y="1983"/>
                    <a:pt x="997" y="1983"/>
                  </a:cubicBezTo>
                  <a:cubicBezTo>
                    <a:pt x="1239" y="1983"/>
                    <a:pt x="1488" y="1894"/>
                    <a:pt x="1691" y="1694"/>
                  </a:cubicBezTo>
                  <a:cubicBezTo>
                    <a:pt x="2072" y="1301"/>
                    <a:pt x="2072" y="682"/>
                    <a:pt x="1691" y="289"/>
                  </a:cubicBezTo>
                  <a:cubicBezTo>
                    <a:pt x="1488" y="90"/>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1" name="Google Shape;3457;p61">
              <a:extLst>
                <a:ext uri="{FF2B5EF4-FFF2-40B4-BE49-F238E27FC236}">
                  <a16:creationId xmlns:a16="http://schemas.microsoft.com/office/drawing/2014/main" id="{3A81DC61-D0CC-4DF1-A00B-A2E48EF496BD}"/>
                </a:ext>
              </a:extLst>
            </p:cNvPr>
            <p:cNvSpPr/>
            <p:nvPr/>
          </p:nvSpPr>
          <p:spPr>
            <a:xfrm>
              <a:off x="1062925" y="2473575"/>
              <a:ext cx="51800" cy="49600"/>
            </a:xfrm>
            <a:custGeom>
              <a:avLst/>
              <a:gdLst/>
              <a:ahLst/>
              <a:cxnLst/>
              <a:rect l="l" t="t" r="r" b="b"/>
              <a:pathLst>
                <a:path w="2072" h="1984" extrusionOk="0">
                  <a:moveTo>
                    <a:pt x="997" y="0"/>
                  </a:moveTo>
                  <a:cubicBezTo>
                    <a:pt x="487" y="0"/>
                    <a:pt x="0" y="395"/>
                    <a:pt x="0" y="992"/>
                  </a:cubicBezTo>
                  <a:cubicBezTo>
                    <a:pt x="0" y="1589"/>
                    <a:pt x="487" y="1983"/>
                    <a:pt x="997" y="1983"/>
                  </a:cubicBezTo>
                  <a:cubicBezTo>
                    <a:pt x="1239" y="1983"/>
                    <a:pt x="1487" y="1894"/>
                    <a:pt x="1691" y="1694"/>
                  </a:cubicBezTo>
                  <a:cubicBezTo>
                    <a:pt x="2072" y="1313"/>
                    <a:pt x="2072" y="682"/>
                    <a:pt x="1691" y="289"/>
                  </a:cubicBezTo>
                  <a:cubicBezTo>
                    <a:pt x="1487" y="89"/>
                    <a:pt x="1239"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2" name="Google Shape;3458;p61">
              <a:extLst>
                <a:ext uri="{FF2B5EF4-FFF2-40B4-BE49-F238E27FC236}">
                  <a16:creationId xmlns:a16="http://schemas.microsoft.com/office/drawing/2014/main" id="{18848AAB-D774-4FC3-B9D3-9FDB77128189}"/>
                </a:ext>
              </a:extLst>
            </p:cNvPr>
            <p:cNvSpPr/>
            <p:nvPr/>
          </p:nvSpPr>
          <p:spPr>
            <a:xfrm>
              <a:off x="1136150" y="2546775"/>
              <a:ext cx="51800" cy="49625"/>
            </a:xfrm>
            <a:custGeom>
              <a:avLst/>
              <a:gdLst/>
              <a:ahLst/>
              <a:cxnLst/>
              <a:rect l="l" t="t" r="r" b="b"/>
              <a:pathLst>
                <a:path w="2072" h="1985" extrusionOk="0">
                  <a:moveTo>
                    <a:pt x="996" y="1"/>
                  </a:moveTo>
                  <a:cubicBezTo>
                    <a:pt x="487" y="1"/>
                    <a:pt x="0" y="396"/>
                    <a:pt x="0" y="993"/>
                  </a:cubicBezTo>
                  <a:cubicBezTo>
                    <a:pt x="0" y="1589"/>
                    <a:pt x="487" y="1984"/>
                    <a:pt x="996" y="1984"/>
                  </a:cubicBezTo>
                  <a:cubicBezTo>
                    <a:pt x="1239" y="1984"/>
                    <a:pt x="1487" y="1895"/>
                    <a:pt x="1691" y="1695"/>
                  </a:cubicBezTo>
                  <a:cubicBezTo>
                    <a:pt x="2072" y="1302"/>
                    <a:pt x="2072" y="683"/>
                    <a:pt x="1691" y="290"/>
                  </a:cubicBezTo>
                  <a:cubicBezTo>
                    <a:pt x="1487" y="90"/>
                    <a:pt x="1239" y="1"/>
                    <a:pt x="99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3" name="Google Shape;3459;p61">
              <a:extLst>
                <a:ext uri="{FF2B5EF4-FFF2-40B4-BE49-F238E27FC236}">
                  <a16:creationId xmlns:a16="http://schemas.microsoft.com/office/drawing/2014/main" id="{69013B4D-CD7A-44F3-82E3-9A46268A56E7}"/>
                </a:ext>
              </a:extLst>
            </p:cNvPr>
            <p:cNvSpPr/>
            <p:nvPr/>
          </p:nvSpPr>
          <p:spPr>
            <a:xfrm>
              <a:off x="549750" y="2107250"/>
              <a:ext cx="52125" cy="49800"/>
            </a:xfrm>
            <a:custGeom>
              <a:avLst/>
              <a:gdLst/>
              <a:ahLst/>
              <a:cxnLst/>
              <a:rect l="l" t="t" r="r" b="b"/>
              <a:pathLst>
                <a:path w="2085" h="1992" extrusionOk="0">
                  <a:moveTo>
                    <a:pt x="997" y="1"/>
                  </a:moveTo>
                  <a:cubicBezTo>
                    <a:pt x="489" y="1"/>
                    <a:pt x="1" y="397"/>
                    <a:pt x="1" y="1000"/>
                  </a:cubicBezTo>
                  <a:cubicBezTo>
                    <a:pt x="1" y="1597"/>
                    <a:pt x="493" y="1992"/>
                    <a:pt x="1002" y="1992"/>
                  </a:cubicBezTo>
                  <a:cubicBezTo>
                    <a:pt x="1245" y="1992"/>
                    <a:pt x="1492" y="1902"/>
                    <a:pt x="1692" y="1702"/>
                  </a:cubicBezTo>
                  <a:cubicBezTo>
                    <a:pt x="2084" y="1310"/>
                    <a:pt x="2084" y="679"/>
                    <a:pt x="1692" y="298"/>
                  </a:cubicBezTo>
                  <a:cubicBezTo>
                    <a:pt x="1490" y="92"/>
                    <a:pt x="1241"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4" name="Google Shape;3460;p61">
              <a:extLst>
                <a:ext uri="{FF2B5EF4-FFF2-40B4-BE49-F238E27FC236}">
                  <a16:creationId xmlns:a16="http://schemas.microsoft.com/office/drawing/2014/main" id="{09DBE77B-3CDB-4C34-9B73-E9DF70B289DD}"/>
                </a:ext>
              </a:extLst>
            </p:cNvPr>
            <p:cNvSpPr/>
            <p:nvPr/>
          </p:nvSpPr>
          <p:spPr>
            <a:xfrm>
              <a:off x="622975" y="2180475"/>
              <a:ext cx="51825" cy="49700"/>
            </a:xfrm>
            <a:custGeom>
              <a:avLst/>
              <a:gdLst/>
              <a:ahLst/>
              <a:cxnLst/>
              <a:rect l="l" t="t" r="r" b="b"/>
              <a:pathLst>
                <a:path w="2073" h="1988" extrusionOk="0">
                  <a:moveTo>
                    <a:pt x="990" y="0"/>
                  </a:moveTo>
                  <a:cubicBezTo>
                    <a:pt x="483" y="0"/>
                    <a:pt x="1" y="394"/>
                    <a:pt x="1" y="988"/>
                  </a:cubicBezTo>
                  <a:cubicBezTo>
                    <a:pt x="1" y="1591"/>
                    <a:pt x="484" y="1987"/>
                    <a:pt x="992" y="1987"/>
                  </a:cubicBezTo>
                  <a:cubicBezTo>
                    <a:pt x="1236" y="1987"/>
                    <a:pt x="1486" y="1896"/>
                    <a:pt x="1691" y="1690"/>
                  </a:cubicBezTo>
                  <a:cubicBezTo>
                    <a:pt x="2072" y="1309"/>
                    <a:pt x="2072" y="678"/>
                    <a:pt x="1691" y="297"/>
                  </a:cubicBezTo>
                  <a:cubicBezTo>
                    <a:pt x="1486" y="92"/>
                    <a:pt x="1235" y="0"/>
                    <a:pt x="99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5" name="Google Shape;3461;p61">
              <a:extLst>
                <a:ext uri="{FF2B5EF4-FFF2-40B4-BE49-F238E27FC236}">
                  <a16:creationId xmlns:a16="http://schemas.microsoft.com/office/drawing/2014/main" id="{FD80BE81-FCA5-4F2F-94F6-1A16DE62E46A}"/>
                </a:ext>
              </a:extLst>
            </p:cNvPr>
            <p:cNvSpPr/>
            <p:nvPr/>
          </p:nvSpPr>
          <p:spPr>
            <a:xfrm>
              <a:off x="468200" y="2180450"/>
              <a:ext cx="66400" cy="49675"/>
            </a:xfrm>
            <a:custGeom>
              <a:avLst/>
              <a:gdLst/>
              <a:ahLst/>
              <a:cxnLst/>
              <a:rect l="l" t="t" r="r" b="b"/>
              <a:pathLst>
                <a:path w="2656" h="1987" extrusionOk="0">
                  <a:moveTo>
                    <a:pt x="1322" y="1"/>
                  </a:moveTo>
                  <a:cubicBezTo>
                    <a:pt x="441" y="1"/>
                    <a:pt x="1" y="1072"/>
                    <a:pt x="632" y="1691"/>
                  </a:cubicBezTo>
                  <a:cubicBezTo>
                    <a:pt x="822" y="1888"/>
                    <a:pt x="1075" y="1986"/>
                    <a:pt x="1328" y="1986"/>
                  </a:cubicBezTo>
                  <a:cubicBezTo>
                    <a:pt x="1581" y="1986"/>
                    <a:pt x="1834" y="1888"/>
                    <a:pt x="2025" y="1691"/>
                  </a:cubicBezTo>
                  <a:cubicBezTo>
                    <a:pt x="2656" y="1072"/>
                    <a:pt x="2203" y="1"/>
                    <a:pt x="132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6" name="Google Shape;3462;p61">
              <a:extLst>
                <a:ext uri="{FF2B5EF4-FFF2-40B4-BE49-F238E27FC236}">
                  <a16:creationId xmlns:a16="http://schemas.microsoft.com/office/drawing/2014/main" id="{A7453E20-1778-48BA-AB61-CB782A9ED320}"/>
                </a:ext>
              </a:extLst>
            </p:cNvPr>
            <p:cNvSpPr/>
            <p:nvPr/>
          </p:nvSpPr>
          <p:spPr>
            <a:xfrm>
              <a:off x="696500" y="2253975"/>
              <a:ext cx="51825" cy="49725"/>
            </a:xfrm>
            <a:custGeom>
              <a:avLst/>
              <a:gdLst/>
              <a:ahLst/>
              <a:cxnLst/>
              <a:rect l="l" t="t" r="r" b="b"/>
              <a:pathLst>
                <a:path w="2073" h="1989" extrusionOk="0">
                  <a:moveTo>
                    <a:pt x="990" y="1"/>
                  </a:moveTo>
                  <a:cubicBezTo>
                    <a:pt x="482" y="1"/>
                    <a:pt x="1" y="395"/>
                    <a:pt x="1" y="989"/>
                  </a:cubicBezTo>
                  <a:cubicBezTo>
                    <a:pt x="1" y="1592"/>
                    <a:pt x="484" y="1988"/>
                    <a:pt x="991" y="1988"/>
                  </a:cubicBezTo>
                  <a:cubicBezTo>
                    <a:pt x="1236" y="1988"/>
                    <a:pt x="1486" y="1896"/>
                    <a:pt x="1691" y="1691"/>
                  </a:cubicBezTo>
                  <a:cubicBezTo>
                    <a:pt x="2072" y="1310"/>
                    <a:pt x="2072" y="679"/>
                    <a:pt x="1691" y="298"/>
                  </a:cubicBezTo>
                  <a:cubicBezTo>
                    <a:pt x="1486" y="93"/>
                    <a:pt x="1235" y="1"/>
                    <a:pt x="99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7" name="Google Shape;3463;p61">
              <a:extLst>
                <a:ext uri="{FF2B5EF4-FFF2-40B4-BE49-F238E27FC236}">
                  <a16:creationId xmlns:a16="http://schemas.microsoft.com/office/drawing/2014/main" id="{D274D4A7-AFD8-4228-AA05-5A8E48B7241F}"/>
                </a:ext>
              </a:extLst>
            </p:cNvPr>
            <p:cNvSpPr/>
            <p:nvPr/>
          </p:nvSpPr>
          <p:spPr>
            <a:xfrm>
              <a:off x="769425" y="2327125"/>
              <a:ext cx="52125" cy="49725"/>
            </a:xfrm>
            <a:custGeom>
              <a:avLst/>
              <a:gdLst/>
              <a:ahLst/>
              <a:cxnLst/>
              <a:rect l="l" t="t" r="r" b="b"/>
              <a:pathLst>
                <a:path w="2085" h="1989" extrusionOk="0">
                  <a:moveTo>
                    <a:pt x="1006" y="0"/>
                  </a:moveTo>
                  <a:cubicBezTo>
                    <a:pt x="492" y="0"/>
                    <a:pt x="1" y="395"/>
                    <a:pt x="1" y="992"/>
                  </a:cubicBezTo>
                  <a:cubicBezTo>
                    <a:pt x="1" y="1589"/>
                    <a:pt x="492" y="1989"/>
                    <a:pt x="1006" y="1989"/>
                  </a:cubicBezTo>
                  <a:cubicBezTo>
                    <a:pt x="1250" y="1989"/>
                    <a:pt x="1500" y="1898"/>
                    <a:pt x="1703" y="1694"/>
                  </a:cubicBezTo>
                  <a:cubicBezTo>
                    <a:pt x="2084" y="1313"/>
                    <a:pt x="2084" y="682"/>
                    <a:pt x="1703" y="289"/>
                  </a:cubicBezTo>
                  <a:cubicBezTo>
                    <a:pt x="1500" y="90"/>
                    <a:pt x="1250" y="0"/>
                    <a:pt x="100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8" name="Google Shape;3464;p61">
              <a:extLst>
                <a:ext uri="{FF2B5EF4-FFF2-40B4-BE49-F238E27FC236}">
                  <a16:creationId xmlns:a16="http://schemas.microsoft.com/office/drawing/2014/main" id="{FDB301C2-82DA-4583-AB15-ED4A8984CEF1}"/>
                </a:ext>
              </a:extLst>
            </p:cNvPr>
            <p:cNvSpPr/>
            <p:nvPr/>
          </p:nvSpPr>
          <p:spPr>
            <a:xfrm>
              <a:off x="842650" y="2400350"/>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9" name="Google Shape;3465;p61">
              <a:extLst>
                <a:ext uri="{FF2B5EF4-FFF2-40B4-BE49-F238E27FC236}">
                  <a16:creationId xmlns:a16="http://schemas.microsoft.com/office/drawing/2014/main" id="{12D7ADC9-2A5C-4942-A14C-E3490C403F9A}"/>
                </a:ext>
              </a:extLst>
            </p:cNvPr>
            <p:cNvSpPr/>
            <p:nvPr/>
          </p:nvSpPr>
          <p:spPr>
            <a:xfrm>
              <a:off x="915875" y="2473575"/>
              <a:ext cx="52125" cy="49600"/>
            </a:xfrm>
            <a:custGeom>
              <a:avLst/>
              <a:gdLst/>
              <a:ahLst/>
              <a:cxnLst/>
              <a:rect l="l" t="t" r="r" b="b"/>
              <a:pathLst>
                <a:path w="2085" h="1984" extrusionOk="0">
                  <a:moveTo>
                    <a:pt x="1002" y="0"/>
                  </a:moveTo>
                  <a:cubicBezTo>
                    <a:pt x="492" y="0"/>
                    <a:pt x="1" y="395"/>
                    <a:pt x="1" y="992"/>
                  </a:cubicBezTo>
                  <a:cubicBezTo>
                    <a:pt x="1" y="1589"/>
                    <a:pt x="492" y="1983"/>
                    <a:pt x="1002" y="1983"/>
                  </a:cubicBezTo>
                  <a:cubicBezTo>
                    <a:pt x="1245" y="1983"/>
                    <a:pt x="1492" y="1894"/>
                    <a:pt x="1691" y="1694"/>
                  </a:cubicBezTo>
                  <a:cubicBezTo>
                    <a:pt x="2084" y="1301"/>
                    <a:pt x="2084" y="670"/>
                    <a:pt x="1691" y="289"/>
                  </a:cubicBezTo>
                  <a:cubicBezTo>
                    <a:pt x="1492" y="89"/>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0" name="Google Shape;3466;p61">
              <a:extLst>
                <a:ext uri="{FF2B5EF4-FFF2-40B4-BE49-F238E27FC236}">
                  <a16:creationId xmlns:a16="http://schemas.microsoft.com/office/drawing/2014/main" id="{1A9EA53C-0F68-4434-A375-FA65B2DAD670}"/>
                </a:ext>
              </a:extLst>
            </p:cNvPr>
            <p:cNvSpPr/>
            <p:nvPr/>
          </p:nvSpPr>
          <p:spPr>
            <a:xfrm>
              <a:off x="989400" y="2546950"/>
              <a:ext cx="52100" cy="49750"/>
            </a:xfrm>
            <a:custGeom>
              <a:avLst/>
              <a:gdLst/>
              <a:ahLst/>
              <a:cxnLst/>
              <a:rect l="l" t="t" r="r" b="b"/>
              <a:pathLst>
                <a:path w="2084" h="1990" extrusionOk="0">
                  <a:moveTo>
                    <a:pt x="1002" y="1"/>
                  </a:moveTo>
                  <a:cubicBezTo>
                    <a:pt x="492" y="1"/>
                    <a:pt x="0" y="401"/>
                    <a:pt x="0" y="997"/>
                  </a:cubicBezTo>
                  <a:cubicBezTo>
                    <a:pt x="0" y="1594"/>
                    <a:pt x="492" y="1989"/>
                    <a:pt x="1002" y="1989"/>
                  </a:cubicBezTo>
                  <a:cubicBezTo>
                    <a:pt x="1245" y="1989"/>
                    <a:pt x="1491" y="1900"/>
                    <a:pt x="1691" y="1700"/>
                  </a:cubicBezTo>
                  <a:cubicBezTo>
                    <a:pt x="2084" y="1307"/>
                    <a:pt x="2084" y="676"/>
                    <a:pt x="1691" y="295"/>
                  </a:cubicBezTo>
                  <a:cubicBezTo>
                    <a:pt x="1491" y="91"/>
                    <a:pt x="1244"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1" name="Google Shape;3467;p61">
              <a:extLst>
                <a:ext uri="{FF2B5EF4-FFF2-40B4-BE49-F238E27FC236}">
                  <a16:creationId xmlns:a16="http://schemas.microsoft.com/office/drawing/2014/main" id="{0AAA1CE7-D41A-492D-AEFB-A41FA29E8496}"/>
                </a:ext>
              </a:extLst>
            </p:cNvPr>
            <p:cNvSpPr/>
            <p:nvPr/>
          </p:nvSpPr>
          <p:spPr>
            <a:xfrm>
              <a:off x="1062925" y="2620000"/>
              <a:ext cx="51800" cy="49625"/>
            </a:xfrm>
            <a:custGeom>
              <a:avLst/>
              <a:gdLst/>
              <a:ahLst/>
              <a:cxnLst/>
              <a:rect l="l" t="t" r="r" b="b"/>
              <a:pathLst>
                <a:path w="2072" h="1985" extrusionOk="0">
                  <a:moveTo>
                    <a:pt x="997" y="1"/>
                  </a:moveTo>
                  <a:cubicBezTo>
                    <a:pt x="487" y="1"/>
                    <a:pt x="0" y="396"/>
                    <a:pt x="0" y="993"/>
                  </a:cubicBezTo>
                  <a:cubicBezTo>
                    <a:pt x="0" y="1589"/>
                    <a:pt x="487" y="1984"/>
                    <a:pt x="997" y="1984"/>
                  </a:cubicBezTo>
                  <a:cubicBezTo>
                    <a:pt x="1239" y="1984"/>
                    <a:pt x="1487" y="1895"/>
                    <a:pt x="1691" y="1695"/>
                  </a:cubicBezTo>
                  <a:cubicBezTo>
                    <a:pt x="2072" y="1314"/>
                    <a:pt x="2072" y="683"/>
                    <a:pt x="1691" y="290"/>
                  </a:cubicBezTo>
                  <a:cubicBezTo>
                    <a:pt x="1487" y="90"/>
                    <a:pt x="1239" y="1"/>
                    <a:pt x="997"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2" name="Google Shape;3468;p61">
              <a:extLst>
                <a:ext uri="{FF2B5EF4-FFF2-40B4-BE49-F238E27FC236}">
                  <a16:creationId xmlns:a16="http://schemas.microsoft.com/office/drawing/2014/main" id="{3AE32FBF-6E43-4710-AD71-F3304451E18B}"/>
                </a:ext>
              </a:extLst>
            </p:cNvPr>
            <p:cNvSpPr/>
            <p:nvPr/>
          </p:nvSpPr>
          <p:spPr>
            <a:xfrm>
              <a:off x="549750" y="2253600"/>
              <a:ext cx="52125" cy="49600"/>
            </a:xfrm>
            <a:custGeom>
              <a:avLst/>
              <a:gdLst/>
              <a:ahLst/>
              <a:cxnLst/>
              <a:rect l="l" t="t" r="r" b="b"/>
              <a:pathLst>
                <a:path w="2085" h="1984" extrusionOk="0">
                  <a:moveTo>
                    <a:pt x="1002" y="0"/>
                  </a:moveTo>
                  <a:cubicBezTo>
                    <a:pt x="493" y="0"/>
                    <a:pt x="1" y="395"/>
                    <a:pt x="1" y="992"/>
                  </a:cubicBezTo>
                  <a:cubicBezTo>
                    <a:pt x="1" y="1589"/>
                    <a:pt x="493" y="1984"/>
                    <a:pt x="1002" y="1984"/>
                  </a:cubicBezTo>
                  <a:cubicBezTo>
                    <a:pt x="1245" y="1984"/>
                    <a:pt x="1492" y="1894"/>
                    <a:pt x="1692" y="1694"/>
                  </a:cubicBezTo>
                  <a:cubicBezTo>
                    <a:pt x="2084" y="1302"/>
                    <a:pt x="2084" y="682"/>
                    <a:pt x="1692"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3" name="Google Shape;3469;p61">
              <a:extLst>
                <a:ext uri="{FF2B5EF4-FFF2-40B4-BE49-F238E27FC236}">
                  <a16:creationId xmlns:a16="http://schemas.microsoft.com/office/drawing/2014/main" id="{E9D47E16-683A-481E-89DD-A313B66202FF}"/>
                </a:ext>
              </a:extLst>
            </p:cNvPr>
            <p:cNvSpPr/>
            <p:nvPr/>
          </p:nvSpPr>
          <p:spPr>
            <a:xfrm>
              <a:off x="623275" y="2327125"/>
              <a:ext cx="52125" cy="49600"/>
            </a:xfrm>
            <a:custGeom>
              <a:avLst/>
              <a:gdLst/>
              <a:ahLst/>
              <a:cxnLst/>
              <a:rect l="l" t="t" r="r" b="b"/>
              <a:pathLst>
                <a:path w="2085" h="1984" extrusionOk="0">
                  <a:moveTo>
                    <a:pt x="1002" y="0"/>
                  </a:moveTo>
                  <a:cubicBezTo>
                    <a:pt x="493" y="0"/>
                    <a:pt x="1" y="395"/>
                    <a:pt x="1" y="992"/>
                  </a:cubicBezTo>
                  <a:cubicBezTo>
                    <a:pt x="1" y="1589"/>
                    <a:pt x="493" y="1983"/>
                    <a:pt x="1002" y="1983"/>
                  </a:cubicBezTo>
                  <a:cubicBezTo>
                    <a:pt x="1245" y="1983"/>
                    <a:pt x="1492" y="1894"/>
                    <a:pt x="1691" y="1694"/>
                  </a:cubicBezTo>
                  <a:cubicBezTo>
                    <a:pt x="2084" y="1313"/>
                    <a:pt x="2084" y="682"/>
                    <a:pt x="1691" y="289"/>
                  </a:cubicBezTo>
                  <a:cubicBezTo>
                    <a:pt x="1492" y="90"/>
                    <a:pt x="1245" y="0"/>
                    <a:pt x="100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4" name="Google Shape;3470;p61">
              <a:extLst>
                <a:ext uri="{FF2B5EF4-FFF2-40B4-BE49-F238E27FC236}">
                  <a16:creationId xmlns:a16="http://schemas.microsoft.com/office/drawing/2014/main" id="{18A490B2-4CF9-4639-9B81-F098197392B2}"/>
                </a:ext>
              </a:extLst>
            </p:cNvPr>
            <p:cNvSpPr/>
            <p:nvPr/>
          </p:nvSpPr>
          <p:spPr>
            <a:xfrm>
              <a:off x="696500" y="2400350"/>
              <a:ext cx="51825" cy="49600"/>
            </a:xfrm>
            <a:custGeom>
              <a:avLst/>
              <a:gdLst/>
              <a:ahLst/>
              <a:cxnLst/>
              <a:rect l="l" t="t" r="r" b="b"/>
              <a:pathLst>
                <a:path w="2073" h="1984" extrusionOk="0">
                  <a:moveTo>
                    <a:pt x="997" y="0"/>
                  </a:moveTo>
                  <a:cubicBezTo>
                    <a:pt x="487" y="0"/>
                    <a:pt x="1" y="395"/>
                    <a:pt x="1" y="992"/>
                  </a:cubicBezTo>
                  <a:cubicBezTo>
                    <a:pt x="1" y="1589"/>
                    <a:pt x="487" y="1983"/>
                    <a:pt x="997" y="1983"/>
                  </a:cubicBezTo>
                  <a:cubicBezTo>
                    <a:pt x="1240" y="1983"/>
                    <a:pt x="1488" y="1894"/>
                    <a:pt x="1691" y="1694"/>
                  </a:cubicBezTo>
                  <a:cubicBezTo>
                    <a:pt x="2072" y="1301"/>
                    <a:pt x="2072" y="682"/>
                    <a:pt x="1691" y="289"/>
                  </a:cubicBezTo>
                  <a:cubicBezTo>
                    <a:pt x="1488" y="90"/>
                    <a:pt x="1240" y="0"/>
                    <a:pt x="99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5" name="Google Shape;3471;p61">
              <a:extLst>
                <a:ext uri="{FF2B5EF4-FFF2-40B4-BE49-F238E27FC236}">
                  <a16:creationId xmlns:a16="http://schemas.microsoft.com/office/drawing/2014/main" id="{82ADCAC3-9FA9-4BF6-A00E-43B7276FAADD}"/>
                </a:ext>
              </a:extLst>
            </p:cNvPr>
            <p:cNvSpPr/>
            <p:nvPr/>
          </p:nvSpPr>
          <p:spPr>
            <a:xfrm>
              <a:off x="769425" y="2473375"/>
              <a:ext cx="52125" cy="49800"/>
            </a:xfrm>
            <a:custGeom>
              <a:avLst/>
              <a:gdLst/>
              <a:ahLst/>
              <a:cxnLst/>
              <a:rect l="l" t="t" r="r" b="b"/>
              <a:pathLst>
                <a:path w="2085" h="1992" extrusionOk="0">
                  <a:moveTo>
                    <a:pt x="1000" y="0"/>
                  </a:moveTo>
                  <a:cubicBezTo>
                    <a:pt x="489" y="0"/>
                    <a:pt x="1" y="397"/>
                    <a:pt x="1" y="1000"/>
                  </a:cubicBezTo>
                  <a:cubicBezTo>
                    <a:pt x="1" y="1597"/>
                    <a:pt x="492" y="1991"/>
                    <a:pt x="1006" y="1991"/>
                  </a:cubicBezTo>
                  <a:cubicBezTo>
                    <a:pt x="1250" y="1991"/>
                    <a:pt x="1500" y="1902"/>
                    <a:pt x="1703" y="1702"/>
                  </a:cubicBezTo>
                  <a:cubicBezTo>
                    <a:pt x="2084" y="1309"/>
                    <a:pt x="2084" y="678"/>
                    <a:pt x="1703" y="297"/>
                  </a:cubicBezTo>
                  <a:cubicBezTo>
                    <a:pt x="1498" y="92"/>
                    <a:pt x="1247" y="0"/>
                    <a:pt x="10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6" name="Google Shape;3472;p61">
              <a:extLst>
                <a:ext uri="{FF2B5EF4-FFF2-40B4-BE49-F238E27FC236}">
                  <a16:creationId xmlns:a16="http://schemas.microsoft.com/office/drawing/2014/main" id="{6F4329A5-3D22-4069-8DF5-9F7F7D3E9B4B}"/>
                </a:ext>
              </a:extLst>
            </p:cNvPr>
            <p:cNvSpPr/>
            <p:nvPr/>
          </p:nvSpPr>
          <p:spPr>
            <a:xfrm>
              <a:off x="842650" y="2546575"/>
              <a:ext cx="52125" cy="49725"/>
            </a:xfrm>
            <a:custGeom>
              <a:avLst/>
              <a:gdLst/>
              <a:ahLst/>
              <a:cxnLst/>
              <a:rect l="l" t="t" r="r" b="b"/>
              <a:pathLst>
                <a:path w="2085" h="1989" extrusionOk="0">
                  <a:moveTo>
                    <a:pt x="995" y="1"/>
                  </a:moveTo>
                  <a:cubicBezTo>
                    <a:pt x="488" y="1"/>
                    <a:pt x="1" y="395"/>
                    <a:pt x="1" y="989"/>
                  </a:cubicBezTo>
                  <a:cubicBezTo>
                    <a:pt x="1" y="1591"/>
                    <a:pt x="489" y="1988"/>
                    <a:pt x="997" y="1988"/>
                  </a:cubicBezTo>
                  <a:cubicBezTo>
                    <a:pt x="1241" y="1988"/>
                    <a:pt x="1490" y="1896"/>
                    <a:pt x="1691" y="1691"/>
                  </a:cubicBezTo>
                  <a:cubicBezTo>
                    <a:pt x="2084" y="1310"/>
                    <a:pt x="2084" y="679"/>
                    <a:pt x="1691" y="298"/>
                  </a:cubicBezTo>
                  <a:cubicBezTo>
                    <a:pt x="1490" y="93"/>
                    <a:pt x="1240" y="1"/>
                    <a:pt x="995"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7" name="Google Shape;3473;p61">
              <a:extLst>
                <a:ext uri="{FF2B5EF4-FFF2-40B4-BE49-F238E27FC236}">
                  <a16:creationId xmlns:a16="http://schemas.microsoft.com/office/drawing/2014/main" id="{C5F27D4C-E099-4679-BEBB-30ACD901F4C5}"/>
                </a:ext>
              </a:extLst>
            </p:cNvPr>
            <p:cNvSpPr/>
            <p:nvPr/>
          </p:nvSpPr>
          <p:spPr>
            <a:xfrm>
              <a:off x="916175" y="2620000"/>
              <a:ext cx="52125" cy="49750"/>
            </a:xfrm>
            <a:custGeom>
              <a:avLst/>
              <a:gdLst/>
              <a:ahLst/>
              <a:cxnLst/>
              <a:rect l="l" t="t" r="r" b="b"/>
              <a:pathLst>
                <a:path w="2085" h="1990" extrusionOk="0">
                  <a:moveTo>
                    <a:pt x="1006" y="1"/>
                  </a:moveTo>
                  <a:cubicBezTo>
                    <a:pt x="492" y="1"/>
                    <a:pt x="0" y="396"/>
                    <a:pt x="0" y="993"/>
                  </a:cubicBezTo>
                  <a:cubicBezTo>
                    <a:pt x="0" y="1589"/>
                    <a:pt x="492" y="1989"/>
                    <a:pt x="1005" y="1989"/>
                  </a:cubicBezTo>
                  <a:cubicBezTo>
                    <a:pt x="1250" y="1989"/>
                    <a:pt x="1499" y="1899"/>
                    <a:pt x="1703" y="1695"/>
                  </a:cubicBezTo>
                  <a:cubicBezTo>
                    <a:pt x="2084" y="1314"/>
                    <a:pt x="2084" y="683"/>
                    <a:pt x="1703" y="290"/>
                  </a:cubicBezTo>
                  <a:cubicBezTo>
                    <a:pt x="1500" y="90"/>
                    <a:pt x="1250" y="1"/>
                    <a:pt x="100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8" name="Google Shape;3474;p61">
              <a:extLst>
                <a:ext uri="{FF2B5EF4-FFF2-40B4-BE49-F238E27FC236}">
                  <a16:creationId xmlns:a16="http://schemas.microsoft.com/office/drawing/2014/main" id="{3D98C17B-4543-43DC-BB15-C6312BFA87C0}"/>
                </a:ext>
              </a:extLst>
            </p:cNvPr>
            <p:cNvSpPr/>
            <p:nvPr/>
          </p:nvSpPr>
          <p:spPr>
            <a:xfrm>
              <a:off x="989400" y="2693225"/>
              <a:ext cx="52100" cy="49750"/>
            </a:xfrm>
            <a:custGeom>
              <a:avLst/>
              <a:gdLst/>
              <a:ahLst/>
              <a:cxnLst/>
              <a:rect l="l" t="t" r="r" b="b"/>
              <a:pathLst>
                <a:path w="2084" h="1990" extrusionOk="0">
                  <a:moveTo>
                    <a:pt x="1002" y="1"/>
                  </a:moveTo>
                  <a:cubicBezTo>
                    <a:pt x="492" y="1"/>
                    <a:pt x="0" y="396"/>
                    <a:pt x="0" y="992"/>
                  </a:cubicBezTo>
                  <a:cubicBezTo>
                    <a:pt x="0" y="1589"/>
                    <a:pt x="492" y="1989"/>
                    <a:pt x="1002" y="1989"/>
                  </a:cubicBezTo>
                  <a:cubicBezTo>
                    <a:pt x="1244" y="1989"/>
                    <a:pt x="1491" y="1899"/>
                    <a:pt x="1691" y="1695"/>
                  </a:cubicBezTo>
                  <a:cubicBezTo>
                    <a:pt x="2084" y="1314"/>
                    <a:pt x="2084" y="683"/>
                    <a:pt x="1691" y="290"/>
                  </a:cubicBezTo>
                  <a:cubicBezTo>
                    <a:pt x="1491" y="90"/>
                    <a:pt x="1245" y="1"/>
                    <a:pt x="100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sp>
        <p:nvSpPr>
          <p:cNvPr id="294" name="Text Placeholder 293">
            <a:extLst>
              <a:ext uri="{FF2B5EF4-FFF2-40B4-BE49-F238E27FC236}">
                <a16:creationId xmlns:a16="http://schemas.microsoft.com/office/drawing/2014/main" id="{4C80A49A-F3B7-4C22-AAB0-4FFB378E806B}"/>
              </a:ext>
            </a:extLst>
          </p:cNvPr>
          <p:cNvSpPr>
            <a:spLocks noGrp="1"/>
          </p:cNvSpPr>
          <p:nvPr>
            <p:ph type="body" sz="quarter" idx="10" hasCustomPrompt="1"/>
          </p:nvPr>
        </p:nvSpPr>
        <p:spPr>
          <a:xfrm>
            <a:off x="401452" y="234951"/>
            <a:ext cx="7859713" cy="683516"/>
          </a:xfrm>
          <a:prstGeom prst="rect">
            <a:avLst/>
          </a:prstGeom>
        </p:spPr>
        <p:txBody>
          <a:bodyPr anchor="ctr"/>
          <a:lstStyle>
            <a:lvl1pPr marL="0" indent="0">
              <a:buNone/>
              <a:defRPr sz="3600" b="1">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dirty="0"/>
              <a:t>Your Page Title Goes Here</a:t>
            </a:r>
          </a:p>
        </p:txBody>
      </p:sp>
      <p:sp>
        <p:nvSpPr>
          <p:cNvPr id="3" name="Picture Placeholder 2">
            <a:extLst>
              <a:ext uri="{FF2B5EF4-FFF2-40B4-BE49-F238E27FC236}">
                <a16:creationId xmlns:a16="http://schemas.microsoft.com/office/drawing/2014/main" id="{BADB6F13-3E48-4832-8C28-1928FF701303}"/>
              </a:ext>
            </a:extLst>
          </p:cNvPr>
          <p:cNvSpPr>
            <a:spLocks noGrp="1"/>
          </p:cNvSpPr>
          <p:nvPr>
            <p:ph type="pic" sz="quarter" idx="11"/>
          </p:nvPr>
        </p:nvSpPr>
        <p:spPr>
          <a:xfrm>
            <a:off x="6096000" y="1663700"/>
            <a:ext cx="5564879" cy="4295775"/>
          </a:xfrm>
          <a:prstGeom prst="rect">
            <a:avLst/>
          </a:prstGeom>
        </p:spPr>
        <p:txBody>
          <a:bodyPr/>
          <a:lstStyle/>
          <a:p>
            <a:endParaRPr lang="en-US"/>
          </a:p>
        </p:txBody>
      </p:sp>
    </p:spTree>
    <p:extLst>
      <p:ext uri="{BB962C8B-B14F-4D97-AF65-F5344CB8AC3E}">
        <p14:creationId xmlns:p14="http://schemas.microsoft.com/office/powerpoint/2010/main" val="258115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RPC Title Slide">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739742D-4D74-4DBE-8F0B-A07DC7DD4442}"/>
              </a:ext>
            </a:extLst>
          </p:cNvPr>
          <p:cNvSpPr/>
          <p:nvPr userDrawn="1"/>
        </p:nvSpPr>
        <p:spPr>
          <a:xfrm>
            <a:off x="0" y="2146244"/>
            <a:ext cx="12192000" cy="3453200"/>
          </a:xfrm>
          <a:prstGeom prst="rect">
            <a:avLst/>
          </a:prstGeom>
          <a:solidFill>
            <a:schemeClr val="accent6">
              <a:lumMod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A582A7F-C643-48DC-B363-AABC70256922}"/>
              </a:ext>
            </a:extLst>
          </p:cNvPr>
          <p:cNvSpPr>
            <a:spLocks noGrp="1"/>
          </p:cNvSpPr>
          <p:nvPr>
            <p:ph type="title"/>
          </p:nvPr>
        </p:nvSpPr>
        <p:spPr>
          <a:xfrm>
            <a:off x="570663" y="2270302"/>
            <a:ext cx="10515600" cy="641968"/>
          </a:xfrm>
        </p:spPr>
        <p:txBody>
          <a:bodyPr/>
          <a:lstStyle>
            <a:lvl1pPr>
              <a:defRPr>
                <a:solidFill>
                  <a:schemeClr val="bg1"/>
                </a:solidFill>
              </a:defRPr>
            </a:lvl1pPr>
          </a:lstStyle>
          <a:p>
            <a:r>
              <a:rPr lang="en-US" dirty="0"/>
              <a:t>Click to edit Master title style</a:t>
            </a:r>
            <a:endParaRPr lang="en-GB" dirty="0"/>
          </a:p>
        </p:txBody>
      </p:sp>
      <p:sp>
        <p:nvSpPr>
          <p:cNvPr id="5" name="Text Placeholder 4">
            <a:extLst>
              <a:ext uri="{FF2B5EF4-FFF2-40B4-BE49-F238E27FC236}">
                <a16:creationId xmlns:a16="http://schemas.microsoft.com/office/drawing/2014/main" id="{11E0BBED-1B02-49B7-8369-52814CEDFDA4}"/>
              </a:ext>
            </a:extLst>
          </p:cNvPr>
          <p:cNvSpPr>
            <a:spLocks noGrp="1"/>
          </p:cNvSpPr>
          <p:nvPr>
            <p:ph type="body" sz="quarter" idx="10"/>
          </p:nvPr>
        </p:nvSpPr>
        <p:spPr>
          <a:xfrm>
            <a:off x="592138" y="3074988"/>
            <a:ext cx="10541000" cy="21494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1"/>
    </p:custDataLst>
    <p:extLst>
      <p:ext uri="{BB962C8B-B14F-4D97-AF65-F5344CB8AC3E}">
        <p14:creationId xmlns:p14="http://schemas.microsoft.com/office/powerpoint/2010/main" val="9209885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D3B41-BBA5-5944-AD77-8FEB2FBFBE7D}"/>
              </a:ext>
            </a:extLst>
          </p:cNvPr>
          <p:cNvSpPr>
            <a:spLocks noGrp="1"/>
          </p:cNvSpPr>
          <p:nvPr>
            <p:ph type="ctrTitle" hasCustomPrompt="1"/>
          </p:nvPr>
        </p:nvSpPr>
        <p:spPr>
          <a:xfrm>
            <a:off x="1524000" y="1122362"/>
            <a:ext cx="9144000" cy="2133599"/>
          </a:xfrm>
        </p:spPr>
        <p:txBody>
          <a:bodyPr anchor="t"/>
          <a:lstStyle>
            <a:lvl1pPr algn="l">
              <a:defRPr sz="6000" b="1" i="0">
                <a:solidFill>
                  <a:srgbClr val="48C0B9"/>
                </a:solidFill>
                <a:latin typeface="Helvetica" pitchFamily="2" charset="0"/>
                <a:ea typeface="Bodoni Ornaments" pitchFamily="2" charset="0"/>
                <a:cs typeface="Baghdad" pitchFamily="2" charset="-78"/>
              </a:defRPr>
            </a:lvl1pPr>
          </a:lstStyle>
          <a:p>
            <a:r>
              <a:rPr lang="en-US" dirty="0"/>
              <a:t>Title Slide</a:t>
            </a:r>
          </a:p>
        </p:txBody>
      </p:sp>
      <p:sp>
        <p:nvSpPr>
          <p:cNvPr id="3" name="Subtitle 2">
            <a:extLst>
              <a:ext uri="{FF2B5EF4-FFF2-40B4-BE49-F238E27FC236}">
                <a16:creationId xmlns:a16="http://schemas.microsoft.com/office/drawing/2014/main" id="{5E8A78C6-C6A5-A842-9AB3-CC63188C64A8}"/>
              </a:ext>
            </a:extLst>
          </p:cNvPr>
          <p:cNvSpPr>
            <a:spLocks noGrp="1"/>
          </p:cNvSpPr>
          <p:nvPr>
            <p:ph type="subTitle" idx="1"/>
          </p:nvPr>
        </p:nvSpPr>
        <p:spPr>
          <a:xfrm>
            <a:off x="1524000" y="3602038"/>
            <a:ext cx="9144000" cy="1655762"/>
          </a:xfrm>
        </p:spPr>
        <p:txBody>
          <a:bodyPr/>
          <a:lstStyle>
            <a:lvl1pPr marL="0" indent="0" algn="l">
              <a:buNone/>
              <a:defRPr sz="2400" b="0" i="0">
                <a:solidFill>
                  <a:schemeClr val="tx1">
                    <a:lumMod val="50000"/>
                    <a:lumOff val="50000"/>
                  </a:schemeClr>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182129470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382D-39B3-9444-914D-3FF300832C2D}"/>
              </a:ext>
            </a:extLst>
          </p:cNvPr>
          <p:cNvSpPr>
            <a:spLocks noGrp="1"/>
          </p:cNvSpPr>
          <p:nvPr>
            <p:ph type="title"/>
          </p:nvPr>
        </p:nvSpPr>
        <p:spPr>
          <a:xfrm>
            <a:off x="1081088" y="593728"/>
            <a:ext cx="10515600" cy="1325563"/>
          </a:xfrm>
        </p:spPr>
        <p:txBody>
          <a:bodyPr/>
          <a:lstStyle>
            <a:lvl1pPr>
              <a:defRPr b="1" i="0">
                <a:solidFill>
                  <a:srgbClr val="48C0B9"/>
                </a:solidFill>
                <a:latin typeface="Helvetica" pitchFamily="2"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7CEAC35B-A37F-A347-9BBF-F666E5C9D818}"/>
              </a:ext>
            </a:extLst>
          </p:cNvPr>
          <p:cNvSpPr>
            <a:spLocks noGrp="1"/>
          </p:cNvSpPr>
          <p:nvPr>
            <p:ph idx="1"/>
          </p:nvPr>
        </p:nvSpPr>
        <p:spPr>
          <a:xfrm>
            <a:off x="1081088" y="2054228"/>
            <a:ext cx="10515600" cy="34178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13361328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7716A-7409-8649-9B69-BD59B602A5CD}"/>
              </a:ext>
            </a:extLst>
          </p:cNvPr>
          <p:cNvSpPr>
            <a:spLocks noGrp="1"/>
          </p:cNvSpPr>
          <p:nvPr>
            <p:ph type="title"/>
          </p:nvPr>
        </p:nvSpPr>
        <p:spPr/>
        <p:txBody>
          <a:bodyPr/>
          <a:lstStyle>
            <a:lvl1pPr>
              <a:defRPr b="1" i="0">
                <a:solidFill>
                  <a:srgbClr val="48C0B9"/>
                </a:solidFill>
                <a:latin typeface="Helvetica" pitchFamily="2"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6D1F90C8-1D1D-804B-AAB6-A2AE3EC46BD8}"/>
              </a:ext>
            </a:extLst>
          </p:cNvPr>
          <p:cNvSpPr>
            <a:spLocks noGrp="1"/>
          </p:cNvSpPr>
          <p:nvPr>
            <p:ph sz="half" idx="1"/>
          </p:nvPr>
        </p:nvSpPr>
        <p:spPr>
          <a:xfrm>
            <a:off x="838200" y="1825625"/>
            <a:ext cx="5181600" cy="3391834"/>
          </a:xfrm>
        </p:spPr>
        <p:txBody>
          <a:bodyPr/>
          <a:lstStyle>
            <a:lvl1pPr>
              <a:defRPr b="0" i="0">
                <a:latin typeface="Helvetica" pitchFamily="2" charset="0"/>
              </a:defRPr>
            </a:lvl1pPr>
            <a:lvl2pPr>
              <a:defRPr b="0" i="0">
                <a:latin typeface="Helvetica" pitchFamily="2" charset="0"/>
              </a:defRPr>
            </a:lvl2pPr>
            <a:lvl3pPr>
              <a:defRPr b="0" i="0">
                <a:latin typeface="Helvetica" pitchFamily="2" charset="0"/>
              </a:defRPr>
            </a:lvl3pPr>
            <a:lvl4pPr>
              <a:defRPr b="0" i="0">
                <a:latin typeface="Helvetica" pitchFamily="2" charset="0"/>
              </a:defRPr>
            </a:lvl4pPr>
            <a:lvl5pPr>
              <a:defRPr b="0" i="0">
                <a:latin typeface="Helvetica"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C1CB05D0-7C4A-DA48-BA6E-E0F1D2354D34}"/>
              </a:ext>
            </a:extLst>
          </p:cNvPr>
          <p:cNvSpPr>
            <a:spLocks noGrp="1"/>
          </p:cNvSpPr>
          <p:nvPr>
            <p:ph sz="half" idx="2"/>
          </p:nvPr>
        </p:nvSpPr>
        <p:spPr>
          <a:xfrm>
            <a:off x="6172200" y="1825625"/>
            <a:ext cx="5181600" cy="4077634"/>
          </a:xfrm>
        </p:spPr>
        <p:txBody>
          <a:bodyPr/>
          <a:lstStyle>
            <a:lvl1pPr>
              <a:defRPr b="0" i="0">
                <a:latin typeface="Helvetica" pitchFamily="2" charset="0"/>
              </a:defRPr>
            </a:lvl1pPr>
            <a:lvl2pPr>
              <a:defRPr b="0" i="0">
                <a:latin typeface="Helvetica" pitchFamily="2" charset="0"/>
              </a:defRPr>
            </a:lvl2pPr>
            <a:lvl3pPr>
              <a:defRPr b="0" i="0">
                <a:latin typeface="Helvetica" pitchFamily="2" charset="0"/>
              </a:defRPr>
            </a:lvl3pPr>
            <a:lvl4pPr>
              <a:defRPr b="0" i="0">
                <a:latin typeface="Helvetica" pitchFamily="2" charset="0"/>
              </a:defRPr>
            </a:lvl4pPr>
            <a:lvl5pPr>
              <a:defRPr b="0" i="0">
                <a:latin typeface="Helvetica"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78408667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304632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1118445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4"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954685" y="6145214"/>
            <a:ext cx="1932516"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508000" y="457200"/>
            <a:ext cx="10160000" cy="2971800"/>
          </a:xfrm>
        </p:spPr>
        <p:txBody>
          <a:bodyPr/>
          <a:lstStyle>
            <a:lvl1pPr>
              <a:defRPr sz="4400"/>
            </a:lvl1pPr>
          </a:lstStyle>
          <a:p>
            <a:pPr lvl="0"/>
            <a:r>
              <a:rPr lang="en-US" altLang="en-US" noProof="0" smtClean="0"/>
              <a:t>Click to edit Master title style</a:t>
            </a:r>
          </a:p>
        </p:txBody>
      </p:sp>
      <p:sp>
        <p:nvSpPr>
          <p:cNvPr id="7171" name="Rectangle 3"/>
          <p:cNvSpPr>
            <a:spLocks noGrp="1" noChangeArrowheads="1"/>
          </p:cNvSpPr>
          <p:nvPr>
            <p:ph type="subTitle" idx="1"/>
          </p:nvPr>
        </p:nvSpPr>
        <p:spPr>
          <a:xfrm>
            <a:off x="508000" y="5791200"/>
            <a:ext cx="9144000" cy="914400"/>
          </a:xfrm>
        </p:spPr>
        <p:txBody>
          <a:bodyPr anchor="b"/>
          <a:lstStyle>
            <a:lvl1pPr marL="0" indent="0">
              <a:defRPr b="1"/>
            </a:lvl1pPr>
          </a:lstStyle>
          <a:p>
            <a:pPr lvl="0"/>
            <a:r>
              <a:rPr lang="en-US" altLang="en-US" noProof="0" smtClean="0"/>
              <a:t>Click to edit Master subtitle style</a:t>
            </a:r>
          </a:p>
        </p:txBody>
      </p:sp>
    </p:spTree>
    <p:extLst>
      <p:ext uri="{BB962C8B-B14F-4D97-AF65-F5344CB8AC3E}">
        <p14:creationId xmlns:p14="http://schemas.microsoft.com/office/powerpoint/2010/main" val="2380938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2FB9944-42F6-49B0-8BD1-5C469E84A589}" type="datetimeFigureOut">
              <a:rPr lang="en-GB" smtClean="0"/>
              <a:t>07/06/2021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943195-03E3-4EA6-BFC2-CF321815009D}" type="slidenum">
              <a:rPr lang="en-GB" smtClean="0"/>
              <a:t>‹#›</a:t>
            </a:fld>
            <a:endParaRPr lang="en-GB"/>
          </a:p>
        </p:txBody>
      </p:sp>
    </p:spTree>
    <p:extLst>
      <p:ext uri="{BB962C8B-B14F-4D97-AF65-F5344CB8AC3E}">
        <p14:creationId xmlns:p14="http://schemas.microsoft.com/office/powerpoint/2010/main" val="28365657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681837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53660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457200"/>
            <a:fld id="{8B015575-7483-4D91-9F39-62EF27839545}" type="datetimeFigureOut">
              <a:rPr lang="en-GB" smtClean="0">
                <a:solidFill>
                  <a:prstClr val="black">
                    <a:tint val="75000"/>
                  </a:prstClr>
                </a:solidFill>
              </a:rPr>
              <a:pPr defTabSz="457200"/>
              <a:t>07/06/2021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50D5F11-1532-490D-8361-9A28A6E33FFF}" type="slidenum">
              <a:rPr lang="en-GB" smtClean="0">
                <a:solidFill>
                  <a:prstClr val="black">
                    <a:tint val="75000"/>
                  </a:prstClr>
                </a:solidFill>
              </a:rPr>
              <a:pPr defTabSz="457200"/>
              <a:t>‹#›</a:t>
            </a:fld>
            <a:endParaRPr lang="en-GB">
              <a:solidFill>
                <a:prstClr val="black">
                  <a:tint val="75000"/>
                </a:prstClr>
              </a:solidFill>
            </a:endParaRPr>
          </a:p>
        </p:txBody>
      </p:sp>
    </p:spTree>
    <p:extLst>
      <p:ext uri="{BB962C8B-B14F-4D97-AF65-F5344CB8AC3E}">
        <p14:creationId xmlns:p14="http://schemas.microsoft.com/office/powerpoint/2010/main" val="1412129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2FB9944-42F6-49B0-8BD1-5C469E84A589}" type="datetimeFigureOut">
              <a:rPr lang="en-GB" smtClean="0"/>
              <a:t>07/06/2021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943195-03E3-4EA6-BFC2-CF321815009D}" type="slidenum">
              <a:rPr lang="en-GB" smtClean="0"/>
              <a:t>‹#›</a:t>
            </a:fld>
            <a:endParaRPr lang="en-GB"/>
          </a:p>
        </p:txBody>
      </p:sp>
    </p:spTree>
    <p:extLst>
      <p:ext uri="{BB962C8B-B14F-4D97-AF65-F5344CB8AC3E}">
        <p14:creationId xmlns:p14="http://schemas.microsoft.com/office/powerpoint/2010/main" val="3588439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2FB9944-42F6-49B0-8BD1-5C469E84A589}" type="datetimeFigureOut">
              <a:rPr lang="en-GB" smtClean="0"/>
              <a:t>07/06/2021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943195-03E3-4EA6-BFC2-CF321815009D}" type="slidenum">
              <a:rPr lang="en-GB" smtClean="0"/>
              <a:t>‹#›</a:t>
            </a:fld>
            <a:endParaRPr lang="en-GB"/>
          </a:p>
        </p:txBody>
      </p:sp>
    </p:spTree>
    <p:extLst>
      <p:ext uri="{BB962C8B-B14F-4D97-AF65-F5344CB8AC3E}">
        <p14:creationId xmlns:p14="http://schemas.microsoft.com/office/powerpoint/2010/main" val="3857989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2FB9944-42F6-49B0-8BD1-5C469E84A589}" type="datetimeFigureOut">
              <a:rPr lang="en-GB" smtClean="0"/>
              <a:t>07/06/2021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0943195-03E3-4EA6-BFC2-CF321815009D}" type="slidenum">
              <a:rPr lang="en-GB" smtClean="0"/>
              <a:t>‹#›</a:t>
            </a:fld>
            <a:endParaRPr lang="en-GB"/>
          </a:p>
        </p:txBody>
      </p:sp>
    </p:spTree>
    <p:extLst>
      <p:ext uri="{BB962C8B-B14F-4D97-AF65-F5344CB8AC3E}">
        <p14:creationId xmlns:p14="http://schemas.microsoft.com/office/powerpoint/2010/main" val="3938950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2FB9944-42F6-49B0-8BD1-5C469E84A589}" type="datetimeFigureOut">
              <a:rPr lang="en-GB" smtClean="0"/>
              <a:t>07/06/2021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0943195-03E3-4EA6-BFC2-CF321815009D}" type="slidenum">
              <a:rPr lang="en-GB" smtClean="0"/>
              <a:t>‹#›</a:t>
            </a:fld>
            <a:endParaRPr lang="en-GB"/>
          </a:p>
        </p:txBody>
      </p:sp>
    </p:spTree>
    <p:extLst>
      <p:ext uri="{BB962C8B-B14F-4D97-AF65-F5344CB8AC3E}">
        <p14:creationId xmlns:p14="http://schemas.microsoft.com/office/powerpoint/2010/main" val="2705233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FB9944-42F6-49B0-8BD1-5C469E84A589}" type="datetimeFigureOut">
              <a:rPr lang="en-GB" smtClean="0"/>
              <a:t>07/06/2021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0943195-03E3-4EA6-BFC2-CF321815009D}" type="slidenum">
              <a:rPr lang="en-GB" smtClean="0"/>
              <a:t>‹#›</a:t>
            </a:fld>
            <a:endParaRPr lang="en-GB"/>
          </a:p>
        </p:txBody>
      </p:sp>
    </p:spTree>
    <p:extLst>
      <p:ext uri="{BB962C8B-B14F-4D97-AF65-F5344CB8AC3E}">
        <p14:creationId xmlns:p14="http://schemas.microsoft.com/office/powerpoint/2010/main" val="1414362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2FB9944-42F6-49B0-8BD1-5C469E84A589}" type="datetimeFigureOut">
              <a:rPr lang="en-GB" smtClean="0"/>
              <a:t>07/06/2021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943195-03E3-4EA6-BFC2-CF321815009D}" type="slidenum">
              <a:rPr lang="en-GB" smtClean="0"/>
              <a:t>‹#›</a:t>
            </a:fld>
            <a:endParaRPr lang="en-GB"/>
          </a:p>
        </p:txBody>
      </p:sp>
    </p:spTree>
    <p:extLst>
      <p:ext uri="{BB962C8B-B14F-4D97-AF65-F5344CB8AC3E}">
        <p14:creationId xmlns:p14="http://schemas.microsoft.com/office/powerpoint/2010/main" val="3083860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2FB9944-42F6-49B0-8BD1-5C469E84A589}" type="datetimeFigureOut">
              <a:rPr lang="en-GB" smtClean="0"/>
              <a:t>07/06/2021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943195-03E3-4EA6-BFC2-CF321815009D}" type="slidenum">
              <a:rPr lang="en-GB" smtClean="0"/>
              <a:t>‹#›</a:t>
            </a:fld>
            <a:endParaRPr lang="en-GB"/>
          </a:p>
        </p:txBody>
      </p:sp>
    </p:spTree>
    <p:extLst>
      <p:ext uri="{BB962C8B-B14F-4D97-AF65-F5344CB8AC3E}">
        <p14:creationId xmlns:p14="http://schemas.microsoft.com/office/powerpoint/2010/main" val="718963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3.xml"/><Relationship Id="rId1" Type="http://schemas.openxmlformats.org/officeDocument/2006/relationships/slideLayout" Target="../slideLayouts/slideLayout18.xml"/><Relationship Id="rId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image" Target="../media/image8.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B9944-42F6-49B0-8BD1-5C469E84A589}" type="datetimeFigureOut">
              <a:rPr lang="en-GB" smtClean="0"/>
              <a:t>07/06/2021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943195-03E3-4EA6-BFC2-CF321815009D}" type="slidenum">
              <a:rPr lang="en-GB" smtClean="0"/>
              <a:t>‹#›</a:t>
            </a:fld>
            <a:endParaRPr lang="en-GB"/>
          </a:p>
        </p:txBody>
      </p:sp>
    </p:spTree>
    <p:extLst>
      <p:ext uri="{BB962C8B-B14F-4D97-AF65-F5344CB8AC3E}">
        <p14:creationId xmlns:p14="http://schemas.microsoft.com/office/powerpoint/2010/main" val="24065348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5"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7440FA-381D-904A-A354-03A7F6C980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678D3EA-4F0D-FC4A-BEA4-DECE64E0EE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9F09E54-F602-BD4E-820A-EC3A0DDBE0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131C70-4EFD-5448-B79E-0F775A17B80C}" type="datetimeFigureOut">
              <a:rPr lang="en-US" smtClean="0"/>
              <a:t>6/7/2021</a:t>
            </a:fld>
            <a:endParaRPr lang="en-US"/>
          </a:p>
        </p:txBody>
      </p:sp>
      <p:sp>
        <p:nvSpPr>
          <p:cNvPr id="5" name="Footer Placeholder 4">
            <a:extLst>
              <a:ext uri="{FF2B5EF4-FFF2-40B4-BE49-F238E27FC236}">
                <a16:creationId xmlns:a16="http://schemas.microsoft.com/office/drawing/2014/main" id="{C8DD5F3B-6D5E-D94E-BD8E-7215BE9509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FA539C-9F92-7C4D-8C76-D4B2EEBA40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D1301D-6DB3-0943-8695-1E3766B4B7B1}" type="slidenum">
              <a:rPr lang="en-US" smtClean="0"/>
              <a:t>‹#›</a:t>
            </a:fld>
            <a:endParaRPr lang="en-US"/>
          </a:p>
        </p:txBody>
      </p:sp>
    </p:spTree>
    <p:extLst>
      <p:ext uri="{BB962C8B-B14F-4D97-AF65-F5344CB8AC3E}">
        <p14:creationId xmlns:p14="http://schemas.microsoft.com/office/powerpoint/2010/main" val="25503212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871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Use this style for headers</a:t>
            </a:r>
          </a:p>
        </p:txBody>
      </p:sp>
      <p:sp>
        <p:nvSpPr>
          <p:cNvPr id="1027" name="Rectangle 3"/>
          <p:cNvSpPr>
            <a:spLocks noGrp="1" noChangeArrowheads="1"/>
          </p:cNvSpPr>
          <p:nvPr>
            <p:ph type="body" idx="1"/>
          </p:nvPr>
        </p:nvSpPr>
        <p:spPr bwMode="auto">
          <a:xfrm>
            <a:off x="914400" y="1981200"/>
            <a:ext cx="108712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0"/>
            <a:endParaRPr lang="en-US" altLang="en-US" smtClean="0"/>
          </a:p>
          <a:p>
            <a:pPr lvl="1"/>
            <a:r>
              <a:rPr lang="en-US" altLang="en-US" smtClean="0"/>
              <a:t>Second level</a:t>
            </a:r>
          </a:p>
          <a:p>
            <a:pPr lvl="2"/>
            <a:r>
              <a:rPr lang="en-US" altLang="en-US" smtClean="0"/>
              <a:t>Third level</a:t>
            </a:r>
          </a:p>
          <a:p>
            <a:pPr lvl="3"/>
            <a:endParaRPr lang="en-US" altLang="en-US" smtClean="0"/>
          </a:p>
        </p:txBody>
      </p:sp>
      <p:pic>
        <p:nvPicPr>
          <p:cNvPr id="102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5134" y="6165850"/>
            <a:ext cx="2139951"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2" descr="M:\Change and Improvement\Internal Comms and Engagement\Templates\Templates for Colleagues\Citizens at the Heart - octagon no wording - 30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60867" y="5805488"/>
            <a:ext cx="14224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7356448"/>
      </p:ext>
    </p:extLst>
  </p:cSld>
  <p:clrMap bg1="lt1" tx1="dk1" bg2="lt2" tx2="dk2" accent1="accent1" accent2="accent2" accent3="accent3" accent4="accent4" accent5="accent5" accent6="accent6" hlink="hlink" folHlink="folHlink"/>
  <p:sldLayoutIdLst>
    <p:sldLayoutId id="2147483667" r:id="rId1"/>
  </p:sldLayoutIdLst>
  <p:timing>
    <p:tnLst>
      <p:par>
        <p:cTn id="1" dur="indefinite" restart="never" nodeType="tmRoot"/>
      </p:par>
    </p:tnLst>
  </p:timing>
  <p:txStyles>
    <p:titleStyle>
      <a:lvl1pPr algn="l" rtl="0" eaLnBrk="0" fontAlgn="base" hangingPunct="0">
        <a:spcBef>
          <a:spcPct val="0"/>
        </a:spcBef>
        <a:spcAft>
          <a:spcPct val="0"/>
        </a:spcAft>
        <a:defRPr sz="4000" b="1">
          <a:solidFill>
            <a:srgbClr val="4C4C4C"/>
          </a:solidFill>
          <a:latin typeface="+mj-lt"/>
          <a:ea typeface="+mj-ea"/>
          <a:cs typeface="+mj-cs"/>
        </a:defRPr>
      </a:lvl1pPr>
      <a:lvl2pPr algn="l" rtl="0" eaLnBrk="0" fontAlgn="base" hangingPunct="0">
        <a:spcBef>
          <a:spcPct val="0"/>
        </a:spcBef>
        <a:spcAft>
          <a:spcPct val="0"/>
        </a:spcAft>
        <a:defRPr sz="4000" b="1">
          <a:solidFill>
            <a:srgbClr val="4C4C4C"/>
          </a:solidFill>
          <a:latin typeface="Arial" charset="0"/>
        </a:defRPr>
      </a:lvl2pPr>
      <a:lvl3pPr algn="l" rtl="0" eaLnBrk="0" fontAlgn="base" hangingPunct="0">
        <a:spcBef>
          <a:spcPct val="0"/>
        </a:spcBef>
        <a:spcAft>
          <a:spcPct val="0"/>
        </a:spcAft>
        <a:defRPr sz="4000" b="1">
          <a:solidFill>
            <a:srgbClr val="4C4C4C"/>
          </a:solidFill>
          <a:latin typeface="Arial" charset="0"/>
        </a:defRPr>
      </a:lvl3pPr>
      <a:lvl4pPr algn="l" rtl="0" eaLnBrk="0" fontAlgn="base" hangingPunct="0">
        <a:spcBef>
          <a:spcPct val="0"/>
        </a:spcBef>
        <a:spcAft>
          <a:spcPct val="0"/>
        </a:spcAft>
        <a:defRPr sz="4000" b="1">
          <a:solidFill>
            <a:srgbClr val="4C4C4C"/>
          </a:solidFill>
          <a:latin typeface="Arial" charset="0"/>
        </a:defRPr>
      </a:lvl4pPr>
      <a:lvl5pPr algn="l" rtl="0" eaLnBrk="0" fontAlgn="base" hangingPunct="0">
        <a:spcBef>
          <a:spcPct val="0"/>
        </a:spcBef>
        <a:spcAft>
          <a:spcPct val="0"/>
        </a:spcAft>
        <a:defRPr sz="4000" b="1">
          <a:solidFill>
            <a:srgbClr val="4C4C4C"/>
          </a:solidFill>
          <a:latin typeface="Arial" charset="0"/>
        </a:defRPr>
      </a:lvl5pPr>
      <a:lvl6pPr marL="457200" algn="l" rtl="0" eaLnBrk="1" fontAlgn="base" hangingPunct="1">
        <a:spcBef>
          <a:spcPct val="0"/>
        </a:spcBef>
        <a:spcAft>
          <a:spcPct val="0"/>
        </a:spcAft>
        <a:defRPr sz="4000" b="1">
          <a:solidFill>
            <a:srgbClr val="4C4C4C"/>
          </a:solidFill>
          <a:latin typeface="Arial" charset="0"/>
        </a:defRPr>
      </a:lvl6pPr>
      <a:lvl7pPr marL="914400" algn="l" rtl="0" eaLnBrk="1" fontAlgn="base" hangingPunct="1">
        <a:spcBef>
          <a:spcPct val="0"/>
        </a:spcBef>
        <a:spcAft>
          <a:spcPct val="0"/>
        </a:spcAft>
        <a:defRPr sz="4000" b="1">
          <a:solidFill>
            <a:srgbClr val="4C4C4C"/>
          </a:solidFill>
          <a:latin typeface="Arial" charset="0"/>
        </a:defRPr>
      </a:lvl7pPr>
      <a:lvl8pPr marL="1371600" algn="l" rtl="0" eaLnBrk="1" fontAlgn="base" hangingPunct="1">
        <a:spcBef>
          <a:spcPct val="0"/>
        </a:spcBef>
        <a:spcAft>
          <a:spcPct val="0"/>
        </a:spcAft>
        <a:defRPr sz="4000" b="1">
          <a:solidFill>
            <a:srgbClr val="4C4C4C"/>
          </a:solidFill>
          <a:latin typeface="Arial" charset="0"/>
        </a:defRPr>
      </a:lvl8pPr>
      <a:lvl9pPr marL="1828800" algn="l" rtl="0" eaLnBrk="1" fontAlgn="base" hangingPunct="1">
        <a:spcBef>
          <a:spcPct val="0"/>
        </a:spcBef>
        <a:spcAft>
          <a:spcPct val="0"/>
        </a:spcAft>
        <a:defRPr sz="4000" b="1">
          <a:solidFill>
            <a:srgbClr val="4C4C4C"/>
          </a:solidFill>
          <a:latin typeface="Arial" charset="0"/>
        </a:defRPr>
      </a:lvl9pPr>
    </p:titleStyle>
    <p:bodyStyle>
      <a:lvl1pPr marL="342900" indent="-342900" algn="l" rtl="0" eaLnBrk="0" fontAlgn="base" hangingPunct="0">
        <a:spcBef>
          <a:spcPct val="20000"/>
        </a:spcBef>
        <a:spcAft>
          <a:spcPct val="0"/>
        </a:spcAft>
        <a:defRPr sz="2800">
          <a:solidFill>
            <a:srgbClr val="4C4C4C"/>
          </a:solidFill>
          <a:latin typeface="+mn-lt"/>
          <a:ea typeface="+mn-ea"/>
          <a:cs typeface="+mn-cs"/>
        </a:defRPr>
      </a:lvl1pPr>
      <a:lvl2pPr marL="762000" indent="-228600" algn="l" rtl="0" eaLnBrk="0" fontAlgn="base" hangingPunct="0">
        <a:spcBef>
          <a:spcPct val="20000"/>
        </a:spcBef>
        <a:spcAft>
          <a:spcPct val="0"/>
        </a:spcAft>
        <a:buFont typeface="Times" panose="02020603050405020304" pitchFamily="18" charset="0"/>
        <a:buChar char="•"/>
        <a:defRPr sz="2800">
          <a:solidFill>
            <a:srgbClr val="4C4C4C"/>
          </a:solidFill>
          <a:latin typeface="+mn-lt"/>
        </a:defRPr>
      </a:lvl2pPr>
      <a:lvl3pPr marL="1181100" indent="-228600" algn="l" rtl="0" eaLnBrk="0" fontAlgn="base" hangingPunct="0">
        <a:spcBef>
          <a:spcPct val="20000"/>
        </a:spcBef>
        <a:spcAft>
          <a:spcPct val="0"/>
        </a:spcAft>
        <a:buChar char="-"/>
        <a:defRPr sz="2200">
          <a:solidFill>
            <a:srgbClr val="4C4C4C"/>
          </a:solidFill>
          <a:latin typeface="+mn-lt"/>
        </a:defRPr>
      </a:lvl3pPr>
      <a:lvl4pPr marL="1600200" indent="-228600" algn="l" rtl="0" eaLnBrk="0" fontAlgn="base" hangingPunct="0">
        <a:spcBef>
          <a:spcPct val="20000"/>
        </a:spcBef>
        <a:spcAft>
          <a:spcPct val="0"/>
        </a:spcAft>
        <a:defRPr sz="2000">
          <a:solidFill>
            <a:srgbClr val="333333"/>
          </a:solidFill>
          <a:latin typeface="+mn-lt"/>
        </a:defRPr>
      </a:lvl4pPr>
      <a:lvl5pPr marL="2057400" indent="-228600" algn="l" rtl="0" eaLnBrk="0" fontAlgn="base" hangingPunct="0">
        <a:spcBef>
          <a:spcPct val="20000"/>
        </a:spcBef>
        <a:spcAft>
          <a:spcPct val="0"/>
        </a:spcAft>
        <a:defRPr sz="2000">
          <a:solidFill>
            <a:srgbClr val="333333"/>
          </a:solidFill>
          <a:latin typeface="+mn-lt"/>
        </a:defRPr>
      </a:lvl5pPr>
      <a:lvl6pPr marL="2514600" indent="-228600" algn="l" rtl="0" eaLnBrk="1" fontAlgn="base" hangingPunct="1">
        <a:spcBef>
          <a:spcPct val="20000"/>
        </a:spcBef>
        <a:spcAft>
          <a:spcPct val="0"/>
        </a:spcAft>
        <a:defRPr sz="2000">
          <a:solidFill>
            <a:srgbClr val="333333"/>
          </a:solidFill>
          <a:latin typeface="+mn-lt"/>
        </a:defRPr>
      </a:lvl6pPr>
      <a:lvl7pPr marL="2971800" indent="-228600" algn="l" rtl="0" eaLnBrk="1" fontAlgn="base" hangingPunct="1">
        <a:spcBef>
          <a:spcPct val="20000"/>
        </a:spcBef>
        <a:spcAft>
          <a:spcPct val="0"/>
        </a:spcAft>
        <a:defRPr sz="2000">
          <a:solidFill>
            <a:srgbClr val="333333"/>
          </a:solidFill>
          <a:latin typeface="+mn-lt"/>
        </a:defRPr>
      </a:lvl7pPr>
      <a:lvl8pPr marL="3429000" indent="-228600" algn="l" rtl="0" eaLnBrk="1" fontAlgn="base" hangingPunct="1">
        <a:spcBef>
          <a:spcPct val="20000"/>
        </a:spcBef>
        <a:spcAft>
          <a:spcPct val="0"/>
        </a:spcAft>
        <a:defRPr sz="2000">
          <a:solidFill>
            <a:srgbClr val="333333"/>
          </a:solidFill>
          <a:latin typeface="+mn-lt"/>
        </a:defRPr>
      </a:lvl8pPr>
      <a:lvl9pPr marL="3886200" indent="-228600" algn="l" rtl="0" eaLnBrk="1" fontAlgn="base" hangingPunct="1">
        <a:spcBef>
          <a:spcPct val="20000"/>
        </a:spcBef>
        <a:spcAft>
          <a:spcPct val="0"/>
        </a:spcAft>
        <a:defRPr sz="2000">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871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Use this style for headers</a:t>
            </a:r>
          </a:p>
        </p:txBody>
      </p:sp>
      <p:sp>
        <p:nvSpPr>
          <p:cNvPr id="1027" name="Rectangle 3"/>
          <p:cNvSpPr>
            <a:spLocks noGrp="1" noChangeArrowheads="1"/>
          </p:cNvSpPr>
          <p:nvPr>
            <p:ph type="body" idx="1"/>
          </p:nvPr>
        </p:nvSpPr>
        <p:spPr bwMode="auto">
          <a:xfrm>
            <a:off x="914400" y="1981200"/>
            <a:ext cx="108712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0"/>
            <a:endParaRPr lang="en-US" altLang="en-US" smtClean="0"/>
          </a:p>
          <a:p>
            <a:pPr lvl="1"/>
            <a:r>
              <a:rPr lang="en-US" altLang="en-US" smtClean="0"/>
              <a:t>Second level</a:t>
            </a:r>
          </a:p>
          <a:p>
            <a:pPr lvl="2"/>
            <a:r>
              <a:rPr lang="en-US" altLang="en-US" smtClean="0"/>
              <a:t>Third level</a:t>
            </a:r>
          </a:p>
          <a:p>
            <a:pPr lvl="3"/>
            <a:endParaRPr lang="en-US" altLang="en-US" smtClean="0"/>
          </a:p>
        </p:txBody>
      </p:sp>
      <p:pic>
        <p:nvPicPr>
          <p:cNvPr id="1028" name="Picture 7"/>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954685" y="6145214"/>
            <a:ext cx="1932516"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663308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txStyles>
    <p:titleStyle>
      <a:lvl1pPr algn="l" rtl="0" eaLnBrk="0" fontAlgn="base" hangingPunct="0">
        <a:spcBef>
          <a:spcPct val="0"/>
        </a:spcBef>
        <a:spcAft>
          <a:spcPct val="0"/>
        </a:spcAft>
        <a:defRPr sz="4000" b="1">
          <a:solidFill>
            <a:srgbClr val="4C4C4C"/>
          </a:solidFill>
          <a:latin typeface="+mj-lt"/>
          <a:ea typeface="+mj-ea"/>
          <a:cs typeface="+mj-cs"/>
        </a:defRPr>
      </a:lvl1pPr>
      <a:lvl2pPr algn="l" rtl="0" eaLnBrk="0" fontAlgn="base" hangingPunct="0">
        <a:spcBef>
          <a:spcPct val="0"/>
        </a:spcBef>
        <a:spcAft>
          <a:spcPct val="0"/>
        </a:spcAft>
        <a:defRPr sz="4000" b="1">
          <a:solidFill>
            <a:srgbClr val="4C4C4C"/>
          </a:solidFill>
          <a:latin typeface="Arial" charset="0"/>
        </a:defRPr>
      </a:lvl2pPr>
      <a:lvl3pPr algn="l" rtl="0" eaLnBrk="0" fontAlgn="base" hangingPunct="0">
        <a:spcBef>
          <a:spcPct val="0"/>
        </a:spcBef>
        <a:spcAft>
          <a:spcPct val="0"/>
        </a:spcAft>
        <a:defRPr sz="4000" b="1">
          <a:solidFill>
            <a:srgbClr val="4C4C4C"/>
          </a:solidFill>
          <a:latin typeface="Arial" charset="0"/>
        </a:defRPr>
      </a:lvl3pPr>
      <a:lvl4pPr algn="l" rtl="0" eaLnBrk="0" fontAlgn="base" hangingPunct="0">
        <a:spcBef>
          <a:spcPct val="0"/>
        </a:spcBef>
        <a:spcAft>
          <a:spcPct val="0"/>
        </a:spcAft>
        <a:defRPr sz="4000" b="1">
          <a:solidFill>
            <a:srgbClr val="4C4C4C"/>
          </a:solidFill>
          <a:latin typeface="Arial" charset="0"/>
        </a:defRPr>
      </a:lvl4pPr>
      <a:lvl5pPr algn="l" rtl="0" eaLnBrk="0" fontAlgn="base" hangingPunct="0">
        <a:spcBef>
          <a:spcPct val="0"/>
        </a:spcBef>
        <a:spcAft>
          <a:spcPct val="0"/>
        </a:spcAft>
        <a:defRPr sz="4000" b="1">
          <a:solidFill>
            <a:srgbClr val="4C4C4C"/>
          </a:solidFill>
          <a:latin typeface="Arial" charset="0"/>
        </a:defRPr>
      </a:lvl5pPr>
      <a:lvl6pPr marL="457200" algn="l" rtl="0" fontAlgn="base">
        <a:spcBef>
          <a:spcPct val="0"/>
        </a:spcBef>
        <a:spcAft>
          <a:spcPct val="0"/>
        </a:spcAft>
        <a:defRPr sz="4000" b="1">
          <a:solidFill>
            <a:srgbClr val="4C4C4C"/>
          </a:solidFill>
          <a:latin typeface="Arial" charset="0"/>
        </a:defRPr>
      </a:lvl6pPr>
      <a:lvl7pPr marL="914400" algn="l" rtl="0" fontAlgn="base">
        <a:spcBef>
          <a:spcPct val="0"/>
        </a:spcBef>
        <a:spcAft>
          <a:spcPct val="0"/>
        </a:spcAft>
        <a:defRPr sz="4000" b="1">
          <a:solidFill>
            <a:srgbClr val="4C4C4C"/>
          </a:solidFill>
          <a:latin typeface="Arial" charset="0"/>
        </a:defRPr>
      </a:lvl7pPr>
      <a:lvl8pPr marL="1371600" algn="l" rtl="0" fontAlgn="base">
        <a:spcBef>
          <a:spcPct val="0"/>
        </a:spcBef>
        <a:spcAft>
          <a:spcPct val="0"/>
        </a:spcAft>
        <a:defRPr sz="4000" b="1">
          <a:solidFill>
            <a:srgbClr val="4C4C4C"/>
          </a:solidFill>
          <a:latin typeface="Arial" charset="0"/>
        </a:defRPr>
      </a:lvl8pPr>
      <a:lvl9pPr marL="1828800" algn="l" rtl="0" fontAlgn="base">
        <a:spcBef>
          <a:spcPct val="0"/>
        </a:spcBef>
        <a:spcAft>
          <a:spcPct val="0"/>
        </a:spcAft>
        <a:defRPr sz="4000" b="1">
          <a:solidFill>
            <a:srgbClr val="4C4C4C"/>
          </a:solidFill>
          <a:latin typeface="Arial" charset="0"/>
        </a:defRPr>
      </a:lvl9pPr>
    </p:titleStyle>
    <p:bodyStyle>
      <a:lvl1pPr marL="342900" indent="-342900" algn="l" rtl="0" eaLnBrk="0" fontAlgn="base" hangingPunct="0">
        <a:spcBef>
          <a:spcPct val="20000"/>
        </a:spcBef>
        <a:spcAft>
          <a:spcPct val="0"/>
        </a:spcAft>
        <a:defRPr sz="2800">
          <a:solidFill>
            <a:srgbClr val="4C4C4C"/>
          </a:solidFill>
          <a:latin typeface="+mn-lt"/>
          <a:ea typeface="+mn-ea"/>
          <a:cs typeface="+mn-cs"/>
        </a:defRPr>
      </a:lvl1pPr>
      <a:lvl2pPr marL="762000" indent="-228600" algn="l" rtl="0" eaLnBrk="0" fontAlgn="base" hangingPunct="0">
        <a:spcBef>
          <a:spcPct val="20000"/>
        </a:spcBef>
        <a:spcAft>
          <a:spcPct val="0"/>
        </a:spcAft>
        <a:buFont typeface="Times" panose="02020603050405020304" pitchFamily="18" charset="0"/>
        <a:buChar char="•"/>
        <a:defRPr sz="2800">
          <a:solidFill>
            <a:srgbClr val="4C4C4C"/>
          </a:solidFill>
          <a:latin typeface="+mn-lt"/>
        </a:defRPr>
      </a:lvl2pPr>
      <a:lvl3pPr marL="1181100" indent="-228600" algn="l" rtl="0" eaLnBrk="0" fontAlgn="base" hangingPunct="0">
        <a:spcBef>
          <a:spcPct val="20000"/>
        </a:spcBef>
        <a:spcAft>
          <a:spcPct val="0"/>
        </a:spcAft>
        <a:buChar char="-"/>
        <a:defRPr sz="2200">
          <a:solidFill>
            <a:srgbClr val="4C4C4C"/>
          </a:solidFill>
          <a:latin typeface="+mn-lt"/>
        </a:defRPr>
      </a:lvl3pPr>
      <a:lvl4pPr marL="1600200" indent="-228600" algn="l" rtl="0" eaLnBrk="0" fontAlgn="base" hangingPunct="0">
        <a:spcBef>
          <a:spcPct val="20000"/>
        </a:spcBef>
        <a:spcAft>
          <a:spcPct val="0"/>
        </a:spcAft>
        <a:defRPr sz="2000">
          <a:solidFill>
            <a:srgbClr val="333333"/>
          </a:solidFill>
          <a:latin typeface="+mn-lt"/>
        </a:defRPr>
      </a:lvl4pPr>
      <a:lvl5pPr marL="2057400" indent="-228600" algn="l" rtl="0" eaLnBrk="0" fontAlgn="base" hangingPunct="0">
        <a:spcBef>
          <a:spcPct val="20000"/>
        </a:spcBef>
        <a:spcAft>
          <a:spcPct val="0"/>
        </a:spcAft>
        <a:defRPr sz="2000">
          <a:solidFill>
            <a:srgbClr val="333333"/>
          </a:solidFill>
          <a:latin typeface="+mn-lt"/>
        </a:defRPr>
      </a:lvl5pPr>
      <a:lvl6pPr marL="2514600" indent="-228600" algn="l" rtl="0" fontAlgn="base">
        <a:spcBef>
          <a:spcPct val="20000"/>
        </a:spcBef>
        <a:spcAft>
          <a:spcPct val="0"/>
        </a:spcAft>
        <a:defRPr sz="2000">
          <a:solidFill>
            <a:srgbClr val="333333"/>
          </a:solidFill>
          <a:latin typeface="+mn-lt"/>
        </a:defRPr>
      </a:lvl6pPr>
      <a:lvl7pPr marL="2971800" indent="-228600" algn="l" rtl="0" fontAlgn="base">
        <a:spcBef>
          <a:spcPct val="20000"/>
        </a:spcBef>
        <a:spcAft>
          <a:spcPct val="0"/>
        </a:spcAft>
        <a:defRPr sz="2000">
          <a:solidFill>
            <a:srgbClr val="333333"/>
          </a:solidFill>
          <a:latin typeface="+mn-lt"/>
        </a:defRPr>
      </a:lvl7pPr>
      <a:lvl8pPr marL="3429000" indent="-228600" algn="l" rtl="0" fontAlgn="base">
        <a:spcBef>
          <a:spcPct val="20000"/>
        </a:spcBef>
        <a:spcAft>
          <a:spcPct val="0"/>
        </a:spcAft>
        <a:defRPr sz="2000">
          <a:solidFill>
            <a:srgbClr val="333333"/>
          </a:solidFill>
          <a:latin typeface="+mn-lt"/>
        </a:defRPr>
      </a:lvl8pPr>
      <a:lvl9pPr marL="3886200" indent="-228600" algn="l" rtl="0" fontAlgn="base">
        <a:spcBef>
          <a:spcPct val="20000"/>
        </a:spcBef>
        <a:spcAft>
          <a:spcPct val="0"/>
        </a:spcAft>
        <a:defRPr sz="2000">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015575-7483-4D91-9F39-62EF27839545}" type="datetimeFigureOut">
              <a:rPr lang="en-GB" smtClean="0"/>
              <a:t>07/06/2021</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0D5F11-1532-490D-8361-9A28A6E33FFF}" type="slidenum">
              <a:rPr lang="en-GB" smtClean="0"/>
              <a:t>‹#›</a:t>
            </a:fld>
            <a:endParaRPr lang="en-GB"/>
          </a:p>
        </p:txBody>
      </p:sp>
    </p:spTree>
    <p:extLst>
      <p:ext uri="{BB962C8B-B14F-4D97-AF65-F5344CB8AC3E}">
        <p14:creationId xmlns:p14="http://schemas.microsoft.com/office/powerpoint/2010/main" val="2258738042"/>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hyperlink" Target="mailto:Suzanne.Scrivens@nottinghamcity.gov.uk" TargetMode="Externa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hyperlink" Target="mailto:paul.martin@nottinghamcity.gov.uk"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2.xml"/><Relationship Id="rId5" Type="http://schemas.openxmlformats.org/officeDocument/2006/relationships/image" Target="../media/image26.png"/><Relationship Id="rId4" Type="http://schemas.openxmlformats.org/officeDocument/2006/relationships/image" Target="../media/image25.emf"/></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2.xml"/><Relationship Id="rId4" Type="http://schemas.openxmlformats.org/officeDocument/2006/relationships/image" Target="../media/image27.jpeg"/></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22.xml"/><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hyperlink" Target="mailto:grace@equation.org,uk" TargetMode="Externa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6.xml"/><Relationship Id="rId4" Type="http://schemas.openxmlformats.org/officeDocument/2006/relationships/image" Target="../media/image37.jpg"/></Relationships>
</file>

<file path=ppt/slides/_rels/slide58.xml.rels><?xml version="1.0" encoding="UTF-8" standalone="yes"?>
<Relationships xmlns="http://schemas.openxmlformats.org/package/2006/relationships"><Relationship Id="rId8" Type="http://schemas.openxmlformats.org/officeDocument/2006/relationships/hyperlink" Target="http://www.equation.org.uk/" TargetMode="External"/><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0180" y="2721218"/>
            <a:ext cx="9311640" cy="1015663"/>
          </a:xfrm>
          <a:prstGeom prst="rect">
            <a:avLst/>
          </a:prstGeom>
          <a:noFill/>
        </p:spPr>
        <p:txBody>
          <a:bodyPr wrap="square" rtlCol="0">
            <a:spAutoFit/>
          </a:bodyPr>
          <a:lstStyle/>
          <a:p>
            <a:r>
              <a:rPr lang="en-GB" sz="6000" dirty="0" smtClean="0">
                <a:latin typeface="+mj-lt"/>
              </a:rPr>
              <a:t>Nottingham City DSL Network</a:t>
            </a:r>
            <a:endParaRPr lang="en-GB" sz="6000" dirty="0">
              <a:latin typeface="+mj-lt"/>
            </a:endParaRPr>
          </a:p>
        </p:txBody>
      </p:sp>
      <p:sp>
        <p:nvSpPr>
          <p:cNvPr id="5" name="Title 1"/>
          <p:cNvSpPr txBox="1">
            <a:spLocks/>
          </p:cNvSpPr>
          <p:nvPr/>
        </p:nvSpPr>
        <p:spPr>
          <a:xfrm>
            <a:off x="3425734" y="3565256"/>
            <a:ext cx="5340532" cy="70358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000" dirty="0" smtClean="0"/>
              <a:t>26</a:t>
            </a:r>
            <a:r>
              <a:rPr lang="en-GB" sz="4000" baseline="30000" dirty="0" smtClean="0"/>
              <a:t>th</a:t>
            </a:r>
            <a:r>
              <a:rPr lang="en-GB" sz="4000" dirty="0" smtClean="0"/>
              <a:t> May 2021</a:t>
            </a:r>
            <a:endParaRPr lang="en-GB" sz="4000" dirty="0"/>
          </a:p>
        </p:txBody>
      </p:sp>
      <p:pic>
        <p:nvPicPr>
          <p:cNvPr id="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4217" y="104503"/>
            <a:ext cx="81756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17566" y="104503"/>
            <a:ext cx="11900263" cy="6596743"/>
          </a:xfrm>
          <a:prstGeom prst="rect">
            <a:avLst/>
          </a:prstGeom>
          <a:noFill/>
          <a:ln w="76200" cmpd="thickThin">
            <a:solidFill>
              <a:srgbClr val="F9B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1379200"/>
      </p:ext>
    </p:extLst>
  </p:cSld>
  <p:clrMapOvr>
    <a:masterClrMapping/>
  </p:clrMapOvr>
  <mc:AlternateContent xmlns:mc="http://schemas.openxmlformats.org/markup-compatibility/2006" xmlns:p14="http://schemas.microsoft.com/office/powerpoint/2010/main">
    <mc:Choice Requires="p14">
      <p:transition spd="slow" p14:dur="2000" advTm="2077"/>
    </mc:Choice>
    <mc:Fallback xmlns="">
      <p:transition spd="slow" advTm="2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865314" y="260351"/>
            <a:ext cx="8370887" cy="936625"/>
          </a:xfrm>
        </p:spPr>
        <p:txBody>
          <a:bodyPr/>
          <a:lstStyle/>
          <a:p>
            <a:pPr algn="ctr" eaLnBrk="1" hangingPunct="1"/>
            <a:r>
              <a:rPr lang="en-US" altLang="en-US" sz="3600"/>
              <a:t>Family Support Pathway (FSP)</a:t>
            </a:r>
          </a:p>
        </p:txBody>
      </p:sp>
      <p:sp>
        <p:nvSpPr>
          <p:cNvPr id="4099" name="Rectangle 3"/>
          <p:cNvSpPr>
            <a:spLocks noGrp="1" noChangeArrowheads="1"/>
          </p:cNvSpPr>
          <p:nvPr>
            <p:ph type="body" idx="1"/>
          </p:nvPr>
        </p:nvSpPr>
        <p:spPr>
          <a:xfrm>
            <a:off x="1631951" y="1125539"/>
            <a:ext cx="5688013" cy="5616575"/>
          </a:xfrm>
        </p:spPr>
        <p:txBody>
          <a:bodyPr/>
          <a:lstStyle/>
          <a:p>
            <a:pPr marL="457200" indent="-457200" eaLnBrk="1" hangingPunct="1">
              <a:buFontTx/>
              <a:buChar char="•"/>
              <a:defRPr/>
            </a:pPr>
            <a:r>
              <a:rPr lang="en-US" altLang="en-US" sz="2400" b="1" dirty="0"/>
              <a:t>Partnership</a:t>
            </a:r>
            <a:r>
              <a:rPr lang="en-US" altLang="en-US" sz="2400" dirty="0"/>
              <a:t> document</a:t>
            </a:r>
          </a:p>
          <a:p>
            <a:pPr marL="0" indent="0" eaLnBrk="1" hangingPunct="1">
              <a:defRPr/>
            </a:pPr>
            <a:endParaRPr lang="en-US" altLang="en-US" sz="2400" dirty="0"/>
          </a:p>
          <a:p>
            <a:pPr marL="457200" indent="-457200" eaLnBrk="1" hangingPunct="1">
              <a:buFontTx/>
              <a:buChar char="•"/>
              <a:defRPr/>
            </a:pPr>
            <a:r>
              <a:rPr lang="en-US" altLang="en-US" sz="2400" dirty="0"/>
              <a:t>Nottingham City’s Safeguarding Children Partnership </a:t>
            </a:r>
            <a:r>
              <a:rPr lang="en-US" altLang="en-US" sz="2400" b="1" dirty="0"/>
              <a:t>threshold for support and safeguarding</a:t>
            </a:r>
          </a:p>
          <a:p>
            <a:pPr marL="0" indent="0" eaLnBrk="1" hangingPunct="1">
              <a:defRPr/>
            </a:pPr>
            <a:endParaRPr lang="en-US" altLang="en-US" sz="2400" b="1" dirty="0"/>
          </a:p>
          <a:p>
            <a:pPr marL="457200" indent="-457200" eaLnBrk="1" hangingPunct="1">
              <a:buFontTx/>
              <a:buChar char="•"/>
              <a:defRPr/>
            </a:pPr>
            <a:r>
              <a:rPr lang="en-US" altLang="en-US" sz="2400" dirty="0"/>
              <a:t>It sets out the </a:t>
            </a:r>
            <a:r>
              <a:rPr lang="en-US" altLang="en-US" sz="2400" b="1" dirty="0"/>
              <a:t>threshold for access to support and safeguarding services </a:t>
            </a:r>
            <a:r>
              <a:rPr lang="en-US" altLang="en-US" sz="2400" dirty="0"/>
              <a:t>for professionals working with children and families </a:t>
            </a:r>
          </a:p>
          <a:p>
            <a:pPr marL="0" indent="0" eaLnBrk="1" hangingPunct="1">
              <a:defRPr/>
            </a:pPr>
            <a:endParaRPr lang="en-US" altLang="en-US" sz="2400" dirty="0"/>
          </a:p>
          <a:p>
            <a:pPr marL="457200" indent="-457200" eaLnBrk="1" hangingPunct="1">
              <a:buFontTx/>
              <a:buChar char="•"/>
              <a:defRPr/>
            </a:pPr>
            <a:r>
              <a:rPr lang="en-US" altLang="en-US" sz="2400" b="1" dirty="0"/>
              <a:t>Improve safeguarding outcomes </a:t>
            </a:r>
            <a:r>
              <a:rPr lang="en-US" altLang="en-US" sz="2400" dirty="0"/>
              <a:t>for children, young people and their families </a:t>
            </a:r>
          </a:p>
          <a:p>
            <a:pPr marL="0" indent="0" eaLnBrk="1" hangingPunct="1">
              <a:defRPr/>
            </a:pPr>
            <a:endParaRPr lang="en-US" altLang="en-US" dirty="0" smtClean="0"/>
          </a:p>
          <a:p>
            <a:pPr marL="0" indent="0" eaLnBrk="1" hangingPunct="1">
              <a:defRPr/>
            </a:pPr>
            <a:endParaRPr lang="en-US" altLang="en-US" sz="2400" dirty="0"/>
          </a:p>
        </p:txBody>
      </p:sp>
      <p:pic>
        <p:nvPicPr>
          <p:cNvPr id="4100" name="Picture 1" descr="Screen Clippi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21564" y="1409701"/>
            <a:ext cx="2797175" cy="39735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4032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09764" y="152401"/>
            <a:ext cx="8370887" cy="828675"/>
          </a:xfrm>
        </p:spPr>
        <p:txBody>
          <a:bodyPr/>
          <a:lstStyle/>
          <a:p>
            <a:pPr algn="ctr" eaLnBrk="1" hangingPunct="1"/>
            <a:r>
              <a:rPr lang="en-US" altLang="en-US" sz="3400"/>
              <a:t>Background - Family Support Pathway</a:t>
            </a:r>
          </a:p>
        </p:txBody>
      </p:sp>
      <p:sp>
        <p:nvSpPr>
          <p:cNvPr id="4099" name="Rectangle 3"/>
          <p:cNvSpPr>
            <a:spLocks noGrp="1" noChangeArrowheads="1"/>
          </p:cNvSpPr>
          <p:nvPr>
            <p:ph type="body" idx="1"/>
          </p:nvPr>
        </p:nvSpPr>
        <p:spPr>
          <a:xfrm>
            <a:off x="1631951" y="981075"/>
            <a:ext cx="5903913" cy="5761038"/>
          </a:xfrm>
        </p:spPr>
        <p:txBody>
          <a:bodyPr/>
          <a:lstStyle/>
          <a:p>
            <a:pPr marL="457200" indent="-457200" eaLnBrk="1" hangingPunct="1">
              <a:buFontTx/>
              <a:buChar char="•"/>
              <a:defRPr/>
            </a:pPr>
            <a:endParaRPr lang="en-US" altLang="en-US" sz="2200" b="1" dirty="0"/>
          </a:p>
          <a:p>
            <a:pPr marL="457200" indent="-457200" eaLnBrk="1" hangingPunct="1">
              <a:buFontTx/>
              <a:buChar char="•"/>
              <a:defRPr/>
            </a:pPr>
            <a:r>
              <a:rPr lang="en-US" altLang="en-US" sz="2200" b="1" dirty="0"/>
              <a:t>Launched in 2011</a:t>
            </a:r>
            <a:r>
              <a:rPr lang="en-US" altLang="en-US" sz="2200" dirty="0"/>
              <a:t>, guidance for practitioners, ‘earlier support, stronger families’ </a:t>
            </a:r>
          </a:p>
          <a:p>
            <a:pPr marL="0" indent="0" eaLnBrk="1" hangingPunct="1">
              <a:defRPr/>
            </a:pPr>
            <a:endParaRPr lang="en-US" altLang="en-US" sz="2200" dirty="0"/>
          </a:p>
          <a:p>
            <a:pPr marL="457200" indent="-457200" eaLnBrk="1" hangingPunct="1">
              <a:buFontTx/>
              <a:buChar char="•"/>
              <a:defRPr/>
            </a:pPr>
            <a:r>
              <a:rPr lang="en-US" altLang="en-US" sz="2200" dirty="0"/>
              <a:t>Created with </a:t>
            </a:r>
            <a:r>
              <a:rPr lang="en-US" altLang="en-US" sz="2200" b="1" dirty="0"/>
              <a:t>multi-agency</a:t>
            </a:r>
            <a:r>
              <a:rPr lang="en-US" altLang="en-US" sz="2200" dirty="0"/>
              <a:t> consultation through the Safeguarding Children Board </a:t>
            </a:r>
          </a:p>
          <a:p>
            <a:pPr marL="0" indent="0" eaLnBrk="1" hangingPunct="1">
              <a:defRPr/>
            </a:pPr>
            <a:endParaRPr lang="en-US" altLang="en-US" sz="2200" dirty="0"/>
          </a:p>
          <a:p>
            <a:pPr marL="457200" indent="-457200" eaLnBrk="1" hangingPunct="1">
              <a:buFontTx/>
              <a:buChar char="•"/>
              <a:defRPr/>
            </a:pPr>
            <a:r>
              <a:rPr lang="en-US" altLang="en-US" sz="2200" dirty="0"/>
              <a:t>Framework &amp; pathway to identify, assess, provide the </a:t>
            </a:r>
            <a:r>
              <a:rPr lang="en-US" altLang="en-US" sz="2200" b="1" dirty="0"/>
              <a:t>right help at the right time</a:t>
            </a:r>
          </a:p>
          <a:p>
            <a:pPr marL="0" indent="0" eaLnBrk="1" hangingPunct="1">
              <a:defRPr/>
            </a:pPr>
            <a:endParaRPr lang="en-US" altLang="en-US" sz="2200" b="1" dirty="0"/>
          </a:p>
          <a:p>
            <a:pPr marL="457200" indent="-457200" eaLnBrk="1" hangingPunct="1">
              <a:buFontTx/>
              <a:buChar char="•"/>
              <a:defRPr/>
            </a:pPr>
            <a:r>
              <a:rPr lang="en-US" altLang="en-US" sz="2200" b="1" dirty="0"/>
              <a:t>Refreshed 2014, 2016 and 2018 </a:t>
            </a:r>
            <a:r>
              <a:rPr lang="en-US" altLang="en-US" sz="2200" dirty="0"/>
              <a:t>to account for new legislation, serious case reviews and local arrangements</a:t>
            </a:r>
          </a:p>
          <a:p>
            <a:pPr marL="0" indent="0" eaLnBrk="1" hangingPunct="1">
              <a:defRPr/>
            </a:pPr>
            <a:endParaRPr lang="en-US" altLang="en-US" sz="2200" dirty="0"/>
          </a:p>
          <a:p>
            <a:pPr marL="457200" indent="-457200" eaLnBrk="1" hangingPunct="1">
              <a:buFontTx/>
              <a:buChar char="•"/>
              <a:defRPr/>
            </a:pPr>
            <a:endParaRPr lang="en-US" altLang="en-US" sz="2200" dirty="0"/>
          </a:p>
          <a:p>
            <a:pPr marL="0" indent="0" eaLnBrk="1" hangingPunct="1">
              <a:defRPr/>
            </a:pPr>
            <a:endParaRPr lang="en-US" altLang="en-US" sz="2200" dirty="0"/>
          </a:p>
          <a:p>
            <a:pPr marL="0" indent="0" eaLnBrk="1" hangingPunct="1">
              <a:defRPr/>
            </a:pPr>
            <a:endParaRPr lang="en-US" altLang="en-US" sz="2200" dirty="0"/>
          </a:p>
          <a:p>
            <a:pPr marL="0" indent="0" eaLnBrk="1" hangingPunct="1">
              <a:defRPr/>
            </a:pPr>
            <a:endParaRPr lang="en-US" altLang="en-US" sz="2400" dirty="0"/>
          </a:p>
        </p:txBody>
      </p:sp>
      <p:sp>
        <p:nvSpPr>
          <p:cNvPr id="5124" name="Rectangle 5"/>
          <p:cNvSpPr>
            <a:spLocks noChangeArrowheads="1"/>
          </p:cNvSpPr>
          <p:nvPr/>
        </p:nvSpPr>
        <p:spPr bwMode="auto">
          <a:xfrm>
            <a:off x="1524001"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defRPr sz="2800">
                <a:solidFill>
                  <a:srgbClr val="4C4C4C"/>
                </a:solidFill>
                <a:latin typeface="Arial" panose="020B0604020202020204" pitchFamily="34" charset="0"/>
              </a:defRPr>
            </a:lvl1pPr>
            <a:lvl2pPr marL="742950" indent="-285750">
              <a:spcBef>
                <a:spcPct val="20000"/>
              </a:spcBef>
              <a:buFont typeface="Times" panose="02020603050405020304" pitchFamily="18" charset="0"/>
              <a:buChar char="•"/>
              <a:defRPr sz="2800">
                <a:solidFill>
                  <a:srgbClr val="4C4C4C"/>
                </a:solidFill>
                <a:latin typeface="Arial" panose="020B0604020202020204" pitchFamily="34" charset="0"/>
              </a:defRPr>
            </a:lvl2pPr>
            <a:lvl3pPr marL="1143000" indent="-228600">
              <a:spcBef>
                <a:spcPct val="20000"/>
              </a:spcBef>
              <a:buChar char="-"/>
              <a:defRPr sz="2200">
                <a:solidFill>
                  <a:srgbClr val="4C4C4C"/>
                </a:solidFill>
                <a:latin typeface="Arial" panose="020B0604020202020204" pitchFamily="34" charset="0"/>
              </a:defRPr>
            </a:lvl3pPr>
            <a:lvl4pPr marL="1600200" indent="-228600">
              <a:spcBef>
                <a:spcPct val="20000"/>
              </a:spcBef>
              <a:defRPr sz="2000">
                <a:solidFill>
                  <a:srgbClr val="333333"/>
                </a:solidFill>
                <a:latin typeface="Arial" panose="020B0604020202020204" pitchFamily="34" charset="0"/>
              </a:defRPr>
            </a:lvl4pPr>
            <a:lvl5pPr marL="2057400" indent="-228600">
              <a:spcBef>
                <a:spcPct val="20000"/>
              </a:spcBef>
              <a:defRPr sz="2000">
                <a:solidFill>
                  <a:srgbClr val="333333"/>
                </a:solidFill>
                <a:latin typeface="Arial" panose="020B0604020202020204" pitchFamily="34" charset="0"/>
              </a:defRPr>
            </a:lvl5pPr>
            <a:lvl6pPr marL="2514600" indent="-228600" eaLnBrk="0" fontAlgn="base" hangingPunct="0">
              <a:spcBef>
                <a:spcPct val="20000"/>
              </a:spcBef>
              <a:spcAft>
                <a:spcPct val="0"/>
              </a:spcAft>
              <a:defRPr sz="2000">
                <a:solidFill>
                  <a:srgbClr val="333333"/>
                </a:solidFill>
                <a:latin typeface="Arial" panose="020B0604020202020204" pitchFamily="34" charset="0"/>
              </a:defRPr>
            </a:lvl6pPr>
            <a:lvl7pPr marL="2971800" indent="-228600" eaLnBrk="0" fontAlgn="base" hangingPunct="0">
              <a:spcBef>
                <a:spcPct val="20000"/>
              </a:spcBef>
              <a:spcAft>
                <a:spcPct val="0"/>
              </a:spcAft>
              <a:defRPr sz="2000">
                <a:solidFill>
                  <a:srgbClr val="333333"/>
                </a:solidFill>
                <a:latin typeface="Arial" panose="020B0604020202020204" pitchFamily="34" charset="0"/>
              </a:defRPr>
            </a:lvl7pPr>
            <a:lvl8pPr marL="3429000" indent="-228600" eaLnBrk="0" fontAlgn="base" hangingPunct="0">
              <a:spcBef>
                <a:spcPct val="20000"/>
              </a:spcBef>
              <a:spcAft>
                <a:spcPct val="0"/>
              </a:spcAft>
              <a:defRPr sz="2000">
                <a:solidFill>
                  <a:srgbClr val="333333"/>
                </a:solidFill>
                <a:latin typeface="Arial" panose="020B0604020202020204" pitchFamily="34" charset="0"/>
              </a:defRPr>
            </a:lvl8pPr>
            <a:lvl9pPr marL="3886200" indent="-228600" eaLnBrk="0" fontAlgn="base" hangingPunct="0">
              <a:spcBef>
                <a:spcPct val="20000"/>
              </a:spcBef>
              <a:spcAft>
                <a:spcPct val="0"/>
              </a:spcAft>
              <a:defRPr sz="2000">
                <a:solidFill>
                  <a:srgbClr val="333333"/>
                </a:solidFill>
                <a:latin typeface="Arial" panose="020B0604020202020204" pitchFamily="34" charset="0"/>
              </a:defRPr>
            </a:lvl9pPr>
          </a:lstStyle>
          <a:p>
            <a:pPr eaLnBrk="0" fontAlgn="base" hangingPunct="0">
              <a:spcBef>
                <a:spcPct val="0"/>
              </a:spcBef>
              <a:spcAft>
                <a:spcPct val="0"/>
              </a:spcAft>
            </a:pPr>
            <a:endParaRPr lang="en-GB" altLang="en-US" sz="2400">
              <a:solidFill>
                <a:srgbClr val="000000"/>
              </a:solidFill>
              <a:latin typeface="Times" panose="02020603050405020304" pitchFamily="18" charset="0"/>
            </a:endParaRPr>
          </a:p>
        </p:txBody>
      </p:sp>
      <p:sp>
        <p:nvSpPr>
          <p:cNvPr id="5125" name="Rectangle 3" descr="fsp front page"/>
          <p:cNvSpPr>
            <a:spLocks noChangeArrowheads="1"/>
          </p:cNvSpPr>
          <p:nvPr/>
        </p:nvSpPr>
        <p:spPr bwMode="auto">
          <a:xfrm>
            <a:off x="7535864" y="981075"/>
            <a:ext cx="2447925" cy="2952750"/>
          </a:xfrm>
          <a:prstGeom prst="rect">
            <a:avLst/>
          </a:prstGeom>
          <a:blipFill dpi="0" rotWithShape="1">
            <a:blip r:embed="rId2"/>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rgbClr val="4C4C4C"/>
                </a:solidFill>
                <a:latin typeface="Arial" panose="020B0604020202020204" pitchFamily="34" charset="0"/>
              </a:defRPr>
            </a:lvl1pPr>
            <a:lvl2pPr marL="742950" indent="-285750">
              <a:spcBef>
                <a:spcPct val="20000"/>
              </a:spcBef>
              <a:buFont typeface="Times" panose="02020603050405020304" pitchFamily="18" charset="0"/>
              <a:buChar char="•"/>
              <a:defRPr sz="2800">
                <a:solidFill>
                  <a:srgbClr val="4C4C4C"/>
                </a:solidFill>
                <a:latin typeface="Arial" panose="020B0604020202020204" pitchFamily="34" charset="0"/>
              </a:defRPr>
            </a:lvl2pPr>
            <a:lvl3pPr marL="1143000" indent="-228600">
              <a:spcBef>
                <a:spcPct val="20000"/>
              </a:spcBef>
              <a:buChar char="-"/>
              <a:defRPr sz="2200">
                <a:solidFill>
                  <a:srgbClr val="4C4C4C"/>
                </a:solidFill>
                <a:latin typeface="Arial" panose="020B0604020202020204" pitchFamily="34" charset="0"/>
              </a:defRPr>
            </a:lvl3pPr>
            <a:lvl4pPr marL="1600200" indent="-228600">
              <a:spcBef>
                <a:spcPct val="20000"/>
              </a:spcBef>
              <a:defRPr sz="2000">
                <a:solidFill>
                  <a:srgbClr val="333333"/>
                </a:solidFill>
                <a:latin typeface="Arial" panose="020B0604020202020204" pitchFamily="34" charset="0"/>
              </a:defRPr>
            </a:lvl4pPr>
            <a:lvl5pPr marL="2057400" indent="-228600">
              <a:spcBef>
                <a:spcPct val="20000"/>
              </a:spcBef>
              <a:defRPr sz="2000">
                <a:solidFill>
                  <a:srgbClr val="333333"/>
                </a:solidFill>
                <a:latin typeface="Arial" panose="020B0604020202020204" pitchFamily="34" charset="0"/>
              </a:defRPr>
            </a:lvl5pPr>
            <a:lvl6pPr marL="2514600" indent="-228600" eaLnBrk="0" fontAlgn="base" hangingPunct="0">
              <a:spcBef>
                <a:spcPct val="20000"/>
              </a:spcBef>
              <a:spcAft>
                <a:spcPct val="0"/>
              </a:spcAft>
              <a:defRPr sz="2000">
                <a:solidFill>
                  <a:srgbClr val="333333"/>
                </a:solidFill>
                <a:latin typeface="Arial" panose="020B0604020202020204" pitchFamily="34" charset="0"/>
              </a:defRPr>
            </a:lvl6pPr>
            <a:lvl7pPr marL="2971800" indent="-228600" eaLnBrk="0" fontAlgn="base" hangingPunct="0">
              <a:spcBef>
                <a:spcPct val="20000"/>
              </a:spcBef>
              <a:spcAft>
                <a:spcPct val="0"/>
              </a:spcAft>
              <a:defRPr sz="2000">
                <a:solidFill>
                  <a:srgbClr val="333333"/>
                </a:solidFill>
                <a:latin typeface="Arial" panose="020B0604020202020204" pitchFamily="34" charset="0"/>
              </a:defRPr>
            </a:lvl7pPr>
            <a:lvl8pPr marL="3429000" indent="-228600" eaLnBrk="0" fontAlgn="base" hangingPunct="0">
              <a:spcBef>
                <a:spcPct val="20000"/>
              </a:spcBef>
              <a:spcAft>
                <a:spcPct val="0"/>
              </a:spcAft>
              <a:defRPr sz="2000">
                <a:solidFill>
                  <a:srgbClr val="333333"/>
                </a:solidFill>
                <a:latin typeface="Arial" panose="020B0604020202020204" pitchFamily="34" charset="0"/>
              </a:defRPr>
            </a:lvl8pPr>
            <a:lvl9pPr marL="3886200" indent="-228600" eaLnBrk="0" fontAlgn="base" hangingPunct="0">
              <a:spcBef>
                <a:spcPct val="20000"/>
              </a:spcBef>
              <a:spcAft>
                <a:spcPct val="0"/>
              </a:spcAft>
              <a:defRPr sz="2000">
                <a:solidFill>
                  <a:srgbClr val="333333"/>
                </a:solidFill>
                <a:latin typeface="Arial" panose="020B0604020202020204" pitchFamily="34" charset="0"/>
              </a:defRPr>
            </a:lvl9pPr>
          </a:lstStyle>
          <a:p>
            <a:pPr eaLnBrk="0" fontAlgn="base" hangingPunct="0">
              <a:spcBef>
                <a:spcPct val="0"/>
              </a:spcBef>
              <a:spcAft>
                <a:spcPct val="0"/>
              </a:spcAft>
            </a:pPr>
            <a:endParaRPr lang="en-GB" altLang="en-US" sz="2400">
              <a:solidFill>
                <a:srgbClr val="000000"/>
              </a:solidFill>
              <a:latin typeface="Times" panose="02020603050405020304" pitchFamily="18" charset="0"/>
            </a:endParaRPr>
          </a:p>
        </p:txBody>
      </p:sp>
      <p:pic>
        <p:nvPicPr>
          <p:cNvPr id="512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9325" y="4221163"/>
            <a:ext cx="3341688"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29178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916114" y="260350"/>
            <a:ext cx="8370887" cy="1081088"/>
          </a:xfrm>
          <a:prstGeom prst="rect">
            <a:avLst/>
          </a:prstGeom>
        </p:spPr>
        <p:txBody>
          <a:bodyPr/>
          <a:lstStyle>
            <a:lvl1pPr algn="l" rtl="0" eaLnBrk="0" fontAlgn="base" hangingPunct="0">
              <a:spcBef>
                <a:spcPct val="0"/>
              </a:spcBef>
              <a:spcAft>
                <a:spcPct val="0"/>
              </a:spcAft>
              <a:defRPr sz="4000" b="1">
                <a:solidFill>
                  <a:srgbClr val="4C4C4C"/>
                </a:solidFill>
                <a:latin typeface="+mj-lt"/>
                <a:ea typeface="+mj-ea"/>
                <a:cs typeface="+mj-cs"/>
              </a:defRPr>
            </a:lvl1pPr>
            <a:lvl2pPr algn="l" rtl="0" eaLnBrk="0" fontAlgn="base" hangingPunct="0">
              <a:spcBef>
                <a:spcPct val="0"/>
              </a:spcBef>
              <a:spcAft>
                <a:spcPct val="0"/>
              </a:spcAft>
              <a:defRPr sz="4000" b="1">
                <a:solidFill>
                  <a:srgbClr val="4C4C4C"/>
                </a:solidFill>
                <a:latin typeface="Arial" charset="0"/>
              </a:defRPr>
            </a:lvl2pPr>
            <a:lvl3pPr algn="l" rtl="0" eaLnBrk="0" fontAlgn="base" hangingPunct="0">
              <a:spcBef>
                <a:spcPct val="0"/>
              </a:spcBef>
              <a:spcAft>
                <a:spcPct val="0"/>
              </a:spcAft>
              <a:defRPr sz="4000" b="1">
                <a:solidFill>
                  <a:srgbClr val="4C4C4C"/>
                </a:solidFill>
                <a:latin typeface="Arial" charset="0"/>
              </a:defRPr>
            </a:lvl3pPr>
            <a:lvl4pPr algn="l" rtl="0" eaLnBrk="0" fontAlgn="base" hangingPunct="0">
              <a:spcBef>
                <a:spcPct val="0"/>
              </a:spcBef>
              <a:spcAft>
                <a:spcPct val="0"/>
              </a:spcAft>
              <a:defRPr sz="4000" b="1">
                <a:solidFill>
                  <a:srgbClr val="4C4C4C"/>
                </a:solidFill>
                <a:latin typeface="Arial" charset="0"/>
              </a:defRPr>
            </a:lvl4pPr>
            <a:lvl5pPr algn="l" rtl="0" eaLnBrk="0" fontAlgn="base" hangingPunct="0">
              <a:spcBef>
                <a:spcPct val="0"/>
              </a:spcBef>
              <a:spcAft>
                <a:spcPct val="0"/>
              </a:spcAft>
              <a:defRPr sz="4000" b="1">
                <a:solidFill>
                  <a:srgbClr val="4C4C4C"/>
                </a:solidFill>
                <a:latin typeface="Arial" charset="0"/>
              </a:defRPr>
            </a:lvl5pPr>
            <a:lvl6pPr marL="457200" algn="l" rtl="0" fontAlgn="base">
              <a:spcBef>
                <a:spcPct val="0"/>
              </a:spcBef>
              <a:spcAft>
                <a:spcPct val="0"/>
              </a:spcAft>
              <a:defRPr sz="4000" b="1">
                <a:solidFill>
                  <a:srgbClr val="4C4C4C"/>
                </a:solidFill>
                <a:latin typeface="Arial" charset="0"/>
              </a:defRPr>
            </a:lvl6pPr>
            <a:lvl7pPr marL="914400" algn="l" rtl="0" fontAlgn="base">
              <a:spcBef>
                <a:spcPct val="0"/>
              </a:spcBef>
              <a:spcAft>
                <a:spcPct val="0"/>
              </a:spcAft>
              <a:defRPr sz="4000" b="1">
                <a:solidFill>
                  <a:srgbClr val="4C4C4C"/>
                </a:solidFill>
                <a:latin typeface="Arial" charset="0"/>
              </a:defRPr>
            </a:lvl7pPr>
            <a:lvl8pPr marL="1371600" algn="l" rtl="0" fontAlgn="base">
              <a:spcBef>
                <a:spcPct val="0"/>
              </a:spcBef>
              <a:spcAft>
                <a:spcPct val="0"/>
              </a:spcAft>
              <a:defRPr sz="4000" b="1">
                <a:solidFill>
                  <a:srgbClr val="4C4C4C"/>
                </a:solidFill>
                <a:latin typeface="Arial" charset="0"/>
              </a:defRPr>
            </a:lvl8pPr>
            <a:lvl9pPr marL="1828800" algn="l" rtl="0" fontAlgn="base">
              <a:spcBef>
                <a:spcPct val="0"/>
              </a:spcBef>
              <a:spcAft>
                <a:spcPct val="0"/>
              </a:spcAft>
              <a:defRPr sz="4000" b="1">
                <a:solidFill>
                  <a:srgbClr val="4C4C4C"/>
                </a:solidFill>
                <a:latin typeface="Arial" charset="0"/>
              </a:defRPr>
            </a:lvl9pPr>
          </a:lstStyle>
          <a:p>
            <a:pPr algn="ctr" eaLnBrk="1" hangingPunct="1">
              <a:defRPr/>
            </a:pPr>
            <a:r>
              <a:rPr lang="en-US" altLang="en-US" sz="2800" kern="0" dirty="0">
                <a:latin typeface="Arial"/>
              </a:rPr>
              <a:t>Nottingham City’s Model for Universal, Prevention, Early Help and Specialist Services </a:t>
            </a:r>
          </a:p>
        </p:txBody>
      </p:sp>
      <p:pic>
        <p:nvPicPr>
          <p:cNvPr id="6147" name="Picture 3" descr="Screen Clippi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92314" y="1484313"/>
            <a:ext cx="6988175"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45177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8214" y="1158875"/>
            <a:ext cx="3533775"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a:xfrm>
            <a:off x="1919289" y="260351"/>
            <a:ext cx="8370887" cy="720725"/>
          </a:xfrm>
          <a:prstGeom prst="rect">
            <a:avLst/>
          </a:prstGeom>
        </p:spPr>
        <p:txBody>
          <a:bodyPr/>
          <a:lstStyle>
            <a:lvl1pPr algn="l" rtl="0" eaLnBrk="0" fontAlgn="base" hangingPunct="0">
              <a:spcBef>
                <a:spcPct val="0"/>
              </a:spcBef>
              <a:spcAft>
                <a:spcPct val="0"/>
              </a:spcAft>
              <a:defRPr sz="4000" b="1">
                <a:solidFill>
                  <a:srgbClr val="4C4C4C"/>
                </a:solidFill>
                <a:latin typeface="+mj-lt"/>
                <a:ea typeface="+mj-ea"/>
                <a:cs typeface="+mj-cs"/>
              </a:defRPr>
            </a:lvl1pPr>
            <a:lvl2pPr algn="l" rtl="0" eaLnBrk="0" fontAlgn="base" hangingPunct="0">
              <a:spcBef>
                <a:spcPct val="0"/>
              </a:spcBef>
              <a:spcAft>
                <a:spcPct val="0"/>
              </a:spcAft>
              <a:defRPr sz="4000" b="1">
                <a:solidFill>
                  <a:srgbClr val="4C4C4C"/>
                </a:solidFill>
                <a:latin typeface="Arial" charset="0"/>
              </a:defRPr>
            </a:lvl2pPr>
            <a:lvl3pPr algn="l" rtl="0" eaLnBrk="0" fontAlgn="base" hangingPunct="0">
              <a:spcBef>
                <a:spcPct val="0"/>
              </a:spcBef>
              <a:spcAft>
                <a:spcPct val="0"/>
              </a:spcAft>
              <a:defRPr sz="4000" b="1">
                <a:solidFill>
                  <a:srgbClr val="4C4C4C"/>
                </a:solidFill>
                <a:latin typeface="Arial" charset="0"/>
              </a:defRPr>
            </a:lvl3pPr>
            <a:lvl4pPr algn="l" rtl="0" eaLnBrk="0" fontAlgn="base" hangingPunct="0">
              <a:spcBef>
                <a:spcPct val="0"/>
              </a:spcBef>
              <a:spcAft>
                <a:spcPct val="0"/>
              </a:spcAft>
              <a:defRPr sz="4000" b="1">
                <a:solidFill>
                  <a:srgbClr val="4C4C4C"/>
                </a:solidFill>
                <a:latin typeface="Arial" charset="0"/>
              </a:defRPr>
            </a:lvl4pPr>
            <a:lvl5pPr algn="l" rtl="0" eaLnBrk="0" fontAlgn="base" hangingPunct="0">
              <a:spcBef>
                <a:spcPct val="0"/>
              </a:spcBef>
              <a:spcAft>
                <a:spcPct val="0"/>
              </a:spcAft>
              <a:defRPr sz="4000" b="1">
                <a:solidFill>
                  <a:srgbClr val="4C4C4C"/>
                </a:solidFill>
                <a:latin typeface="Arial" charset="0"/>
              </a:defRPr>
            </a:lvl5pPr>
            <a:lvl6pPr marL="457200" algn="l" rtl="0" fontAlgn="base">
              <a:spcBef>
                <a:spcPct val="0"/>
              </a:spcBef>
              <a:spcAft>
                <a:spcPct val="0"/>
              </a:spcAft>
              <a:defRPr sz="4000" b="1">
                <a:solidFill>
                  <a:srgbClr val="4C4C4C"/>
                </a:solidFill>
                <a:latin typeface="Arial" charset="0"/>
              </a:defRPr>
            </a:lvl6pPr>
            <a:lvl7pPr marL="914400" algn="l" rtl="0" fontAlgn="base">
              <a:spcBef>
                <a:spcPct val="0"/>
              </a:spcBef>
              <a:spcAft>
                <a:spcPct val="0"/>
              </a:spcAft>
              <a:defRPr sz="4000" b="1">
                <a:solidFill>
                  <a:srgbClr val="4C4C4C"/>
                </a:solidFill>
                <a:latin typeface="Arial" charset="0"/>
              </a:defRPr>
            </a:lvl7pPr>
            <a:lvl8pPr marL="1371600" algn="l" rtl="0" fontAlgn="base">
              <a:spcBef>
                <a:spcPct val="0"/>
              </a:spcBef>
              <a:spcAft>
                <a:spcPct val="0"/>
              </a:spcAft>
              <a:defRPr sz="4000" b="1">
                <a:solidFill>
                  <a:srgbClr val="4C4C4C"/>
                </a:solidFill>
                <a:latin typeface="Arial" charset="0"/>
              </a:defRPr>
            </a:lvl8pPr>
            <a:lvl9pPr marL="1828800" algn="l" rtl="0" fontAlgn="base">
              <a:spcBef>
                <a:spcPct val="0"/>
              </a:spcBef>
              <a:spcAft>
                <a:spcPct val="0"/>
              </a:spcAft>
              <a:defRPr sz="4000" b="1">
                <a:solidFill>
                  <a:srgbClr val="4C4C4C"/>
                </a:solidFill>
                <a:latin typeface="Arial" charset="0"/>
              </a:defRPr>
            </a:lvl9pPr>
          </a:lstStyle>
          <a:p>
            <a:pPr algn="ctr" eaLnBrk="1" hangingPunct="1">
              <a:defRPr/>
            </a:pPr>
            <a:r>
              <a:rPr lang="en-US" altLang="en-US" sz="3200" kern="0" dirty="0">
                <a:latin typeface="Arial"/>
              </a:rPr>
              <a:t>Access to Support and Decision Making </a:t>
            </a:r>
            <a:endParaRPr lang="en-US" altLang="en-US" sz="3400" kern="0" dirty="0">
              <a:latin typeface="Arial"/>
            </a:endParaRPr>
          </a:p>
        </p:txBody>
      </p:sp>
      <p:pic>
        <p:nvPicPr>
          <p:cNvPr id="7172" name="Picture 1"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24564" y="1125538"/>
            <a:ext cx="3900487"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9025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135188" y="404814"/>
            <a:ext cx="8228012" cy="936625"/>
          </a:xfrm>
        </p:spPr>
        <p:txBody>
          <a:bodyPr/>
          <a:lstStyle/>
          <a:p>
            <a:r>
              <a:rPr lang="en-GB" altLang="en-US" smtClean="0"/>
              <a:t>Priorities</a:t>
            </a:r>
            <a:br>
              <a:rPr lang="en-GB" altLang="en-US" smtClean="0"/>
            </a:br>
            <a:endParaRPr lang="en-GB" altLang="en-US" smtClean="0"/>
          </a:p>
        </p:txBody>
      </p:sp>
      <p:sp>
        <p:nvSpPr>
          <p:cNvPr id="3" name="Content Placeholder 2"/>
          <p:cNvSpPr>
            <a:spLocks noGrp="1"/>
          </p:cNvSpPr>
          <p:nvPr>
            <p:ph idx="1"/>
          </p:nvPr>
        </p:nvSpPr>
        <p:spPr>
          <a:xfrm>
            <a:off x="2135188" y="1341438"/>
            <a:ext cx="8153400" cy="5040312"/>
          </a:xfrm>
        </p:spPr>
        <p:txBody>
          <a:bodyPr/>
          <a:lstStyle/>
          <a:p>
            <a:pPr>
              <a:defRPr/>
            </a:pPr>
            <a:r>
              <a:rPr lang="en-GB" dirty="0" smtClean="0"/>
              <a:t>NCSCP Business Plan Priorities (draft)</a:t>
            </a:r>
          </a:p>
          <a:p>
            <a:pPr marL="457200" indent="-457200">
              <a:buFont typeface="Arial" panose="020B0604020202020204" pitchFamily="34" charset="0"/>
              <a:buChar char="•"/>
              <a:defRPr/>
            </a:pPr>
            <a:r>
              <a:rPr lang="en-GB" dirty="0" smtClean="0"/>
              <a:t>Child exploitation – CCE, CSE</a:t>
            </a:r>
          </a:p>
          <a:p>
            <a:pPr marL="457200" indent="-457200">
              <a:buFont typeface="Arial" panose="020B0604020202020204" pitchFamily="34" charset="0"/>
              <a:buChar char="•"/>
              <a:defRPr/>
            </a:pPr>
            <a:r>
              <a:rPr lang="en-GB" dirty="0" smtClean="0"/>
              <a:t>Harmful Sexual Behaviour - IICSA</a:t>
            </a:r>
          </a:p>
          <a:p>
            <a:pPr marL="457200" indent="-457200">
              <a:buFont typeface="Arial" panose="020B0604020202020204" pitchFamily="34" charset="0"/>
              <a:buChar char="•"/>
              <a:defRPr/>
            </a:pPr>
            <a:r>
              <a:rPr lang="en-GB" dirty="0" smtClean="0"/>
              <a:t>Neglect Strategy – </a:t>
            </a:r>
            <a:r>
              <a:rPr lang="en-GB" sz="2000" dirty="0"/>
              <a:t>Recognise, respond, reflect and review </a:t>
            </a:r>
          </a:p>
          <a:p>
            <a:pPr marL="457200" indent="-457200">
              <a:buFont typeface="Arial" panose="020B0604020202020204" pitchFamily="34" charset="0"/>
              <a:buChar char="•"/>
              <a:defRPr/>
            </a:pPr>
            <a:r>
              <a:rPr lang="en-GB" dirty="0" smtClean="0"/>
              <a:t>Sudden Unexpected Death in Infants – </a:t>
            </a:r>
            <a:r>
              <a:rPr lang="en-GB" sz="2000" dirty="0"/>
              <a:t>Safer Sleeping</a:t>
            </a:r>
          </a:p>
          <a:p>
            <a:pPr marL="457200" indent="-457200">
              <a:buFont typeface="Arial" panose="020B0604020202020204" pitchFamily="34" charset="0"/>
              <a:buChar char="•"/>
              <a:defRPr/>
            </a:pPr>
            <a:r>
              <a:rPr lang="en-GB" dirty="0" smtClean="0"/>
              <a:t>Diversity including BAME, SEND, LGBT+</a:t>
            </a:r>
          </a:p>
          <a:p>
            <a:pPr marL="457200" indent="-457200">
              <a:buFont typeface="Arial" panose="020B0604020202020204" pitchFamily="34" charset="0"/>
              <a:buChar char="•"/>
              <a:defRPr/>
            </a:pPr>
            <a:r>
              <a:rPr lang="en-GB" dirty="0" smtClean="0"/>
              <a:t>Child at the centre, child’s voice - “Am I safe?”</a:t>
            </a:r>
          </a:p>
          <a:p>
            <a:pPr marL="457200" indent="-457200">
              <a:buFont typeface="Arial" panose="020B0604020202020204" pitchFamily="34" charset="0"/>
              <a:buChar char="•"/>
              <a:defRPr/>
            </a:pPr>
            <a:r>
              <a:rPr lang="en-GB" dirty="0" smtClean="0"/>
              <a:t>Domestic abuse &amp; violence – child &amp; young person’s mental health COVID -19 recovery </a:t>
            </a:r>
          </a:p>
          <a:p>
            <a:pPr>
              <a:defRPr/>
            </a:pPr>
            <a:endParaRPr lang="en-GB" sz="2000" dirty="0"/>
          </a:p>
          <a:p>
            <a:pPr>
              <a:defRPr/>
            </a:pPr>
            <a:endParaRPr lang="en-GB" sz="2000" dirty="0"/>
          </a:p>
        </p:txBody>
      </p:sp>
    </p:spTree>
    <p:extLst>
      <p:ext uri="{BB962C8B-B14F-4D97-AF65-F5344CB8AC3E}">
        <p14:creationId xmlns:p14="http://schemas.microsoft.com/office/powerpoint/2010/main" val="17298190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2495550" y="404814"/>
            <a:ext cx="7200900" cy="803275"/>
          </a:xfrm>
        </p:spPr>
        <p:txBody>
          <a:bodyPr/>
          <a:lstStyle/>
          <a:p>
            <a:r>
              <a:rPr lang="en-GB" altLang="en-US" smtClean="0"/>
              <a:t>Next steps</a:t>
            </a:r>
          </a:p>
        </p:txBody>
      </p:sp>
      <p:sp>
        <p:nvSpPr>
          <p:cNvPr id="3" name="Content Placeholder 2"/>
          <p:cNvSpPr>
            <a:spLocks noGrp="1"/>
          </p:cNvSpPr>
          <p:nvPr>
            <p:ph idx="1"/>
          </p:nvPr>
        </p:nvSpPr>
        <p:spPr>
          <a:xfrm>
            <a:off x="2495551" y="1208088"/>
            <a:ext cx="7345363" cy="5173662"/>
          </a:xfrm>
        </p:spPr>
        <p:txBody>
          <a:bodyPr/>
          <a:lstStyle/>
          <a:p>
            <a:pPr marL="0" indent="0">
              <a:defRPr/>
            </a:pPr>
            <a:endParaRPr lang="en-GB" sz="2400" dirty="0"/>
          </a:p>
          <a:p>
            <a:pPr>
              <a:buFont typeface="Arial" panose="020B0604020202020204" pitchFamily="34" charset="0"/>
              <a:buChar char="•"/>
              <a:defRPr/>
            </a:pPr>
            <a:r>
              <a:rPr lang="en-GB" sz="2400" dirty="0"/>
              <a:t>Refresh for Summer 2021</a:t>
            </a:r>
          </a:p>
          <a:p>
            <a:pPr>
              <a:buFont typeface="Arial" panose="020B0604020202020204" pitchFamily="34" charset="0"/>
              <a:buChar char="•"/>
              <a:defRPr/>
            </a:pPr>
            <a:endParaRPr lang="en-GB" sz="2400" dirty="0"/>
          </a:p>
          <a:p>
            <a:pPr>
              <a:buFont typeface="Arial" panose="020B0604020202020204" pitchFamily="34" charset="0"/>
              <a:buChar char="•"/>
              <a:defRPr/>
            </a:pPr>
            <a:r>
              <a:rPr lang="en-GB" sz="2400" dirty="0"/>
              <a:t>Review current format and information</a:t>
            </a:r>
          </a:p>
          <a:p>
            <a:pPr marL="0" indent="0">
              <a:defRPr/>
            </a:pPr>
            <a:endParaRPr lang="en-GB" sz="2400" dirty="0"/>
          </a:p>
          <a:p>
            <a:pPr>
              <a:buFont typeface="Arial" panose="020B0604020202020204" pitchFamily="34" charset="0"/>
              <a:buChar char="•"/>
              <a:defRPr/>
            </a:pPr>
            <a:r>
              <a:rPr lang="en-GB" sz="2400" dirty="0"/>
              <a:t>Working with partners to co-produce next revision </a:t>
            </a:r>
          </a:p>
          <a:p>
            <a:pPr marL="0" indent="0">
              <a:defRPr/>
            </a:pPr>
            <a:endParaRPr lang="en-GB" sz="2400" dirty="0"/>
          </a:p>
          <a:p>
            <a:pPr>
              <a:buFont typeface="Arial" panose="020B0604020202020204" pitchFamily="34" charset="0"/>
              <a:buChar char="•"/>
              <a:defRPr/>
            </a:pPr>
            <a:r>
              <a:rPr lang="en-GB" sz="2400" dirty="0"/>
              <a:t>How can you be involved? </a:t>
            </a:r>
          </a:p>
          <a:p>
            <a:pPr marL="0" indent="0">
              <a:defRPr/>
            </a:pPr>
            <a:r>
              <a:rPr lang="en-GB" sz="2400" dirty="0"/>
              <a:t> </a:t>
            </a:r>
          </a:p>
        </p:txBody>
      </p:sp>
    </p:spTree>
    <p:extLst>
      <p:ext uri="{BB962C8B-B14F-4D97-AF65-F5344CB8AC3E}">
        <p14:creationId xmlns:p14="http://schemas.microsoft.com/office/powerpoint/2010/main" val="10382691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960563" y="260351"/>
            <a:ext cx="8443912" cy="1235075"/>
          </a:xfrm>
        </p:spPr>
        <p:txBody>
          <a:bodyPr/>
          <a:lstStyle/>
          <a:p>
            <a:r>
              <a:rPr lang="en-GB" altLang="en-US" sz="3600"/>
              <a:t>What we want to know from a schools perspective? </a:t>
            </a:r>
          </a:p>
        </p:txBody>
      </p:sp>
      <p:sp>
        <p:nvSpPr>
          <p:cNvPr id="3" name="Content Placeholder 2"/>
          <p:cNvSpPr>
            <a:spLocks noGrp="1"/>
          </p:cNvSpPr>
          <p:nvPr>
            <p:ph idx="1"/>
          </p:nvPr>
        </p:nvSpPr>
        <p:spPr>
          <a:xfrm>
            <a:off x="1897064" y="1989138"/>
            <a:ext cx="8569325" cy="4392612"/>
          </a:xfrm>
        </p:spPr>
        <p:txBody>
          <a:bodyPr/>
          <a:lstStyle/>
          <a:p>
            <a:pPr marL="457200" indent="-457200">
              <a:buFont typeface="Arial" panose="020B0604020202020204" pitchFamily="34" charset="0"/>
              <a:buChar char="•"/>
              <a:defRPr/>
            </a:pPr>
            <a:r>
              <a:rPr lang="en-GB" dirty="0" smtClean="0"/>
              <a:t>What do you know about the Family Support Pathway? </a:t>
            </a:r>
          </a:p>
          <a:p>
            <a:pPr marL="457200" indent="-457200">
              <a:buFont typeface="Arial" panose="020B0604020202020204" pitchFamily="34" charset="0"/>
              <a:buChar char="•"/>
              <a:defRPr/>
            </a:pPr>
            <a:r>
              <a:rPr lang="en-GB" dirty="0" smtClean="0"/>
              <a:t>How are </a:t>
            </a:r>
            <a:r>
              <a:rPr lang="en-GB" dirty="0"/>
              <a:t>you currently </a:t>
            </a:r>
            <a:r>
              <a:rPr lang="en-GB" dirty="0" smtClean="0"/>
              <a:t>using it? </a:t>
            </a:r>
          </a:p>
          <a:p>
            <a:pPr marL="457200" indent="-457200">
              <a:buFont typeface="Arial" panose="020B0604020202020204" pitchFamily="34" charset="0"/>
              <a:buChar char="•"/>
              <a:defRPr/>
            </a:pPr>
            <a:r>
              <a:rPr lang="en-GB" dirty="0" smtClean="0"/>
              <a:t>What information and sections are most useful and helpful?   </a:t>
            </a:r>
            <a:endParaRPr lang="en-GB" dirty="0"/>
          </a:p>
          <a:p>
            <a:pPr marL="457200" indent="-457200">
              <a:buFont typeface="Arial" panose="020B0604020202020204" pitchFamily="34" charset="0"/>
              <a:buChar char="•"/>
              <a:defRPr/>
            </a:pPr>
            <a:r>
              <a:rPr lang="en-GB" dirty="0" smtClean="0"/>
              <a:t>Which parts do you think could be improved?</a:t>
            </a:r>
          </a:p>
          <a:p>
            <a:pPr marL="457200" indent="-457200">
              <a:buFont typeface="Arial" panose="020B0604020202020204" pitchFamily="34" charset="0"/>
              <a:buChar char="•"/>
              <a:defRPr/>
            </a:pPr>
            <a:r>
              <a:rPr lang="en-GB" dirty="0" smtClean="0"/>
              <a:t>Who else could we consult with?</a:t>
            </a:r>
          </a:p>
          <a:p>
            <a:pPr marL="457200" indent="-457200">
              <a:buFont typeface="Arial" panose="020B0604020202020204" pitchFamily="34" charset="0"/>
              <a:buChar char="•"/>
              <a:defRPr/>
            </a:pPr>
            <a:r>
              <a:rPr lang="en-GB" dirty="0" smtClean="0"/>
              <a:t>Ideas about it’s promotion? </a:t>
            </a:r>
          </a:p>
          <a:p>
            <a:pPr marL="0" indent="0">
              <a:defRPr/>
            </a:pPr>
            <a:r>
              <a:rPr lang="en-GB" sz="3200" dirty="0"/>
              <a:t>	</a:t>
            </a:r>
          </a:p>
        </p:txBody>
      </p:sp>
    </p:spTree>
    <p:extLst>
      <p:ext uri="{BB962C8B-B14F-4D97-AF65-F5344CB8AC3E}">
        <p14:creationId xmlns:p14="http://schemas.microsoft.com/office/powerpoint/2010/main" val="40931227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2135188" y="609601"/>
            <a:ext cx="8228012" cy="1090613"/>
          </a:xfrm>
        </p:spPr>
        <p:txBody>
          <a:bodyPr/>
          <a:lstStyle/>
          <a:p>
            <a:r>
              <a:rPr lang="en-GB" altLang="en-US" sz="3200"/>
              <a:t>We are consulting with colleagues in: </a:t>
            </a:r>
          </a:p>
        </p:txBody>
      </p:sp>
      <p:sp>
        <p:nvSpPr>
          <p:cNvPr id="11267" name="Content Placeholder 2"/>
          <p:cNvSpPr>
            <a:spLocks noGrp="1"/>
          </p:cNvSpPr>
          <p:nvPr>
            <p:ph idx="1"/>
          </p:nvPr>
        </p:nvSpPr>
        <p:spPr>
          <a:xfrm>
            <a:off x="2063750" y="1844676"/>
            <a:ext cx="8153400" cy="4392613"/>
          </a:xfrm>
        </p:spPr>
        <p:txBody>
          <a:bodyPr/>
          <a:lstStyle/>
          <a:p>
            <a:pPr marL="457200" indent="-457200">
              <a:buFontTx/>
              <a:buChar char="•"/>
            </a:pPr>
            <a:r>
              <a:rPr lang="en-GB" altLang="en-US" smtClean="0"/>
              <a:t>Schools </a:t>
            </a:r>
          </a:p>
          <a:p>
            <a:pPr marL="457200" indent="-457200">
              <a:buFontTx/>
              <a:buChar char="•"/>
            </a:pPr>
            <a:r>
              <a:rPr lang="en-GB" altLang="en-US" smtClean="0"/>
              <a:t>Early years settings</a:t>
            </a:r>
          </a:p>
          <a:p>
            <a:pPr marL="457200" indent="-457200">
              <a:buFontTx/>
              <a:buChar char="•"/>
            </a:pPr>
            <a:r>
              <a:rPr lang="en-GB" altLang="en-US" smtClean="0"/>
              <a:t>Education</a:t>
            </a:r>
          </a:p>
          <a:p>
            <a:pPr marL="457200" indent="-457200">
              <a:buFontTx/>
              <a:buChar char="•"/>
            </a:pPr>
            <a:r>
              <a:rPr lang="en-GB" altLang="en-US" smtClean="0"/>
              <a:t>Health </a:t>
            </a:r>
          </a:p>
          <a:p>
            <a:pPr marL="457200" indent="-457200">
              <a:buFontTx/>
              <a:buChar char="•"/>
            </a:pPr>
            <a:r>
              <a:rPr lang="en-GB" altLang="en-US" smtClean="0"/>
              <a:t>Children’s Integrated Services  </a:t>
            </a:r>
          </a:p>
          <a:p>
            <a:pPr marL="457200" indent="-457200">
              <a:buFontTx/>
              <a:buChar char="•"/>
            </a:pPr>
            <a:r>
              <a:rPr lang="en-GB" altLang="en-US" smtClean="0"/>
              <a:t>Police</a:t>
            </a:r>
          </a:p>
          <a:p>
            <a:pPr marL="457200" indent="-457200">
              <a:buFontTx/>
              <a:buChar char="•"/>
            </a:pPr>
            <a:r>
              <a:rPr lang="en-GB" altLang="en-US" smtClean="0"/>
              <a:t>NCSCP business management group </a:t>
            </a:r>
          </a:p>
          <a:p>
            <a:pPr marL="457200" indent="-457200">
              <a:buFontTx/>
              <a:buChar char="•"/>
            </a:pPr>
            <a:r>
              <a:rPr lang="en-GB" altLang="en-US" smtClean="0"/>
              <a:t>Portfolio Holder Briefing    </a:t>
            </a:r>
          </a:p>
        </p:txBody>
      </p:sp>
    </p:spTree>
    <p:extLst>
      <p:ext uri="{BB962C8B-B14F-4D97-AF65-F5344CB8AC3E}">
        <p14:creationId xmlns:p14="http://schemas.microsoft.com/office/powerpoint/2010/main" val="10543941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2063750" y="609601"/>
            <a:ext cx="8299450" cy="1882775"/>
          </a:xfrm>
        </p:spPr>
        <p:txBody>
          <a:bodyPr/>
          <a:lstStyle/>
          <a:p>
            <a:r>
              <a:rPr lang="en-GB" altLang="en-US" sz="3600"/>
              <a:t>If you’re interested in being involved with the refresh of Family Support Pathway, please contact: </a:t>
            </a:r>
            <a:br>
              <a:rPr lang="en-GB" altLang="en-US" sz="3600"/>
            </a:br>
            <a:endParaRPr lang="en-GB" altLang="en-US" sz="3600"/>
          </a:p>
        </p:txBody>
      </p:sp>
      <p:sp>
        <p:nvSpPr>
          <p:cNvPr id="12291" name="Content Placeholder 2"/>
          <p:cNvSpPr>
            <a:spLocks noGrp="1"/>
          </p:cNvSpPr>
          <p:nvPr>
            <p:ph idx="1"/>
          </p:nvPr>
        </p:nvSpPr>
        <p:spPr>
          <a:xfrm>
            <a:off x="2209800" y="2636838"/>
            <a:ext cx="8153400" cy="3154362"/>
          </a:xfrm>
        </p:spPr>
        <p:txBody>
          <a:bodyPr/>
          <a:lstStyle/>
          <a:p>
            <a:endParaRPr lang="en-GB" altLang="en-US" smtClean="0"/>
          </a:p>
          <a:p>
            <a:r>
              <a:rPr lang="en-GB" altLang="en-US" smtClean="0">
                <a:hlinkClick r:id="rId2"/>
              </a:rPr>
              <a:t>Suzanne.Scrivens@nottinghamcity.gov.uk</a:t>
            </a:r>
            <a:endParaRPr lang="en-GB" altLang="en-US" smtClean="0"/>
          </a:p>
          <a:p>
            <a:endParaRPr lang="en-GB" altLang="en-US" smtClean="0">
              <a:hlinkClick r:id=""/>
            </a:endParaRPr>
          </a:p>
          <a:p>
            <a:r>
              <a:rPr lang="en-GB" altLang="en-US" smtClean="0">
                <a:hlinkClick r:id=""/>
              </a:rPr>
              <a:t>Sara-Jane.Brighouse@nottingahmcity.gov.uk</a:t>
            </a:r>
            <a:endParaRPr lang="en-GB" altLang="en-US" smtClean="0"/>
          </a:p>
          <a:p>
            <a:endParaRPr lang="en-GB" altLang="en-US" smtClean="0"/>
          </a:p>
        </p:txBody>
      </p:sp>
    </p:spTree>
    <p:extLst>
      <p:ext uri="{BB962C8B-B14F-4D97-AF65-F5344CB8AC3E}">
        <p14:creationId xmlns:p14="http://schemas.microsoft.com/office/powerpoint/2010/main" val="2803294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7566" y="104503"/>
            <a:ext cx="11900263" cy="6596743"/>
          </a:xfrm>
          <a:prstGeom prst="rect">
            <a:avLst/>
          </a:prstGeom>
          <a:noFill/>
          <a:ln w="76200" cmpd="thickThin">
            <a:solidFill>
              <a:srgbClr val="F9B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4217" y="104503"/>
            <a:ext cx="81756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59227" y="2279656"/>
            <a:ext cx="11416937" cy="1015663"/>
          </a:xfrm>
          <a:prstGeom prst="rect">
            <a:avLst/>
          </a:prstGeom>
          <a:noFill/>
        </p:spPr>
        <p:txBody>
          <a:bodyPr wrap="square" rtlCol="0">
            <a:spAutoFit/>
          </a:bodyPr>
          <a:lstStyle/>
          <a:p>
            <a:pPr algn="ctr"/>
            <a:r>
              <a:rPr lang="en-GB" sz="6000" b="1" dirty="0" smtClean="0">
                <a:latin typeface="+mj-lt"/>
              </a:rPr>
              <a:t>Cross Partnership Neglect Strategy</a:t>
            </a:r>
            <a:endParaRPr lang="en-GB" sz="6000" b="1" dirty="0">
              <a:latin typeface="+mj-lt"/>
            </a:endParaRPr>
          </a:p>
        </p:txBody>
      </p:sp>
      <p:sp>
        <p:nvSpPr>
          <p:cNvPr id="6" name="Title 1"/>
          <p:cNvSpPr txBox="1">
            <a:spLocks/>
          </p:cNvSpPr>
          <p:nvPr/>
        </p:nvSpPr>
        <p:spPr>
          <a:xfrm>
            <a:off x="3397430" y="3051080"/>
            <a:ext cx="5340532" cy="70358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000" dirty="0" smtClean="0">
                <a:solidFill>
                  <a:srgbClr val="F9B232"/>
                </a:solidFill>
              </a:rPr>
              <a:t>Uzma Moody</a:t>
            </a:r>
            <a:endParaRPr lang="en-GB" sz="3000" dirty="0">
              <a:solidFill>
                <a:srgbClr val="F9B232"/>
              </a:solidFill>
            </a:endParaRPr>
          </a:p>
        </p:txBody>
      </p:sp>
    </p:spTree>
    <p:extLst>
      <p:ext uri="{BB962C8B-B14F-4D97-AF65-F5344CB8AC3E}">
        <p14:creationId xmlns:p14="http://schemas.microsoft.com/office/powerpoint/2010/main" val="42825334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ntroductions &amp; Welcome! - Pulmonary Fibrosis News Foru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056" y="1225470"/>
            <a:ext cx="9915888" cy="440706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7566" y="104503"/>
            <a:ext cx="11900263" cy="6596743"/>
          </a:xfrm>
          <a:prstGeom prst="rect">
            <a:avLst/>
          </a:prstGeom>
          <a:noFill/>
          <a:ln w="76200" cmpd="thickThin">
            <a:solidFill>
              <a:srgbClr val="F9B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4217" y="104503"/>
            <a:ext cx="81756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08791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6C73B1-2E16-4BD9-A5B9-EC3F0FA2C1D6}"/>
              </a:ext>
            </a:extLst>
          </p:cNvPr>
          <p:cNvSpPr>
            <a:spLocks noGrp="1"/>
          </p:cNvSpPr>
          <p:nvPr>
            <p:ph type="body" sz="quarter" idx="10"/>
          </p:nvPr>
        </p:nvSpPr>
        <p:spPr/>
        <p:txBody>
          <a:bodyPr/>
          <a:lstStyle/>
          <a:p>
            <a:r>
              <a:rPr lang="en-US" dirty="0"/>
              <a:t>Partnership News</a:t>
            </a:r>
          </a:p>
        </p:txBody>
      </p:sp>
      <p:sp>
        <p:nvSpPr>
          <p:cNvPr id="4" name="Inhaltsplatzhalter 4">
            <a:extLst>
              <a:ext uri="{FF2B5EF4-FFF2-40B4-BE49-F238E27FC236}">
                <a16:creationId xmlns:a16="http://schemas.microsoft.com/office/drawing/2014/main" id="{13CB6F2C-FCE7-4398-8D66-9AF4F4E09E6D}"/>
              </a:ext>
            </a:extLst>
          </p:cNvPr>
          <p:cNvSpPr txBox="1">
            <a:spLocks/>
          </p:cNvSpPr>
          <p:nvPr/>
        </p:nvSpPr>
        <p:spPr>
          <a:xfrm>
            <a:off x="584201" y="1861059"/>
            <a:ext cx="8139669" cy="3929281"/>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lnSpc>
                <a:spcPct val="100000"/>
              </a:lnSpc>
            </a:pPr>
            <a:r>
              <a:rPr lang="en-GB" sz="1600" dirty="0">
                <a:solidFill>
                  <a:schemeClr val="tx1"/>
                </a:solidFill>
                <a:latin typeface="Calibri Light"/>
                <a:ea typeface="Roboto" panose="02000000000000000000" pitchFamily="2" charset="0"/>
              </a:rPr>
              <a:t>Tackling Child Exploitation (TCE) Programme – Bespoke Support Project </a:t>
            </a:r>
          </a:p>
          <a:p>
            <a:pPr lvl="1" algn="just">
              <a:lnSpc>
                <a:spcPct val="100000"/>
              </a:lnSpc>
            </a:pPr>
            <a:r>
              <a:rPr lang="en-GB" sz="1300" dirty="0">
                <a:solidFill>
                  <a:schemeClr val="tx1"/>
                </a:solidFill>
                <a:latin typeface="Calibri Light"/>
                <a:ea typeface="Roboto" panose="02000000000000000000" pitchFamily="2" charset="0"/>
              </a:rPr>
              <a:t>Joint bid with Nottingham City &amp; the Violence Reduction Unit</a:t>
            </a:r>
          </a:p>
          <a:p>
            <a:pPr lvl="1" algn="just">
              <a:lnSpc>
                <a:spcPct val="100000"/>
              </a:lnSpc>
            </a:pPr>
            <a:r>
              <a:rPr lang="en-GB" sz="1300" dirty="0">
                <a:solidFill>
                  <a:schemeClr val="tx1"/>
                </a:solidFill>
                <a:latin typeface="Calibri Light"/>
                <a:ea typeface="Roboto" panose="02000000000000000000" pitchFamily="2" charset="0"/>
              </a:rPr>
              <a:t>Integration of responses to child exploitation and extra-familial harm</a:t>
            </a:r>
          </a:p>
          <a:p>
            <a:pPr algn="just">
              <a:lnSpc>
                <a:spcPct val="100000"/>
              </a:lnSpc>
            </a:pPr>
            <a:r>
              <a:rPr lang="en-GB" sz="1600" dirty="0">
                <a:solidFill>
                  <a:schemeClr val="tx1"/>
                </a:solidFill>
                <a:latin typeface="Calibri Light"/>
                <a:ea typeface="Roboto" panose="02000000000000000000" pitchFamily="2" charset="0"/>
              </a:rPr>
              <a:t>Interagency procedures</a:t>
            </a:r>
          </a:p>
          <a:p>
            <a:pPr lvl="1" algn="just">
              <a:lnSpc>
                <a:spcPct val="100000"/>
              </a:lnSpc>
            </a:pPr>
            <a:r>
              <a:rPr lang="en-GB" sz="1300" dirty="0">
                <a:solidFill>
                  <a:schemeClr val="tx1"/>
                </a:solidFill>
                <a:latin typeface="Calibri Light"/>
                <a:ea typeface="Roboto" panose="02000000000000000000" pitchFamily="2" charset="0"/>
              </a:rPr>
              <a:t>Updated guidance published in January 2021 including a new section on strategy discussions</a:t>
            </a:r>
          </a:p>
          <a:p>
            <a:pPr lvl="1" algn="just">
              <a:lnSpc>
                <a:spcPct val="100000"/>
              </a:lnSpc>
            </a:pPr>
            <a:r>
              <a:rPr lang="en-GB" sz="1300" dirty="0">
                <a:solidFill>
                  <a:schemeClr val="tx1"/>
                </a:solidFill>
                <a:latin typeface="Calibri Light"/>
                <a:ea typeface="Roboto" panose="02000000000000000000" pitchFamily="2" charset="0"/>
              </a:rPr>
              <a:t>Revised Harmful Sexual Behaviour Procedures being developed – NB. Brook Traffic Light Tool is now only available via individual licence</a:t>
            </a:r>
          </a:p>
          <a:p>
            <a:pPr lvl="1" algn="just">
              <a:lnSpc>
                <a:spcPct val="100000"/>
              </a:lnSpc>
            </a:pPr>
            <a:r>
              <a:rPr lang="en-GB" sz="1300" dirty="0">
                <a:solidFill>
                  <a:schemeClr val="tx1"/>
                </a:solidFill>
                <a:latin typeface="Calibri Light"/>
                <a:ea typeface="Roboto" panose="02000000000000000000" pitchFamily="2" charset="0"/>
              </a:rPr>
              <a:t>A new chapter on Child Criminal Exploitation is being developed</a:t>
            </a:r>
          </a:p>
          <a:p>
            <a:pPr algn="just">
              <a:lnSpc>
                <a:spcPct val="100000"/>
              </a:lnSpc>
            </a:pPr>
            <a:r>
              <a:rPr lang="en-GB" sz="1600" dirty="0">
                <a:solidFill>
                  <a:schemeClr val="tx1"/>
                </a:solidFill>
                <a:latin typeface="Calibri Light"/>
                <a:ea typeface="Roboto" panose="02000000000000000000" pitchFamily="2" charset="0"/>
              </a:rPr>
              <a:t>Joint Child Death Overview Panel </a:t>
            </a:r>
          </a:p>
          <a:p>
            <a:pPr algn="just">
              <a:lnSpc>
                <a:spcPct val="100000"/>
              </a:lnSpc>
            </a:pPr>
            <a:r>
              <a:rPr lang="en-GB" sz="1600" dirty="0">
                <a:solidFill>
                  <a:schemeClr val="tx1"/>
                </a:solidFill>
                <a:latin typeface="Calibri Light"/>
                <a:ea typeface="Roboto" panose="02000000000000000000" pitchFamily="2" charset="0"/>
              </a:rPr>
              <a:t>Child Safeguarding Practice Review – flexible, shared processes</a:t>
            </a:r>
          </a:p>
          <a:p>
            <a:pPr algn="just">
              <a:lnSpc>
                <a:spcPct val="100000"/>
              </a:lnSpc>
            </a:pPr>
            <a:r>
              <a:rPr lang="en-GB" sz="1600" dirty="0">
                <a:solidFill>
                  <a:schemeClr val="tx1"/>
                </a:solidFill>
                <a:latin typeface="Calibri Light"/>
                <a:ea typeface="Roboto" panose="02000000000000000000" pitchFamily="2" charset="0"/>
              </a:rPr>
              <a:t>S.11 self assessments!</a:t>
            </a:r>
          </a:p>
          <a:p>
            <a:pPr marL="0" indent="0" algn="just">
              <a:lnSpc>
                <a:spcPct val="100000"/>
              </a:lnSpc>
              <a:buNone/>
            </a:pPr>
            <a:endParaRPr lang="en-US" sz="1400" dirty="0">
              <a:solidFill>
                <a:prstClr val="white">
                  <a:lumMod val="50000"/>
                </a:prstClr>
              </a:solidFill>
              <a:latin typeface="Calibri Light"/>
              <a:ea typeface="Roboto" panose="02000000000000000000" pitchFamily="2" charset="0"/>
            </a:endParaRPr>
          </a:p>
        </p:txBody>
      </p:sp>
      <p:sp>
        <p:nvSpPr>
          <p:cNvPr id="5" name="TextBox 4">
            <a:extLst>
              <a:ext uri="{FF2B5EF4-FFF2-40B4-BE49-F238E27FC236}">
                <a16:creationId xmlns:a16="http://schemas.microsoft.com/office/drawing/2014/main" id="{C4A7DD81-E90A-491F-AF24-82217A987BB4}"/>
              </a:ext>
            </a:extLst>
          </p:cNvPr>
          <p:cNvSpPr txBox="1"/>
          <p:nvPr/>
        </p:nvSpPr>
        <p:spPr>
          <a:xfrm>
            <a:off x="475877" y="1012211"/>
            <a:ext cx="5111750" cy="584775"/>
          </a:xfrm>
          <a:prstGeom prst="rect">
            <a:avLst/>
          </a:prstGeom>
          <a:noFill/>
        </p:spPr>
        <p:txBody>
          <a:bodyPr wrap="square" rtlCol="0">
            <a:spAutoFit/>
          </a:bodyPr>
          <a:lstStyle/>
          <a:p>
            <a:pPr>
              <a:buClr>
                <a:prstClr val="white"/>
              </a:buClr>
            </a:pPr>
            <a:r>
              <a:rPr lang="en-US" sz="1600" dirty="0">
                <a:solidFill>
                  <a:prstClr val="black"/>
                </a:solidFill>
                <a:latin typeface="Calibri Light" panose="020F0302020204030204" pitchFamily="34" charset="0"/>
              </a:rPr>
              <a:t>Update on some of the current work we are taking forward together</a:t>
            </a:r>
          </a:p>
        </p:txBody>
      </p:sp>
      <p:sp>
        <p:nvSpPr>
          <p:cNvPr id="3" name="TextBox 2"/>
          <p:cNvSpPr txBox="1"/>
          <p:nvPr/>
        </p:nvSpPr>
        <p:spPr>
          <a:xfrm>
            <a:off x="134679" y="5571460"/>
            <a:ext cx="2438400" cy="942754"/>
          </a:xfrm>
          <a:prstGeom prst="rect">
            <a:avLst/>
          </a:prstGeom>
          <a:solidFill>
            <a:schemeClr val="bg1"/>
          </a:solidFill>
        </p:spPr>
        <p:txBody>
          <a:bodyPr wrap="square" rtlCol="0">
            <a:spAutoFit/>
          </a:bodyPr>
          <a:lstStyle/>
          <a:p>
            <a:endParaRPr lang="en-GB" dirty="0"/>
          </a:p>
        </p:txBody>
      </p:sp>
      <p:pic>
        <p:nvPicPr>
          <p:cNvPr id="6" name="Picture 5">
            <a:extLst>
              <a:ext uri="{FF2B5EF4-FFF2-40B4-BE49-F238E27FC236}">
                <a16:creationId xmlns:a16="http://schemas.microsoft.com/office/drawing/2014/main" id="{D69E8F38-786D-439A-8FB6-5C3EE370AA64}"/>
              </a:ext>
            </a:extLst>
          </p:cNvPr>
          <p:cNvPicPr>
            <a:picLocks noChangeAspect="1"/>
          </p:cNvPicPr>
          <p:nvPr/>
        </p:nvPicPr>
        <p:blipFill>
          <a:blip r:embed="rId3"/>
          <a:stretch>
            <a:fillRect/>
          </a:stretch>
        </p:blipFill>
        <p:spPr>
          <a:xfrm>
            <a:off x="7063501" y="1350765"/>
            <a:ext cx="4377307" cy="1627773"/>
          </a:xfrm>
          <a:prstGeom prst="rect">
            <a:avLst/>
          </a:prstGeom>
        </p:spPr>
      </p:pic>
    </p:spTree>
    <p:extLst>
      <p:ext uri="{BB962C8B-B14F-4D97-AF65-F5344CB8AC3E}">
        <p14:creationId xmlns:p14="http://schemas.microsoft.com/office/powerpoint/2010/main" val="15686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4000" decel="66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6C73B1-2E16-4BD9-A5B9-EC3F0FA2C1D6}"/>
              </a:ext>
            </a:extLst>
          </p:cNvPr>
          <p:cNvSpPr>
            <a:spLocks noGrp="1"/>
          </p:cNvSpPr>
          <p:nvPr>
            <p:ph type="body" sz="quarter" idx="10"/>
          </p:nvPr>
        </p:nvSpPr>
        <p:spPr/>
        <p:txBody>
          <a:bodyPr/>
          <a:lstStyle/>
          <a:p>
            <a:r>
              <a:rPr lang="en-US" dirty="0"/>
              <a:t>Partnership News</a:t>
            </a:r>
          </a:p>
        </p:txBody>
      </p:sp>
      <p:sp>
        <p:nvSpPr>
          <p:cNvPr id="4" name="Inhaltsplatzhalter 4">
            <a:extLst>
              <a:ext uri="{FF2B5EF4-FFF2-40B4-BE49-F238E27FC236}">
                <a16:creationId xmlns:a16="http://schemas.microsoft.com/office/drawing/2014/main" id="{13CB6F2C-FCE7-4398-8D66-9AF4F4E09E6D}"/>
              </a:ext>
            </a:extLst>
          </p:cNvPr>
          <p:cNvSpPr txBox="1">
            <a:spLocks/>
          </p:cNvSpPr>
          <p:nvPr/>
        </p:nvSpPr>
        <p:spPr>
          <a:xfrm>
            <a:off x="584201" y="1861059"/>
            <a:ext cx="7676964" cy="3082895"/>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buNone/>
            </a:pPr>
            <a:r>
              <a:rPr lang="en-GB" sz="1600" dirty="0">
                <a:solidFill>
                  <a:schemeClr val="tx1"/>
                </a:solidFill>
                <a:latin typeface="Calibri Light"/>
                <a:ea typeface="Roboto" panose="02000000000000000000" pitchFamily="2" charset="0"/>
              </a:rPr>
              <a:t>Training initiatives</a:t>
            </a:r>
          </a:p>
          <a:p>
            <a:pPr algn="just">
              <a:lnSpc>
                <a:spcPct val="100000"/>
              </a:lnSpc>
            </a:pPr>
            <a:r>
              <a:rPr lang="en-GB" sz="1600" dirty="0">
                <a:solidFill>
                  <a:schemeClr val="tx1"/>
                </a:solidFill>
                <a:latin typeface="Calibri Light"/>
                <a:ea typeface="Roboto" panose="02000000000000000000" pitchFamily="2" charset="0"/>
              </a:rPr>
              <a:t>Welcome to Graham Cullen who has joined the NCSCP as Training Officer – plan for more collaborative working now</a:t>
            </a:r>
          </a:p>
          <a:p>
            <a:pPr algn="just">
              <a:lnSpc>
                <a:spcPct val="100000"/>
              </a:lnSpc>
            </a:pPr>
            <a:r>
              <a:rPr lang="en-GB" sz="1600" dirty="0">
                <a:solidFill>
                  <a:schemeClr val="tx1"/>
                </a:solidFill>
                <a:latin typeface="Calibri Light"/>
                <a:ea typeface="Roboto" panose="02000000000000000000" pitchFamily="2" charset="0"/>
              </a:rPr>
              <a:t>Planning underway to jointly develop Strategy Discussion Training</a:t>
            </a:r>
          </a:p>
          <a:p>
            <a:pPr algn="just">
              <a:lnSpc>
                <a:spcPct val="100000"/>
              </a:lnSpc>
            </a:pPr>
            <a:r>
              <a:rPr lang="en-GB" sz="1600" dirty="0">
                <a:solidFill>
                  <a:schemeClr val="tx1"/>
                </a:solidFill>
                <a:latin typeface="Calibri Light"/>
                <a:ea typeface="Roboto" panose="02000000000000000000" pitchFamily="2" charset="0"/>
              </a:rPr>
              <a:t>Joint Agency Response to Child Death Training</a:t>
            </a:r>
          </a:p>
          <a:p>
            <a:pPr algn="just">
              <a:lnSpc>
                <a:spcPct val="100000"/>
              </a:lnSpc>
            </a:pPr>
            <a:r>
              <a:rPr lang="en-GB" sz="1600" dirty="0">
                <a:solidFill>
                  <a:schemeClr val="tx1"/>
                </a:solidFill>
                <a:latin typeface="Calibri Light"/>
                <a:ea typeface="Roboto" panose="02000000000000000000" pitchFamily="2" charset="0"/>
              </a:rPr>
              <a:t>Joint Child Sexual Exploitation Training</a:t>
            </a:r>
          </a:p>
          <a:p>
            <a:pPr algn="just">
              <a:lnSpc>
                <a:spcPct val="100000"/>
              </a:lnSpc>
            </a:pPr>
            <a:r>
              <a:rPr lang="en-GB" sz="1600" dirty="0">
                <a:solidFill>
                  <a:schemeClr val="tx1"/>
                </a:solidFill>
                <a:latin typeface="Calibri Light"/>
                <a:ea typeface="Roboto" panose="02000000000000000000" pitchFamily="2" charset="0"/>
              </a:rPr>
              <a:t>Shared training QA arrangements &amp; Competence Framework</a:t>
            </a:r>
          </a:p>
          <a:p>
            <a:pPr algn="just">
              <a:lnSpc>
                <a:spcPct val="100000"/>
              </a:lnSpc>
            </a:pPr>
            <a:r>
              <a:rPr lang="en-GB" sz="1600" dirty="0">
                <a:solidFill>
                  <a:schemeClr val="tx1"/>
                </a:solidFill>
                <a:latin typeface="Calibri Light"/>
                <a:ea typeface="Roboto" panose="02000000000000000000" pitchFamily="2" charset="0"/>
              </a:rPr>
              <a:t>L &amp; WD Group-  moving forward exploring if this could be cross partnership</a:t>
            </a:r>
          </a:p>
          <a:p>
            <a:pPr marL="0" indent="0" algn="just">
              <a:lnSpc>
                <a:spcPct val="100000"/>
              </a:lnSpc>
              <a:buNone/>
            </a:pPr>
            <a:endParaRPr lang="en-US" sz="1400" dirty="0">
              <a:solidFill>
                <a:prstClr val="white">
                  <a:lumMod val="50000"/>
                </a:prstClr>
              </a:solidFill>
              <a:latin typeface="Calibri Light"/>
              <a:ea typeface="Roboto" panose="02000000000000000000" pitchFamily="2" charset="0"/>
            </a:endParaRPr>
          </a:p>
        </p:txBody>
      </p:sp>
      <p:sp>
        <p:nvSpPr>
          <p:cNvPr id="5" name="TextBox 4">
            <a:extLst>
              <a:ext uri="{FF2B5EF4-FFF2-40B4-BE49-F238E27FC236}">
                <a16:creationId xmlns:a16="http://schemas.microsoft.com/office/drawing/2014/main" id="{C4A7DD81-E90A-491F-AF24-82217A987BB4}"/>
              </a:ext>
            </a:extLst>
          </p:cNvPr>
          <p:cNvSpPr txBox="1"/>
          <p:nvPr/>
        </p:nvSpPr>
        <p:spPr>
          <a:xfrm>
            <a:off x="475877" y="1012211"/>
            <a:ext cx="5111750" cy="584775"/>
          </a:xfrm>
          <a:prstGeom prst="rect">
            <a:avLst/>
          </a:prstGeom>
          <a:noFill/>
        </p:spPr>
        <p:txBody>
          <a:bodyPr wrap="square" rtlCol="0">
            <a:spAutoFit/>
          </a:bodyPr>
          <a:lstStyle/>
          <a:p>
            <a:pPr>
              <a:buClr>
                <a:prstClr val="white"/>
              </a:buClr>
            </a:pPr>
            <a:r>
              <a:rPr lang="en-US" sz="1600" dirty="0">
                <a:solidFill>
                  <a:prstClr val="black"/>
                </a:solidFill>
                <a:latin typeface="Calibri Light" panose="020F0302020204030204" pitchFamily="34" charset="0"/>
              </a:rPr>
              <a:t>Update on some of the current work we are taking forward together</a:t>
            </a:r>
          </a:p>
        </p:txBody>
      </p:sp>
      <p:sp>
        <p:nvSpPr>
          <p:cNvPr id="3" name="TextBox 2"/>
          <p:cNvSpPr txBox="1"/>
          <p:nvPr/>
        </p:nvSpPr>
        <p:spPr>
          <a:xfrm>
            <a:off x="134679" y="5571460"/>
            <a:ext cx="2438400" cy="942754"/>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324377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4000" decel="66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57B5B1-8BF0-4074-B905-A0ECE0C67B15}"/>
              </a:ext>
            </a:extLst>
          </p:cNvPr>
          <p:cNvSpPr>
            <a:spLocks noGrp="1"/>
          </p:cNvSpPr>
          <p:nvPr>
            <p:ph type="body" sz="quarter" idx="10"/>
          </p:nvPr>
        </p:nvSpPr>
        <p:spPr/>
        <p:txBody>
          <a:bodyPr/>
          <a:lstStyle/>
          <a:p>
            <a:r>
              <a:rPr lang="en-GB" dirty="0"/>
              <a:t>Neglect – setting the scene</a:t>
            </a:r>
          </a:p>
        </p:txBody>
      </p:sp>
      <p:sp>
        <p:nvSpPr>
          <p:cNvPr id="4" name="TextBox 3">
            <a:extLst>
              <a:ext uri="{FF2B5EF4-FFF2-40B4-BE49-F238E27FC236}">
                <a16:creationId xmlns:a16="http://schemas.microsoft.com/office/drawing/2014/main" id="{CFED60D2-857C-4314-BD74-698E1691BF45}"/>
              </a:ext>
            </a:extLst>
          </p:cNvPr>
          <p:cNvSpPr txBox="1"/>
          <p:nvPr/>
        </p:nvSpPr>
        <p:spPr>
          <a:xfrm>
            <a:off x="1396314" y="2026508"/>
            <a:ext cx="8983362" cy="3385542"/>
          </a:xfrm>
          <a:prstGeom prst="rect">
            <a:avLst/>
          </a:prstGeom>
          <a:noFill/>
        </p:spPr>
        <p:txBody>
          <a:bodyPr wrap="square" rtlCol="0">
            <a:spAutoFit/>
          </a:bodyPr>
          <a:lstStyle/>
          <a:p>
            <a:endParaRPr lang="en-GB" dirty="0"/>
          </a:p>
          <a:p>
            <a:r>
              <a:rPr lang="en-GB" sz="2800" dirty="0"/>
              <a:t>Colin Pettigrew </a:t>
            </a:r>
          </a:p>
          <a:p>
            <a:r>
              <a:rPr lang="en-GB" sz="2800" dirty="0"/>
              <a:t>Corporate Director for Children, Young People and Schools, Nottinghamshire County Council</a:t>
            </a:r>
          </a:p>
          <a:p>
            <a:endParaRPr lang="en-GB" sz="2800" dirty="0"/>
          </a:p>
          <a:p>
            <a:r>
              <a:rPr lang="en-GB" sz="2800" dirty="0"/>
              <a:t>Catherine Underwood </a:t>
            </a:r>
          </a:p>
          <a:p>
            <a:r>
              <a:rPr lang="en-GB" sz="2800" dirty="0"/>
              <a:t>Corporate Director for People, Nottingham City Council </a:t>
            </a:r>
          </a:p>
          <a:p>
            <a:endParaRPr lang="en-GB" sz="2800" dirty="0"/>
          </a:p>
        </p:txBody>
      </p:sp>
    </p:spTree>
    <p:extLst>
      <p:ext uri="{BB962C8B-B14F-4D97-AF65-F5344CB8AC3E}">
        <p14:creationId xmlns:p14="http://schemas.microsoft.com/office/powerpoint/2010/main" val="1032885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6C73B1-2E16-4BD9-A5B9-EC3F0FA2C1D6}"/>
              </a:ext>
            </a:extLst>
          </p:cNvPr>
          <p:cNvSpPr>
            <a:spLocks noGrp="1"/>
          </p:cNvSpPr>
          <p:nvPr>
            <p:ph type="body" sz="quarter" idx="10"/>
          </p:nvPr>
        </p:nvSpPr>
        <p:spPr/>
        <p:txBody>
          <a:bodyPr/>
          <a:lstStyle/>
          <a:p>
            <a:r>
              <a:rPr lang="en-US" dirty="0"/>
              <a:t>Why focus on Neglect?</a:t>
            </a:r>
          </a:p>
        </p:txBody>
      </p:sp>
      <p:sp>
        <p:nvSpPr>
          <p:cNvPr id="4" name="Inhaltsplatzhalter 4">
            <a:extLst>
              <a:ext uri="{FF2B5EF4-FFF2-40B4-BE49-F238E27FC236}">
                <a16:creationId xmlns:a16="http://schemas.microsoft.com/office/drawing/2014/main" id="{13CB6F2C-FCE7-4398-8D66-9AF4F4E09E6D}"/>
              </a:ext>
            </a:extLst>
          </p:cNvPr>
          <p:cNvSpPr txBox="1">
            <a:spLocks/>
          </p:cNvSpPr>
          <p:nvPr/>
        </p:nvSpPr>
        <p:spPr>
          <a:xfrm>
            <a:off x="544444" y="1543007"/>
            <a:ext cx="11266423" cy="4390946"/>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r>
              <a:rPr lang="en-GB" sz="2800" dirty="0">
                <a:solidFill>
                  <a:schemeClr val="tx1"/>
                </a:solidFill>
              </a:rPr>
              <a:t>Neglect is the most common reason for a child in Nottinghamshire and Nottingham City to be made the subject of a child protection plan. </a:t>
            </a:r>
          </a:p>
          <a:p>
            <a:pPr lvl="0"/>
            <a:r>
              <a:rPr lang="en-GB" sz="2800" dirty="0">
                <a:solidFill>
                  <a:schemeClr val="tx1"/>
                </a:solidFill>
              </a:rPr>
              <a:t>Neglect is the form of abuse more likely to be repeated.</a:t>
            </a:r>
          </a:p>
          <a:p>
            <a:pPr lvl="0"/>
            <a:r>
              <a:rPr lang="en-GB" sz="2800" dirty="0">
                <a:solidFill>
                  <a:schemeClr val="tx1"/>
                </a:solidFill>
              </a:rPr>
              <a:t>Neglect exposes children to other forms of abuse, e.g. exploitation/increased vulnerability.</a:t>
            </a:r>
          </a:p>
          <a:p>
            <a:pPr lvl="0"/>
            <a:r>
              <a:rPr lang="en-GB" sz="2800" dirty="0">
                <a:solidFill>
                  <a:schemeClr val="tx1"/>
                </a:solidFill>
              </a:rPr>
              <a:t>Neglect can be difficult to identify, making it hard for professionals to take action to protect a child.</a:t>
            </a:r>
          </a:p>
          <a:p>
            <a:pPr lvl="0"/>
            <a:r>
              <a:rPr lang="en-GB" sz="2800" dirty="0">
                <a:solidFill>
                  <a:schemeClr val="tx1"/>
                </a:solidFill>
              </a:rPr>
              <a:t>Neglect is an area where there can be drift and delay; professionals can become desensitised to a child’s living conditions and experiences of poor parenting.</a:t>
            </a:r>
          </a:p>
        </p:txBody>
      </p:sp>
    </p:spTree>
    <p:extLst>
      <p:ext uri="{BB962C8B-B14F-4D97-AF65-F5344CB8AC3E}">
        <p14:creationId xmlns:p14="http://schemas.microsoft.com/office/powerpoint/2010/main" val="2244548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4000" decel="66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09A816-08E3-4959-A4B8-B049FCFF8A0B}"/>
              </a:ext>
            </a:extLst>
          </p:cNvPr>
          <p:cNvSpPr>
            <a:spLocks noGrp="1"/>
          </p:cNvSpPr>
          <p:nvPr>
            <p:ph type="body" sz="quarter" idx="10"/>
          </p:nvPr>
        </p:nvSpPr>
        <p:spPr/>
        <p:txBody>
          <a:bodyPr/>
          <a:lstStyle/>
          <a:p>
            <a:r>
              <a:rPr lang="en-GB" dirty="0"/>
              <a:t>Neglect </a:t>
            </a:r>
          </a:p>
        </p:txBody>
      </p:sp>
      <p:sp>
        <p:nvSpPr>
          <p:cNvPr id="4" name="TextBox 3">
            <a:extLst>
              <a:ext uri="{FF2B5EF4-FFF2-40B4-BE49-F238E27FC236}">
                <a16:creationId xmlns:a16="http://schemas.microsoft.com/office/drawing/2014/main" id="{4FEEDE8C-A795-4276-9784-F829157AB2B6}"/>
              </a:ext>
            </a:extLst>
          </p:cNvPr>
          <p:cNvSpPr txBox="1"/>
          <p:nvPr/>
        </p:nvSpPr>
        <p:spPr>
          <a:xfrm>
            <a:off x="580768" y="1482811"/>
            <a:ext cx="10515600" cy="3939540"/>
          </a:xfrm>
          <a:prstGeom prst="rect">
            <a:avLst/>
          </a:prstGeom>
          <a:noFill/>
        </p:spPr>
        <p:txBody>
          <a:bodyPr wrap="square" rtlCol="0">
            <a:spAutoFit/>
          </a:bodyPr>
          <a:lstStyle/>
          <a:p>
            <a:endParaRPr lang="en-GB" sz="2000" dirty="0"/>
          </a:p>
          <a:p>
            <a:pPr marL="742950" lvl="1" indent="-285750">
              <a:spcAft>
                <a:spcPts val="1200"/>
              </a:spcAft>
              <a:buFont typeface="Arial" panose="020B0604020202020204" pitchFamily="34" charset="0"/>
              <a:buChar char="•"/>
            </a:pPr>
            <a:r>
              <a:rPr lang="en-GB" sz="2000" b="1" dirty="0"/>
              <a:t>Medical</a:t>
            </a:r>
            <a:r>
              <a:rPr lang="en-GB" sz="2000" dirty="0"/>
              <a:t> - minimising or denying children’s health needs and failing to seek appropriate medical attention or administer medication/treatments</a:t>
            </a:r>
          </a:p>
          <a:p>
            <a:pPr marL="742950" lvl="1" indent="-285750">
              <a:spcAft>
                <a:spcPts val="1200"/>
              </a:spcAft>
              <a:buFont typeface="Arial" panose="020B0604020202020204" pitchFamily="34" charset="0"/>
              <a:buChar char="•"/>
            </a:pPr>
            <a:r>
              <a:rPr lang="en-GB" sz="2000" b="1" dirty="0"/>
              <a:t>Nutritional</a:t>
            </a:r>
            <a:r>
              <a:rPr lang="en-GB" sz="2000" dirty="0"/>
              <a:t> - failure to thrive/childhood obesity</a:t>
            </a:r>
          </a:p>
          <a:p>
            <a:pPr marL="742950" lvl="1" indent="-285750">
              <a:spcAft>
                <a:spcPts val="1200"/>
              </a:spcAft>
              <a:buFont typeface="Arial" panose="020B0604020202020204" pitchFamily="34" charset="0"/>
              <a:buChar char="•"/>
            </a:pPr>
            <a:r>
              <a:rPr lang="en-GB" sz="2000" b="1" dirty="0"/>
              <a:t>Emotional</a:t>
            </a:r>
            <a:r>
              <a:rPr lang="en-GB" sz="2000" dirty="0"/>
              <a:t> - unresponsive to a child’s basic emotional needs</a:t>
            </a:r>
          </a:p>
          <a:p>
            <a:pPr marL="742950" lvl="1" indent="-285750">
              <a:spcAft>
                <a:spcPts val="1200"/>
              </a:spcAft>
              <a:buFont typeface="Arial" panose="020B0604020202020204" pitchFamily="34" charset="0"/>
              <a:buChar char="•"/>
            </a:pPr>
            <a:r>
              <a:rPr lang="en-GB" sz="2000" b="1" dirty="0"/>
              <a:t>Educational</a:t>
            </a:r>
            <a:r>
              <a:rPr lang="en-GB" sz="2000" dirty="0"/>
              <a:t> - failure to provide a stimulating environment, support learning or ensure school attendance</a:t>
            </a:r>
          </a:p>
          <a:p>
            <a:pPr marL="742950" lvl="1" indent="-285750">
              <a:spcAft>
                <a:spcPts val="1200"/>
              </a:spcAft>
              <a:buFont typeface="Arial" panose="020B0604020202020204" pitchFamily="34" charset="0"/>
              <a:buChar char="•"/>
            </a:pPr>
            <a:r>
              <a:rPr lang="en-GB" sz="2000" b="1" dirty="0"/>
              <a:t>Physical</a:t>
            </a:r>
            <a:r>
              <a:rPr lang="en-GB" sz="2000" dirty="0"/>
              <a:t> - not providing appropriate clothing, food, cleanliness and living conditions</a:t>
            </a:r>
          </a:p>
          <a:p>
            <a:pPr marL="742950" lvl="1" indent="-285750">
              <a:spcAft>
                <a:spcPts val="1200"/>
              </a:spcAft>
              <a:buFont typeface="Arial" panose="020B0604020202020204" pitchFamily="34" charset="0"/>
              <a:buChar char="•"/>
            </a:pPr>
            <a:r>
              <a:rPr lang="en-GB" sz="2000" b="1" dirty="0"/>
              <a:t>lack of supervision and guidance </a:t>
            </a:r>
            <a:r>
              <a:rPr lang="en-GB" sz="2000" dirty="0"/>
              <a:t>– failure to provide an adequate level of guidance and supervision</a:t>
            </a:r>
          </a:p>
        </p:txBody>
      </p:sp>
      <p:sp>
        <p:nvSpPr>
          <p:cNvPr id="5" name="TextBox 4">
            <a:extLst>
              <a:ext uri="{FF2B5EF4-FFF2-40B4-BE49-F238E27FC236}">
                <a16:creationId xmlns:a16="http://schemas.microsoft.com/office/drawing/2014/main" id="{E472316D-6C08-419B-A372-77799FD4F84D}"/>
              </a:ext>
            </a:extLst>
          </p:cNvPr>
          <p:cNvSpPr txBox="1"/>
          <p:nvPr/>
        </p:nvSpPr>
        <p:spPr>
          <a:xfrm>
            <a:off x="475877" y="1012211"/>
            <a:ext cx="5111750" cy="338554"/>
          </a:xfrm>
          <a:prstGeom prst="rect">
            <a:avLst/>
          </a:prstGeom>
          <a:noFill/>
        </p:spPr>
        <p:txBody>
          <a:bodyPr wrap="square" rtlCol="0">
            <a:spAutoFit/>
          </a:bodyPr>
          <a:lstStyle/>
          <a:p>
            <a:pPr>
              <a:buClr>
                <a:prstClr val="white"/>
              </a:buClr>
            </a:pPr>
            <a:r>
              <a:rPr lang="en-GB" sz="1600" dirty="0">
                <a:solidFill>
                  <a:prstClr val="black"/>
                </a:solidFill>
                <a:latin typeface="Calibri Light" panose="020F0302020204030204" pitchFamily="34" charset="0"/>
              </a:rPr>
              <a:t>Neglect can take many forms; </a:t>
            </a:r>
          </a:p>
        </p:txBody>
      </p:sp>
    </p:spTree>
    <p:extLst>
      <p:ext uri="{BB962C8B-B14F-4D97-AF65-F5344CB8AC3E}">
        <p14:creationId xmlns:p14="http://schemas.microsoft.com/office/powerpoint/2010/main" val="2646155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7F9325-CBAB-493E-9CA1-AD81E9445090}"/>
              </a:ext>
            </a:extLst>
          </p:cNvPr>
          <p:cNvSpPr>
            <a:spLocks noGrp="1"/>
          </p:cNvSpPr>
          <p:nvPr>
            <p:ph type="body" sz="quarter" idx="10"/>
          </p:nvPr>
        </p:nvSpPr>
        <p:spPr/>
        <p:txBody>
          <a:bodyPr/>
          <a:lstStyle/>
          <a:p>
            <a:r>
              <a:rPr lang="en-GB" dirty="0"/>
              <a:t>Neglect</a:t>
            </a:r>
          </a:p>
        </p:txBody>
      </p:sp>
      <p:sp>
        <p:nvSpPr>
          <p:cNvPr id="4" name="TextBox 3">
            <a:extLst>
              <a:ext uri="{FF2B5EF4-FFF2-40B4-BE49-F238E27FC236}">
                <a16:creationId xmlns:a16="http://schemas.microsoft.com/office/drawing/2014/main" id="{EFB6493C-EF95-4A68-9B05-47E73F6E6EFC}"/>
              </a:ext>
            </a:extLst>
          </p:cNvPr>
          <p:cNvSpPr txBox="1"/>
          <p:nvPr/>
        </p:nvSpPr>
        <p:spPr>
          <a:xfrm>
            <a:off x="475876" y="1444509"/>
            <a:ext cx="10515600" cy="4708981"/>
          </a:xfrm>
          <a:prstGeom prst="rect">
            <a:avLst/>
          </a:prstGeom>
          <a:noFill/>
        </p:spPr>
        <p:txBody>
          <a:bodyPr wrap="square" rtlCol="0">
            <a:spAutoFit/>
          </a:bodyPr>
          <a:lstStyle/>
          <a:p>
            <a:pPr marL="285750" lvl="1" indent="-285750">
              <a:buFont typeface="Arial" panose="020B0604020202020204" pitchFamily="34" charset="0"/>
              <a:buChar char="•"/>
            </a:pPr>
            <a:r>
              <a:rPr lang="en-GB" sz="2000" dirty="0"/>
              <a:t>Local serious case review (MN15)</a:t>
            </a:r>
          </a:p>
          <a:p>
            <a:pPr marL="742950" lvl="2" indent="-285750">
              <a:buFont typeface="Arial" panose="020B0604020202020204" pitchFamily="34" charset="0"/>
              <a:buChar char="•"/>
            </a:pPr>
            <a:r>
              <a:rPr lang="en-GB" sz="2000" dirty="0"/>
              <a:t>Perry (15 yrs.) lived with her father and 4 siblings</a:t>
            </a:r>
          </a:p>
          <a:p>
            <a:pPr marL="742950" lvl="2" indent="-285750">
              <a:buFont typeface="Arial" panose="020B0604020202020204" pitchFamily="34" charset="0"/>
              <a:buChar char="•"/>
            </a:pPr>
            <a:r>
              <a:rPr lang="en-GB" sz="2000" dirty="0"/>
              <a:t>Perry and 2 of her siblings were reported to have a mild learning disability</a:t>
            </a:r>
          </a:p>
          <a:p>
            <a:pPr marL="742950" lvl="2" indent="-285750">
              <a:buFont typeface="Arial" panose="020B0604020202020204" pitchFamily="34" charset="0"/>
              <a:buChar char="•"/>
            </a:pPr>
            <a:r>
              <a:rPr lang="en-GB" sz="2000" dirty="0"/>
              <a:t>Originally from another Local Authority area</a:t>
            </a:r>
          </a:p>
          <a:p>
            <a:pPr marL="742950" lvl="2" indent="-285750">
              <a:buFont typeface="Arial" panose="020B0604020202020204" pitchFamily="34" charset="0"/>
              <a:buChar char="•"/>
            </a:pPr>
            <a:r>
              <a:rPr lang="en-GB" sz="2000" dirty="0"/>
              <a:t>Significant agency involvement </a:t>
            </a:r>
          </a:p>
          <a:p>
            <a:pPr marL="742950" lvl="2" indent="-285750">
              <a:buFont typeface="Arial" panose="020B0604020202020204" pitchFamily="34" charset="0"/>
              <a:buChar char="•"/>
            </a:pPr>
            <a:r>
              <a:rPr lang="en-GB" sz="2000" dirty="0"/>
              <a:t>History of poor home conditions and neglect of the children</a:t>
            </a:r>
          </a:p>
          <a:p>
            <a:pPr marL="742950" lvl="2" indent="-285750">
              <a:buFont typeface="Arial" panose="020B0604020202020204" pitchFamily="34" charset="0"/>
              <a:buChar char="•"/>
            </a:pPr>
            <a:r>
              <a:rPr lang="en-GB" sz="2000" dirty="0"/>
              <a:t>Child protection plan for 2 years, then a gap of 2 years then Child in Need</a:t>
            </a:r>
          </a:p>
          <a:p>
            <a:pPr marL="742950" lvl="2" indent="-285750">
              <a:buFont typeface="Arial" panose="020B0604020202020204" pitchFamily="34" charset="0"/>
              <a:buChar char="•"/>
            </a:pPr>
            <a:r>
              <a:rPr lang="en-GB" sz="2000" dirty="0"/>
              <a:t>Deteriorating presentation</a:t>
            </a:r>
          </a:p>
          <a:p>
            <a:pPr marL="742950" lvl="2" indent="-285750">
              <a:buFont typeface="Arial" panose="020B0604020202020204" pitchFamily="34" charset="0"/>
              <a:buChar char="•"/>
            </a:pPr>
            <a:r>
              <a:rPr lang="en-GB" sz="2000" dirty="0"/>
              <a:t>Resulted in admission to hospital and inpatient treatment</a:t>
            </a:r>
          </a:p>
          <a:p>
            <a:pPr marL="457200" lvl="2"/>
            <a:endParaRPr lang="en-GB" sz="2000" dirty="0"/>
          </a:p>
          <a:p>
            <a:pPr marL="342900" lvl="2" indent="-342900">
              <a:buFont typeface="Arial" panose="020B0604020202020204" pitchFamily="34" charset="0"/>
              <a:buChar char="•"/>
            </a:pPr>
            <a:r>
              <a:rPr lang="en-GB" sz="2000" dirty="0"/>
              <a:t>Neglect can be life threatening or cause significant physical injury – urgent action may be needed</a:t>
            </a:r>
          </a:p>
          <a:p>
            <a:pPr marL="342900" lvl="2" indent="-342900">
              <a:buFont typeface="Arial" panose="020B0604020202020204" pitchFamily="34" charset="0"/>
              <a:buChar char="•"/>
            </a:pPr>
            <a:r>
              <a:rPr lang="en-GB" sz="2000" dirty="0"/>
              <a:t>Professionals are expected to form judgements about what is good enough care and this is different and distinct from being judgmental.</a:t>
            </a:r>
          </a:p>
          <a:p>
            <a:pPr marL="342900" lvl="2" indent="-342900">
              <a:buFont typeface="Arial" panose="020B0604020202020204" pitchFamily="34" charset="0"/>
              <a:buChar char="•"/>
            </a:pPr>
            <a:r>
              <a:rPr lang="en-GB" sz="2000" dirty="0"/>
              <a:t>Need to systematically collate evidence about risk, vulnerability and resilience</a:t>
            </a:r>
          </a:p>
          <a:p>
            <a:pPr marL="342900" lvl="2" indent="-342900">
              <a:buFont typeface="Arial" panose="020B0604020202020204" pitchFamily="34" charset="0"/>
              <a:buChar char="•"/>
            </a:pPr>
            <a:r>
              <a:rPr lang="en-GB" sz="2000" dirty="0"/>
              <a:t>Use of escalation – particularly when cases are not being moved forward effectively</a:t>
            </a:r>
          </a:p>
        </p:txBody>
      </p:sp>
      <p:sp>
        <p:nvSpPr>
          <p:cNvPr id="5" name="TextBox 4">
            <a:extLst>
              <a:ext uri="{FF2B5EF4-FFF2-40B4-BE49-F238E27FC236}">
                <a16:creationId xmlns:a16="http://schemas.microsoft.com/office/drawing/2014/main" id="{F4BCC523-F1DC-4FAC-94C3-BBFCD3584232}"/>
              </a:ext>
            </a:extLst>
          </p:cNvPr>
          <p:cNvSpPr txBox="1"/>
          <p:nvPr/>
        </p:nvSpPr>
        <p:spPr>
          <a:xfrm>
            <a:off x="475876" y="1012211"/>
            <a:ext cx="6538877" cy="338554"/>
          </a:xfrm>
          <a:prstGeom prst="rect">
            <a:avLst/>
          </a:prstGeom>
          <a:noFill/>
        </p:spPr>
        <p:txBody>
          <a:bodyPr wrap="square" rtlCol="0">
            <a:spAutoFit/>
          </a:bodyPr>
          <a:lstStyle/>
          <a:p>
            <a:pPr>
              <a:buClr>
                <a:prstClr val="white"/>
              </a:buClr>
            </a:pPr>
            <a:r>
              <a:rPr lang="en-GB" sz="1600" dirty="0">
                <a:solidFill>
                  <a:prstClr val="black"/>
                </a:solidFill>
                <a:latin typeface="Calibri Light" panose="020F0302020204030204" pitchFamily="34" charset="0"/>
              </a:rPr>
              <a:t>Not just young children – adolescent children may also be vulnerable</a:t>
            </a:r>
          </a:p>
        </p:txBody>
      </p:sp>
    </p:spTree>
    <p:extLst>
      <p:ext uri="{BB962C8B-B14F-4D97-AF65-F5344CB8AC3E}">
        <p14:creationId xmlns:p14="http://schemas.microsoft.com/office/powerpoint/2010/main" val="1203153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6C73B1-2E16-4BD9-A5B9-EC3F0FA2C1D6}"/>
              </a:ext>
            </a:extLst>
          </p:cNvPr>
          <p:cNvSpPr>
            <a:spLocks noGrp="1"/>
          </p:cNvSpPr>
          <p:nvPr>
            <p:ph type="body" sz="quarter" idx="10"/>
          </p:nvPr>
        </p:nvSpPr>
        <p:spPr/>
        <p:txBody>
          <a:bodyPr/>
          <a:lstStyle/>
          <a:p>
            <a:r>
              <a:rPr lang="en-US" dirty="0"/>
              <a:t>How / The Strategy</a:t>
            </a:r>
          </a:p>
        </p:txBody>
      </p:sp>
      <p:sp>
        <p:nvSpPr>
          <p:cNvPr id="4" name="Inhaltsplatzhalter 4">
            <a:extLst>
              <a:ext uri="{FF2B5EF4-FFF2-40B4-BE49-F238E27FC236}">
                <a16:creationId xmlns:a16="http://schemas.microsoft.com/office/drawing/2014/main" id="{13CB6F2C-FCE7-4398-8D66-9AF4F4E09E6D}"/>
              </a:ext>
            </a:extLst>
          </p:cNvPr>
          <p:cNvSpPr txBox="1">
            <a:spLocks/>
          </p:cNvSpPr>
          <p:nvPr/>
        </p:nvSpPr>
        <p:spPr>
          <a:xfrm>
            <a:off x="401452" y="2198989"/>
            <a:ext cx="6496305" cy="3802066"/>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3200" dirty="0">
                <a:solidFill>
                  <a:schemeClr val="tx1"/>
                </a:solidFill>
              </a:rPr>
              <a:t>This strategy focuses on three key objectives and outlines the actions we have agreed to deliver as a partnership to make lives better for children experiencing neglect in Nottinghamshire and Nottingham City.</a:t>
            </a:r>
          </a:p>
          <a:p>
            <a:pPr marL="0" indent="0">
              <a:buNone/>
            </a:pPr>
            <a:endParaRPr lang="en-GB" sz="3200" dirty="0">
              <a:solidFill>
                <a:schemeClr val="tx1"/>
              </a:solidFill>
            </a:endParaRPr>
          </a:p>
          <a:p>
            <a:pPr marL="0" indent="0">
              <a:buNone/>
            </a:pPr>
            <a:endParaRPr lang="en-GB" sz="3200" dirty="0">
              <a:solidFill>
                <a:schemeClr val="tx1"/>
              </a:solidFill>
            </a:endParaRP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6897757" y="1861059"/>
            <a:ext cx="4472607" cy="3804245"/>
          </a:xfrm>
          <a:prstGeom prst="rect">
            <a:avLst/>
          </a:prstGeom>
          <a:noFill/>
          <a:ln>
            <a:noFill/>
          </a:ln>
        </p:spPr>
      </p:pic>
    </p:spTree>
    <p:extLst>
      <p:ext uri="{BB962C8B-B14F-4D97-AF65-F5344CB8AC3E}">
        <p14:creationId xmlns:p14="http://schemas.microsoft.com/office/powerpoint/2010/main" val="27071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4000" decel="66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6D83E5-8F04-4856-8803-FCEB581C1559}"/>
              </a:ext>
            </a:extLst>
          </p:cNvPr>
          <p:cNvSpPr>
            <a:spLocks noGrp="1"/>
          </p:cNvSpPr>
          <p:nvPr>
            <p:ph type="body" sz="quarter" idx="10"/>
          </p:nvPr>
        </p:nvSpPr>
        <p:spPr/>
        <p:txBody>
          <a:bodyPr/>
          <a:lstStyle/>
          <a:p>
            <a:r>
              <a:rPr lang="en-US" dirty="0"/>
              <a:t>Neglect Strategy Priorities</a:t>
            </a:r>
          </a:p>
        </p:txBody>
      </p:sp>
      <p:sp>
        <p:nvSpPr>
          <p:cNvPr id="4" name="TextBox 3">
            <a:extLst>
              <a:ext uri="{FF2B5EF4-FFF2-40B4-BE49-F238E27FC236}">
                <a16:creationId xmlns:a16="http://schemas.microsoft.com/office/drawing/2014/main" id="{8FE6A295-603F-4FF6-90BF-622424175767}"/>
              </a:ext>
            </a:extLst>
          </p:cNvPr>
          <p:cNvSpPr txBox="1"/>
          <p:nvPr/>
        </p:nvSpPr>
        <p:spPr>
          <a:xfrm>
            <a:off x="475877" y="1012211"/>
            <a:ext cx="5111750" cy="584775"/>
          </a:xfrm>
          <a:prstGeom prst="rect">
            <a:avLst/>
          </a:prstGeom>
          <a:noFill/>
        </p:spPr>
        <p:txBody>
          <a:bodyPr wrap="square" rtlCol="0">
            <a:spAutoFit/>
          </a:bodyPr>
          <a:lstStyle/>
          <a:p>
            <a:pPr>
              <a:buClr>
                <a:prstClr val="white"/>
              </a:buClr>
            </a:pPr>
            <a:r>
              <a:rPr lang="en-US" sz="1600" dirty="0">
                <a:solidFill>
                  <a:prstClr val="black"/>
                </a:solidFill>
                <a:latin typeface="Calibri Light" panose="020F0302020204030204" pitchFamily="34" charset="0"/>
              </a:rPr>
              <a:t>Starting to look at how partners can support the priorities set out in new strategy</a:t>
            </a:r>
          </a:p>
        </p:txBody>
      </p:sp>
      <p:sp>
        <p:nvSpPr>
          <p:cNvPr id="5" name="TextBox 4">
            <a:extLst>
              <a:ext uri="{FF2B5EF4-FFF2-40B4-BE49-F238E27FC236}">
                <a16:creationId xmlns:a16="http://schemas.microsoft.com/office/drawing/2014/main" id="{936701CB-E33D-4790-8F4F-0882EAC0A9D6}"/>
              </a:ext>
            </a:extLst>
          </p:cNvPr>
          <p:cNvSpPr txBox="1"/>
          <p:nvPr/>
        </p:nvSpPr>
        <p:spPr>
          <a:xfrm>
            <a:off x="213373" y="1596986"/>
            <a:ext cx="3816000" cy="4752000"/>
          </a:xfrm>
          <a:prstGeom prst="rect">
            <a:avLst/>
          </a:prstGeom>
          <a:noFill/>
          <a:ln w="28575">
            <a:solidFill>
              <a:srgbClr val="F9B232"/>
            </a:solidFill>
          </a:ln>
        </p:spPr>
        <p:txBody>
          <a:bodyPr wrap="square" rtlCol="0">
            <a:spAutoFit/>
          </a:bodyPr>
          <a:lstStyle/>
          <a:p>
            <a:r>
              <a:rPr lang="en-GB" b="1" dirty="0"/>
              <a:t>Recognise</a:t>
            </a:r>
            <a:r>
              <a:rPr lang="en-GB" dirty="0"/>
              <a:t> – </a:t>
            </a:r>
            <a:r>
              <a:rPr lang="en-GB" sz="1600" dirty="0"/>
              <a:t>ensuring that neglect and the impact of neglect on children is understood and identified.</a:t>
            </a:r>
          </a:p>
          <a:p>
            <a:endParaRPr lang="en-GB" dirty="0"/>
          </a:p>
          <a:p>
            <a:pPr marL="342900" indent="-342900">
              <a:buAutoNum type="arabicPeriod"/>
            </a:pPr>
            <a:r>
              <a:rPr lang="en-GB" dirty="0"/>
              <a:t>Work with parents/carers &amp; communities</a:t>
            </a:r>
          </a:p>
          <a:p>
            <a:pPr marL="342900" indent="-342900">
              <a:buAutoNum type="arabicPeriod"/>
            </a:pPr>
            <a:r>
              <a:rPr lang="en-GB" dirty="0"/>
              <a:t>Train and develop the workforce</a:t>
            </a:r>
          </a:p>
          <a:p>
            <a:pPr marL="342900" indent="-342900">
              <a:buAutoNum type="arabicPeriod"/>
            </a:pPr>
            <a:r>
              <a:rPr lang="en-GB" dirty="0"/>
              <a:t>Prioritise early identification and intervention </a:t>
            </a:r>
          </a:p>
          <a:p>
            <a:endParaRPr lang="en-GB" dirty="0"/>
          </a:p>
        </p:txBody>
      </p:sp>
      <p:sp>
        <p:nvSpPr>
          <p:cNvPr id="6" name="TextBox 5">
            <a:extLst>
              <a:ext uri="{FF2B5EF4-FFF2-40B4-BE49-F238E27FC236}">
                <a16:creationId xmlns:a16="http://schemas.microsoft.com/office/drawing/2014/main" id="{FEC89AF7-1CD7-4E36-AC3A-598DA5AA4091}"/>
              </a:ext>
            </a:extLst>
          </p:cNvPr>
          <p:cNvSpPr txBox="1"/>
          <p:nvPr/>
        </p:nvSpPr>
        <p:spPr>
          <a:xfrm>
            <a:off x="8137597" y="1587592"/>
            <a:ext cx="3816000" cy="4752000"/>
          </a:xfrm>
          <a:prstGeom prst="rect">
            <a:avLst/>
          </a:prstGeom>
          <a:noFill/>
          <a:ln w="28575">
            <a:solidFill>
              <a:srgbClr val="F9B232"/>
            </a:solidFill>
          </a:ln>
        </p:spPr>
        <p:txBody>
          <a:bodyPr wrap="square" rtlCol="0">
            <a:spAutoFit/>
          </a:bodyPr>
          <a:lstStyle/>
          <a:p>
            <a:r>
              <a:rPr lang="en-GB" b="1" dirty="0"/>
              <a:t>Reflect and Review</a:t>
            </a:r>
            <a:r>
              <a:rPr lang="en-GB" dirty="0"/>
              <a:t> </a:t>
            </a:r>
            <a:r>
              <a:rPr lang="en-GB" sz="1600" dirty="0"/>
              <a:t>– ensuring that we work together with children, families and communities to continue to monitor the impact of our work and continue to develop our partnership response.</a:t>
            </a:r>
          </a:p>
          <a:p>
            <a:endParaRPr lang="en-GB" dirty="0"/>
          </a:p>
          <a:p>
            <a:pPr marL="342900" indent="-342900">
              <a:buAutoNum type="arabicPeriod"/>
            </a:pPr>
            <a:r>
              <a:rPr lang="en-GB" dirty="0"/>
              <a:t>Develop a shared performance framework to monitor the prevalence of neglect across the local area and to evidence the impact of our work across the partnership</a:t>
            </a:r>
          </a:p>
          <a:p>
            <a:pPr marL="342900" indent="-342900">
              <a:buAutoNum type="arabicPeriod"/>
            </a:pPr>
            <a:r>
              <a:rPr lang="en-GB" dirty="0"/>
              <a:t>Engage with children, young people, parents, carers and communities</a:t>
            </a:r>
          </a:p>
        </p:txBody>
      </p:sp>
      <p:sp>
        <p:nvSpPr>
          <p:cNvPr id="7" name="TextBox 6">
            <a:extLst>
              <a:ext uri="{FF2B5EF4-FFF2-40B4-BE49-F238E27FC236}">
                <a16:creationId xmlns:a16="http://schemas.microsoft.com/office/drawing/2014/main" id="{B469004C-147D-4DBE-B45E-7FD508977E17}"/>
              </a:ext>
            </a:extLst>
          </p:cNvPr>
          <p:cNvSpPr txBox="1"/>
          <p:nvPr/>
        </p:nvSpPr>
        <p:spPr>
          <a:xfrm>
            <a:off x="4175485" y="1587592"/>
            <a:ext cx="3816000" cy="4752000"/>
          </a:xfrm>
          <a:prstGeom prst="rect">
            <a:avLst/>
          </a:prstGeom>
          <a:noFill/>
          <a:ln w="28575">
            <a:solidFill>
              <a:srgbClr val="F9B232"/>
            </a:solidFill>
          </a:ln>
        </p:spPr>
        <p:txBody>
          <a:bodyPr wrap="square" rtlCol="0">
            <a:spAutoFit/>
          </a:bodyPr>
          <a:lstStyle/>
          <a:p>
            <a:r>
              <a:rPr lang="en-GB" b="1" dirty="0"/>
              <a:t>Respond</a:t>
            </a:r>
            <a:r>
              <a:rPr lang="en-GB" dirty="0"/>
              <a:t> – </a:t>
            </a:r>
            <a:r>
              <a:rPr lang="en-GB" sz="1600" dirty="0"/>
              <a:t>ensuring that good quality, multi-agency support and intervention is available and makes a difference for children experiencing neglect.</a:t>
            </a:r>
          </a:p>
          <a:p>
            <a:endParaRPr lang="en-GB" dirty="0"/>
          </a:p>
          <a:p>
            <a:pPr marL="342900" indent="-342900">
              <a:buAutoNum type="arabicPeriod"/>
            </a:pPr>
            <a:r>
              <a:rPr lang="en-GB" dirty="0"/>
              <a:t>Embed strengths-based approaches </a:t>
            </a:r>
          </a:p>
          <a:p>
            <a:pPr marL="342900" indent="-342900">
              <a:buAutoNum type="arabicPeriod"/>
            </a:pPr>
            <a:r>
              <a:rPr lang="en-GB" dirty="0"/>
              <a:t>Develop and launch an Engagement Strategy</a:t>
            </a:r>
          </a:p>
          <a:p>
            <a:pPr marL="342900" indent="-342900">
              <a:buAutoNum type="arabicPeriod"/>
            </a:pPr>
            <a:r>
              <a:rPr lang="en-GB" dirty="0"/>
              <a:t>Raise awareness of trauma-informed practice/ACEs</a:t>
            </a:r>
          </a:p>
          <a:p>
            <a:pPr marL="342900" indent="-342900">
              <a:buAutoNum type="arabicPeriod"/>
            </a:pPr>
            <a:r>
              <a:rPr lang="en-GB" dirty="0"/>
              <a:t>Embed use of the Child Neglect toolkit </a:t>
            </a:r>
          </a:p>
          <a:p>
            <a:pPr marL="342900" indent="-342900">
              <a:buAutoNum type="arabicPeriod"/>
            </a:pPr>
            <a:r>
              <a:rPr lang="en-GB" dirty="0"/>
              <a:t>Support the workforce and parents to recognise the links between Sudden Unexpected Death in Infants (SUDI) and neglect</a:t>
            </a:r>
          </a:p>
          <a:p>
            <a:endParaRPr lang="en-GB" dirty="0"/>
          </a:p>
        </p:txBody>
      </p:sp>
    </p:spTree>
    <p:extLst>
      <p:ext uri="{BB962C8B-B14F-4D97-AF65-F5344CB8AC3E}">
        <p14:creationId xmlns:p14="http://schemas.microsoft.com/office/powerpoint/2010/main" val="375877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6C73B1-2E16-4BD9-A5B9-EC3F0FA2C1D6}"/>
              </a:ext>
            </a:extLst>
          </p:cNvPr>
          <p:cNvSpPr>
            <a:spLocks noGrp="1"/>
          </p:cNvSpPr>
          <p:nvPr>
            <p:ph type="body" sz="quarter" idx="10"/>
          </p:nvPr>
        </p:nvSpPr>
        <p:spPr/>
        <p:txBody>
          <a:bodyPr/>
          <a:lstStyle/>
          <a:p>
            <a:r>
              <a:rPr lang="en-US" dirty="0"/>
              <a:t>Neglect Strategy Priorities</a:t>
            </a:r>
          </a:p>
        </p:txBody>
      </p:sp>
      <p:sp>
        <p:nvSpPr>
          <p:cNvPr id="4" name="Inhaltsplatzhalter 4">
            <a:extLst>
              <a:ext uri="{FF2B5EF4-FFF2-40B4-BE49-F238E27FC236}">
                <a16:creationId xmlns:a16="http://schemas.microsoft.com/office/drawing/2014/main" id="{13CB6F2C-FCE7-4398-8D66-9AF4F4E09E6D}"/>
              </a:ext>
            </a:extLst>
          </p:cNvPr>
          <p:cNvSpPr txBox="1">
            <a:spLocks/>
          </p:cNvSpPr>
          <p:nvPr/>
        </p:nvSpPr>
        <p:spPr>
          <a:xfrm>
            <a:off x="584201" y="1861059"/>
            <a:ext cx="10037087" cy="2046714"/>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buNone/>
            </a:pPr>
            <a:r>
              <a:rPr lang="en-GB" sz="1600" dirty="0">
                <a:solidFill>
                  <a:schemeClr val="tx1"/>
                </a:solidFill>
                <a:latin typeface="Calibri Light"/>
                <a:ea typeface="Roboto" panose="02000000000000000000" pitchFamily="2" charset="0"/>
              </a:rPr>
              <a:t>The purpose of this session is to start to think about how partner organisations can contribute towards implementing the new Neglect Strategy.  Each group is asked to focus on one of the three key objectives of the strategy and consider how partner organisations can contribute to the shared priorities under that objective  </a:t>
            </a:r>
          </a:p>
          <a:p>
            <a:pPr algn="just">
              <a:lnSpc>
                <a:spcPct val="100000"/>
              </a:lnSpc>
            </a:pPr>
            <a:r>
              <a:rPr lang="en-GB" sz="2000" dirty="0">
                <a:solidFill>
                  <a:schemeClr val="tx1"/>
                </a:solidFill>
                <a:latin typeface="Calibri Light"/>
                <a:ea typeface="Roboto" panose="02000000000000000000" pitchFamily="2" charset="0"/>
              </a:rPr>
              <a:t>Objective 1 - Recognise  - Rooms 1, 2 &amp; 3</a:t>
            </a:r>
          </a:p>
          <a:p>
            <a:pPr algn="just">
              <a:lnSpc>
                <a:spcPct val="100000"/>
              </a:lnSpc>
            </a:pPr>
            <a:r>
              <a:rPr lang="en-GB" sz="2000" dirty="0">
                <a:solidFill>
                  <a:schemeClr val="tx1"/>
                </a:solidFill>
                <a:latin typeface="Calibri Light"/>
                <a:ea typeface="Roboto" panose="02000000000000000000" pitchFamily="2" charset="0"/>
              </a:rPr>
              <a:t>Objective 2 - Respond  - Rooms 4, 5 &amp; 6</a:t>
            </a:r>
          </a:p>
          <a:p>
            <a:pPr algn="just">
              <a:lnSpc>
                <a:spcPct val="100000"/>
              </a:lnSpc>
            </a:pPr>
            <a:r>
              <a:rPr lang="en-GB" sz="2000" dirty="0">
                <a:solidFill>
                  <a:schemeClr val="tx1"/>
                </a:solidFill>
                <a:latin typeface="Calibri Light"/>
                <a:ea typeface="Roboto" panose="02000000000000000000" pitchFamily="2" charset="0"/>
              </a:rPr>
              <a:t>Objective 3 - Review and Reflect Rooms 7, 8 &amp; 9</a:t>
            </a:r>
          </a:p>
        </p:txBody>
      </p:sp>
      <p:sp>
        <p:nvSpPr>
          <p:cNvPr id="5" name="TextBox 4">
            <a:extLst>
              <a:ext uri="{FF2B5EF4-FFF2-40B4-BE49-F238E27FC236}">
                <a16:creationId xmlns:a16="http://schemas.microsoft.com/office/drawing/2014/main" id="{C4A7DD81-E90A-491F-AF24-82217A987BB4}"/>
              </a:ext>
            </a:extLst>
          </p:cNvPr>
          <p:cNvSpPr txBox="1"/>
          <p:nvPr/>
        </p:nvSpPr>
        <p:spPr>
          <a:xfrm>
            <a:off x="475877" y="1012211"/>
            <a:ext cx="5111750" cy="584775"/>
          </a:xfrm>
          <a:prstGeom prst="rect">
            <a:avLst/>
          </a:prstGeom>
          <a:noFill/>
        </p:spPr>
        <p:txBody>
          <a:bodyPr wrap="square" rtlCol="0">
            <a:spAutoFit/>
          </a:bodyPr>
          <a:lstStyle/>
          <a:p>
            <a:pPr>
              <a:buClr>
                <a:prstClr val="white"/>
              </a:buClr>
            </a:pPr>
            <a:r>
              <a:rPr lang="en-US" sz="1600" dirty="0">
                <a:solidFill>
                  <a:prstClr val="black"/>
                </a:solidFill>
                <a:latin typeface="Calibri Light" panose="020F0302020204030204" pitchFamily="34" charset="0"/>
              </a:rPr>
              <a:t>Starting to look at how partners can support the priorities set out in new strategy</a:t>
            </a:r>
          </a:p>
        </p:txBody>
      </p:sp>
      <p:sp>
        <p:nvSpPr>
          <p:cNvPr id="3" name="TextBox 2"/>
          <p:cNvSpPr txBox="1"/>
          <p:nvPr/>
        </p:nvSpPr>
        <p:spPr>
          <a:xfrm>
            <a:off x="134679" y="5571460"/>
            <a:ext cx="2438400" cy="942754"/>
          </a:xfrm>
          <a:prstGeom prst="rect">
            <a:avLst/>
          </a:prstGeom>
          <a:solidFill>
            <a:schemeClr val="bg1"/>
          </a:solidFill>
        </p:spPr>
        <p:txBody>
          <a:bodyPr wrap="square" rtlCol="0">
            <a:spAutoFit/>
          </a:bodyPr>
          <a:lstStyle/>
          <a:p>
            <a:endParaRPr lang="en-GB" dirty="0"/>
          </a:p>
        </p:txBody>
      </p:sp>
      <p:sp>
        <p:nvSpPr>
          <p:cNvPr id="6" name="TextBox 5">
            <a:extLst>
              <a:ext uri="{FF2B5EF4-FFF2-40B4-BE49-F238E27FC236}">
                <a16:creationId xmlns:a16="http://schemas.microsoft.com/office/drawing/2014/main" id="{50209814-5E9F-4D01-92DE-AB0A7A58AD2C}"/>
              </a:ext>
            </a:extLst>
          </p:cNvPr>
          <p:cNvSpPr txBox="1"/>
          <p:nvPr/>
        </p:nvSpPr>
        <p:spPr>
          <a:xfrm>
            <a:off x="553965" y="4218654"/>
            <a:ext cx="10067323" cy="2031325"/>
          </a:xfrm>
          <a:prstGeom prst="rect">
            <a:avLst/>
          </a:prstGeom>
          <a:solidFill>
            <a:srgbClr val="F9B232"/>
          </a:solidFill>
        </p:spPr>
        <p:txBody>
          <a:bodyPr wrap="square" rtlCol="0">
            <a:spAutoFit/>
          </a:bodyPr>
          <a:lstStyle/>
          <a:p>
            <a:pPr marL="285750" indent="-285750" algn="just">
              <a:buFont typeface="Arial" panose="020B0604020202020204" pitchFamily="34" charset="0"/>
              <a:buChar char="•"/>
            </a:pPr>
            <a:r>
              <a:rPr lang="en-GB" dirty="0">
                <a:latin typeface="Calibri Light"/>
                <a:ea typeface="Roboto" panose="02000000000000000000" pitchFamily="2" charset="0"/>
              </a:rPr>
              <a:t>Refer to your copy of the Neglect Strategy &amp; the Breakout Room Topics to find the priorities relating to your objective</a:t>
            </a:r>
          </a:p>
          <a:p>
            <a:pPr marL="285750" indent="-285750" algn="just">
              <a:buFont typeface="Arial" panose="020B0604020202020204" pitchFamily="34" charset="0"/>
              <a:buChar char="•"/>
            </a:pPr>
            <a:r>
              <a:rPr lang="en-GB" dirty="0">
                <a:latin typeface="Calibri Light"/>
                <a:ea typeface="Roboto" panose="02000000000000000000" pitchFamily="2" charset="0"/>
              </a:rPr>
              <a:t>Discuss as a group ways in which partner organisations can contribute to the priorities under your objective – add your thoughts to the breakout room chat</a:t>
            </a:r>
          </a:p>
          <a:p>
            <a:pPr marL="285750" indent="-285750" algn="just">
              <a:buFont typeface="Arial" panose="020B0604020202020204" pitchFamily="34" charset="0"/>
              <a:buChar char="•"/>
            </a:pPr>
            <a:r>
              <a:rPr lang="en-GB" dirty="0">
                <a:latin typeface="Calibri Light"/>
                <a:ea typeface="Roboto" panose="02000000000000000000" pitchFamily="2" charset="0"/>
              </a:rPr>
              <a:t>After the break we’ll have a feedback session to pick out some of the key points from your discussions</a:t>
            </a:r>
          </a:p>
          <a:p>
            <a:pPr marL="285750" indent="-285750" algn="just">
              <a:buFont typeface="Arial" panose="020B0604020202020204" pitchFamily="34" charset="0"/>
              <a:buChar char="•"/>
            </a:pPr>
            <a:r>
              <a:rPr lang="en-GB" dirty="0">
                <a:latin typeface="Calibri Light"/>
                <a:ea typeface="Roboto" panose="02000000000000000000" pitchFamily="2" charset="0"/>
              </a:rPr>
              <a:t>Following this event, representatives from partner organisations will be provided with a template so they can set out how their organisation is going to turn the strategy into a simple set of actions.</a:t>
            </a:r>
          </a:p>
        </p:txBody>
      </p:sp>
    </p:spTree>
    <p:extLst>
      <p:ext uri="{BB962C8B-B14F-4D97-AF65-F5344CB8AC3E}">
        <p14:creationId xmlns:p14="http://schemas.microsoft.com/office/powerpoint/2010/main" val="174228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4000" decel="66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6D83E5-8F04-4856-8803-FCEB581C1559}"/>
              </a:ext>
            </a:extLst>
          </p:cNvPr>
          <p:cNvSpPr>
            <a:spLocks noGrp="1"/>
          </p:cNvSpPr>
          <p:nvPr>
            <p:ph type="body" sz="quarter" idx="10"/>
          </p:nvPr>
        </p:nvSpPr>
        <p:spPr/>
        <p:txBody>
          <a:bodyPr/>
          <a:lstStyle/>
          <a:p>
            <a:r>
              <a:rPr lang="en-US" dirty="0"/>
              <a:t>Neglect Strategy Priorities</a:t>
            </a:r>
          </a:p>
        </p:txBody>
      </p:sp>
      <p:sp>
        <p:nvSpPr>
          <p:cNvPr id="4" name="TextBox 3">
            <a:extLst>
              <a:ext uri="{FF2B5EF4-FFF2-40B4-BE49-F238E27FC236}">
                <a16:creationId xmlns:a16="http://schemas.microsoft.com/office/drawing/2014/main" id="{8FE6A295-603F-4FF6-90BF-622424175767}"/>
              </a:ext>
            </a:extLst>
          </p:cNvPr>
          <p:cNvSpPr txBox="1"/>
          <p:nvPr/>
        </p:nvSpPr>
        <p:spPr>
          <a:xfrm>
            <a:off x="475877" y="1012211"/>
            <a:ext cx="5111750" cy="584775"/>
          </a:xfrm>
          <a:prstGeom prst="rect">
            <a:avLst/>
          </a:prstGeom>
          <a:noFill/>
        </p:spPr>
        <p:txBody>
          <a:bodyPr wrap="square" rtlCol="0">
            <a:spAutoFit/>
          </a:bodyPr>
          <a:lstStyle/>
          <a:p>
            <a:pPr>
              <a:buClr>
                <a:prstClr val="white"/>
              </a:buClr>
            </a:pPr>
            <a:r>
              <a:rPr lang="en-US" sz="1600" dirty="0">
                <a:solidFill>
                  <a:prstClr val="black"/>
                </a:solidFill>
                <a:latin typeface="Calibri Light" panose="020F0302020204030204" pitchFamily="34" charset="0"/>
              </a:rPr>
              <a:t>Starting to look at how partners can support the priorities set out in new strategy</a:t>
            </a:r>
          </a:p>
        </p:txBody>
      </p:sp>
      <p:sp>
        <p:nvSpPr>
          <p:cNvPr id="5" name="TextBox 4">
            <a:extLst>
              <a:ext uri="{FF2B5EF4-FFF2-40B4-BE49-F238E27FC236}">
                <a16:creationId xmlns:a16="http://schemas.microsoft.com/office/drawing/2014/main" id="{936701CB-E33D-4790-8F4F-0882EAC0A9D6}"/>
              </a:ext>
            </a:extLst>
          </p:cNvPr>
          <p:cNvSpPr txBox="1"/>
          <p:nvPr/>
        </p:nvSpPr>
        <p:spPr>
          <a:xfrm>
            <a:off x="213373" y="1596986"/>
            <a:ext cx="3816000" cy="4752000"/>
          </a:xfrm>
          <a:prstGeom prst="rect">
            <a:avLst/>
          </a:prstGeom>
          <a:noFill/>
          <a:ln w="28575">
            <a:solidFill>
              <a:srgbClr val="F9B232"/>
            </a:solidFill>
          </a:ln>
        </p:spPr>
        <p:txBody>
          <a:bodyPr wrap="square" rtlCol="0">
            <a:spAutoFit/>
          </a:bodyPr>
          <a:lstStyle/>
          <a:p>
            <a:r>
              <a:rPr lang="en-GB" b="1" dirty="0"/>
              <a:t>Recognise</a:t>
            </a:r>
            <a:r>
              <a:rPr lang="en-GB" dirty="0"/>
              <a:t> – </a:t>
            </a:r>
            <a:r>
              <a:rPr lang="en-GB" sz="1600" dirty="0"/>
              <a:t>ensuring that neglect and the impact of neglect on children is understood and identified.</a:t>
            </a:r>
          </a:p>
          <a:p>
            <a:endParaRPr lang="en-GB" dirty="0"/>
          </a:p>
          <a:p>
            <a:pPr marL="342900" indent="-342900">
              <a:buAutoNum type="arabicPeriod"/>
            </a:pPr>
            <a:r>
              <a:rPr lang="en-GB" dirty="0"/>
              <a:t>Work with parents/carers &amp; communities</a:t>
            </a:r>
          </a:p>
          <a:p>
            <a:pPr marL="342900" indent="-342900">
              <a:buAutoNum type="arabicPeriod"/>
            </a:pPr>
            <a:r>
              <a:rPr lang="en-GB" dirty="0"/>
              <a:t>Train and develop the workforce</a:t>
            </a:r>
          </a:p>
          <a:p>
            <a:pPr marL="342900" indent="-342900">
              <a:buAutoNum type="arabicPeriod"/>
            </a:pPr>
            <a:r>
              <a:rPr lang="en-GB" dirty="0"/>
              <a:t>Prioritise early identification and intervention </a:t>
            </a:r>
          </a:p>
          <a:p>
            <a:endParaRPr lang="en-GB" dirty="0"/>
          </a:p>
        </p:txBody>
      </p:sp>
      <p:sp>
        <p:nvSpPr>
          <p:cNvPr id="6" name="TextBox 5">
            <a:extLst>
              <a:ext uri="{FF2B5EF4-FFF2-40B4-BE49-F238E27FC236}">
                <a16:creationId xmlns:a16="http://schemas.microsoft.com/office/drawing/2014/main" id="{FEC89AF7-1CD7-4E36-AC3A-598DA5AA4091}"/>
              </a:ext>
            </a:extLst>
          </p:cNvPr>
          <p:cNvSpPr txBox="1"/>
          <p:nvPr/>
        </p:nvSpPr>
        <p:spPr>
          <a:xfrm>
            <a:off x="8137597" y="1587592"/>
            <a:ext cx="3816000" cy="4752000"/>
          </a:xfrm>
          <a:prstGeom prst="rect">
            <a:avLst/>
          </a:prstGeom>
          <a:noFill/>
          <a:ln w="28575">
            <a:solidFill>
              <a:srgbClr val="F9B232"/>
            </a:solidFill>
          </a:ln>
        </p:spPr>
        <p:txBody>
          <a:bodyPr wrap="square" rtlCol="0">
            <a:spAutoFit/>
          </a:bodyPr>
          <a:lstStyle/>
          <a:p>
            <a:r>
              <a:rPr lang="en-GB" b="1" dirty="0"/>
              <a:t>Reflect and Review</a:t>
            </a:r>
            <a:r>
              <a:rPr lang="en-GB" dirty="0"/>
              <a:t> </a:t>
            </a:r>
            <a:r>
              <a:rPr lang="en-GB" sz="1600" dirty="0"/>
              <a:t>– ensuring that we work together with children, families and communities to continue to monitor the impact of our work and continue to develop our partnership response.</a:t>
            </a:r>
          </a:p>
          <a:p>
            <a:endParaRPr lang="en-GB" dirty="0"/>
          </a:p>
          <a:p>
            <a:pPr marL="342900" indent="-342900">
              <a:buAutoNum type="arabicPeriod"/>
            </a:pPr>
            <a:r>
              <a:rPr lang="en-GB" dirty="0"/>
              <a:t>Develop a shared performance framework to monitor the prevalence of neglect across the local area and to evidence the impact of our work across the partnership</a:t>
            </a:r>
          </a:p>
          <a:p>
            <a:pPr marL="342900" indent="-342900">
              <a:buAutoNum type="arabicPeriod"/>
            </a:pPr>
            <a:r>
              <a:rPr lang="en-GB" dirty="0"/>
              <a:t>Engage with children, young people, parents, carers and communities</a:t>
            </a:r>
          </a:p>
        </p:txBody>
      </p:sp>
      <p:sp>
        <p:nvSpPr>
          <p:cNvPr id="7" name="TextBox 6">
            <a:extLst>
              <a:ext uri="{FF2B5EF4-FFF2-40B4-BE49-F238E27FC236}">
                <a16:creationId xmlns:a16="http://schemas.microsoft.com/office/drawing/2014/main" id="{B469004C-147D-4DBE-B45E-7FD508977E17}"/>
              </a:ext>
            </a:extLst>
          </p:cNvPr>
          <p:cNvSpPr txBox="1"/>
          <p:nvPr/>
        </p:nvSpPr>
        <p:spPr>
          <a:xfrm>
            <a:off x="4175485" y="1587592"/>
            <a:ext cx="3816000" cy="4752000"/>
          </a:xfrm>
          <a:prstGeom prst="rect">
            <a:avLst/>
          </a:prstGeom>
          <a:noFill/>
          <a:ln w="28575">
            <a:solidFill>
              <a:srgbClr val="F9B232"/>
            </a:solidFill>
          </a:ln>
        </p:spPr>
        <p:txBody>
          <a:bodyPr wrap="square" rtlCol="0">
            <a:spAutoFit/>
          </a:bodyPr>
          <a:lstStyle/>
          <a:p>
            <a:r>
              <a:rPr lang="en-GB" b="1" dirty="0"/>
              <a:t>Respond</a:t>
            </a:r>
            <a:r>
              <a:rPr lang="en-GB" dirty="0"/>
              <a:t> – </a:t>
            </a:r>
            <a:r>
              <a:rPr lang="en-GB" sz="1600" dirty="0"/>
              <a:t>ensuring that good quality, multi-agency support and intervention is available and makes a difference for children experiencing neglect.</a:t>
            </a:r>
          </a:p>
          <a:p>
            <a:endParaRPr lang="en-GB" dirty="0"/>
          </a:p>
          <a:p>
            <a:pPr marL="342900" indent="-342900">
              <a:buAutoNum type="arabicPeriod"/>
            </a:pPr>
            <a:r>
              <a:rPr lang="en-GB" dirty="0"/>
              <a:t>Embed strengths-based approaches </a:t>
            </a:r>
          </a:p>
          <a:p>
            <a:pPr marL="342900" indent="-342900">
              <a:buAutoNum type="arabicPeriod"/>
            </a:pPr>
            <a:r>
              <a:rPr lang="en-GB" dirty="0"/>
              <a:t>Develop and launch an Engagement Strategy</a:t>
            </a:r>
          </a:p>
          <a:p>
            <a:pPr marL="342900" indent="-342900">
              <a:buAutoNum type="arabicPeriod"/>
            </a:pPr>
            <a:r>
              <a:rPr lang="en-GB" dirty="0"/>
              <a:t>Raise awareness of trauma-informed practice/ACEs</a:t>
            </a:r>
          </a:p>
          <a:p>
            <a:pPr marL="342900" indent="-342900">
              <a:buAutoNum type="arabicPeriod"/>
            </a:pPr>
            <a:r>
              <a:rPr lang="en-GB" dirty="0"/>
              <a:t>Embed use of the Child Neglect toolkit </a:t>
            </a:r>
          </a:p>
          <a:p>
            <a:pPr marL="342900" indent="-342900">
              <a:buAutoNum type="arabicPeriod"/>
            </a:pPr>
            <a:r>
              <a:rPr lang="en-GB" dirty="0"/>
              <a:t>Support the workforce and parents to recognise the links between Sudden Unexpected Death in Infants (SUDI) and neglect</a:t>
            </a:r>
          </a:p>
          <a:p>
            <a:endParaRPr lang="en-GB" dirty="0"/>
          </a:p>
        </p:txBody>
      </p:sp>
    </p:spTree>
    <p:extLst>
      <p:ext uri="{BB962C8B-B14F-4D97-AF65-F5344CB8AC3E}">
        <p14:creationId xmlns:p14="http://schemas.microsoft.com/office/powerpoint/2010/main" val="2092095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7566" y="104503"/>
            <a:ext cx="11900263" cy="6596743"/>
          </a:xfrm>
          <a:prstGeom prst="rect">
            <a:avLst/>
          </a:prstGeom>
          <a:noFill/>
          <a:ln w="76200" cmpd="thickThin">
            <a:solidFill>
              <a:srgbClr val="F9B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4217" y="104503"/>
            <a:ext cx="81756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899610" y="519713"/>
            <a:ext cx="9640389" cy="861774"/>
          </a:xfrm>
          <a:prstGeom prst="rect">
            <a:avLst/>
          </a:prstGeom>
          <a:noFill/>
        </p:spPr>
        <p:txBody>
          <a:bodyPr wrap="square" rtlCol="0">
            <a:spAutoFit/>
          </a:bodyPr>
          <a:lstStyle/>
          <a:p>
            <a:pPr algn="ctr"/>
            <a:r>
              <a:rPr lang="en-GB" sz="5000" dirty="0" smtClean="0">
                <a:latin typeface="+mj-lt"/>
              </a:rPr>
              <a:t>Guidance for Participation</a:t>
            </a:r>
            <a:endParaRPr lang="en-GB" sz="5000" dirty="0">
              <a:latin typeface="+mj-lt"/>
            </a:endParaRPr>
          </a:p>
        </p:txBody>
      </p:sp>
      <p:sp>
        <p:nvSpPr>
          <p:cNvPr id="7" name="TextBox 6"/>
          <p:cNvSpPr txBox="1"/>
          <p:nvPr/>
        </p:nvSpPr>
        <p:spPr>
          <a:xfrm>
            <a:off x="604217" y="1888138"/>
            <a:ext cx="10935782" cy="3939540"/>
          </a:xfrm>
          <a:prstGeom prst="rect">
            <a:avLst/>
          </a:prstGeom>
          <a:noFill/>
        </p:spPr>
        <p:txBody>
          <a:bodyPr wrap="square" rtlCol="0">
            <a:spAutoFit/>
          </a:bodyPr>
          <a:lstStyle/>
          <a:p>
            <a:pPr marL="685800" indent="-685800">
              <a:buFont typeface="Arial" panose="020B0604020202020204" pitchFamily="34" charset="0"/>
              <a:buChar char="•"/>
            </a:pPr>
            <a:r>
              <a:rPr lang="en-GB" sz="2000" dirty="0" smtClean="0">
                <a:latin typeface="+mj-lt"/>
              </a:rPr>
              <a:t>Sign in on the chat with your name and school details.</a:t>
            </a:r>
          </a:p>
          <a:p>
            <a:pPr marL="685800" indent="-685800">
              <a:buFont typeface="Arial" panose="020B0604020202020204" pitchFamily="34" charset="0"/>
              <a:buChar char="•"/>
            </a:pPr>
            <a:r>
              <a:rPr lang="en-GB" sz="2000" dirty="0" smtClean="0">
                <a:latin typeface="+mj-lt"/>
              </a:rPr>
              <a:t>Please use the chat for your questions or input.</a:t>
            </a:r>
          </a:p>
          <a:p>
            <a:pPr marL="685800" indent="-685800">
              <a:buFont typeface="Arial" panose="020B0604020202020204" pitchFamily="34" charset="0"/>
              <a:buChar char="•"/>
            </a:pPr>
            <a:r>
              <a:rPr lang="en-GB" sz="2000" dirty="0" smtClean="0">
                <a:latin typeface="+mj-lt"/>
              </a:rPr>
              <a:t>To avoid background noise, please ensure your microphone is muted. </a:t>
            </a:r>
          </a:p>
          <a:p>
            <a:pPr marL="685800" indent="-685800">
              <a:buFont typeface="Arial" panose="020B0604020202020204" pitchFamily="34" charset="0"/>
              <a:buChar char="•"/>
            </a:pPr>
            <a:endParaRPr lang="en-GB" sz="2000" dirty="0">
              <a:latin typeface="+mj-lt"/>
            </a:endParaRPr>
          </a:p>
          <a:p>
            <a:pPr marL="685800" indent="-685800">
              <a:buFont typeface="Arial" panose="020B0604020202020204" pitchFamily="34" charset="0"/>
              <a:buChar char="•"/>
            </a:pPr>
            <a:endParaRPr lang="en-GB" sz="2000" dirty="0" smtClean="0">
              <a:latin typeface="+mj-lt"/>
            </a:endParaRPr>
          </a:p>
          <a:p>
            <a:pPr marL="685800" indent="-685800">
              <a:buFont typeface="Arial" panose="020B0604020202020204" pitchFamily="34" charset="0"/>
              <a:buChar char="•"/>
            </a:pPr>
            <a:endParaRPr lang="en-GB" sz="2000" dirty="0" smtClean="0">
              <a:latin typeface="+mj-lt"/>
            </a:endParaRPr>
          </a:p>
          <a:p>
            <a:pPr marL="685800" indent="-685800">
              <a:buFont typeface="Arial" panose="020B0604020202020204" pitchFamily="34" charset="0"/>
              <a:buChar char="•"/>
            </a:pPr>
            <a:r>
              <a:rPr lang="en-GB" sz="2000" dirty="0" smtClean="0">
                <a:latin typeface="+mj-lt"/>
              </a:rPr>
              <a:t>You can control volume from your keyboard. </a:t>
            </a:r>
          </a:p>
          <a:p>
            <a:pPr marL="685800" indent="-685800">
              <a:buFont typeface="Arial" panose="020B0604020202020204" pitchFamily="34" charset="0"/>
              <a:buChar char="•"/>
            </a:pPr>
            <a:r>
              <a:rPr lang="en-GB" sz="2000" dirty="0" smtClean="0">
                <a:latin typeface="+mj-lt"/>
              </a:rPr>
              <a:t>Video Is optional but it would be nice to be able to see some of you.</a:t>
            </a:r>
          </a:p>
          <a:p>
            <a:pPr marL="685800" indent="-685800">
              <a:buFont typeface="Arial" panose="020B0604020202020204" pitchFamily="34" charset="0"/>
              <a:buChar char="•"/>
            </a:pPr>
            <a:r>
              <a:rPr lang="en-GB" sz="2000" dirty="0" smtClean="0">
                <a:latin typeface="+mj-lt"/>
              </a:rPr>
              <a:t>The presentation and resources discussed during the network will be available on the DSL webpage shortly after the network.</a:t>
            </a:r>
          </a:p>
          <a:p>
            <a:pPr marL="685800" indent="-685800">
              <a:buFont typeface="Arial" panose="020B0604020202020204" pitchFamily="34" charset="0"/>
              <a:buChar char="•"/>
            </a:pPr>
            <a:endParaRPr lang="en-GB" sz="5000" dirty="0">
              <a:latin typeface="+mj-lt"/>
            </a:endParaRPr>
          </a:p>
        </p:txBody>
      </p:sp>
      <p:pic>
        <p:nvPicPr>
          <p:cNvPr id="3076" name="Picture 4" descr="How to mute and unmute yourself in a Microsoft Teams meeting - TCS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5632" y="2987629"/>
            <a:ext cx="2130425" cy="590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0294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5400A7-AEC1-4E21-9805-56543E649E60}"/>
              </a:ext>
            </a:extLst>
          </p:cNvPr>
          <p:cNvSpPr>
            <a:spLocks noGrp="1"/>
          </p:cNvSpPr>
          <p:nvPr>
            <p:ph type="body" sz="quarter" idx="10"/>
          </p:nvPr>
        </p:nvSpPr>
        <p:spPr/>
        <p:txBody>
          <a:bodyPr/>
          <a:lstStyle/>
          <a:p>
            <a:r>
              <a:rPr lang="en-GB" dirty="0"/>
              <a:t>Next steps</a:t>
            </a:r>
          </a:p>
        </p:txBody>
      </p:sp>
      <p:sp>
        <p:nvSpPr>
          <p:cNvPr id="4" name="TextBox 3">
            <a:extLst>
              <a:ext uri="{FF2B5EF4-FFF2-40B4-BE49-F238E27FC236}">
                <a16:creationId xmlns:a16="http://schemas.microsoft.com/office/drawing/2014/main" id="{F674B85D-3D40-4265-92A6-8AF2C6A953CD}"/>
              </a:ext>
            </a:extLst>
          </p:cNvPr>
          <p:cNvSpPr txBox="1"/>
          <p:nvPr/>
        </p:nvSpPr>
        <p:spPr>
          <a:xfrm>
            <a:off x="1668162" y="1779373"/>
            <a:ext cx="8081319" cy="3908762"/>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GB" dirty="0"/>
              <a:t>We’ve made a good start broadening the discussion about the Partnerships response to the Neglect Strategy</a:t>
            </a:r>
          </a:p>
          <a:p>
            <a:pPr marL="285750" indent="-285750">
              <a:spcAft>
                <a:spcPts val="1200"/>
              </a:spcAft>
              <a:buFont typeface="Arial" panose="020B0604020202020204" pitchFamily="34" charset="0"/>
              <a:buChar char="•"/>
            </a:pPr>
            <a:r>
              <a:rPr lang="en-GB" dirty="0"/>
              <a:t>We’ll pull out headline points from the break out groups and feedback discussion</a:t>
            </a:r>
          </a:p>
          <a:p>
            <a:pPr marL="285750" indent="-285750">
              <a:spcAft>
                <a:spcPts val="1200"/>
              </a:spcAft>
              <a:buFont typeface="Arial" panose="020B0604020202020204" pitchFamily="34" charset="0"/>
              <a:buChar char="•"/>
            </a:pPr>
            <a:r>
              <a:rPr lang="en-GB" dirty="0"/>
              <a:t>A simple template will be sent to attendees to capture your organisations plans – please coordinate your organisations return through your lead representative</a:t>
            </a:r>
          </a:p>
          <a:p>
            <a:pPr marL="285750" indent="-285750">
              <a:spcAft>
                <a:spcPts val="1200"/>
              </a:spcAft>
              <a:buFont typeface="Arial" panose="020B0604020202020204" pitchFamily="34" charset="0"/>
              <a:buChar char="•"/>
            </a:pPr>
            <a:r>
              <a:rPr lang="en-GB" dirty="0"/>
              <a:t>Further details will be provided in the email but we would like to maintain momentum and it would be helpful to have completed templates returned by 25th June</a:t>
            </a:r>
          </a:p>
          <a:p>
            <a:pPr marL="285750" indent="-285750">
              <a:spcAft>
                <a:spcPts val="1200"/>
              </a:spcAft>
              <a:buFont typeface="Arial" panose="020B0604020202020204" pitchFamily="34" charset="0"/>
              <a:buChar char="•"/>
            </a:pPr>
            <a:r>
              <a:rPr lang="en-GB" dirty="0"/>
              <a:t>The cross Partnership Group will review and coordinate those plans and progress Partnership actions</a:t>
            </a:r>
          </a:p>
          <a:p>
            <a:pPr marL="285750" indent="-285750">
              <a:spcAft>
                <a:spcPts val="1200"/>
              </a:spcAft>
              <a:buFont typeface="Arial" panose="020B0604020202020204" pitchFamily="34" charset="0"/>
              <a:buChar char="•"/>
            </a:pPr>
            <a:r>
              <a:rPr lang="en-GB" dirty="0"/>
              <a:t>Monitoring through the SAIG and BMG</a:t>
            </a:r>
          </a:p>
        </p:txBody>
      </p:sp>
    </p:spTree>
    <p:extLst>
      <p:ext uri="{BB962C8B-B14F-4D97-AF65-F5344CB8AC3E}">
        <p14:creationId xmlns:p14="http://schemas.microsoft.com/office/powerpoint/2010/main" val="2776925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7566" y="104503"/>
            <a:ext cx="11900263" cy="6596743"/>
          </a:xfrm>
          <a:prstGeom prst="rect">
            <a:avLst/>
          </a:prstGeom>
          <a:noFill/>
          <a:ln w="76200" cmpd="thickThin">
            <a:solidFill>
              <a:srgbClr val="F9B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4217" y="104503"/>
            <a:ext cx="81756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59227" y="2279656"/>
            <a:ext cx="11416937" cy="1015663"/>
          </a:xfrm>
          <a:prstGeom prst="rect">
            <a:avLst/>
          </a:prstGeom>
          <a:noFill/>
        </p:spPr>
        <p:txBody>
          <a:bodyPr wrap="square" rtlCol="0">
            <a:spAutoFit/>
          </a:bodyPr>
          <a:lstStyle/>
          <a:p>
            <a:pPr algn="ctr"/>
            <a:r>
              <a:rPr lang="en-GB" sz="6000" b="1" dirty="0" smtClean="0">
                <a:latin typeface="+mj-lt"/>
              </a:rPr>
              <a:t>Domestic Abuse Toolkit</a:t>
            </a:r>
            <a:endParaRPr lang="en-GB" sz="6000" b="1" dirty="0">
              <a:latin typeface="+mj-lt"/>
            </a:endParaRPr>
          </a:p>
        </p:txBody>
      </p:sp>
      <p:sp>
        <p:nvSpPr>
          <p:cNvPr id="6" name="Title 1"/>
          <p:cNvSpPr txBox="1">
            <a:spLocks/>
          </p:cNvSpPr>
          <p:nvPr/>
        </p:nvSpPr>
        <p:spPr>
          <a:xfrm>
            <a:off x="3397430" y="3051080"/>
            <a:ext cx="5340532" cy="70358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000" dirty="0" smtClean="0">
                <a:solidFill>
                  <a:srgbClr val="F9B232"/>
                </a:solidFill>
              </a:rPr>
              <a:t>Karen McAndrew</a:t>
            </a:r>
            <a:endParaRPr lang="en-GB" sz="3000" dirty="0">
              <a:solidFill>
                <a:srgbClr val="F9B232"/>
              </a:solidFill>
            </a:endParaRPr>
          </a:p>
        </p:txBody>
      </p:sp>
    </p:spTree>
    <p:extLst>
      <p:ext uri="{BB962C8B-B14F-4D97-AF65-F5344CB8AC3E}">
        <p14:creationId xmlns:p14="http://schemas.microsoft.com/office/powerpoint/2010/main" val="3258111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548640" y="518160"/>
            <a:ext cx="10871200" cy="1143000"/>
          </a:xfrm>
        </p:spPr>
        <p:txBody>
          <a:bodyPr/>
          <a:lstStyle/>
          <a:p>
            <a:pPr algn="ctr" eaLnBrk="1" hangingPunct="1"/>
            <a:r>
              <a:rPr lang="en-GB" altLang="en-US" dirty="0" smtClean="0"/>
              <a:t>Domestic Abuse Act April 2021</a:t>
            </a:r>
          </a:p>
        </p:txBody>
      </p:sp>
      <p:sp>
        <p:nvSpPr>
          <p:cNvPr id="5123" name="Content Placeholder 2"/>
          <p:cNvSpPr>
            <a:spLocks noGrp="1"/>
          </p:cNvSpPr>
          <p:nvPr>
            <p:ph idx="1"/>
          </p:nvPr>
        </p:nvSpPr>
        <p:spPr>
          <a:xfrm>
            <a:off x="757646" y="1484314"/>
            <a:ext cx="9605554" cy="4968875"/>
          </a:xfrm>
        </p:spPr>
        <p:txBody>
          <a:bodyPr/>
          <a:lstStyle/>
          <a:p>
            <a:pPr marL="0" indent="0" eaLnBrk="1" hangingPunct="1">
              <a:defRPr/>
            </a:pPr>
            <a:r>
              <a:rPr lang="en-GB" altLang="en-US" sz="1600" b="1" u="sng" dirty="0"/>
              <a:t>Statutory Definition</a:t>
            </a:r>
          </a:p>
          <a:p>
            <a:pPr marL="0" indent="0" algn="just" eaLnBrk="1" hangingPunct="1">
              <a:defRPr/>
            </a:pPr>
            <a:r>
              <a:rPr lang="en-US" altLang="en-US" sz="1400" dirty="0"/>
              <a:t>The definition recognises that domestic abuse can take many forms. These include physical violence, emotional harm, coercive and controlling Behaviour and economic abuse. It sets out that the victim and perpetrator must be ‘personally connected’ but this captures different types of relationships e.g. ex-partners or family members. It is gender neutral to ensure that no victims are excluded from protection or access to services. Under the new act, threats to share intimate images as well as non-fatal strangulation have become specific criminal offences</a:t>
            </a:r>
          </a:p>
          <a:p>
            <a:pPr marL="0" indent="0" eaLnBrk="1" hangingPunct="1">
              <a:defRPr/>
            </a:pPr>
            <a:r>
              <a:rPr lang="en-GB" altLang="en-US" sz="1600" b="1" u="sng" dirty="0"/>
              <a:t>Children as Victims</a:t>
            </a:r>
          </a:p>
          <a:p>
            <a:pPr algn="just">
              <a:lnSpc>
                <a:spcPct val="115000"/>
              </a:lnSpc>
              <a:spcAft>
                <a:spcPts val="0"/>
              </a:spcAft>
              <a:defRPr/>
            </a:pPr>
            <a:r>
              <a:rPr lang="en-GB" sz="1400" dirty="0">
                <a:ea typeface="Calibri" panose="020F0502020204030204" pitchFamily="34" charset="0"/>
                <a:cs typeface="Times New Roman" panose="02020603050405020304" pitchFamily="18" charset="0"/>
              </a:rPr>
              <a:t> For the first time in law, any child who sees or hears, or experiences the effects of domestic abuse and is related to the person who is being abused or the perpetrator, is recognised to also be a victim.</a:t>
            </a:r>
          </a:p>
          <a:p>
            <a:pPr algn="just">
              <a:lnSpc>
                <a:spcPct val="115000"/>
              </a:lnSpc>
              <a:spcAft>
                <a:spcPts val="0"/>
              </a:spcAft>
              <a:defRPr/>
            </a:pPr>
            <a:r>
              <a:rPr lang="en-GB" sz="1600" b="1" u="sng" dirty="0">
                <a:ea typeface="Calibri" panose="020F0502020204030204" pitchFamily="34" charset="0"/>
                <a:cs typeface="Times New Roman" panose="02020603050405020304" pitchFamily="18" charset="0"/>
              </a:rPr>
              <a:t>Coercive Control</a:t>
            </a:r>
          </a:p>
          <a:p>
            <a:pPr>
              <a:lnSpc>
                <a:spcPct val="115000"/>
              </a:lnSpc>
              <a:spcAft>
                <a:spcPts val="0"/>
              </a:spcAft>
              <a:defRPr/>
            </a:pPr>
            <a:r>
              <a:rPr lang="en-GB" sz="1400" dirty="0">
                <a:ea typeface="Calibri" panose="020F0502020204030204" pitchFamily="34" charset="0"/>
                <a:cs typeface="Times New Roman" panose="02020603050405020304" pitchFamily="18" charset="0"/>
              </a:rPr>
              <a:t>The offence of coercive and controlling behaviour has been extended. It is no longer a requirement that abusers and victims still be in a relationship or still reside together in order for this offence to be recognised as domestic abuse.</a:t>
            </a:r>
          </a:p>
          <a:p>
            <a:pPr marL="0" indent="0" eaLnBrk="1" hangingPunct="1">
              <a:defRPr/>
            </a:pPr>
            <a:r>
              <a:rPr lang="en-GB" altLang="en-US" sz="1600" b="1" u="sng" dirty="0"/>
              <a:t>Local Authority Accommodation Duty</a:t>
            </a:r>
          </a:p>
          <a:p>
            <a:pPr>
              <a:lnSpc>
                <a:spcPts val="1800"/>
              </a:lnSpc>
              <a:spcAft>
                <a:spcPts val="0"/>
              </a:spcAft>
              <a:defRPr/>
            </a:pPr>
            <a:r>
              <a:rPr lang="en-GB" sz="1400" dirty="0">
                <a:ea typeface="Times New Roman" panose="02020603050405020304" pitchFamily="18" charset="0"/>
              </a:rPr>
              <a:t>Part 4 of the act places a duty on local authorities in England to provide support to victims of domestic abuse and their children within refuges and other forms of safe accommodation. There has been government funding made available to support Local Authorities to fulfil this duty.</a:t>
            </a:r>
            <a:endParaRPr lang="en-GB" sz="1400" dirty="0">
              <a:latin typeface="Times New Roman" panose="02020603050405020304" pitchFamily="18" charset="0"/>
              <a:ea typeface="Times New Roman" panose="02020603050405020304" pitchFamily="18" charset="0"/>
            </a:endParaRPr>
          </a:p>
          <a:p>
            <a:pPr marL="0" indent="0" eaLnBrk="1" hangingPunct="1">
              <a:defRPr/>
            </a:pPr>
            <a:endParaRPr lang="en-GB" altLang="en-US" sz="1600" b="1" u="sng" dirty="0"/>
          </a:p>
        </p:txBody>
      </p:sp>
    </p:spTree>
    <p:extLst>
      <p:ext uri="{BB962C8B-B14F-4D97-AF65-F5344CB8AC3E}">
        <p14:creationId xmlns:p14="http://schemas.microsoft.com/office/powerpoint/2010/main" val="8874220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209800" y="609600"/>
            <a:ext cx="8153400" cy="515938"/>
          </a:xfrm>
        </p:spPr>
        <p:txBody>
          <a:bodyPr/>
          <a:lstStyle/>
          <a:p>
            <a:r>
              <a:rPr lang="en-GB" altLang="en-US" smtClean="0"/>
              <a:t>.</a:t>
            </a:r>
          </a:p>
        </p:txBody>
      </p:sp>
      <p:sp>
        <p:nvSpPr>
          <p:cNvPr id="6147" name="Content Placeholder 2"/>
          <p:cNvSpPr>
            <a:spLocks noGrp="1"/>
          </p:cNvSpPr>
          <p:nvPr>
            <p:ph idx="1"/>
          </p:nvPr>
        </p:nvSpPr>
        <p:spPr>
          <a:xfrm>
            <a:off x="849086" y="476250"/>
            <a:ext cx="10398034" cy="5689600"/>
          </a:xfrm>
        </p:spPr>
        <p:txBody>
          <a:bodyPr/>
          <a:lstStyle/>
          <a:p>
            <a:r>
              <a:rPr lang="en-GB" altLang="en-US" sz="1600" b="1" u="sng" dirty="0"/>
              <a:t>Homelessness eligibility</a:t>
            </a:r>
          </a:p>
          <a:p>
            <a:r>
              <a:rPr lang="en-GB" altLang="en-US" sz="1400" dirty="0"/>
              <a:t>The Domestic Abuse Act amends homelessness legislation to give victims of domestic abuse automatic priority need status for settled housing, without needing to fulfil the vulnerability test.</a:t>
            </a:r>
          </a:p>
          <a:p>
            <a:r>
              <a:rPr lang="en-GB" altLang="en-US" sz="1600" b="1" u="sng" dirty="0"/>
              <a:t>Domestic Abuse Partnership Board</a:t>
            </a:r>
          </a:p>
          <a:p>
            <a:pPr algn="just"/>
            <a:r>
              <a:rPr lang="en-GB" altLang="en-US" sz="1400" dirty="0"/>
              <a:t>All Local Authorities must appoint a multiagency domestic abuse partnership board All Local Authorities will be responsible for reporting back to national government about this work. There will be a national oversight board chaired by a minister. </a:t>
            </a:r>
          </a:p>
          <a:p>
            <a:r>
              <a:rPr lang="en-GB" altLang="en-US" sz="1600" b="1" u="sng" dirty="0"/>
              <a:t>Domestic Abuse Commissioner:</a:t>
            </a:r>
          </a:p>
          <a:p>
            <a:r>
              <a:rPr lang="en-GB" altLang="en-US" sz="1400" dirty="0"/>
              <a:t>The act creates the role of domestic abuse commissioner Nicole Jacobs,</a:t>
            </a:r>
          </a:p>
          <a:p>
            <a:r>
              <a:rPr lang="en-GB" altLang="en-US" sz="1600" b="1" u="sng" dirty="0"/>
              <a:t>Domestic Abuse Protection Orders (DAPO):</a:t>
            </a:r>
          </a:p>
          <a:p>
            <a:r>
              <a:rPr lang="en-GB" altLang="en-US" sz="1400" dirty="0"/>
              <a:t>DAPOs will consolidate the various existing orders relating to domestic abuse (including domestic violence protection orders and non-molestation orders). </a:t>
            </a:r>
          </a:p>
          <a:p>
            <a:r>
              <a:rPr lang="en-GB" altLang="en-US" sz="1600" b="1" u="sng" dirty="0"/>
              <a:t>Domestic Abuse Disclosure Scheme (aka Claire’s Law)</a:t>
            </a:r>
          </a:p>
          <a:p>
            <a:r>
              <a:rPr lang="en-GB" altLang="en-US" sz="1400" dirty="0"/>
              <a:t>The disclosure scheme allows police to disclose information about individuals with a history of violent or abusive behaviour to protect potential victims from harm. There are two ways that a person can request disclosure; either through the ‘right to ask’ or ‘right to know’ avenues. </a:t>
            </a:r>
          </a:p>
          <a:p>
            <a:r>
              <a:rPr lang="en-GB" altLang="en-US" sz="1600" b="1" u="sng" dirty="0"/>
              <a:t>Special Measures in Court:</a:t>
            </a:r>
            <a:endParaRPr lang="en-GB" altLang="en-US" sz="1600" u="sng" dirty="0"/>
          </a:p>
          <a:p>
            <a:r>
              <a:rPr lang="en-GB" altLang="en-US" sz="1400" dirty="0"/>
              <a:t>Perpetrators will no longer be able to cross-examine victims and survivors in family and civil courts.  </a:t>
            </a:r>
          </a:p>
          <a:p>
            <a:r>
              <a:rPr lang="en-GB" altLang="en-US" sz="1400" dirty="0"/>
              <a:t>Survivors will be entitled to special measures such as screens/video links when giving evidence.</a:t>
            </a:r>
          </a:p>
          <a:p>
            <a:r>
              <a:rPr lang="en-GB" altLang="en-US" sz="1600" b="1" u="sng" dirty="0"/>
              <a:t>Management of Perpetrators:</a:t>
            </a:r>
            <a:endParaRPr lang="en-GB" altLang="en-US" sz="1600" u="sng" dirty="0"/>
          </a:p>
          <a:p>
            <a:r>
              <a:rPr lang="en-GB" altLang="en-US" sz="1400" dirty="0"/>
              <a:t>The Act requires the government to introduce a national perpetrator strategy</a:t>
            </a:r>
          </a:p>
          <a:p>
            <a:endParaRPr lang="en-GB" altLang="en-US" sz="1600" u="sng" dirty="0"/>
          </a:p>
        </p:txBody>
      </p:sp>
    </p:spTree>
    <p:extLst>
      <p:ext uri="{BB962C8B-B14F-4D97-AF65-F5344CB8AC3E}">
        <p14:creationId xmlns:p14="http://schemas.microsoft.com/office/powerpoint/2010/main" val="21454369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809897" y="609600"/>
            <a:ext cx="10554789" cy="1524000"/>
          </a:xfrm>
        </p:spPr>
        <p:txBody>
          <a:bodyPr/>
          <a:lstStyle/>
          <a:p>
            <a:r>
              <a:rPr lang="en-GB" altLang="en-US" sz="2400" u="sng" dirty="0">
                <a:solidFill>
                  <a:srgbClr val="FF0000"/>
                </a:solidFill>
              </a:rPr>
              <a:t>Nottingham City Council Domestic Abuse Toolkit for Practitioners </a:t>
            </a:r>
            <a:r>
              <a:rPr lang="en-GB" altLang="en-US" sz="2000" dirty="0"/>
              <a:t>This will be sent out with the minutes from this DSL meeting </a:t>
            </a:r>
            <a:r>
              <a:rPr lang="en-GB" altLang="en-US" sz="2800" dirty="0"/>
              <a:t/>
            </a:r>
            <a:br>
              <a:rPr lang="en-GB" altLang="en-US" sz="2800" dirty="0"/>
            </a:br>
            <a:endParaRPr lang="en-GB" altLang="en-US" sz="2800" dirty="0"/>
          </a:p>
        </p:txBody>
      </p:sp>
      <p:sp>
        <p:nvSpPr>
          <p:cNvPr id="7171" name="Content Placeholder 2"/>
          <p:cNvSpPr>
            <a:spLocks noGrp="1"/>
          </p:cNvSpPr>
          <p:nvPr>
            <p:ph idx="1"/>
          </p:nvPr>
        </p:nvSpPr>
        <p:spPr>
          <a:xfrm>
            <a:off x="1214846" y="1753960"/>
            <a:ext cx="8153400" cy="3810000"/>
          </a:xfrm>
        </p:spPr>
        <p:txBody>
          <a:bodyPr/>
          <a:lstStyle/>
          <a:p>
            <a:r>
              <a:rPr lang="en-GB" altLang="en-US" sz="1800" b="1" dirty="0"/>
              <a:t>Further Information</a:t>
            </a:r>
          </a:p>
          <a:p>
            <a:endParaRPr lang="en-GB" altLang="en-US" dirty="0" smtClean="0"/>
          </a:p>
        </p:txBody>
      </p:sp>
      <p:pic>
        <p:nvPicPr>
          <p:cNvPr id="7172"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0161" y="2197824"/>
            <a:ext cx="9601200"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36640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7566" y="104503"/>
            <a:ext cx="11900263" cy="6596743"/>
          </a:xfrm>
          <a:prstGeom prst="rect">
            <a:avLst/>
          </a:prstGeom>
          <a:noFill/>
          <a:ln w="76200" cmpd="thickThin">
            <a:solidFill>
              <a:srgbClr val="F9B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4217" y="104503"/>
            <a:ext cx="81756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59227" y="2279656"/>
            <a:ext cx="11416937" cy="861774"/>
          </a:xfrm>
          <a:prstGeom prst="rect">
            <a:avLst/>
          </a:prstGeom>
          <a:noFill/>
        </p:spPr>
        <p:txBody>
          <a:bodyPr wrap="square" rtlCol="0">
            <a:spAutoFit/>
          </a:bodyPr>
          <a:lstStyle/>
          <a:p>
            <a:pPr algn="ctr"/>
            <a:r>
              <a:rPr lang="en-GB" sz="5000" b="1" dirty="0" smtClean="0">
                <a:latin typeface="+mj-lt"/>
              </a:rPr>
              <a:t>Reducing Parental Conflict</a:t>
            </a:r>
            <a:endParaRPr lang="en-GB" sz="5000" b="1" dirty="0">
              <a:latin typeface="+mj-lt"/>
            </a:endParaRPr>
          </a:p>
        </p:txBody>
      </p:sp>
      <p:sp>
        <p:nvSpPr>
          <p:cNvPr id="6" name="Title 1"/>
          <p:cNvSpPr txBox="1">
            <a:spLocks/>
          </p:cNvSpPr>
          <p:nvPr/>
        </p:nvSpPr>
        <p:spPr>
          <a:xfrm>
            <a:off x="3397430" y="3051080"/>
            <a:ext cx="5340532" cy="70358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000" dirty="0" smtClean="0">
                <a:solidFill>
                  <a:srgbClr val="F9B232"/>
                </a:solidFill>
              </a:rPr>
              <a:t>Paul Martin</a:t>
            </a:r>
            <a:endParaRPr lang="en-GB" sz="3000" dirty="0">
              <a:solidFill>
                <a:srgbClr val="F9B232"/>
              </a:solidFill>
            </a:endParaRPr>
          </a:p>
        </p:txBody>
      </p:sp>
    </p:spTree>
    <p:extLst>
      <p:ext uri="{BB962C8B-B14F-4D97-AF65-F5344CB8AC3E}">
        <p14:creationId xmlns:p14="http://schemas.microsoft.com/office/powerpoint/2010/main" val="29397288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57B7D8E-26DC-4B26-ADB9-02AE0F326A8A}"/>
              </a:ext>
            </a:extLst>
          </p:cNvPr>
          <p:cNvSpPr>
            <a:spLocks noGrp="1"/>
          </p:cNvSpPr>
          <p:nvPr>
            <p:ph type="body" sz="quarter" idx="10"/>
          </p:nvPr>
        </p:nvSpPr>
        <p:spPr>
          <a:xfrm>
            <a:off x="592138" y="4048858"/>
            <a:ext cx="5640704" cy="1497831"/>
          </a:xfrm>
        </p:spPr>
        <p:txBody>
          <a:bodyPr>
            <a:normAutofit/>
          </a:bodyPr>
          <a:lstStyle/>
          <a:p>
            <a:pPr marL="0" indent="0">
              <a:lnSpc>
                <a:spcPct val="120000"/>
              </a:lnSpc>
              <a:spcBef>
                <a:spcPts val="0"/>
              </a:spcBef>
              <a:buNone/>
            </a:pPr>
            <a:endParaRPr lang="en-GB" dirty="0" smtClean="0">
              <a:solidFill>
                <a:srgbClr val="FFFFFF"/>
              </a:solidFill>
              <a:latin typeface="Segoe UI Light" panose="020B0502040204020203" pitchFamily="34" charset="0"/>
              <a:cs typeface="Segoe UI Light" panose="020B0502040204020203" pitchFamily="34" charset="0"/>
            </a:endParaRPr>
          </a:p>
          <a:p>
            <a:pPr marL="0" indent="0">
              <a:lnSpc>
                <a:spcPct val="120000"/>
              </a:lnSpc>
              <a:spcBef>
                <a:spcPts val="0"/>
              </a:spcBef>
              <a:buNone/>
            </a:pPr>
            <a:endParaRPr lang="en-GB" dirty="0">
              <a:solidFill>
                <a:srgbClr val="FFFFFF"/>
              </a:solidFill>
              <a:latin typeface="Segoe UI Light" panose="020B0502040204020203" pitchFamily="34" charset="0"/>
              <a:cs typeface="Segoe UI Light" panose="020B0502040204020203" pitchFamily="34" charset="0"/>
            </a:endParaRPr>
          </a:p>
          <a:p>
            <a:endParaRPr lang="en-GB" dirty="0"/>
          </a:p>
        </p:txBody>
      </p:sp>
      <p:sp>
        <p:nvSpPr>
          <p:cNvPr id="2" name="Title 1">
            <a:extLst>
              <a:ext uri="{FF2B5EF4-FFF2-40B4-BE49-F238E27FC236}">
                <a16:creationId xmlns:a16="http://schemas.microsoft.com/office/drawing/2014/main" id="{0171B9F3-A4C0-42C8-A6F6-9D870C7934BE}"/>
              </a:ext>
            </a:extLst>
          </p:cNvPr>
          <p:cNvSpPr>
            <a:spLocks noGrp="1"/>
          </p:cNvSpPr>
          <p:nvPr>
            <p:ph type="title"/>
          </p:nvPr>
        </p:nvSpPr>
        <p:spPr>
          <a:xfrm>
            <a:off x="570663" y="2270302"/>
            <a:ext cx="5525337" cy="2301698"/>
          </a:xfrm>
        </p:spPr>
        <p:txBody>
          <a:bodyPr>
            <a:noAutofit/>
          </a:bodyPr>
          <a:lstStyle/>
          <a:p>
            <a:r>
              <a:rPr lang="en-GB" b="1" dirty="0" smtClean="0">
                <a:solidFill>
                  <a:srgbClr val="FFFFFF"/>
                </a:solidFill>
                <a:latin typeface="Segoe UI Light" panose="020B0502040204020203" pitchFamily="34" charset="0"/>
                <a:cs typeface="Segoe UI Light" panose="020B0502040204020203" pitchFamily="34" charset="0"/>
              </a:rPr>
              <a:t>Reducing Parental Conflict Programme</a:t>
            </a:r>
            <a:br>
              <a:rPr lang="en-GB" b="1" dirty="0" smtClean="0">
                <a:solidFill>
                  <a:srgbClr val="FFFFFF"/>
                </a:solidFill>
                <a:latin typeface="Segoe UI Light" panose="020B0502040204020203" pitchFamily="34" charset="0"/>
                <a:cs typeface="Segoe UI Light" panose="020B0502040204020203" pitchFamily="34" charset="0"/>
              </a:rPr>
            </a:br>
            <a:r>
              <a:rPr lang="en-GB" b="1" dirty="0">
                <a:solidFill>
                  <a:srgbClr val="FFFFFF"/>
                </a:solidFill>
                <a:latin typeface="Segoe UI Light" panose="020B0502040204020203" pitchFamily="34" charset="0"/>
                <a:cs typeface="Segoe UI Light" panose="020B0502040204020203" pitchFamily="34" charset="0"/>
              </a:rPr>
              <a:t/>
            </a:r>
            <a:br>
              <a:rPr lang="en-GB" b="1" dirty="0">
                <a:solidFill>
                  <a:srgbClr val="FFFFFF"/>
                </a:solidFill>
                <a:latin typeface="Segoe UI Light" panose="020B0502040204020203" pitchFamily="34" charset="0"/>
                <a:cs typeface="Segoe UI Light" panose="020B0502040204020203" pitchFamily="34" charset="0"/>
              </a:rPr>
            </a:br>
            <a:r>
              <a:rPr lang="en-GB" b="1" dirty="0" smtClean="0">
                <a:solidFill>
                  <a:srgbClr val="FFFFFF"/>
                </a:solidFill>
                <a:latin typeface="Segoe UI Light" panose="020B0502040204020203" pitchFamily="34" charset="0"/>
                <a:cs typeface="Segoe UI Light" panose="020B0502040204020203" pitchFamily="34" charset="0"/>
              </a:rPr>
              <a:t>Training update</a:t>
            </a:r>
            <a:br>
              <a:rPr lang="en-GB" b="1" dirty="0" smtClean="0">
                <a:solidFill>
                  <a:srgbClr val="FFFFFF"/>
                </a:solidFill>
                <a:latin typeface="Segoe UI Light" panose="020B0502040204020203" pitchFamily="34" charset="0"/>
                <a:cs typeface="Segoe UI Light" panose="020B0502040204020203" pitchFamily="34" charset="0"/>
              </a:rPr>
            </a:br>
            <a:r>
              <a:rPr lang="en-GB" b="1" dirty="0" smtClean="0">
                <a:solidFill>
                  <a:srgbClr val="FFFFFF"/>
                </a:solidFill>
                <a:latin typeface="Segoe UI Light" panose="020B0502040204020203" pitchFamily="34" charset="0"/>
                <a:cs typeface="Segoe UI Light" panose="020B0502040204020203" pitchFamily="34" charset="0"/>
              </a:rPr>
              <a:t/>
            </a:r>
            <a:br>
              <a:rPr lang="en-GB" b="1" dirty="0" smtClean="0">
                <a:solidFill>
                  <a:srgbClr val="FFFFFF"/>
                </a:solidFill>
                <a:latin typeface="Segoe UI Light" panose="020B0502040204020203" pitchFamily="34" charset="0"/>
                <a:cs typeface="Segoe UI Light" panose="020B0502040204020203" pitchFamily="34" charset="0"/>
              </a:rPr>
            </a:br>
            <a:r>
              <a:rPr lang="en-GB" sz="2400" b="1" dirty="0" smtClean="0">
                <a:solidFill>
                  <a:srgbClr val="FFFFFF"/>
                </a:solidFill>
                <a:latin typeface="Segoe UI Light" panose="020B0502040204020203" pitchFamily="34" charset="0"/>
                <a:cs typeface="Segoe UI Light" panose="020B0502040204020203" pitchFamily="34" charset="0"/>
              </a:rPr>
              <a:t>Paul Martin</a:t>
            </a:r>
            <a:br>
              <a:rPr lang="en-GB" sz="2400" b="1" dirty="0" smtClean="0">
                <a:solidFill>
                  <a:srgbClr val="FFFFFF"/>
                </a:solidFill>
                <a:latin typeface="Segoe UI Light" panose="020B0502040204020203" pitchFamily="34" charset="0"/>
                <a:cs typeface="Segoe UI Light" panose="020B0502040204020203" pitchFamily="34" charset="0"/>
              </a:rPr>
            </a:br>
            <a:r>
              <a:rPr lang="en-GB" sz="2400" b="1" dirty="0" smtClean="0">
                <a:solidFill>
                  <a:srgbClr val="FFFFFF"/>
                </a:solidFill>
                <a:latin typeface="Segoe UI Light" panose="020B0502040204020203" pitchFamily="34" charset="0"/>
                <a:cs typeface="Segoe UI Light" panose="020B0502040204020203" pitchFamily="34" charset="0"/>
              </a:rPr>
              <a:t>Operational Lead RPC</a:t>
            </a:r>
            <a:br>
              <a:rPr lang="en-GB" sz="2400" b="1" dirty="0" smtClean="0">
                <a:solidFill>
                  <a:srgbClr val="FFFFFF"/>
                </a:solidFill>
                <a:latin typeface="Segoe UI Light" panose="020B0502040204020203" pitchFamily="34" charset="0"/>
                <a:cs typeface="Segoe UI Light" panose="020B0502040204020203" pitchFamily="34" charset="0"/>
              </a:rPr>
            </a:br>
            <a:r>
              <a:rPr lang="en-GB" sz="2400" b="1" dirty="0" smtClean="0">
                <a:solidFill>
                  <a:srgbClr val="FFFFFF"/>
                </a:solidFill>
                <a:latin typeface="Segoe UI Light" panose="020B0502040204020203" pitchFamily="34" charset="0"/>
                <a:cs typeface="Segoe UI Light" panose="020B0502040204020203" pitchFamily="34" charset="0"/>
              </a:rPr>
              <a:t>Nottingham </a:t>
            </a:r>
            <a:r>
              <a:rPr lang="en-GB" sz="2400" b="1" dirty="0">
                <a:solidFill>
                  <a:srgbClr val="FFFFFF"/>
                </a:solidFill>
                <a:latin typeface="Segoe UI Light" panose="020B0502040204020203" pitchFamily="34" charset="0"/>
                <a:cs typeface="Segoe UI Light" panose="020B0502040204020203" pitchFamily="34" charset="0"/>
              </a:rPr>
              <a:t>C</a:t>
            </a:r>
            <a:r>
              <a:rPr lang="en-GB" sz="2400" b="1" dirty="0" smtClean="0">
                <a:solidFill>
                  <a:srgbClr val="FFFFFF"/>
                </a:solidFill>
                <a:latin typeface="Segoe UI Light" panose="020B0502040204020203" pitchFamily="34" charset="0"/>
                <a:cs typeface="Segoe UI Light" panose="020B0502040204020203" pitchFamily="34" charset="0"/>
              </a:rPr>
              <a:t>ity Council</a:t>
            </a:r>
            <a:br>
              <a:rPr lang="en-GB" sz="2400" b="1" dirty="0" smtClean="0">
                <a:solidFill>
                  <a:srgbClr val="FFFFFF"/>
                </a:solidFill>
                <a:latin typeface="Segoe UI Light" panose="020B0502040204020203" pitchFamily="34" charset="0"/>
                <a:cs typeface="Segoe UI Light" panose="020B0502040204020203" pitchFamily="34" charset="0"/>
              </a:rPr>
            </a:br>
            <a:r>
              <a:rPr lang="en-GB" sz="2400" b="1" dirty="0" smtClean="0">
                <a:latin typeface="Segoe UI Light" panose="020B0502040204020203" pitchFamily="34" charset="0"/>
                <a:cs typeface="Segoe UI Light" panose="020B0502040204020203" pitchFamily="34" charset="0"/>
                <a:hlinkClick r:id="rId4"/>
              </a:rPr>
              <a:t>paul.martin@nottinghamcity.gov.uk</a:t>
            </a:r>
            <a:r>
              <a:rPr lang="en-GB" sz="2400" b="1" dirty="0" smtClean="0">
                <a:solidFill>
                  <a:srgbClr val="FFFFFF"/>
                </a:solidFill>
                <a:latin typeface="Segoe UI Light" panose="020B0502040204020203" pitchFamily="34" charset="0"/>
                <a:cs typeface="Segoe UI Light" panose="020B0502040204020203" pitchFamily="34" charset="0"/>
              </a:rPr>
              <a:t/>
            </a:r>
            <a:br>
              <a:rPr lang="en-GB" sz="2400" b="1" dirty="0" smtClean="0">
                <a:solidFill>
                  <a:srgbClr val="FFFFFF"/>
                </a:solidFill>
                <a:latin typeface="Segoe UI Light" panose="020B0502040204020203" pitchFamily="34" charset="0"/>
                <a:cs typeface="Segoe UI Light" panose="020B0502040204020203" pitchFamily="34" charset="0"/>
              </a:rPr>
            </a:br>
            <a:r>
              <a:rPr lang="en-GB" sz="2400" b="1" dirty="0" smtClean="0">
                <a:solidFill>
                  <a:srgbClr val="FFFFFF"/>
                </a:solidFill>
                <a:latin typeface="Segoe UI Light" panose="020B0502040204020203" pitchFamily="34" charset="0"/>
                <a:cs typeface="Segoe UI Light" panose="020B0502040204020203" pitchFamily="34" charset="0"/>
              </a:rPr>
              <a:t>Mobile 07530 276382</a:t>
            </a:r>
            <a:endParaRPr lang="en-GB" sz="2400" b="1" dirty="0"/>
          </a:p>
        </p:txBody>
      </p:sp>
    </p:spTree>
    <p:custDataLst>
      <p:tags r:id="rId1"/>
    </p:custDataLst>
    <p:extLst>
      <p:ext uri="{BB962C8B-B14F-4D97-AF65-F5344CB8AC3E}">
        <p14:creationId xmlns:p14="http://schemas.microsoft.com/office/powerpoint/2010/main" val="24969078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96388" y="1160016"/>
            <a:ext cx="11190786" cy="2618767"/>
          </a:xfrm>
          <a:prstGeom prst="rect">
            <a:avLst/>
          </a:prstGeom>
          <a:solidFill>
            <a:schemeClr val="bg1"/>
          </a:solidFill>
          <a:ln w="25400" cmpd="dbl">
            <a:solidFill>
              <a:schemeClr val="accent1"/>
            </a:solidFill>
          </a:ln>
        </p:spPr>
        <p:txBody>
          <a:bodyPr wrap="square" lIns="432000" tIns="108000" rIns="432000" bIns="108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smtClean="0">
              <a:ln>
                <a:noFill/>
              </a:ln>
              <a:solidFill>
                <a:srgbClr val="0B0C0C"/>
              </a:solidFill>
              <a:effectLst/>
              <a:uLnTx/>
              <a:uFillTx/>
              <a:latin typeface="nt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sng" strike="noStrike" kern="1200" cap="none" spc="0" normalizeH="0" baseline="0" noProof="0" dirty="0" smtClean="0">
                <a:ln>
                  <a:noFill/>
                </a:ln>
                <a:solidFill>
                  <a:srgbClr val="0B0C0C"/>
                </a:solidFill>
                <a:effectLst/>
                <a:uLnTx/>
                <a:uFillTx/>
                <a:latin typeface="nta"/>
                <a:ea typeface="+mn-ea"/>
                <a:cs typeface="+mn-cs"/>
              </a:rPr>
              <a:t>Frequent, intense and poorly resolved conflict </a:t>
            </a:r>
            <a:r>
              <a:rPr kumimoji="0" lang="en-GB" sz="2400" b="0" i="0" u="none" strike="noStrike" kern="1200" cap="none" spc="0" normalizeH="0" baseline="0" noProof="0" dirty="0" smtClean="0">
                <a:ln>
                  <a:noFill/>
                </a:ln>
                <a:solidFill>
                  <a:srgbClr val="0B0C0C"/>
                </a:solidFill>
                <a:effectLst/>
                <a:uLnTx/>
                <a:uFillTx/>
                <a:latin typeface="nta"/>
                <a:ea typeface="+mn-ea"/>
                <a:cs typeface="+mn-cs"/>
              </a:rPr>
              <a:t>between parents can place children at risk of mental health issues, and behavioural, social and academic problems.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B0C0C"/>
              </a:solidFill>
              <a:effectLst/>
              <a:uLnTx/>
              <a:uFillTx/>
              <a:latin typeface="nt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B0C0C"/>
                </a:solidFill>
                <a:effectLst/>
                <a:uLnTx/>
                <a:uFillTx/>
                <a:latin typeface="nta"/>
                <a:ea typeface="+mn-ea"/>
                <a:cs typeface="+mn-cs"/>
              </a:rPr>
              <a:t>It can also have a significant effect on a child’s long-term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smtClean="0">
              <a:ln>
                <a:noFill/>
              </a:ln>
              <a:solidFill>
                <a:srgbClr val="0B0C0C"/>
              </a:solidFill>
              <a:effectLst/>
              <a:uLnTx/>
              <a:uFillTx/>
              <a:latin typeface="nta"/>
              <a:ea typeface="+mn-ea"/>
              <a:cs typeface="+mn-cs"/>
            </a:endParaRPr>
          </a:p>
        </p:txBody>
      </p:sp>
      <p:sp>
        <p:nvSpPr>
          <p:cNvPr id="6" name="Rectangle 5"/>
          <p:cNvSpPr/>
          <p:nvPr/>
        </p:nvSpPr>
        <p:spPr>
          <a:xfrm>
            <a:off x="496388" y="353927"/>
            <a:ext cx="11373395" cy="523220"/>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smtClean="0">
                <a:ln>
                  <a:noFill/>
                </a:ln>
                <a:solidFill>
                  <a:srgbClr val="5B9BD5">
                    <a:lumMod val="75000"/>
                  </a:srgbClr>
                </a:solidFill>
                <a:effectLst/>
                <a:uLnTx/>
                <a:uFillTx/>
                <a:latin typeface="nta"/>
                <a:ea typeface="+mn-ea"/>
                <a:cs typeface="+mn-cs"/>
              </a:rPr>
              <a:t>Reminder - evidence on the impact of parental conflict on children</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800" b="1" i="1" u="none" strike="noStrike" kern="1200" cap="none" spc="0" normalizeH="0" baseline="0" noProof="0" dirty="0" smtClean="0">
                <a:ln>
                  <a:noFill/>
                </a:ln>
                <a:solidFill>
                  <a:srgbClr val="5B9BD5">
                    <a:lumMod val="75000"/>
                  </a:srgbClr>
                </a:solidFill>
                <a:effectLst/>
                <a:uLnTx/>
                <a:uFillTx/>
                <a:latin typeface="nta"/>
                <a:ea typeface="+mn-ea"/>
                <a:cs typeface="+mn-cs"/>
              </a:rPr>
              <a:t>___________________________________________________________________________________________________________________________________________________________________________________________________</a:t>
            </a:r>
          </a:p>
        </p:txBody>
      </p:sp>
      <p:sp>
        <p:nvSpPr>
          <p:cNvPr id="7" name="Rectangle 6"/>
          <p:cNvSpPr/>
          <p:nvPr/>
        </p:nvSpPr>
        <p:spPr>
          <a:xfrm>
            <a:off x="496387" y="4156902"/>
            <a:ext cx="11190787" cy="1695437"/>
          </a:xfrm>
          <a:prstGeom prst="rect">
            <a:avLst/>
          </a:prstGeom>
          <a:solidFill>
            <a:schemeClr val="bg1"/>
          </a:solidFill>
          <a:ln w="25400" cmpd="dbl">
            <a:solidFill>
              <a:srgbClr val="FF0000"/>
            </a:solidFill>
          </a:ln>
        </p:spPr>
        <p:txBody>
          <a:bodyPr wrap="square" lIns="432000" tIns="108000" rIns="432000" bIns="10800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00"/>
                </a:solidFill>
                <a:effectLst/>
                <a:uLnTx/>
                <a:uFillTx/>
                <a:latin typeface="Calibri" panose="020F0502020204030204"/>
                <a:ea typeface="+mn-ea"/>
                <a:cs typeface="+mn-cs"/>
              </a:rPr>
              <a:t>Where there is domestic abuse, </a:t>
            </a:r>
            <a:r>
              <a:rPr kumimoji="0" lang="en-GB" sz="2400" b="1" i="0" u="sng" strike="noStrike" kern="1200" cap="none" spc="0" normalizeH="0" baseline="0" noProof="0" dirty="0">
                <a:ln>
                  <a:noFill/>
                </a:ln>
                <a:solidFill>
                  <a:srgbClr val="FF0000"/>
                </a:solidFill>
                <a:effectLst/>
                <a:uLnTx/>
                <a:uFillTx/>
                <a:latin typeface="Calibri" panose="020F0502020204030204"/>
                <a:ea typeface="+mn-ea"/>
                <a:cs typeface="+mn-cs"/>
              </a:rPr>
              <a:t>there will be an imbalance of power</a:t>
            </a:r>
            <a:r>
              <a:rPr kumimoji="0" lang="en-GB" sz="2400" b="1" i="0" u="none" strike="noStrike" kern="1200" cap="none" spc="0" normalizeH="0" baseline="0" noProof="0" dirty="0">
                <a:ln>
                  <a:noFill/>
                </a:ln>
                <a:solidFill>
                  <a:srgbClr val="FF0000"/>
                </a:solidFill>
                <a:effectLst/>
                <a:uLnTx/>
                <a:uFillTx/>
                <a:latin typeface="Calibri" panose="020F0502020204030204"/>
                <a:ea typeface="+mn-ea"/>
                <a:cs typeface="+mn-cs"/>
              </a:rPr>
              <a:t> and one parent may feel fearful of the other. </a:t>
            </a:r>
            <a:endParaRPr kumimoji="0" lang="en-GB" sz="2400" b="1" i="0" u="none" strike="noStrike" kern="1200" cap="none" spc="0" normalizeH="0" baseline="0" noProof="0" dirty="0" smtClean="0">
              <a:ln>
                <a:noFill/>
              </a:ln>
              <a:solidFill>
                <a:srgbClr val="FF0000"/>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smtClean="0">
                <a:ln>
                  <a:noFill/>
                </a:ln>
                <a:solidFill>
                  <a:srgbClr val="FF0000"/>
                </a:solidFill>
                <a:effectLst/>
                <a:uLnTx/>
                <a:uFillTx/>
                <a:latin typeface="Calibri" panose="020F0502020204030204"/>
                <a:ea typeface="+mn-ea"/>
                <a:cs typeface="+mn-cs"/>
              </a:rPr>
              <a:t>The</a:t>
            </a:r>
            <a:r>
              <a:rPr kumimoji="0" lang="en-GB" sz="2400" b="1" i="0" u="none" strike="noStrike" kern="1200" cap="none" spc="0" normalizeH="0" baseline="0" noProof="0" dirty="0">
                <a:ln>
                  <a:noFill/>
                </a:ln>
                <a:solidFill>
                  <a:srgbClr val="FF0000"/>
                </a:solidFill>
                <a:effectLst/>
                <a:uLnTx/>
                <a:uFillTx/>
                <a:latin typeface="Calibri" panose="020F0502020204030204"/>
                <a:ea typeface="+mn-ea"/>
                <a:cs typeface="+mn-cs"/>
              </a:rPr>
              <a:t> RPC programme is aimed at conflict below the threshold of domestic abuse</a:t>
            </a:r>
            <a:r>
              <a:rPr kumimoji="0" lang="en-GB" sz="2400" b="1" i="0" u="none" strike="noStrike" kern="1200" cap="none" spc="0" normalizeH="0" baseline="0" noProof="0" dirty="0" smtClean="0">
                <a:ln>
                  <a:noFill/>
                </a:ln>
                <a:solidFill>
                  <a:srgbClr val="FF0000"/>
                </a:solidFill>
                <a:effectLst/>
                <a:uLnTx/>
                <a:uFillTx/>
                <a:latin typeface="Calibri" panose="020F0502020204030204"/>
                <a:ea typeface="+mn-ea"/>
                <a:cs typeface="+mn-cs"/>
              </a:rPr>
              <a:t>.</a:t>
            </a:r>
            <a:endParaRPr kumimoji="0" lang="en-GB"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99048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1038" y="2425702"/>
            <a:ext cx="4691063" cy="3119691"/>
          </a:xfrm>
          <a:prstGeom prst="rect">
            <a:avLst/>
          </a:prstGeom>
          <a:solidFill>
            <a:schemeClr val="bg1"/>
          </a:solidFill>
          <a:ln w="25400" cmpd="dbl">
            <a:solidFill>
              <a:schemeClr val="accent1"/>
            </a:solidFill>
          </a:ln>
        </p:spPr>
        <p:txBody>
          <a:bodyPr wrap="square" lIns="36000" tIns="36000" rIns="36000" bIns="3600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B0C0C"/>
              </a:solidFill>
              <a:effectLst/>
              <a:uLnTx/>
              <a:uFillTx/>
              <a:latin typeface="nt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smtClean="0">
                <a:ln>
                  <a:noFill/>
                </a:ln>
                <a:solidFill>
                  <a:srgbClr val="0B0C0C"/>
                </a:solidFill>
                <a:effectLst/>
                <a:uLnTx/>
                <a:uFillTx/>
                <a:latin typeface="nta"/>
                <a:ea typeface="+mn-ea"/>
                <a:cs typeface="+mn-cs"/>
              </a:rPr>
              <a:t>having problems with school and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smtClean="0">
              <a:ln>
                <a:noFill/>
              </a:ln>
              <a:solidFill>
                <a:srgbClr val="0B0C0C"/>
              </a:solidFill>
              <a:effectLst/>
              <a:uLnTx/>
              <a:uFillTx/>
              <a:latin typeface="nt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smtClean="0">
                <a:ln>
                  <a:noFill/>
                </a:ln>
                <a:solidFill>
                  <a:srgbClr val="0B0C0C"/>
                </a:solidFill>
                <a:effectLst/>
                <a:uLnTx/>
                <a:uFillTx/>
                <a:latin typeface="nta"/>
                <a:ea typeface="+mn-ea"/>
                <a:cs typeface="+mn-cs"/>
              </a:rPr>
              <a:t>negative peer relationships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smtClean="0">
              <a:ln>
                <a:noFill/>
              </a:ln>
              <a:solidFill>
                <a:srgbClr val="0B0C0C"/>
              </a:solidFill>
              <a:effectLst/>
              <a:uLnTx/>
              <a:uFillTx/>
              <a:latin typeface="nt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smtClean="0">
                <a:ln>
                  <a:noFill/>
                </a:ln>
                <a:solidFill>
                  <a:srgbClr val="0B0C0C"/>
                </a:solidFill>
                <a:effectLst/>
                <a:uLnTx/>
                <a:uFillTx/>
                <a:latin typeface="nta"/>
                <a:ea typeface="+mn-ea"/>
                <a:cs typeface="+mn-cs"/>
              </a:rPr>
              <a:t>physical health problems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smtClean="0">
              <a:ln>
                <a:noFill/>
              </a:ln>
              <a:solidFill>
                <a:srgbClr val="0B0C0C"/>
              </a:solidFill>
              <a:effectLst/>
              <a:uLnTx/>
              <a:uFillTx/>
              <a:latin typeface="nt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smtClean="0">
                <a:ln>
                  <a:noFill/>
                </a:ln>
                <a:solidFill>
                  <a:srgbClr val="0B0C0C"/>
                </a:solidFill>
                <a:effectLst/>
                <a:uLnTx/>
                <a:uFillTx/>
                <a:latin typeface="nta"/>
                <a:ea typeface="+mn-ea"/>
                <a:cs typeface="+mn-cs"/>
              </a:rPr>
              <a:t>smoking and substance misuse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smtClean="0">
              <a:ln>
                <a:noFill/>
              </a:ln>
              <a:solidFill>
                <a:srgbClr val="0B0C0C"/>
              </a:solidFill>
              <a:effectLst/>
              <a:uLnTx/>
              <a:uFillTx/>
              <a:latin typeface="nt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smtClean="0">
                <a:ln>
                  <a:noFill/>
                </a:ln>
                <a:solidFill>
                  <a:srgbClr val="0B0C0C"/>
                </a:solidFill>
                <a:effectLst/>
                <a:uLnTx/>
                <a:uFillTx/>
                <a:latin typeface="nta"/>
                <a:ea typeface="+mn-ea"/>
                <a:cs typeface="+mn-cs"/>
              </a:rPr>
              <a:t>mental health and wellbeing challenges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smtClean="0">
              <a:ln>
                <a:noFill/>
              </a:ln>
              <a:solidFill>
                <a:srgbClr val="0B0C0C"/>
              </a:solidFill>
              <a:effectLst/>
              <a:uLnTx/>
              <a:uFillTx/>
              <a:latin typeface="nta"/>
              <a:ea typeface="+mn-ea"/>
              <a:cs typeface="+mn-cs"/>
            </a:endParaRPr>
          </a:p>
        </p:txBody>
      </p:sp>
      <p:sp>
        <p:nvSpPr>
          <p:cNvPr id="6" name="Rectangle 5"/>
          <p:cNvSpPr/>
          <p:nvPr/>
        </p:nvSpPr>
        <p:spPr>
          <a:xfrm>
            <a:off x="496388" y="353927"/>
            <a:ext cx="11373395" cy="523220"/>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smtClean="0">
                <a:ln>
                  <a:noFill/>
                </a:ln>
                <a:solidFill>
                  <a:srgbClr val="5B9BD5">
                    <a:lumMod val="75000"/>
                  </a:srgbClr>
                </a:solidFill>
                <a:effectLst/>
                <a:uLnTx/>
                <a:uFillTx/>
                <a:latin typeface="nta"/>
                <a:ea typeface="+mn-ea"/>
                <a:cs typeface="+mn-cs"/>
              </a:rPr>
              <a:t>Strong body of evidence to show how damaging inter-parental conflict can be:</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800" b="1" i="1" u="none" strike="noStrike" kern="1200" cap="none" spc="0" normalizeH="0" baseline="0" noProof="0" dirty="0" smtClean="0">
                <a:ln>
                  <a:noFill/>
                </a:ln>
                <a:solidFill>
                  <a:srgbClr val="5B9BD5">
                    <a:lumMod val="75000"/>
                  </a:srgbClr>
                </a:solidFill>
                <a:effectLst/>
                <a:uLnTx/>
                <a:uFillTx/>
                <a:latin typeface="nta"/>
                <a:ea typeface="+mn-ea"/>
                <a:cs typeface="+mn-cs"/>
              </a:rPr>
              <a:t>___________________________________________________________________________________________________________________________________________________________________________________________________</a:t>
            </a:r>
          </a:p>
        </p:txBody>
      </p:sp>
      <p:sp>
        <p:nvSpPr>
          <p:cNvPr id="2" name="TextBox 1"/>
          <p:cNvSpPr txBox="1"/>
          <p:nvPr/>
        </p:nvSpPr>
        <p:spPr>
          <a:xfrm>
            <a:off x="76200" y="966622"/>
            <a:ext cx="1193967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1" u="none" strike="noStrike" kern="1200" cap="none" spc="0" normalizeH="0" baseline="0" noProof="0" dirty="0" smtClean="0">
              <a:ln>
                <a:noFill/>
              </a:ln>
              <a:solidFill>
                <a:srgbClr val="0B0C0C"/>
              </a:solidFill>
              <a:effectLst/>
              <a:uLnTx/>
              <a:uFillTx/>
              <a:latin typeface="nta"/>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smtClean="0">
                <a:ln>
                  <a:noFill/>
                </a:ln>
                <a:solidFill>
                  <a:srgbClr val="0B0C0C"/>
                </a:solidFill>
                <a:effectLst/>
                <a:uLnTx/>
                <a:uFillTx/>
                <a:latin typeface="nta"/>
                <a:ea typeface="+mn-ea"/>
                <a:cs typeface="+mn-cs"/>
              </a:rPr>
              <a:t>Harm children’s outcomes, even when parents manage to sustain positive parent-child relationships</a:t>
            </a:r>
          </a:p>
        </p:txBody>
      </p:sp>
      <p:sp>
        <p:nvSpPr>
          <p:cNvPr id="7" name="Rectangle 6"/>
          <p:cNvSpPr/>
          <p:nvPr/>
        </p:nvSpPr>
        <p:spPr>
          <a:xfrm>
            <a:off x="7084219" y="2425702"/>
            <a:ext cx="4533900" cy="3119691"/>
          </a:xfrm>
          <a:prstGeom prst="rect">
            <a:avLst/>
          </a:prstGeom>
          <a:solidFill>
            <a:schemeClr val="bg1"/>
          </a:solidFill>
          <a:ln w="25400" cmpd="dbl">
            <a:solidFill>
              <a:schemeClr val="accent1"/>
            </a:solidFill>
          </a:ln>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smtClean="0">
              <a:ln>
                <a:noFill/>
              </a:ln>
              <a:solidFill>
                <a:srgbClr val="0B0C0C"/>
              </a:solidFill>
              <a:effectLst/>
              <a:uLnTx/>
              <a:uFillTx/>
              <a:latin typeface="nta"/>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srgbClr val="0B0C0C"/>
                </a:solidFill>
                <a:effectLst/>
                <a:uLnTx/>
                <a:uFillTx/>
                <a:latin typeface="nta"/>
                <a:ea typeface="+mn-ea"/>
                <a:cs typeface="+mn-cs"/>
              </a:rPr>
              <a:t>poor future relationship chances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smtClean="0">
              <a:ln>
                <a:noFill/>
              </a:ln>
              <a:solidFill>
                <a:srgbClr val="0B0C0C"/>
              </a:solidFill>
              <a:effectLst/>
              <a:uLnTx/>
              <a:uFillTx/>
              <a:latin typeface="nta"/>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srgbClr val="0B0C0C"/>
                </a:solidFill>
                <a:effectLst/>
                <a:uLnTx/>
                <a:uFillTx/>
                <a:latin typeface="nta"/>
                <a:ea typeface="+mn-ea"/>
                <a:cs typeface="+mn-cs"/>
              </a:rPr>
              <a:t>reduced academic attainment</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smtClean="0">
              <a:ln>
                <a:noFill/>
              </a:ln>
              <a:solidFill>
                <a:srgbClr val="0B0C0C"/>
              </a:solidFill>
              <a:effectLst/>
              <a:uLnTx/>
              <a:uFillTx/>
              <a:latin typeface="nta"/>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srgbClr val="0B0C0C"/>
                </a:solidFill>
                <a:effectLst/>
                <a:uLnTx/>
                <a:uFillTx/>
                <a:latin typeface="nta"/>
                <a:ea typeface="+mn-ea"/>
                <a:cs typeface="+mn-cs"/>
              </a:rPr>
              <a:t>lower employability</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smtClean="0">
              <a:ln>
                <a:noFill/>
              </a:ln>
              <a:solidFill>
                <a:srgbClr val="0B0C0C"/>
              </a:solidFill>
              <a:effectLst/>
              <a:uLnTx/>
              <a:uFillTx/>
              <a:latin typeface="nta"/>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srgbClr val="0B0C0C"/>
                </a:solidFill>
                <a:effectLst/>
                <a:uLnTx/>
                <a:uFillTx/>
                <a:latin typeface="nta"/>
                <a:ea typeface="+mn-ea"/>
                <a:cs typeface="+mn-cs"/>
              </a:rPr>
              <a:t>heightened interpersonal violence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smtClean="0">
              <a:ln>
                <a:noFill/>
              </a:ln>
              <a:solidFill>
                <a:srgbClr val="0B0C0C"/>
              </a:solidFill>
              <a:effectLst/>
              <a:uLnTx/>
              <a:uFillTx/>
              <a:latin typeface="nta"/>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srgbClr val="0B0C0C"/>
                </a:solidFill>
                <a:effectLst/>
                <a:uLnTx/>
                <a:uFillTx/>
                <a:latin typeface="nta"/>
                <a:ea typeface="+mn-ea"/>
                <a:cs typeface="+mn-cs"/>
              </a:rPr>
              <a:t>depression and anxiety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smtClean="0">
              <a:ln>
                <a:noFill/>
              </a:ln>
              <a:solidFill>
                <a:srgbClr val="0B0C0C"/>
              </a:solidFill>
              <a:effectLst/>
              <a:uLnTx/>
              <a:uFillTx/>
              <a:latin typeface="nta"/>
              <a:ea typeface="+mn-ea"/>
              <a:cs typeface="+mn-cs"/>
            </a:endParaRPr>
          </a:p>
        </p:txBody>
      </p:sp>
      <p:sp>
        <p:nvSpPr>
          <p:cNvPr id="3" name="Right Arrow 2"/>
          <p:cNvSpPr/>
          <p:nvPr/>
        </p:nvSpPr>
        <p:spPr>
          <a:xfrm>
            <a:off x="5379290" y="3728372"/>
            <a:ext cx="1712118" cy="514350"/>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681037" y="1982163"/>
            <a:ext cx="284802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5B9BD5">
                    <a:lumMod val="75000"/>
                  </a:srgbClr>
                </a:solidFill>
                <a:effectLst/>
                <a:uLnTx/>
                <a:uFillTx/>
                <a:latin typeface="Calibri" panose="020F0502020204030204"/>
                <a:ea typeface="+mn-ea"/>
                <a:cs typeface="+mn-cs"/>
              </a:rPr>
              <a:t>Put children at more risk of: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7084219" y="2056370"/>
            <a:ext cx="42750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5B9BD5">
                    <a:lumMod val="75000"/>
                  </a:srgbClr>
                </a:solidFill>
                <a:effectLst/>
                <a:uLnTx/>
                <a:uFillTx/>
                <a:latin typeface="Calibri" panose="020F0502020204030204"/>
                <a:ea typeface="+mn-ea"/>
                <a:cs typeface="+mn-cs"/>
              </a:rPr>
              <a:t>Leading to risk of long-term life outcomes:</a:t>
            </a:r>
            <a:endParaRPr kumimoji="0" lang="en-GB" sz="1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7744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96388" y="353927"/>
            <a:ext cx="11373395" cy="523220"/>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smtClean="0">
                <a:ln>
                  <a:noFill/>
                </a:ln>
                <a:solidFill>
                  <a:srgbClr val="5B9BD5">
                    <a:lumMod val="75000"/>
                  </a:srgbClr>
                </a:solidFill>
                <a:effectLst/>
                <a:uLnTx/>
                <a:uFillTx/>
                <a:latin typeface="nta"/>
                <a:ea typeface="+mn-ea"/>
                <a:cs typeface="+mn-cs"/>
              </a:rPr>
              <a:t>RPC Training – continued rollout from September 2021 onwards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800" b="1" i="1" u="none" strike="noStrike" kern="1200" cap="none" spc="0" normalizeH="0" baseline="0" noProof="0" dirty="0" smtClean="0">
                <a:ln>
                  <a:noFill/>
                </a:ln>
                <a:solidFill>
                  <a:srgbClr val="5B9BD5">
                    <a:lumMod val="75000"/>
                  </a:srgbClr>
                </a:solidFill>
                <a:effectLst/>
                <a:uLnTx/>
                <a:uFillTx/>
                <a:latin typeface="nta"/>
                <a:ea typeface="+mn-ea"/>
                <a:cs typeface="+mn-cs"/>
              </a:rPr>
              <a:t>___________________________________________________________________________________________________________________________________________________________________________________________________</a:t>
            </a:r>
          </a:p>
        </p:txBody>
      </p:sp>
      <p:sp>
        <p:nvSpPr>
          <p:cNvPr id="2" name="TextBox 1"/>
          <p:cNvSpPr txBox="1"/>
          <p:nvPr/>
        </p:nvSpPr>
        <p:spPr>
          <a:xfrm>
            <a:off x="1514474" y="1075819"/>
            <a:ext cx="7115175" cy="1200329"/>
          </a:xfrm>
          <a:prstGeom prst="rect">
            <a:avLst/>
          </a:prstGeom>
          <a:noFill/>
          <a:ln w="15875" cmpd="dbl">
            <a:solidFill>
              <a:schemeClr val="accent1">
                <a:lumMod val="75000"/>
              </a:schemeClr>
            </a:solidFill>
          </a:ln>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800" b="1" i="0" u="none" strike="noStrike" kern="1200" cap="none" spc="0" normalizeH="0" baseline="0" noProof="0" dirty="0" smtClean="0">
                <a:ln>
                  <a:noFill/>
                </a:ln>
                <a:solidFill>
                  <a:prstClr val="black"/>
                </a:solidFill>
                <a:effectLst/>
                <a:uLnTx/>
                <a:uFillTx/>
                <a:latin typeface="Calibri" panose="020F0502020204030204"/>
                <a:ea typeface="+mn-ea"/>
                <a:cs typeface="+mn-cs"/>
              </a:rPr>
              <a:t>Recognising </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and Supporting Parents in Parental </a:t>
            </a:r>
            <a:r>
              <a:rPr kumimoji="0" lang="en-GB" sz="1800" b="1" i="0" u="none" strike="noStrike" kern="1200" cap="none" spc="0" normalizeH="0" baseline="0" noProof="0" dirty="0" smtClean="0">
                <a:ln>
                  <a:noFill/>
                </a:ln>
                <a:solidFill>
                  <a:prstClr val="black"/>
                </a:solidFill>
                <a:effectLst/>
                <a:uLnTx/>
                <a:uFillTx/>
                <a:latin typeface="Calibri" panose="020F0502020204030204"/>
                <a:ea typeface="+mn-ea"/>
                <a:cs typeface="+mn-cs"/>
              </a:rPr>
              <a:t>Conflict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Awareness raising for staff who support children and families but do not undertake direct work with parents/carers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i.e. Police, Housing, Schools etc.</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1514474" y="2603795"/>
            <a:ext cx="7115175" cy="1200329"/>
          </a:xfrm>
          <a:prstGeom prst="rect">
            <a:avLst/>
          </a:prstGeom>
          <a:noFill/>
          <a:ln w="15875" cmpd="dbl">
            <a:solidFill>
              <a:schemeClr val="accent1">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prstClr val="black"/>
                </a:solidFill>
                <a:effectLst/>
                <a:uLnTx/>
                <a:uFillTx/>
                <a:latin typeface="Calibri" panose="020F0502020204030204"/>
                <a:ea typeface="+mn-ea"/>
                <a:cs typeface="+mn-cs"/>
              </a:rPr>
              <a:t>2. Working with parents/carers in Conflict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Provides guidance and tools for Practitioners who provide direct support </a:t>
            </a:r>
            <a:r>
              <a:rPr kumimoji="0" lang="en-GB"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ot</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parents/carers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i.e. Social Workers, Family Support Workers.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1514475" y="4131772"/>
            <a:ext cx="7115175" cy="1754326"/>
          </a:xfrm>
          <a:prstGeom prst="rect">
            <a:avLst/>
          </a:prstGeom>
          <a:noFill/>
          <a:ln w="15875" cmpd="dbl">
            <a:solidFill>
              <a:schemeClr val="accent1">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prstClr val="black"/>
                </a:solidFill>
                <a:effectLst/>
                <a:uLnTx/>
                <a:uFillTx/>
                <a:latin typeface="Calibri" panose="020F0502020204030204"/>
                <a:ea typeface="+mn-ea"/>
                <a:cs typeface="+mn-cs"/>
              </a:rPr>
              <a:t>3. Interventions with parents/carers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smtClean="0">
                <a:ln>
                  <a:noFill/>
                </a:ln>
                <a:solidFill>
                  <a:prstClr val="black"/>
                </a:solidFill>
                <a:effectLst/>
                <a:uLnTx/>
                <a:uFillTx/>
                <a:latin typeface="Calibri" panose="020F0502020204030204"/>
                <a:ea typeface="+mn-ea"/>
                <a:cs typeface="+mn-cs"/>
              </a:rPr>
              <a:t>Awareness workshop for parents/carers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smtClean="0">
                <a:ln>
                  <a:noFill/>
                </a:ln>
                <a:solidFill>
                  <a:prstClr val="black"/>
                </a:solidFill>
                <a:effectLst/>
                <a:uLnTx/>
                <a:uFillTx/>
                <a:latin typeface="Calibri" panose="020F0502020204030204"/>
                <a:ea typeface="+mn-ea"/>
                <a:cs typeface="+mn-cs"/>
              </a:rPr>
              <a:t>Triple P Family Transitions Programme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6 week programme for separated parents experiencing family conflict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8886825" y="1491317"/>
            <a:ext cx="17754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2 hour workshop</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8963025" y="3019293"/>
            <a:ext cx="17754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4</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hour workshop</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8886825" y="4612457"/>
            <a:ext cx="17754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2 hour workshop</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p:cNvSpPr txBox="1"/>
          <p:nvPr/>
        </p:nvSpPr>
        <p:spPr>
          <a:xfrm>
            <a:off x="8963025" y="5485289"/>
            <a:ext cx="20224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6-week programme</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1428750" y="6115050"/>
            <a:ext cx="577081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rgbClr val="5B9BD5">
                    <a:lumMod val="75000"/>
                  </a:srgbClr>
                </a:solidFill>
                <a:effectLst/>
                <a:uLnTx/>
                <a:uFillTx/>
                <a:latin typeface="Calibri" panose="020F0502020204030204"/>
                <a:ea typeface="+mn-ea"/>
                <a:cs typeface="+mn-cs"/>
              </a:rPr>
              <a:t>Resources and Guidance to be published on Ask Lion</a:t>
            </a:r>
            <a:endParaRPr kumimoji="0" lang="en-GB" sz="20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4466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7566" y="104503"/>
            <a:ext cx="11900263" cy="6596743"/>
          </a:xfrm>
          <a:prstGeom prst="rect">
            <a:avLst/>
          </a:prstGeom>
          <a:noFill/>
          <a:ln w="76200" cmpd="thickThin">
            <a:solidFill>
              <a:srgbClr val="F9B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4217" y="104503"/>
            <a:ext cx="81756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899610" y="519713"/>
            <a:ext cx="9640389" cy="861774"/>
          </a:xfrm>
          <a:prstGeom prst="rect">
            <a:avLst/>
          </a:prstGeom>
          <a:noFill/>
        </p:spPr>
        <p:txBody>
          <a:bodyPr wrap="square" rtlCol="0">
            <a:spAutoFit/>
          </a:bodyPr>
          <a:lstStyle/>
          <a:p>
            <a:pPr algn="ctr"/>
            <a:r>
              <a:rPr lang="en-GB" sz="5000" dirty="0" smtClean="0">
                <a:latin typeface="+mj-lt"/>
              </a:rPr>
              <a:t>Aims &amp; Purpose</a:t>
            </a:r>
            <a:endParaRPr lang="en-GB" sz="5000" dirty="0">
              <a:latin typeface="+mj-lt"/>
            </a:endParaRPr>
          </a:p>
        </p:txBody>
      </p:sp>
      <p:sp>
        <p:nvSpPr>
          <p:cNvPr id="7" name="TextBox 6"/>
          <p:cNvSpPr txBox="1"/>
          <p:nvPr/>
        </p:nvSpPr>
        <p:spPr>
          <a:xfrm>
            <a:off x="604217" y="1888138"/>
            <a:ext cx="10935782" cy="1323439"/>
          </a:xfrm>
          <a:prstGeom prst="rect">
            <a:avLst/>
          </a:prstGeom>
          <a:noFill/>
        </p:spPr>
        <p:txBody>
          <a:bodyPr wrap="square" rtlCol="0">
            <a:spAutoFit/>
          </a:bodyPr>
          <a:lstStyle/>
          <a:p>
            <a:pPr marL="685800" indent="-685800">
              <a:buFont typeface="Arial" panose="020B0604020202020204" pitchFamily="34" charset="0"/>
              <a:buChar char="•"/>
            </a:pPr>
            <a:r>
              <a:rPr lang="en-GB" sz="2000" dirty="0" smtClean="0">
                <a:latin typeface="+mj-lt"/>
              </a:rPr>
              <a:t>To promote connectivity with the Nottingham City Safeguarding Children Partnership.</a:t>
            </a:r>
          </a:p>
          <a:p>
            <a:pPr marL="685800" indent="-685800">
              <a:buFont typeface="Arial" panose="020B0604020202020204" pitchFamily="34" charset="0"/>
              <a:buChar char="•"/>
            </a:pPr>
            <a:r>
              <a:rPr lang="en-GB" sz="2000" dirty="0" smtClean="0">
                <a:latin typeface="+mj-lt"/>
              </a:rPr>
              <a:t>Act as a conduit for policy updates.</a:t>
            </a:r>
          </a:p>
          <a:p>
            <a:pPr marL="685800" indent="-685800">
              <a:buFont typeface="Arial" panose="020B0604020202020204" pitchFamily="34" charset="0"/>
              <a:buChar char="•"/>
            </a:pPr>
            <a:r>
              <a:rPr lang="en-GB" sz="2000" dirty="0" smtClean="0">
                <a:latin typeface="+mj-lt"/>
              </a:rPr>
              <a:t>A practice network which demonstrates professional behaviours and mutual support.</a:t>
            </a:r>
          </a:p>
          <a:p>
            <a:pPr marL="685800" indent="-685800">
              <a:buFont typeface="Arial" panose="020B0604020202020204" pitchFamily="34" charset="0"/>
              <a:buChar char="•"/>
            </a:pPr>
            <a:endParaRPr lang="en-GB" sz="2000" dirty="0" smtClean="0">
              <a:latin typeface="+mj-lt"/>
            </a:endParaRPr>
          </a:p>
        </p:txBody>
      </p:sp>
    </p:spTree>
    <p:extLst>
      <p:ext uri="{BB962C8B-B14F-4D97-AF65-F5344CB8AC3E}">
        <p14:creationId xmlns:p14="http://schemas.microsoft.com/office/powerpoint/2010/main" val="81778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7566" y="104503"/>
            <a:ext cx="11900263" cy="6596743"/>
          </a:xfrm>
          <a:prstGeom prst="rect">
            <a:avLst/>
          </a:prstGeom>
          <a:noFill/>
          <a:ln w="76200" cmpd="thickThin">
            <a:solidFill>
              <a:srgbClr val="F9B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4217" y="104503"/>
            <a:ext cx="81756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59227" y="2279656"/>
            <a:ext cx="11416937" cy="861774"/>
          </a:xfrm>
          <a:prstGeom prst="rect">
            <a:avLst/>
          </a:prstGeom>
          <a:noFill/>
        </p:spPr>
        <p:txBody>
          <a:bodyPr wrap="square" rtlCol="0">
            <a:spAutoFit/>
          </a:bodyPr>
          <a:lstStyle/>
          <a:p>
            <a:pPr algn="ctr"/>
            <a:r>
              <a:rPr lang="en-GB" sz="5000" b="1" dirty="0" smtClean="0">
                <a:latin typeface="+mj-lt"/>
              </a:rPr>
              <a:t>Way2Work</a:t>
            </a:r>
            <a:endParaRPr lang="en-GB" sz="5000" b="1" dirty="0">
              <a:latin typeface="+mj-lt"/>
            </a:endParaRPr>
          </a:p>
        </p:txBody>
      </p:sp>
      <p:sp>
        <p:nvSpPr>
          <p:cNvPr id="6" name="Title 1"/>
          <p:cNvSpPr txBox="1">
            <a:spLocks/>
          </p:cNvSpPr>
          <p:nvPr/>
        </p:nvSpPr>
        <p:spPr>
          <a:xfrm>
            <a:off x="3397430" y="3051080"/>
            <a:ext cx="5340532" cy="70358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000" dirty="0" smtClean="0">
                <a:solidFill>
                  <a:srgbClr val="F9B232"/>
                </a:solidFill>
              </a:rPr>
              <a:t>Paul Martin</a:t>
            </a:r>
            <a:endParaRPr lang="en-GB" sz="3000" dirty="0">
              <a:solidFill>
                <a:srgbClr val="F9B232"/>
              </a:solidFill>
            </a:endParaRPr>
          </a:p>
        </p:txBody>
      </p:sp>
    </p:spTree>
    <p:extLst>
      <p:ext uri="{BB962C8B-B14F-4D97-AF65-F5344CB8AC3E}">
        <p14:creationId xmlns:p14="http://schemas.microsoft.com/office/powerpoint/2010/main" val="2335715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410572" y="176257"/>
            <a:ext cx="3942857" cy="714286"/>
          </a:xfrm>
          <a:prstGeom prst="rect">
            <a:avLst/>
          </a:prstGeom>
        </p:spPr>
      </p:pic>
      <p:pic>
        <p:nvPicPr>
          <p:cNvPr id="5" name="Picture 4"/>
          <p:cNvPicPr>
            <a:picLocks noChangeAspect="1"/>
          </p:cNvPicPr>
          <p:nvPr/>
        </p:nvPicPr>
        <p:blipFill>
          <a:blip r:embed="rId4"/>
          <a:stretch>
            <a:fillRect/>
          </a:stretch>
        </p:blipFill>
        <p:spPr>
          <a:xfrm>
            <a:off x="1524000" y="3105260"/>
            <a:ext cx="9144000" cy="2762140"/>
          </a:xfrm>
          <a:prstGeom prst="rect">
            <a:avLst/>
          </a:prstGeom>
        </p:spPr>
      </p:pic>
      <p:sp>
        <p:nvSpPr>
          <p:cNvPr id="6" name="TextBox 5"/>
          <p:cNvSpPr txBox="1"/>
          <p:nvPr/>
        </p:nvSpPr>
        <p:spPr>
          <a:xfrm>
            <a:off x="1524000" y="1099094"/>
            <a:ext cx="9144000" cy="707886"/>
          </a:xfrm>
          <a:prstGeom prst="rect">
            <a:avLst/>
          </a:prstGeom>
          <a:noFill/>
        </p:spPr>
        <p:txBody>
          <a:bodyPr wrap="square" rtlCol="0">
            <a:spAutoFit/>
          </a:bodyPr>
          <a:lstStyle/>
          <a:p>
            <a:pPr algn="ctr" defTabSz="457200"/>
            <a:r>
              <a:rPr lang="en-GB" sz="4000" b="1" dirty="0">
                <a:solidFill>
                  <a:srgbClr val="ED7D31"/>
                </a:solidFill>
                <a:latin typeface="Calibri" panose="020F0502020204030204"/>
              </a:rPr>
              <a:t>Way2Work Targeted Family Support Team</a:t>
            </a:r>
          </a:p>
        </p:txBody>
      </p:sp>
      <p:pic>
        <p:nvPicPr>
          <p:cNvPr id="1026" name="Picture 2" descr="TFS Combination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148" y="252233"/>
            <a:ext cx="3933099"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96222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10572" y="176257"/>
            <a:ext cx="3942857" cy="714286"/>
          </a:xfrm>
          <a:prstGeom prst="rect">
            <a:avLst/>
          </a:prstGeom>
        </p:spPr>
      </p:pic>
      <p:sp>
        <p:nvSpPr>
          <p:cNvPr id="12" name="TextBox 11"/>
          <p:cNvSpPr txBox="1"/>
          <p:nvPr/>
        </p:nvSpPr>
        <p:spPr>
          <a:xfrm>
            <a:off x="1716952" y="214868"/>
            <a:ext cx="9144000" cy="1323439"/>
          </a:xfrm>
          <a:prstGeom prst="rect">
            <a:avLst/>
          </a:prstGeom>
          <a:noFill/>
        </p:spPr>
        <p:txBody>
          <a:bodyPr wrap="square" rtlCol="0">
            <a:spAutoFit/>
          </a:bodyPr>
          <a:lstStyle/>
          <a:p>
            <a:pPr defTabSz="457200"/>
            <a:endParaRPr lang="en-GB" sz="4000" b="1" dirty="0">
              <a:solidFill>
                <a:srgbClr val="ED7D31"/>
              </a:solidFill>
              <a:latin typeface="Calibri" panose="020F0502020204030204"/>
            </a:endParaRPr>
          </a:p>
          <a:p>
            <a:pPr defTabSz="457200"/>
            <a:r>
              <a:rPr lang="en-GB" sz="4000" b="1" dirty="0">
                <a:solidFill>
                  <a:srgbClr val="ED7D31"/>
                </a:solidFill>
                <a:latin typeface="Calibri" panose="020F0502020204030204"/>
              </a:rPr>
              <a:t>Who are we?</a:t>
            </a:r>
          </a:p>
        </p:txBody>
      </p:sp>
      <p:pic>
        <p:nvPicPr>
          <p:cNvPr id="8" name="Picture 2" descr="TFS Combination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7473" y="165125"/>
            <a:ext cx="3933099"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151018" y="2124892"/>
            <a:ext cx="8116389" cy="584775"/>
          </a:xfrm>
          <a:prstGeom prst="rect">
            <a:avLst/>
          </a:prstGeom>
          <a:noFill/>
        </p:spPr>
        <p:txBody>
          <a:bodyPr wrap="square" rtlCol="0">
            <a:spAutoFit/>
          </a:bodyPr>
          <a:lstStyle/>
          <a:p>
            <a:pPr defTabSz="457200"/>
            <a:r>
              <a:rPr lang="en-GB" sz="3200" b="1" dirty="0">
                <a:solidFill>
                  <a:prstClr val="black"/>
                </a:solidFill>
                <a:latin typeface="Calibri" panose="020F0502020204030204"/>
              </a:rPr>
              <a:t>TFST – WAY2WORK</a:t>
            </a:r>
          </a:p>
        </p:txBody>
      </p:sp>
      <p:sp>
        <p:nvSpPr>
          <p:cNvPr id="11" name="TextBox 10"/>
          <p:cNvSpPr txBox="1"/>
          <p:nvPr/>
        </p:nvSpPr>
        <p:spPr>
          <a:xfrm>
            <a:off x="4444022" y="2837299"/>
            <a:ext cx="2987039" cy="2308324"/>
          </a:xfrm>
          <a:prstGeom prst="rect">
            <a:avLst/>
          </a:prstGeom>
          <a:noFill/>
        </p:spPr>
        <p:txBody>
          <a:bodyPr wrap="square" rtlCol="0">
            <a:spAutoFit/>
          </a:bodyPr>
          <a:lstStyle/>
          <a:p>
            <a:pPr marL="285750" indent="-285750" defTabSz="457200">
              <a:buFont typeface="Arial" panose="020B0604020202020204" pitchFamily="34" charset="0"/>
              <a:buChar char="•"/>
            </a:pPr>
            <a:r>
              <a:rPr lang="en-GB" b="1" dirty="0">
                <a:solidFill>
                  <a:prstClr val="black"/>
                </a:solidFill>
                <a:latin typeface="Calibri" panose="020F0502020204030204"/>
              </a:rPr>
              <a:t>Experienced skilled staff                                              </a:t>
            </a:r>
          </a:p>
          <a:p>
            <a:pPr marL="285750" indent="-285750" defTabSz="457200">
              <a:buFont typeface="Arial" panose="020B0604020202020204" pitchFamily="34" charset="0"/>
              <a:buChar char="•"/>
            </a:pPr>
            <a:r>
              <a:rPr lang="en-GB" b="1" dirty="0">
                <a:solidFill>
                  <a:prstClr val="black"/>
                </a:solidFill>
                <a:latin typeface="Calibri" panose="020F0502020204030204"/>
              </a:rPr>
              <a:t>ESF Funded</a:t>
            </a:r>
          </a:p>
          <a:p>
            <a:pPr marL="285750" indent="-285750" defTabSz="457200">
              <a:buFont typeface="Arial" panose="020B0604020202020204" pitchFamily="34" charset="0"/>
              <a:buChar char="•"/>
            </a:pPr>
            <a:r>
              <a:rPr lang="en-GB" b="1" dirty="0">
                <a:solidFill>
                  <a:prstClr val="black"/>
                </a:solidFill>
                <a:latin typeface="Calibri" panose="020F0502020204030204"/>
              </a:rPr>
              <a:t>Target driven teams</a:t>
            </a:r>
          </a:p>
          <a:p>
            <a:pPr marL="285750" indent="-285750" defTabSz="457200">
              <a:buFont typeface="Arial" panose="020B0604020202020204" pitchFamily="34" charset="0"/>
              <a:buChar char="•"/>
            </a:pPr>
            <a:r>
              <a:rPr lang="en-GB" b="1" dirty="0">
                <a:solidFill>
                  <a:prstClr val="black"/>
                </a:solidFill>
                <a:latin typeface="Calibri" panose="020F0502020204030204"/>
              </a:rPr>
              <a:t>Established Teams</a:t>
            </a:r>
          </a:p>
          <a:p>
            <a:pPr marL="285750" indent="-285750" defTabSz="457200">
              <a:buFont typeface="Arial" panose="020B0604020202020204" pitchFamily="34" charset="0"/>
              <a:buChar char="•"/>
            </a:pPr>
            <a:r>
              <a:rPr lang="en-GB" b="1" dirty="0">
                <a:solidFill>
                  <a:prstClr val="black"/>
                </a:solidFill>
                <a:latin typeface="Calibri" panose="020F0502020204030204"/>
              </a:rPr>
              <a:t>Support offered</a:t>
            </a:r>
          </a:p>
          <a:p>
            <a:pPr marL="285750" indent="-285750" defTabSz="457200">
              <a:buFont typeface="Arial" panose="020B0604020202020204" pitchFamily="34" charset="0"/>
              <a:buChar char="•"/>
            </a:pPr>
            <a:r>
              <a:rPr lang="en-GB" b="1" dirty="0">
                <a:solidFill>
                  <a:prstClr val="black"/>
                </a:solidFill>
                <a:latin typeface="Calibri" panose="020F0502020204030204"/>
              </a:rPr>
              <a:t>Age Range</a:t>
            </a:r>
          </a:p>
          <a:p>
            <a:pPr marL="285750" indent="-285750" defTabSz="457200">
              <a:buFont typeface="Arial" panose="020B0604020202020204" pitchFamily="34" charset="0"/>
              <a:buChar char="•"/>
            </a:pPr>
            <a:r>
              <a:rPr lang="en-GB" b="1" dirty="0">
                <a:solidFill>
                  <a:prstClr val="black"/>
                </a:solidFill>
                <a:latin typeface="Calibri" panose="020F0502020204030204"/>
              </a:rPr>
              <a:t>Key Criteria/Wider Programme</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4575" y="5451567"/>
            <a:ext cx="1405563" cy="1232261"/>
          </a:xfrm>
          <a:prstGeom prst="rect">
            <a:avLst/>
          </a:prstGeom>
        </p:spPr>
      </p:pic>
    </p:spTree>
    <p:extLst>
      <p:ext uri="{BB962C8B-B14F-4D97-AF65-F5344CB8AC3E}">
        <p14:creationId xmlns:p14="http://schemas.microsoft.com/office/powerpoint/2010/main" val="22412052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24000" y="3570975"/>
            <a:ext cx="9144000" cy="3290327"/>
          </a:xfrm>
          <a:prstGeom prst="rect">
            <a:avLst/>
          </a:prstGeom>
        </p:spPr>
      </p:pic>
      <p:pic>
        <p:nvPicPr>
          <p:cNvPr id="4" name="Picture 3"/>
          <p:cNvPicPr>
            <a:picLocks noChangeAspect="1"/>
          </p:cNvPicPr>
          <p:nvPr/>
        </p:nvPicPr>
        <p:blipFill>
          <a:blip r:embed="rId3"/>
          <a:stretch>
            <a:fillRect/>
          </a:stretch>
        </p:blipFill>
        <p:spPr>
          <a:xfrm>
            <a:off x="6410572" y="176257"/>
            <a:ext cx="3942857" cy="714286"/>
          </a:xfrm>
          <a:prstGeom prst="rect">
            <a:avLst/>
          </a:prstGeom>
        </p:spPr>
      </p:pic>
      <p:sp>
        <p:nvSpPr>
          <p:cNvPr id="9" name="TextBox 8"/>
          <p:cNvSpPr txBox="1"/>
          <p:nvPr/>
        </p:nvSpPr>
        <p:spPr>
          <a:xfrm>
            <a:off x="1701421" y="1440902"/>
            <a:ext cx="8775510" cy="1200329"/>
          </a:xfrm>
          <a:prstGeom prst="rect">
            <a:avLst/>
          </a:prstGeom>
          <a:noFill/>
        </p:spPr>
        <p:txBody>
          <a:bodyPr wrap="square" rtlCol="0">
            <a:spAutoFit/>
          </a:bodyPr>
          <a:lstStyle/>
          <a:p>
            <a:pPr defTabSz="457200"/>
            <a:r>
              <a:rPr lang="en-GB" sz="2400" dirty="0">
                <a:solidFill>
                  <a:prstClr val="black"/>
                </a:solidFill>
                <a:latin typeface="Calibri" panose="020F0502020204030204"/>
              </a:rPr>
              <a:t>Our skilled, experienced workers have a family support background and will work with individuals to help identify and draw on their strengths and then support them on their journey.</a:t>
            </a:r>
          </a:p>
        </p:txBody>
      </p:sp>
      <p:sp>
        <p:nvSpPr>
          <p:cNvPr id="10" name="TextBox 9"/>
          <p:cNvSpPr txBox="1"/>
          <p:nvPr/>
        </p:nvSpPr>
        <p:spPr>
          <a:xfrm>
            <a:off x="1708244" y="2459630"/>
            <a:ext cx="8775510" cy="369332"/>
          </a:xfrm>
          <a:prstGeom prst="rect">
            <a:avLst/>
          </a:prstGeom>
          <a:noFill/>
        </p:spPr>
        <p:txBody>
          <a:bodyPr wrap="square" rtlCol="0">
            <a:spAutoFit/>
          </a:bodyPr>
          <a:lstStyle/>
          <a:p>
            <a:pPr defTabSz="457200"/>
            <a:endParaRPr lang="en-GB" dirty="0">
              <a:solidFill>
                <a:prstClr val="black"/>
              </a:solidFill>
              <a:latin typeface="Calibri" panose="020F0502020204030204"/>
            </a:endParaRPr>
          </a:p>
        </p:txBody>
      </p:sp>
      <p:sp>
        <p:nvSpPr>
          <p:cNvPr id="12" name="TextBox 11"/>
          <p:cNvSpPr txBox="1"/>
          <p:nvPr/>
        </p:nvSpPr>
        <p:spPr>
          <a:xfrm>
            <a:off x="1708244" y="855490"/>
            <a:ext cx="9144000" cy="707886"/>
          </a:xfrm>
          <a:prstGeom prst="rect">
            <a:avLst/>
          </a:prstGeom>
          <a:noFill/>
        </p:spPr>
        <p:txBody>
          <a:bodyPr wrap="square" rtlCol="0">
            <a:spAutoFit/>
          </a:bodyPr>
          <a:lstStyle/>
          <a:p>
            <a:pPr defTabSz="457200"/>
            <a:r>
              <a:rPr lang="en-GB" sz="4000" b="1" dirty="0">
                <a:solidFill>
                  <a:srgbClr val="ED7D31"/>
                </a:solidFill>
                <a:latin typeface="Calibri" panose="020F0502020204030204"/>
              </a:rPr>
              <a:t>What do we do?</a:t>
            </a:r>
          </a:p>
        </p:txBody>
      </p:sp>
      <p:sp>
        <p:nvSpPr>
          <p:cNvPr id="11" name="TextBox 10"/>
          <p:cNvSpPr txBox="1"/>
          <p:nvPr/>
        </p:nvSpPr>
        <p:spPr>
          <a:xfrm>
            <a:off x="1708244" y="3012415"/>
            <a:ext cx="8775510" cy="461665"/>
          </a:xfrm>
          <a:prstGeom prst="rect">
            <a:avLst/>
          </a:prstGeom>
          <a:noFill/>
        </p:spPr>
        <p:txBody>
          <a:bodyPr wrap="square" rtlCol="0">
            <a:spAutoFit/>
          </a:bodyPr>
          <a:lstStyle/>
          <a:p>
            <a:pPr defTabSz="457200"/>
            <a:r>
              <a:rPr lang="en-GB" sz="2400" b="1" dirty="0">
                <a:solidFill>
                  <a:srgbClr val="ED7D31"/>
                </a:solidFill>
                <a:latin typeface="Calibri" panose="020F0502020204030204"/>
              </a:rPr>
              <a:t>Support activities include:</a:t>
            </a:r>
          </a:p>
        </p:txBody>
      </p:sp>
      <p:grpSp>
        <p:nvGrpSpPr>
          <p:cNvPr id="7" name="Group 6"/>
          <p:cNvGrpSpPr/>
          <p:nvPr/>
        </p:nvGrpSpPr>
        <p:grpSpPr>
          <a:xfrm>
            <a:off x="1701421" y="3734753"/>
            <a:ext cx="10099342" cy="3139321"/>
            <a:chOff x="177421" y="3220872"/>
            <a:chExt cx="10099342" cy="3139321"/>
          </a:xfrm>
        </p:grpSpPr>
        <p:sp>
          <p:nvSpPr>
            <p:cNvPr id="5" name="TextBox 4"/>
            <p:cNvSpPr txBox="1"/>
            <p:nvPr/>
          </p:nvSpPr>
          <p:spPr>
            <a:xfrm>
              <a:off x="177421" y="3220872"/>
              <a:ext cx="4053386" cy="2862322"/>
            </a:xfrm>
            <a:prstGeom prst="rect">
              <a:avLst/>
            </a:prstGeom>
            <a:noFill/>
          </p:spPr>
          <p:txBody>
            <a:bodyPr wrap="square" rtlCol="0">
              <a:spAutoFit/>
            </a:bodyPr>
            <a:lstStyle/>
            <a:p>
              <a:pPr defTabSz="457200"/>
              <a:r>
                <a:rPr lang="en-GB" dirty="0">
                  <a:solidFill>
                    <a:srgbClr val="ED7D31"/>
                  </a:solidFill>
                  <a:latin typeface="Calibri" panose="020F0502020204030204"/>
                  <a:sym typeface="Webdings" panose="05030102010509060703" pitchFamily="18" charset="2"/>
                </a:rPr>
                <a:t></a:t>
              </a:r>
              <a:r>
                <a:rPr lang="en-GB" dirty="0">
                  <a:solidFill>
                    <a:prstClr val="white"/>
                  </a:solidFill>
                  <a:latin typeface="Calibri" panose="020F0502020204030204"/>
                  <a:sym typeface="Webdings" panose="05030102010509060703" pitchFamily="18" charset="2"/>
                </a:rPr>
                <a:t>CV writing</a:t>
              </a:r>
            </a:p>
            <a:p>
              <a:pPr defTabSz="457200"/>
              <a:endParaRPr lang="en-GB" dirty="0">
                <a:solidFill>
                  <a:srgbClr val="ED7D31"/>
                </a:solidFill>
                <a:latin typeface="Calibri" panose="020F0502020204030204"/>
                <a:sym typeface="Webdings" panose="05030102010509060703" pitchFamily="18" charset="2"/>
              </a:endParaRPr>
            </a:p>
            <a:p>
              <a:pPr defTabSz="457200"/>
              <a:r>
                <a:rPr lang="en-GB" dirty="0">
                  <a:solidFill>
                    <a:srgbClr val="ED7D31"/>
                  </a:solidFill>
                  <a:latin typeface="Calibri" panose="020F0502020204030204"/>
                  <a:sym typeface="Webdings" panose="05030102010509060703" pitchFamily="18" charset="2"/>
                </a:rPr>
                <a:t></a:t>
              </a:r>
              <a:r>
                <a:rPr lang="en-GB" dirty="0">
                  <a:solidFill>
                    <a:prstClr val="white"/>
                  </a:solidFill>
                  <a:latin typeface="Calibri" panose="020F0502020204030204"/>
                  <a:sym typeface="Webdings" panose="05030102010509060703" pitchFamily="18" charset="2"/>
                </a:rPr>
                <a:t>Interview skills</a:t>
              </a:r>
              <a:endParaRPr lang="en-GB" dirty="0">
                <a:solidFill>
                  <a:prstClr val="white"/>
                </a:solidFill>
                <a:latin typeface="Calibri" panose="020F0502020204030204"/>
              </a:endParaRPr>
            </a:p>
            <a:p>
              <a:pPr defTabSz="457200"/>
              <a:endParaRPr lang="en-GB" dirty="0">
                <a:solidFill>
                  <a:srgbClr val="ED7D31"/>
                </a:solidFill>
                <a:latin typeface="Calibri" panose="020F0502020204030204"/>
              </a:endParaRPr>
            </a:p>
            <a:p>
              <a:pPr defTabSz="457200"/>
              <a:r>
                <a:rPr lang="en-GB" dirty="0">
                  <a:solidFill>
                    <a:srgbClr val="ED7D31"/>
                  </a:solidFill>
                  <a:latin typeface="Calibri" panose="020F0502020204030204"/>
                  <a:sym typeface="Webdings" panose="05030102010509060703" pitchFamily="18" charset="2"/>
                </a:rPr>
                <a:t></a:t>
              </a:r>
              <a:r>
                <a:rPr lang="en-GB" dirty="0">
                  <a:solidFill>
                    <a:prstClr val="white"/>
                  </a:solidFill>
                  <a:latin typeface="Calibri" panose="020F0502020204030204"/>
                  <a:sym typeface="Webdings" panose="05030102010509060703" pitchFamily="18" charset="2"/>
                </a:rPr>
                <a:t>Budgeting, financial and debt planning</a:t>
              </a:r>
              <a:endParaRPr lang="en-GB" dirty="0">
                <a:solidFill>
                  <a:prstClr val="white"/>
                </a:solidFill>
                <a:latin typeface="Calibri" panose="020F0502020204030204"/>
              </a:endParaRPr>
            </a:p>
            <a:p>
              <a:pPr defTabSz="457200"/>
              <a:endParaRPr lang="en-GB" dirty="0">
                <a:solidFill>
                  <a:srgbClr val="ED7D31"/>
                </a:solidFill>
                <a:latin typeface="Calibri" panose="020F0502020204030204"/>
              </a:endParaRPr>
            </a:p>
            <a:p>
              <a:pPr defTabSz="457200"/>
              <a:r>
                <a:rPr lang="en-GB" dirty="0">
                  <a:solidFill>
                    <a:srgbClr val="ED7D31"/>
                  </a:solidFill>
                  <a:latin typeface="Calibri" panose="020F0502020204030204"/>
                  <a:sym typeface="Webdings" panose="05030102010509060703" pitchFamily="18" charset="2"/>
                </a:rPr>
                <a:t></a:t>
              </a:r>
              <a:r>
                <a:rPr lang="en-GB" dirty="0">
                  <a:solidFill>
                    <a:prstClr val="white"/>
                  </a:solidFill>
                  <a:latin typeface="Calibri" panose="020F0502020204030204"/>
                  <a:sym typeface="Webdings" panose="05030102010509060703" pitchFamily="18" charset="2"/>
                </a:rPr>
                <a:t>Health and emotional wellbeing</a:t>
              </a:r>
            </a:p>
            <a:p>
              <a:pPr defTabSz="457200"/>
              <a:endParaRPr lang="en-GB" dirty="0">
                <a:solidFill>
                  <a:prstClr val="white"/>
                </a:solidFill>
                <a:latin typeface="Calibri" panose="020F0502020204030204"/>
                <a:sym typeface="Webdings" panose="05030102010509060703" pitchFamily="18" charset="2"/>
              </a:endParaRPr>
            </a:p>
            <a:p>
              <a:pPr defTabSz="457200"/>
              <a:r>
                <a:rPr lang="en-GB" dirty="0">
                  <a:solidFill>
                    <a:srgbClr val="ED7D31"/>
                  </a:solidFill>
                  <a:latin typeface="Calibri" panose="020F0502020204030204"/>
                  <a:sym typeface="Webdings" panose="05030102010509060703" pitchFamily="18" charset="2"/>
                </a:rPr>
                <a:t></a:t>
              </a:r>
              <a:r>
                <a:rPr lang="en-GB" dirty="0">
                  <a:solidFill>
                    <a:prstClr val="white"/>
                  </a:solidFill>
                  <a:latin typeface="Calibri" panose="020F0502020204030204"/>
                  <a:sym typeface="Webdings" panose="05030102010509060703" pitchFamily="18" charset="2"/>
                </a:rPr>
                <a:t>Self-care skills</a:t>
              </a:r>
              <a:endParaRPr lang="en-GB" dirty="0">
                <a:solidFill>
                  <a:prstClr val="white"/>
                </a:solidFill>
                <a:latin typeface="Calibri" panose="020F0502020204030204"/>
              </a:endParaRPr>
            </a:p>
            <a:p>
              <a:pPr defTabSz="457200"/>
              <a:endParaRPr lang="en-GB" dirty="0">
                <a:solidFill>
                  <a:srgbClr val="ED7D31"/>
                </a:solidFill>
                <a:latin typeface="Calibri" panose="020F0502020204030204"/>
              </a:endParaRPr>
            </a:p>
          </p:txBody>
        </p:sp>
        <p:sp>
          <p:nvSpPr>
            <p:cNvPr id="14" name="TextBox 13"/>
            <p:cNvSpPr txBox="1"/>
            <p:nvPr/>
          </p:nvSpPr>
          <p:spPr>
            <a:xfrm>
              <a:off x="4230806" y="3220872"/>
              <a:ext cx="6045957" cy="3139321"/>
            </a:xfrm>
            <a:prstGeom prst="rect">
              <a:avLst/>
            </a:prstGeom>
            <a:noFill/>
          </p:spPr>
          <p:txBody>
            <a:bodyPr wrap="square" rtlCol="0">
              <a:spAutoFit/>
            </a:bodyPr>
            <a:lstStyle/>
            <a:p>
              <a:pPr defTabSz="457200"/>
              <a:r>
                <a:rPr lang="en-GB" dirty="0">
                  <a:solidFill>
                    <a:srgbClr val="ED7D31"/>
                  </a:solidFill>
                  <a:latin typeface="Calibri" panose="020F0502020204030204"/>
                  <a:sym typeface="Webdings" panose="05030102010509060703" pitchFamily="18" charset="2"/>
                </a:rPr>
                <a:t></a:t>
              </a:r>
              <a:r>
                <a:rPr lang="en-GB" dirty="0">
                  <a:solidFill>
                    <a:prstClr val="white"/>
                  </a:solidFill>
                  <a:latin typeface="Calibri" panose="020F0502020204030204"/>
                  <a:sym typeface="Webdings" panose="05030102010509060703" pitchFamily="18" charset="2"/>
                </a:rPr>
                <a:t>Identifying the right employment or </a:t>
              </a:r>
              <a:br>
                <a:rPr lang="en-GB" dirty="0">
                  <a:solidFill>
                    <a:prstClr val="white"/>
                  </a:solidFill>
                  <a:latin typeface="Calibri" panose="020F0502020204030204"/>
                  <a:sym typeface="Webdings" panose="05030102010509060703" pitchFamily="18" charset="2"/>
                </a:rPr>
              </a:br>
              <a:r>
                <a:rPr lang="en-GB" dirty="0">
                  <a:solidFill>
                    <a:prstClr val="white"/>
                  </a:solidFill>
                  <a:latin typeface="Calibri" panose="020F0502020204030204"/>
                  <a:sym typeface="Webdings" panose="05030102010509060703" pitchFamily="18" charset="2"/>
                </a:rPr>
                <a:t>    educational route</a:t>
              </a:r>
            </a:p>
            <a:p>
              <a:pPr defTabSz="457200"/>
              <a:endParaRPr lang="en-GB" dirty="0">
                <a:solidFill>
                  <a:srgbClr val="ED7D31"/>
                </a:solidFill>
                <a:latin typeface="Calibri" panose="020F0502020204030204"/>
                <a:sym typeface="Webdings" panose="05030102010509060703" pitchFamily="18" charset="2"/>
              </a:endParaRPr>
            </a:p>
            <a:p>
              <a:pPr defTabSz="457200"/>
              <a:r>
                <a:rPr lang="en-GB" dirty="0">
                  <a:solidFill>
                    <a:srgbClr val="ED7D31"/>
                  </a:solidFill>
                  <a:latin typeface="Calibri" panose="020F0502020204030204"/>
                  <a:sym typeface="Webdings" panose="05030102010509060703" pitchFamily="18" charset="2"/>
                </a:rPr>
                <a:t></a:t>
              </a:r>
              <a:r>
                <a:rPr lang="en-GB" dirty="0">
                  <a:solidFill>
                    <a:prstClr val="white"/>
                  </a:solidFill>
                  <a:latin typeface="Calibri" panose="020F0502020204030204"/>
                  <a:sym typeface="Webdings" panose="05030102010509060703" pitchFamily="18" charset="2"/>
                </a:rPr>
                <a:t>Housing and accommodation issues</a:t>
              </a:r>
              <a:endParaRPr lang="en-GB" dirty="0">
                <a:solidFill>
                  <a:prstClr val="white"/>
                </a:solidFill>
                <a:latin typeface="Calibri" panose="020F0502020204030204"/>
              </a:endParaRPr>
            </a:p>
            <a:p>
              <a:pPr defTabSz="457200"/>
              <a:endParaRPr lang="en-GB" dirty="0">
                <a:solidFill>
                  <a:srgbClr val="ED7D31"/>
                </a:solidFill>
                <a:latin typeface="Calibri" panose="020F0502020204030204"/>
              </a:endParaRPr>
            </a:p>
            <a:p>
              <a:pPr defTabSz="457200"/>
              <a:r>
                <a:rPr lang="en-GB" dirty="0">
                  <a:solidFill>
                    <a:srgbClr val="ED7D31"/>
                  </a:solidFill>
                  <a:latin typeface="Calibri" panose="020F0502020204030204"/>
                  <a:sym typeface="Webdings" panose="05030102010509060703" pitchFamily="18" charset="2"/>
                </a:rPr>
                <a:t></a:t>
              </a:r>
              <a:r>
                <a:rPr lang="en-GB" dirty="0">
                  <a:solidFill>
                    <a:prstClr val="white"/>
                  </a:solidFill>
                  <a:latin typeface="Calibri" panose="020F0502020204030204"/>
                  <a:sym typeface="Webdings" panose="05030102010509060703" pitchFamily="18" charset="2"/>
                </a:rPr>
                <a:t>Support parents with finding childcare </a:t>
              </a:r>
            </a:p>
            <a:p>
              <a:pPr defTabSz="457200"/>
              <a:r>
                <a:rPr lang="en-GB" dirty="0">
                  <a:solidFill>
                    <a:prstClr val="white"/>
                  </a:solidFill>
                  <a:latin typeface="Calibri" panose="020F0502020204030204"/>
                  <a:sym typeface="Webdings" panose="05030102010509060703" pitchFamily="18" charset="2"/>
                </a:rPr>
                <a:t>and support with funded nursery places</a:t>
              </a:r>
            </a:p>
            <a:p>
              <a:pPr defTabSz="457200"/>
              <a:endParaRPr lang="en-GB" dirty="0">
                <a:solidFill>
                  <a:prstClr val="white"/>
                </a:solidFill>
                <a:latin typeface="Calibri" panose="020F0502020204030204"/>
                <a:sym typeface="Webdings" panose="05030102010509060703" pitchFamily="18" charset="2"/>
              </a:endParaRPr>
            </a:p>
            <a:p>
              <a:pPr defTabSz="457200"/>
              <a:r>
                <a:rPr lang="en-GB" dirty="0">
                  <a:solidFill>
                    <a:srgbClr val="ED7D31"/>
                  </a:solidFill>
                  <a:latin typeface="Calibri" panose="020F0502020204030204"/>
                  <a:sym typeface="Webdings" panose="05030102010509060703" pitchFamily="18" charset="2"/>
                </a:rPr>
                <a:t></a:t>
              </a:r>
              <a:r>
                <a:rPr lang="en-GB" dirty="0">
                  <a:solidFill>
                    <a:prstClr val="white"/>
                  </a:solidFill>
                  <a:latin typeface="Calibri" panose="020F0502020204030204"/>
                  <a:sym typeface="Webdings" panose="05030102010509060703" pitchFamily="18" charset="2"/>
                </a:rPr>
                <a:t>Other barriers</a:t>
              </a:r>
              <a:endParaRPr lang="en-GB" dirty="0">
                <a:solidFill>
                  <a:prstClr val="white"/>
                </a:solidFill>
                <a:latin typeface="Calibri" panose="020F0502020204030204"/>
              </a:endParaRPr>
            </a:p>
            <a:p>
              <a:pPr defTabSz="457200"/>
              <a:endParaRPr lang="en-GB" dirty="0">
                <a:solidFill>
                  <a:srgbClr val="ED7D31"/>
                </a:solidFill>
                <a:latin typeface="Calibri" panose="020F0502020204030204"/>
              </a:endParaRPr>
            </a:p>
            <a:p>
              <a:pPr defTabSz="457200"/>
              <a:endParaRPr lang="en-GB" dirty="0">
                <a:solidFill>
                  <a:srgbClr val="ED7D31"/>
                </a:solidFill>
                <a:latin typeface="Calibri" panose="020F0502020204030204"/>
              </a:endParaRPr>
            </a:p>
          </p:txBody>
        </p:sp>
      </p:grpSp>
      <p:pic>
        <p:nvPicPr>
          <p:cNvPr id="22" name="Picture 2" descr="TFS Combination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078" y="263282"/>
            <a:ext cx="3933099"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144478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410572" y="176257"/>
            <a:ext cx="3942857" cy="714286"/>
          </a:xfrm>
          <a:prstGeom prst="rect">
            <a:avLst/>
          </a:prstGeom>
        </p:spPr>
      </p:pic>
      <p:sp>
        <p:nvSpPr>
          <p:cNvPr id="12" name="TextBox 11"/>
          <p:cNvSpPr txBox="1"/>
          <p:nvPr/>
        </p:nvSpPr>
        <p:spPr>
          <a:xfrm>
            <a:off x="1637413" y="643374"/>
            <a:ext cx="9144000" cy="707886"/>
          </a:xfrm>
          <a:prstGeom prst="rect">
            <a:avLst/>
          </a:prstGeom>
          <a:noFill/>
        </p:spPr>
        <p:txBody>
          <a:bodyPr wrap="square" rtlCol="0">
            <a:spAutoFit/>
          </a:bodyPr>
          <a:lstStyle/>
          <a:p>
            <a:pPr defTabSz="457200"/>
            <a:r>
              <a:rPr lang="en-GB" sz="4000" b="1" dirty="0">
                <a:solidFill>
                  <a:srgbClr val="ED7D31"/>
                </a:solidFill>
                <a:latin typeface="Calibri" panose="020F0502020204030204"/>
              </a:rPr>
              <a:t>When might I refer?</a:t>
            </a:r>
          </a:p>
        </p:txBody>
      </p:sp>
      <p:sp>
        <p:nvSpPr>
          <p:cNvPr id="5" name="Snip Single Corner Rectangle 4"/>
          <p:cNvSpPr/>
          <p:nvPr/>
        </p:nvSpPr>
        <p:spPr>
          <a:xfrm flipV="1">
            <a:off x="1524001" y="1527359"/>
            <a:ext cx="4527549" cy="3031941"/>
          </a:xfrm>
          <a:prstGeom prst="snip1Rect">
            <a:avLst/>
          </a:prstGeom>
          <a:solidFill>
            <a:srgbClr val="313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dirty="0">
              <a:solidFill>
                <a:prstClr val="white"/>
              </a:solidFill>
              <a:latin typeface="Calibri" panose="020F0502020204030204"/>
            </a:endParaRPr>
          </a:p>
        </p:txBody>
      </p:sp>
      <p:sp>
        <p:nvSpPr>
          <p:cNvPr id="6" name="TextBox 5"/>
          <p:cNvSpPr txBox="1"/>
          <p:nvPr/>
        </p:nvSpPr>
        <p:spPr>
          <a:xfrm>
            <a:off x="1716381" y="1614531"/>
            <a:ext cx="4142787" cy="2862322"/>
          </a:xfrm>
          <a:prstGeom prst="rect">
            <a:avLst/>
          </a:prstGeom>
          <a:noFill/>
        </p:spPr>
        <p:txBody>
          <a:bodyPr wrap="square" rtlCol="0">
            <a:spAutoFit/>
          </a:bodyPr>
          <a:lstStyle/>
          <a:p>
            <a:pPr defTabSz="457200"/>
            <a:r>
              <a:rPr lang="en-GB" dirty="0">
                <a:solidFill>
                  <a:prstClr val="white"/>
                </a:solidFill>
                <a:latin typeface="Calibri" panose="020F0502020204030204"/>
              </a:rPr>
              <a:t>Individuals who are out of education and employment – W2W can support them to get back into employment and education to help improve outcomes for their growing families. Additionally, they can help with any issues with benefits whilst they are job searching and support with finding appropriate child care when they gain employment.</a:t>
            </a:r>
          </a:p>
          <a:p>
            <a:pPr defTabSz="457200"/>
            <a:endParaRPr lang="en-GB" dirty="0">
              <a:solidFill>
                <a:prstClr val="black"/>
              </a:solidFill>
              <a:latin typeface="Calibri" panose="020F0502020204030204"/>
            </a:endParaRPr>
          </a:p>
        </p:txBody>
      </p:sp>
      <p:sp>
        <p:nvSpPr>
          <p:cNvPr id="8" name="Snip Single Corner Rectangle 7"/>
          <p:cNvSpPr/>
          <p:nvPr/>
        </p:nvSpPr>
        <p:spPr>
          <a:xfrm flipH="1">
            <a:off x="6140449" y="1830870"/>
            <a:ext cx="4527549" cy="2728429"/>
          </a:xfrm>
          <a:prstGeom prst="snip1Rect">
            <a:avLst/>
          </a:prstGeom>
          <a:solidFill>
            <a:srgbClr val="313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defTabSz="457200">
              <a:buFont typeface="Arial" panose="020B0604020202020204" pitchFamily="34" charset="0"/>
              <a:buChar char="•"/>
            </a:pPr>
            <a:r>
              <a:rPr lang="en-GB" dirty="0">
                <a:solidFill>
                  <a:prstClr val="white"/>
                </a:solidFill>
                <a:latin typeface="Calibri" panose="020F0502020204030204"/>
              </a:rPr>
              <a:t>Take cases from CFD/Duty for whole family working on less entrenched/complex families</a:t>
            </a:r>
          </a:p>
          <a:p>
            <a:pPr marL="285750" indent="-285750" defTabSz="457200">
              <a:buFont typeface="Arial" panose="020B0604020202020204" pitchFamily="34" charset="0"/>
              <a:buChar char="•"/>
            </a:pPr>
            <a:r>
              <a:rPr lang="en-GB" dirty="0">
                <a:solidFill>
                  <a:prstClr val="white"/>
                </a:solidFill>
                <a:latin typeface="Calibri" panose="020F0502020204030204"/>
              </a:rPr>
              <a:t>De-escalating cases from Social Care when TFST is being considered</a:t>
            </a:r>
          </a:p>
          <a:p>
            <a:pPr marL="285750" indent="-285750" defTabSz="457200">
              <a:buFont typeface="Arial" panose="020B0604020202020204" pitchFamily="34" charset="0"/>
              <a:buChar char="•"/>
            </a:pPr>
            <a:r>
              <a:rPr lang="en-GB" dirty="0">
                <a:solidFill>
                  <a:prstClr val="white"/>
                </a:solidFill>
                <a:latin typeface="Calibri" panose="020F0502020204030204"/>
              </a:rPr>
              <a:t>Earlier closure of TFST cases</a:t>
            </a:r>
          </a:p>
          <a:p>
            <a:pPr marL="285750" indent="-285750" defTabSz="457200">
              <a:buFont typeface="Arial" panose="020B0604020202020204" pitchFamily="34" charset="0"/>
              <a:buChar char="•"/>
            </a:pPr>
            <a:r>
              <a:rPr lang="en-GB" dirty="0">
                <a:solidFill>
                  <a:prstClr val="white"/>
                </a:solidFill>
                <a:latin typeface="Calibri" panose="020F0502020204030204"/>
              </a:rPr>
              <a:t>Co-work with TFST/Social Care</a:t>
            </a:r>
          </a:p>
          <a:p>
            <a:pPr marL="285750" indent="-285750" defTabSz="457200">
              <a:buFont typeface="Arial" panose="020B0604020202020204" pitchFamily="34" charset="0"/>
              <a:buChar char="•"/>
            </a:pPr>
            <a:endParaRPr lang="en-GB" dirty="0">
              <a:solidFill>
                <a:prstClr val="white"/>
              </a:solidFill>
              <a:latin typeface="Calibri" panose="020F0502020204030204"/>
            </a:endParaRPr>
          </a:p>
          <a:p>
            <a:pPr marL="285750" indent="-285750" defTabSz="457200">
              <a:buFont typeface="Arial" panose="020B0604020202020204" pitchFamily="34" charset="0"/>
              <a:buChar char="•"/>
            </a:pPr>
            <a:endParaRPr lang="en-GB" dirty="0">
              <a:solidFill>
                <a:prstClr val="white"/>
              </a:solidFill>
              <a:latin typeface="Calibri" panose="020F0502020204030204"/>
            </a:endParaRPr>
          </a:p>
        </p:txBody>
      </p:sp>
      <p:sp>
        <p:nvSpPr>
          <p:cNvPr id="7" name="TextBox 6"/>
          <p:cNvSpPr txBox="1"/>
          <p:nvPr/>
        </p:nvSpPr>
        <p:spPr>
          <a:xfrm>
            <a:off x="2931340" y="5038908"/>
            <a:ext cx="6418217" cy="830997"/>
          </a:xfrm>
          <a:prstGeom prst="rect">
            <a:avLst/>
          </a:prstGeom>
          <a:noFill/>
        </p:spPr>
        <p:txBody>
          <a:bodyPr wrap="square" rtlCol="0">
            <a:spAutoFit/>
          </a:bodyPr>
          <a:lstStyle/>
          <a:p>
            <a:pPr algn="ctr" defTabSz="457200"/>
            <a:r>
              <a:rPr lang="en-GB" sz="2400" b="1" dirty="0">
                <a:solidFill>
                  <a:srgbClr val="ED7D31"/>
                </a:solidFill>
                <a:latin typeface="Calibri" panose="020F0502020204030204"/>
              </a:rPr>
              <a:t>Way2work have high turnover case loads and deliver short term interventions (4-12 weeks) </a:t>
            </a:r>
          </a:p>
        </p:txBody>
      </p:sp>
      <p:pic>
        <p:nvPicPr>
          <p:cNvPr id="10" name="Picture 2" descr="TFS Combination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6315" y="113487"/>
            <a:ext cx="3933099"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77089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10572" y="176257"/>
            <a:ext cx="3942857" cy="714286"/>
          </a:xfrm>
          <a:prstGeom prst="rect">
            <a:avLst/>
          </a:prstGeom>
        </p:spPr>
      </p:pic>
      <p:sp>
        <p:nvSpPr>
          <p:cNvPr id="12" name="TextBox 11"/>
          <p:cNvSpPr txBox="1"/>
          <p:nvPr/>
        </p:nvSpPr>
        <p:spPr>
          <a:xfrm>
            <a:off x="1686629" y="717329"/>
            <a:ext cx="9144000" cy="523220"/>
          </a:xfrm>
          <a:prstGeom prst="rect">
            <a:avLst/>
          </a:prstGeom>
          <a:noFill/>
        </p:spPr>
        <p:txBody>
          <a:bodyPr wrap="square" rtlCol="0">
            <a:spAutoFit/>
          </a:bodyPr>
          <a:lstStyle/>
          <a:p>
            <a:pPr defTabSz="457200"/>
            <a:r>
              <a:rPr lang="en-GB" sz="2800" b="1" dirty="0">
                <a:solidFill>
                  <a:srgbClr val="ED7D31"/>
                </a:solidFill>
                <a:latin typeface="Calibri" panose="020F0502020204030204"/>
              </a:rPr>
              <a:t>How do I make a referral?</a:t>
            </a:r>
          </a:p>
        </p:txBody>
      </p:sp>
      <p:sp>
        <p:nvSpPr>
          <p:cNvPr id="6" name="Snip and Round Single Corner Rectangle 5"/>
          <p:cNvSpPr/>
          <p:nvPr/>
        </p:nvSpPr>
        <p:spPr>
          <a:xfrm flipH="1">
            <a:off x="5761449" y="4101324"/>
            <a:ext cx="4981432" cy="2700467"/>
          </a:xfrm>
          <a:prstGeom prst="snipRoundRect">
            <a:avLst>
              <a:gd name="adj1" fmla="val 0"/>
              <a:gd name="adj2" fmla="val 16667"/>
            </a:avLst>
          </a:prstGeom>
          <a:solidFill>
            <a:srgbClr val="313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dirty="0">
              <a:solidFill>
                <a:prstClr val="white"/>
              </a:solidFill>
              <a:latin typeface="Calibri" panose="020F0502020204030204"/>
            </a:endParaRPr>
          </a:p>
        </p:txBody>
      </p:sp>
      <p:sp>
        <p:nvSpPr>
          <p:cNvPr id="3" name="Rectangle 2"/>
          <p:cNvSpPr/>
          <p:nvPr/>
        </p:nvSpPr>
        <p:spPr>
          <a:xfrm>
            <a:off x="5761449" y="4529747"/>
            <a:ext cx="7212842" cy="1457771"/>
          </a:xfrm>
          <a:prstGeom prst="rect">
            <a:avLst/>
          </a:prstGeom>
        </p:spPr>
        <p:txBody>
          <a:bodyPr wrap="square">
            <a:spAutoFit/>
          </a:bodyPr>
          <a:lstStyle/>
          <a:p>
            <a:pPr defTabSz="457200">
              <a:lnSpc>
                <a:spcPct val="107000"/>
              </a:lnSpc>
              <a:spcAft>
                <a:spcPts val="800"/>
              </a:spcAft>
            </a:pPr>
            <a:r>
              <a:rPr lang="en-GB" sz="1100" b="1" dirty="0">
                <a:solidFill>
                  <a:prstClr val="white"/>
                </a:solidFill>
                <a:latin typeface="Arial" panose="020B0604020202020204" pitchFamily="34" charset="0"/>
                <a:ea typeface="Calibri" panose="020F0502020204030204" pitchFamily="34" charset="0"/>
                <a:cs typeface="Times New Roman" panose="02020603050405020304" pitchFamily="18" charset="0"/>
              </a:rPr>
              <a:t>WAY2WORK </a:t>
            </a:r>
            <a:endParaRPr lang="en-GB" sz="1100" dirty="0">
              <a:solidFill>
                <a:prstClr val="white"/>
              </a:solidFill>
              <a:latin typeface="Arial" panose="020B0604020202020204" pitchFamily="34" charset="0"/>
              <a:ea typeface="Calibri" panose="020F0502020204030204" pitchFamily="34" charset="0"/>
              <a:cs typeface="Times New Roman" panose="02020603050405020304" pitchFamily="18" charset="0"/>
            </a:endParaRPr>
          </a:p>
          <a:p>
            <a:pPr defTabSz="457200">
              <a:lnSpc>
                <a:spcPct val="107000"/>
              </a:lnSpc>
              <a:spcAft>
                <a:spcPts val="800"/>
              </a:spcAft>
            </a:pPr>
            <a:r>
              <a:rPr lang="en-GB" sz="1100" dirty="0">
                <a:solidFill>
                  <a:prstClr val="white"/>
                </a:solidFill>
                <a:latin typeface="Arial" panose="020B0604020202020204" pitchFamily="34" charset="0"/>
                <a:ea typeface="Calibri" panose="020F0502020204030204" pitchFamily="34" charset="0"/>
                <a:cs typeface="Times New Roman" panose="02020603050405020304" pitchFamily="18" charset="0"/>
              </a:rPr>
              <a:t>FIP Admin:  0115 8765964</a:t>
            </a:r>
          </a:p>
          <a:p>
            <a:pPr defTabSz="457200">
              <a:lnSpc>
                <a:spcPct val="107000"/>
              </a:lnSpc>
              <a:spcAft>
                <a:spcPts val="800"/>
              </a:spcAft>
            </a:pPr>
            <a:r>
              <a:rPr lang="en-GB" sz="1100" dirty="0">
                <a:solidFill>
                  <a:prstClr val="white"/>
                </a:solidFill>
                <a:latin typeface="Arial" panose="020B0604020202020204" pitchFamily="34" charset="0"/>
                <a:ea typeface="Calibri" panose="020F0502020204030204" pitchFamily="34" charset="0"/>
                <a:cs typeface="Times New Roman" panose="02020603050405020304" pitchFamily="18" charset="0"/>
              </a:rPr>
              <a:t>Candiss Wapples: 07947 196745 </a:t>
            </a:r>
            <a:r>
              <a:rPr lang="en-GB" sz="1100" u="sng" dirty="0">
                <a:solidFill>
                  <a:srgbClr val="0070C0"/>
                </a:solidFill>
                <a:latin typeface="Arial" panose="020B0604020202020204" pitchFamily="34" charset="0"/>
                <a:ea typeface="Calibri" panose="020F0502020204030204" pitchFamily="34" charset="0"/>
                <a:cs typeface="Times New Roman" panose="02020603050405020304" pitchFamily="18" charset="0"/>
              </a:rPr>
              <a:t>candiss.Wapples@nottinghamcity.gov.uk</a:t>
            </a:r>
            <a:endParaRPr lang="en-GB" sz="1100" b="1" u="sng" dirty="0">
              <a:solidFill>
                <a:srgbClr val="0070C0"/>
              </a:solidFill>
              <a:latin typeface="Arial" panose="020B0604020202020204" pitchFamily="34" charset="0"/>
              <a:ea typeface="Calibri" panose="020F0502020204030204" pitchFamily="34" charset="0"/>
              <a:cs typeface="Times New Roman" panose="02020603050405020304" pitchFamily="18" charset="0"/>
            </a:endParaRPr>
          </a:p>
          <a:p>
            <a:pPr defTabSz="457200">
              <a:lnSpc>
                <a:spcPct val="107000"/>
              </a:lnSpc>
              <a:spcAft>
                <a:spcPts val="800"/>
              </a:spcAft>
            </a:pPr>
            <a:r>
              <a:rPr lang="en-GB" sz="1100" u="sng" dirty="0">
                <a:solidFill>
                  <a:srgbClr val="0563C1"/>
                </a:solidFill>
                <a:latin typeface="Arial" panose="020B0604020202020204" pitchFamily="34" charset="0"/>
                <a:ea typeface="Calibri" panose="020F0502020204030204" pitchFamily="34" charset="0"/>
                <a:cs typeface="Times New Roman" panose="02020603050405020304" pitchFamily="18" charset="0"/>
              </a:rPr>
              <a:t>.</a:t>
            </a:r>
          </a:p>
          <a:p>
            <a:pPr defTabSz="457200">
              <a:lnSpc>
                <a:spcPct val="107000"/>
              </a:lnSpc>
              <a:spcAft>
                <a:spcPts val="800"/>
              </a:spcAft>
            </a:pPr>
            <a:endParaRPr lang="en-GB" sz="1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p:cNvSpPr txBox="1"/>
          <p:nvPr/>
        </p:nvSpPr>
        <p:spPr>
          <a:xfrm>
            <a:off x="1686629" y="3844054"/>
            <a:ext cx="3780430" cy="2677656"/>
          </a:xfrm>
          <a:prstGeom prst="rect">
            <a:avLst/>
          </a:prstGeom>
          <a:noFill/>
        </p:spPr>
        <p:txBody>
          <a:bodyPr wrap="square" rtlCol="0">
            <a:spAutoFit/>
          </a:bodyPr>
          <a:lstStyle/>
          <a:p>
            <a:pPr defTabSz="457200"/>
            <a:r>
              <a:rPr lang="en-GB" sz="2000" dirty="0">
                <a:solidFill>
                  <a:srgbClr val="ED7D31"/>
                </a:solidFill>
                <a:latin typeface="Calibri" panose="020F0502020204030204"/>
              </a:rPr>
              <a:t>For more information please contact:</a:t>
            </a:r>
          </a:p>
          <a:p>
            <a:pPr defTabSz="457200"/>
            <a:endParaRPr lang="en-GB" sz="2000" dirty="0">
              <a:solidFill>
                <a:srgbClr val="ED7D31"/>
              </a:solidFill>
              <a:latin typeface="Calibri" panose="020F0502020204030204"/>
            </a:endParaRPr>
          </a:p>
          <a:p>
            <a:pPr defTabSz="457200"/>
            <a:r>
              <a:rPr lang="en-GB" sz="2000" dirty="0">
                <a:solidFill>
                  <a:srgbClr val="ED7D31"/>
                </a:solidFill>
                <a:latin typeface="Calibri" panose="020F0502020204030204"/>
              </a:rPr>
              <a:t>Referral Forms will be circulated</a:t>
            </a:r>
          </a:p>
          <a:p>
            <a:pPr defTabSz="457200"/>
            <a:endParaRPr lang="en-GB" sz="2000" dirty="0">
              <a:solidFill>
                <a:srgbClr val="ED7D31"/>
              </a:solidFill>
              <a:latin typeface="Calibri" panose="020F0502020204030204"/>
            </a:endParaRPr>
          </a:p>
          <a:p>
            <a:pPr defTabSz="457200"/>
            <a:r>
              <a:rPr lang="en-GB" sz="2000" dirty="0">
                <a:solidFill>
                  <a:srgbClr val="ED7D31"/>
                </a:solidFill>
                <a:latin typeface="Calibri" panose="020F0502020204030204"/>
              </a:rPr>
              <a:t>Please invite us to your Team Meetings </a:t>
            </a:r>
            <a:r>
              <a:rPr lang="en-GB" sz="1400" i="1" dirty="0">
                <a:solidFill>
                  <a:srgbClr val="ED7D31"/>
                </a:solidFill>
                <a:latin typeface="Calibri" panose="020F0502020204030204"/>
              </a:rPr>
              <a:t>(if we haven’t already been)</a:t>
            </a:r>
          </a:p>
          <a:p>
            <a:pPr defTabSz="457200"/>
            <a:endParaRPr lang="en-GB" sz="1400" i="1" dirty="0">
              <a:solidFill>
                <a:srgbClr val="ED7D31"/>
              </a:solidFill>
              <a:latin typeface="Calibri" panose="020F0502020204030204"/>
            </a:endParaRPr>
          </a:p>
          <a:p>
            <a:pPr defTabSz="457200"/>
            <a:r>
              <a:rPr lang="en-GB" sz="1400" i="1" dirty="0">
                <a:solidFill>
                  <a:srgbClr val="ED7D31"/>
                </a:solidFill>
                <a:latin typeface="Calibri" panose="020F0502020204030204"/>
              </a:rPr>
              <a:t> </a:t>
            </a:r>
            <a:endParaRPr lang="en-GB" sz="2000" dirty="0">
              <a:solidFill>
                <a:srgbClr val="ED7D31"/>
              </a:solidFill>
              <a:latin typeface="Calibri" panose="020F0502020204030204"/>
            </a:endParaRPr>
          </a:p>
        </p:txBody>
      </p:sp>
      <p:sp>
        <p:nvSpPr>
          <p:cNvPr id="5" name="TextBox 4"/>
          <p:cNvSpPr txBox="1"/>
          <p:nvPr/>
        </p:nvSpPr>
        <p:spPr>
          <a:xfrm>
            <a:off x="1729908" y="3104987"/>
            <a:ext cx="8788779" cy="646331"/>
          </a:xfrm>
          <a:prstGeom prst="rect">
            <a:avLst/>
          </a:prstGeom>
          <a:noFill/>
        </p:spPr>
        <p:txBody>
          <a:bodyPr wrap="square" rtlCol="0">
            <a:spAutoFit/>
          </a:bodyPr>
          <a:lstStyle/>
          <a:p>
            <a:pPr defTabSz="457200"/>
            <a:r>
              <a:rPr lang="en-GB" dirty="0">
                <a:solidFill>
                  <a:srgbClr val="ED7D31"/>
                </a:solidFill>
                <a:latin typeface="Calibri" panose="020F0502020204030204"/>
              </a:rPr>
              <a:t>Successful referrals will be dependent on a participant check. This is a simple check to see if the participant has been on the project before or open elsewhere.</a:t>
            </a:r>
          </a:p>
        </p:txBody>
      </p:sp>
      <p:sp>
        <p:nvSpPr>
          <p:cNvPr id="13" name="Snip and Round Single Corner Rectangle 12"/>
          <p:cNvSpPr/>
          <p:nvPr/>
        </p:nvSpPr>
        <p:spPr>
          <a:xfrm>
            <a:off x="1777620" y="1231901"/>
            <a:ext cx="3808758" cy="391281"/>
          </a:xfrm>
          <a:prstGeom prst="snipRoundRect">
            <a:avLst>
              <a:gd name="adj1" fmla="val 0"/>
              <a:gd name="adj2" fmla="val 16667"/>
            </a:avLst>
          </a:prstGeom>
          <a:solidFill>
            <a:srgbClr val="313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panose="020F0502020204030204"/>
            </a:endParaRPr>
          </a:p>
        </p:txBody>
      </p:sp>
      <p:sp>
        <p:nvSpPr>
          <p:cNvPr id="11" name="TextBox 10"/>
          <p:cNvSpPr txBox="1"/>
          <p:nvPr/>
        </p:nvSpPr>
        <p:spPr>
          <a:xfrm>
            <a:off x="1739521" y="1219200"/>
            <a:ext cx="8258307" cy="369332"/>
          </a:xfrm>
          <a:prstGeom prst="rect">
            <a:avLst/>
          </a:prstGeom>
          <a:noFill/>
        </p:spPr>
        <p:txBody>
          <a:bodyPr wrap="square" rtlCol="0">
            <a:spAutoFit/>
          </a:bodyPr>
          <a:lstStyle/>
          <a:p>
            <a:pPr defTabSz="457200"/>
            <a:r>
              <a:rPr lang="en-GB" dirty="0">
                <a:solidFill>
                  <a:prstClr val="white"/>
                </a:solidFill>
                <a:latin typeface="Calibri" panose="020F0502020204030204"/>
              </a:rPr>
              <a:t>Referral criteria:</a:t>
            </a:r>
          </a:p>
        </p:txBody>
      </p:sp>
      <p:graphicFrame>
        <p:nvGraphicFramePr>
          <p:cNvPr id="7" name="Table 6"/>
          <p:cNvGraphicFramePr>
            <a:graphicFrameLocks noGrp="1"/>
          </p:cNvGraphicFramePr>
          <p:nvPr>
            <p:extLst>
              <p:ext uri="{D42A27DB-BD31-4B8C-83A1-F6EECF244321}">
                <p14:modId xmlns:p14="http://schemas.microsoft.com/office/powerpoint/2010/main" val="1940807980"/>
              </p:ext>
            </p:extLst>
          </p:nvPr>
        </p:nvGraphicFramePr>
        <p:xfrm>
          <a:off x="1714121" y="1635881"/>
          <a:ext cx="8652007" cy="1402080"/>
        </p:xfrm>
        <a:graphic>
          <a:graphicData uri="http://schemas.openxmlformats.org/drawingml/2006/table">
            <a:tbl>
              <a:tblPr firstRow="1" firstCol="1" bandRow="1"/>
              <a:tblGrid>
                <a:gridCol w="8393167">
                  <a:extLst>
                    <a:ext uri="{9D8B030D-6E8A-4147-A177-3AD203B41FA5}">
                      <a16:colId xmlns:a16="http://schemas.microsoft.com/office/drawing/2014/main" val="3862846044"/>
                    </a:ext>
                  </a:extLst>
                </a:gridCol>
                <a:gridCol w="258840">
                  <a:extLst>
                    <a:ext uri="{9D8B030D-6E8A-4147-A177-3AD203B41FA5}">
                      <a16:colId xmlns:a16="http://schemas.microsoft.com/office/drawing/2014/main" val="1003876710"/>
                    </a:ext>
                  </a:extLst>
                </a:gridCol>
              </a:tblGrid>
              <a:tr h="271804">
                <a:tc>
                  <a:txBody>
                    <a:bodyPr/>
                    <a:lstStyle/>
                    <a:p>
                      <a:pPr>
                        <a:lnSpc>
                          <a:spcPct val="115000"/>
                        </a:lnSpc>
                        <a:spcAft>
                          <a:spcPts val="0"/>
                        </a:spcAft>
                      </a:pPr>
                      <a:r>
                        <a:rPr lang="en-GB" sz="1600" dirty="0">
                          <a:solidFill>
                            <a:srgbClr val="313540"/>
                          </a:solidFill>
                          <a:effectLst/>
                          <a:latin typeface="Calibri" panose="020F0502020204030204" pitchFamily="34" charset="0"/>
                          <a:ea typeface="Times New Roman" panose="02020603050405020304" pitchFamily="18" charset="0"/>
                          <a:cs typeface="Times New Roman" panose="02020603050405020304" pitchFamily="18" charset="0"/>
                        </a:rPr>
                        <a:t>The individual </a:t>
                      </a:r>
                      <a:r>
                        <a:rPr lang="en-GB" sz="1600" dirty="0" smtClean="0">
                          <a:solidFill>
                            <a:srgbClr val="313540"/>
                          </a:solidFill>
                          <a:effectLst/>
                          <a:latin typeface="Calibri" panose="020F0502020204030204" pitchFamily="34" charset="0"/>
                          <a:ea typeface="Times New Roman" panose="02020603050405020304" pitchFamily="18" charset="0"/>
                          <a:cs typeface="Times New Roman" panose="02020603050405020304" pitchFamily="18" charset="0"/>
                        </a:rPr>
                        <a:t>has </a:t>
                      </a:r>
                      <a:r>
                        <a:rPr lang="en-GB" sz="1600" dirty="0">
                          <a:solidFill>
                            <a:srgbClr val="313540"/>
                          </a:solidFill>
                          <a:effectLst/>
                          <a:latin typeface="Calibri" panose="020F0502020204030204" pitchFamily="34" charset="0"/>
                          <a:ea typeface="Times New Roman" panose="02020603050405020304" pitchFamily="18" charset="0"/>
                          <a:cs typeface="Times New Roman" panose="02020603050405020304" pitchFamily="18" charset="0"/>
                        </a:rPr>
                        <a:t>address within Nottingham City boundary</a:t>
                      </a:r>
                      <a:endParaRPr lang="en-GB" sz="2000" dirty="0">
                        <a:solidFill>
                          <a:srgbClr val="3135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en-GB" sz="1000" b="1" i="1"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110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17684"/>
                  </a:ext>
                </a:extLst>
              </a:tr>
              <a:tr h="271804">
                <a:tc>
                  <a:txBody>
                    <a:bodyPr/>
                    <a:lstStyle/>
                    <a:p>
                      <a:pPr>
                        <a:lnSpc>
                          <a:spcPct val="115000"/>
                        </a:lnSpc>
                        <a:spcAft>
                          <a:spcPts val="0"/>
                        </a:spcAft>
                      </a:pPr>
                      <a:r>
                        <a:rPr lang="en-GB" sz="1600" dirty="0">
                          <a:solidFill>
                            <a:srgbClr val="313540"/>
                          </a:solidFill>
                          <a:effectLst/>
                          <a:latin typeface="Calibri" panose="020F0502020204030204" pitchFamily="34" charset="0"/>
                          <a:ea typeface="Times New Roman" panose="02020603050405020304" pitchFamily="18" charset="0"/>
                          <a:cs typeface="Times New Roman" panose="02020603050405020304" pitchFamily="18" charset="0"/>
                        </a:rPr>
                        <a:t>Legally able to reside and work in the UK</a:t>
                      </a:r>
                      <a:endParaRPr lang="en-GB" sz="2000" dirty="0">
                        <a:solidFill>
                          <a:srgbClr val="3135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en-GB" sz="1000" b="1" i="1"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110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40787695"/>
                  </a:ext>
                </a:extLst>
              </a:tr>
              <a:tr h="271804">
                <a:tc>
                  <a:txBody>
                    <a:bodyPr/>
                    <a:lstStyle/>
                    <a:p>
                      <a:pPr>
                        <a:lnSpc>
                          <a:spcPct val="115000"/>
                        </a:lnSpc>
                        <a:spcAft>
                          <a:spcPts val="0"/>
                        </a:spcAft>
                      </a:pPr>
                      <a:r>
                        <a:rPr lang="en-GB" sz="1600">
                          <a:solidFill>
                            <a:srgbClr val="313540"/>
                          </a:solidFill>
                          <a:effectLst/>
                          <a:latin typeface="Calibri" panose="020F0502020204030204" pitchFamily="34" charset="0"/>
                          <a:ea typeface="Times New Roman" panose="02020603050405020304" pitchFamily="18" charset="0"/>
                          <a:cs typeface="Times New Roman" panose="02020603050405020304" pitchFamily="18" charset="0"/>
                        </a:rPr>
                        <a:t>They are not currently in employment, education or training</a:t>
                      </a:r>
                      <a:endParaRPr lang="en-GB" sz="2000">
                        <a:solidFill>
                          <a:srgbClr val="3135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en-GB" sz="1000" b="1" i="1"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110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77851884"/>
                  </a:ext>
                </a:extLst>
              </a:tr>
              <a:tr h="271804">
                <a:tc>
                  <a:txBody>
                    <a:bodyPr/>
                    <a:lstStyle/>
                    <a:p>
                      <a:pPr>
                        <a:lnSpc>
                          <a:spcPct val="115000"/>
                        </a:lnSpc>
                        <a:spcAft>
                          <a:spcPts val="0"/>
                        </a:spcAft>
                      </a:pPr>
                      <a:r>
                        <a:rPr lang="en-GB" sz="1600" dirty="0">
                          <a:solidFill>
                            <a:srgbClr val="313540"/>
                          </a:solidFill>
                          <a:effectLst/>
                          <a:latin typeface="Calibri" panose="020F0502020204030204" pitchFamily="34" charset="0"/>
                          <a:ea typeface="Times New Roman" panose="02020603050405020304" pitchFamily="18" charset="0"/>
                          <a:cs typeface="Times New Roman" panose="02020603050405020304" pitchFamily="18" charset="0"/>
                        </a:rPr>
                        <a:t>The individual is age between </a:t>
                      </a:r>
                      <a:r>
                        <a:rPr lang="en-GB" sz="1600" baseline="0" dirty="0" smtClean="0">
                          <a:solidFill>
                            <a:srgbClr val="313540"/>
                          </a:solidFill>
                          <a:effectLst/>
                          <a:latin typeface="Calibri" panose="020F0502020204030204" pitchFamily="34" charset="0"/>
                          <a:ea typeface="Times New Roman" panose="02020603050405020304" pitchFamily="18" charset="0"/>
                          <a:cs typeface="Times New Roman" panose="02020603050405020304" pitchFamily="18" charset="0"/>
                        </a:rPr>
                        <a:t>16+</a:t>
                      </a:r>
                      <a:endParaRPr lang="en-GB" sz="2000" dirty="0">
                        <a:solidFill>
                          <a:srgbClr val="3135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en-GB" sz="1000" b="1" i="1"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110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86750979"/>
                  </a:ext>
                </a:extLst>
              </a:tr>
              <a:tr h="271804">
                <a:tc>
                  <a:txBody>
                    <a:bodyPr/>
                    <a:lstStyle/>
                    <a:p>
                      <a:pPr>
                        <a:lnSpc>
                          <a:spcPct val="115000"/>
                        </a:lnSpc>
                        <a:spcAft>
                          <a:spcPts val="0"/>
                        </a:spcAft>
                      </a:pPr>
                      <a:r>
                        <a:rPr lang="en-GB" sz="1600" dirty="0">
                          <a:solidFill>
                            <a:srgbClr val="313540"/>
                          </a:solidFill>
                          <a:effectLst/>
                          <a:latin typeface="Calibri" panose="020F0502020204030204" pitchFamily="34" charset="0"/>
                          <a:ea typeface="Times New Roman" panose="02020603050405020304" pitchFamily="18" charset="0"/>
                          <a:cs typeface="Times New Roman" panose="02020603050405020304" pitchFamily="18" charset="0"/>
                        </a:rPr>
                        <a:t>If individual is 18 years+ there will need to be an under 18-year-old living at the same address</a:t>
                      </a:r>
                      <a:endParaRPr lang="en-GB" sz="2000" dirty="0">
                        <a:solidFill>
                          <a:srgbClr val="3135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en-GB" sz="1000" b="1" i="1"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1100" dirty="0">
                        <a:solidFill>
                          <a:schemeClr val="accent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48819449"/>
                  </a:ext>
                </a:extLst>
              </a:tr>
            </a:tbl>
          </a:graphicData>
        </a:graphic>
      </p:graphicFrame>
      <p:pic>
        <p:nvPicPr>
          <p:cNvPr id="14" name="Picture 2" descr="TFS Combination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8017" y="157076"/>
            <a:ext cx="3933099"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18422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7566" y="104503"/>
            <a:ext cx="11900263" cy="6596743"/>
          </a:xfrm>
          <a:prstGeom prst="rect">
            <a:avLst/>
          </a:prstGeom>
          <a:noFill/>
          <a:ln w="76200" cmpd="thickThin">
            <a:solidFill>
              <a:srgbClr val="F9B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4217" y="104503"/>
            <a:ext cx="81756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247502" y="2279656"/>
            <a:ext cx="9640389" cy="1015663"/>
          </a:xfrm>
          <a:prstGeom prst="rect">
            <a:avLst/>
          </a:prstGeom>
          <a:noFill/>
        </p:spPr>
        <p:txBody>
          <a:bodyPr wrap="square" rtlCol="0">
            <a:spAutoFit/>
          </a:bodyPr>
          <a:lstStyle/>
          <a:p>
            <a:pPr algn="ctr"/>
            <a:r>
              <a:rPr lang="en-GB" sz="6000" b="1" dirty="0" smtClean="0">
                <a:latin typeface="+mj-lt"/>
              </a:rPr>
              <a:t>Domestic Abuse</a:t>
            </a:r>
            <a:endParaRPr lang="en-GB" sz="6000" b="1" dirty="0">
              <a:latin typeface="+mj-lt"/>
            </a:endParaRPr>
          </a:p>
        </p:txBody>
      </p:sp>
      <p:sp>
        <p:nvSpPr>
          <p:cNvPr id="6" name="Title 1"/>
          <p:cNvSpPr txBox="1">
            <a:spLocks/>
          </p:cNvSpPr>
          <p:nvPr/>
        </p:nvSpPr>
        <p:spPr>
          <a:xfrm>
            <a:off x="3397430" y="3051080"/>
            <a:ext cx="5340532" cy="70358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sz="3000" dirty="0">
              <a:solidFill>
                <a:srgbClr val="F9B232"/>
              </a:solidFill>
            </a:endParaRPr>
          </a:p>
        </p:txBody>
      </p:sp>
      <p:sp>
        <p:nvSpPr>
          <p:cNvPr id="7" name="Title 1"/>
          <p:cNvSpPr txBox="1">
            <a:spLocks/>
          </p:cNvSpPr>
          <p:nvPr/>
        </p:nvSpPr>
        <p:spPr>
          <a:xfrm>
            <a:off x="3549830" y="3203480"/>
            <a:ext cx="5340532" cy="70358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000" dirty="0" smtClean="0">
                <a:solidFill>
                  <a:srgbClr val="F9B232"/>
                </a:solidFill>
              </a:rPr>
              <a:t>Equation</a:t>
            </a:r>
            <a:endParaRPr lang="en-GB" sz="3000" dirty="0">
              <a:solidFill>
                <a:srgbClr val="F9B232"/>
              </a:solidFill>
            </a:endParaRPr>
          </a:p>
        </p:txBody>
      </p:sp>
    </p:spTree>
    <p:extLst>
      <p:ext uri="{BB962C8B-B14F-4D97-AF65-F5344CB8AC3E}">
        <p14:creationId xmlns:p14="http://schemas.microsoft.com/office/powerpoint/2010/main" val="23111465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78C05-FF70-E848-BED0-D991F2DE96C2}"/>
              </a:ext>
            </a:extLst>
          </p:cNvPr>
          <p:cNvSpPr>
            <a:spLocks noGrp="1"/>
          </p:cNvSpPr>
          <p:nvPr>
            <p:ph type="ctrTitle"/>
          </p:nvPr>
        </p:nvSpPr>
        <p:spPr/>
        <p:txBody>
          <a:bodyPr>
            <a:normAutofit fontScale="90000"/>
          </a:bodyPr>
          <a:lstStyle/>
          <a:p>
            <a:pPr algn="ctr"/>
            <a:r>
              <a:rPr lang="en-US" dirty="0"/>
              <a:t>Equation </a:t>
            </a:r>
            <a:br>
              <a:rPr lang="en-US" dirty="0"/>
            </a:br>
            <a:r>
              <a:rPr lang="en-US" dirty="0"/>
              <a:t>Children and Young People</a:t>
            </a:r>
          </a:p>
        </p:txBody>
      </p:sp>
      <p:sp>
        <p:nvSpPr>
          <p:cNvPr id="3" name="Subtitle 2">
            <a:extLst>
              <a:ext uri="{FF2B5EF4-FFF2-40B4-BE49-F238E27FC236}">
                <a16:creationId xmlns:a16="http://schemas.microsoft.com/office/drawing/2014/main" id="{112BD34C-04DA-604F-BB31-57270A49B045}"/>
              </a:ext>
            </a:extLst>
          </p:cNvPr>
          <p:cNvSpPr>
            <a:spLocks noGrp="1"/>
          </p:cNvSpPr>
          <p:nvPr>
            <p:ph type="subTitle" idx="1"/>
          </p:nvPr>
        </p:nvSpPr>
        <p:spPr>
          <a:xfrm>
            <a:off x="1524000" y="2876550"/>
            <a:ext cx="9144000" cy="2381250"/>
          </a:xfrm>
        </p:spPr>
        <p:txBody>
          <a:bodyPr>
            <a:normAutofit/>
          </a:bodyPr>
          <a:lstStyle/>
          <a:p>
            <a:pPr algn="ctr"/>
            <a:r>
              <a:rPr lang="en-US" dirty="0"/>
              <a:t>Grace Smith</a:t>
            </a:r>
          </a:p>
          <a:p>
            <a:pPr algn="ctr"/>
            <a:r>
              <a:rPr lang="en-US" dirty="0"/>
              <a:t>CYP Coordinator</a:t>
            </a:r>
          </a:p>
          <a:p>
            <a:pPr algn="ctr"/>
            <a:r>
              <a:rPr lang="en-US" dirty="0">
                <a:hlinkClick r:id="rId2"/>
              </a:rPr>
              <a:t>grace@equation.org,uk</a:t>
            </a:r>
            <a:r>
              <a:rPr lang="en-US" dirty="0"/>
              <a:t>  </a:t>
            </a:r>
          </a:p>
        </p:txBody>
      </p:sp>
    </p:spTree>
    <p:extLst>
      <p:ext uri="{BB962C8B-B14F-4D97-AF65-F5344CB8AC3E}">
        <p14:creationId xmlns:p14="http://schemas.microsoft.com/office/powerpoint/2010/main" val="11519458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A8814-6B47-493A-BFCF-03B46D71867A}"/>
              </a:ext>
            </a:extLst>
          </p:cNvPr>
          <p:cNvSpPr>
            <a:spLocks noGrp="1"/>
          </p:cNvSpPr>
          <p:nvPr>
            <p:ph type="title"/>
          </p:nvPr>
        </p:nvSpPr>
        <p:spPr/>
        <p:txBody>
          <a:bodyPr/>
          <a:lstStyle/>
          <a:p>
            <a:endParaRPr lang="en-GB"/>
          </a:p>
        </p:txBody>
      </p:sp>
      <p:pic>
        <p:nvPicPr>
          <p:cNvPr id="4" name="Picture 1">
            <a:extLst>
              <a:ext uri="{FF2B5EF4-FFF2-40B4-BE49-F238E27FC236}">
                <a16:creationId xmlns:a16="http://schemas.microsoft.com/office/drawing/2014/main" id="{3C441911-C104-4631-B3C8-BEA062D65CB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517" b="20497"/>
          <a:stretch/>
        </p:blipFill>
        <p:spPr bwMode="auto">
          <a:xfrm>
            <a:off x="1081088" y="675008"/>
            <a:ext cx="9424352" cy="530020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20433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D7553-7EC9-4D24-8095-B5DBFC8646E5}"/>
              </a:ext>
            </a:extLst>
          </p:cNvPr>
          <p:cNvSpPr>
            <a:spLocks noGrp="1"/>
          </p:cNvSpPr>
          <p:nvPr>
            <p:ph type="title"/>
          </p:nvPr>
        </p:nvSpPr>
        <p:spPr/>
        <p:txBody>
          <a:bodyPr/>
          <a:lstStyle/>
          <a:p>
            <a:r>
              <a:rPr lang="en-GB" dirty="0"/>
              <a:t>The Great Project</a:t>
            </a:r>
          </a:p>
        </p:txBody>
      </p:sp>
      <p:sp>
        <p:nvSpPr>
          <p:cNvPr id="3" name="Content Placeholder 2">
            <a:extLst>
              <a:ext uri="{FF2B5EF4-FFF2-40B4-BE49-F238E27FC236}">
                <a16:creationId xmlns:a16="http://schemas.microsoft.com/office/drawing/2014/main" id="{AD1F1D69-00D4-45A7-A6DB-96FB688097F4}"/>
              </a:ext>
            </a:extLst>
          </p:cNvPr>
          <p:cNvSpPr>
            <a:spLocks noGrp="1"/>
          </p:cNvSpPr>
          <p:nvPr>
            <p:ph sz="half" idx="1"/>
          </p:nvPr>
        </p:nvSpPr>
        <p:spPr>
          <a:xfrm>
            <a:off x="561975" y="1825625"/>
            <a:ext cx="6115049" cy="3289300"/>
          </a:xfrm>
        </p:spPr>
        <p:txBody>
          <a:bodyPr>
            <a:normAutofit fontScale="55000" lnSpcReduction="20000"/>
          </a:bodyPr>
          <a:lstStyle/>
          <a:p>
            <a:r>
              <a:rPr lang="en-US" sz="4000" dirty="0"/>
              <a:t>4-week healthy relationships course for children in year 5/6</a:t>
            </a:r>
          </a:p>
          <a:p>
            <a:r>
              <a:rPr lang="en-US" sz="4000" dirty="0"/>
              <a:t>60+ projects delivered across the City each academic year</a:t>
            </a:r>
          </a:p>
          <a:p>
            <a:r>
              <a:rPr lang="en-US" sz="4000" dirty="0"/>
              <a:t>Teacher twilight training included</a:t>
            </a:r>
          </a:p>
          <a:p>
            <a:r>
              <a:rPr lang="en-US" sz="4000" dirty="0"/>
              <a:t>Support resources provided for children living with domestic abuse</a:t>
            </a:r>
          </a:p>
          <a:p>
            <a:endParaRPr lang="en-US" dirty="0"/>
          </a:p>
          <a:p>
            <a:endParaRPr lang="en-US" dirty="0"/>
          </a:p>
          <a:p>
            <a:pPr marL="0" indent="0">
              <a:buNone/>
            </a:pPr>
            <a:r>
              <a:rPr lang="en-GB" dirty="0"/>
              <a:t> </a:t>
            </a:r>
          </a:p>
        </p:txBody>
      </p:sp>
      <p:pic>
        <p:nvPicPr>
          <p:cNvPr id="1026" name="Picture 2">
            <a:extLst>
              <a:ext uri="{FF2B5EF4-FFF2-40B4-BE49-F238E27FC236}">
                <a16:creationId xmlns:a16="http://schemas.microsoft.com/office/drawing/2014/main" id="{B73515A3-8D5C-4F42-B6B0-76E3144745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8050" y="1690688"/>
            <a:ext cx="3409950" cy="32194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BC53D2F-9264-48E3-99CB-00E0559A8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305" y="4033837"/>
            <a:ext cx="3714750" cy="1209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235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7566" y="104503"/>
            <a:ext cx="11900263" cy="6596743"/>
          </a:xfrm>
          <a:prstGeom prst="rect">
            <a:avLst/>
          </a:prstGeom>
          <a:noFill/>
          <a:ln w="76200" cmpd="thickThin">
            <a:solidFill>
              <a:srgbClr val="F9B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4217" y="104503"/>
            <a:ext cx="81756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descr="Don't Forget to Take Care of Yourself! Tips for Parents During the COVID  Pandemic. - Autism Therapy Chicago: ABA Therapy for Children with Autism"/>
          <p:cNvPicPr>
            <a:picLocks noChangeAspect="1" noChangeArrowheads="1"/>
          </p:cNvPicPr>
          <p:nvPr/>
        </p:nvPicPr>
        <p:blipFill rotWithShape="1">
          <a:blip r:embed="rId3">
            <a:extLst>
              <a:ext uri="{28A0092B-C50C-407E-A947-70E740481C1C}">
                <a14:useLocalDpi xmlns:a14="http://schemas.microsoft.com/office/drawing/2010/main" val="0"/>
              </a:ext>
            </a:extLst>
          </a:blip>
          <a:srcRect t="13631" b="7149"/>
          <a:stretch/>
        </p:blipFill>
        <p:spPr bwMode="auto">
          <a:xfrm>
            <a:off x="2875262" y="873823"/>
            <a:ext cx="6384869" cy="5058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0458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BB5B8B-C2C7-4152-BB25-2AC3B695E42F}"/>
              </a:ext>
            </a:extLst>
          </p:cNvPr>
          <p:cNvSpPr txBox="1"/>
          <p:nvPr/>
        </p:nvSpPr>
        <p:spPr>
          <a:xfrm>
            <a:off x="3048000" y="1720840"/>
            <a:ext cx="6096000"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“This project is really valuable for our school. I think our children and wider community need this type of education. We have a lot of issues linked to domestic abuse and relationships with the children and between groups of parents. The children have thoroughly enjoyed the sessions and with a class full of children where over half of the children have experienced domestic abuse, it has been very effective in delivering clear and important messages. I will definitely be looking to take part in the project again next year as I feel it is so important for our children, school and wider community. Thank you so much.” Headteacher</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44089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09EA-29BE-4773-B264-57B1222031BB}"/>
              </a:ext>
            </a:extLst>
          </p:cNvPr>
          <p:cNvSpPr>
            <a:spLocks noGrp="1"/>
          </p:cNvSpPr>
          <p:nvPr>
            <p:ph type="title"/>
          </p:nvPr>
        </p:nvSpPr>
        <p:spPr/>
        <p:txBody>
          <a:bodyPr/>
          <a:lstStyle/>
          <a:p>
            <a:r>
              <a:rPr lang="en-GB" dirty="0"/>
              <a:t>Equate</a:t>
            </a:r>
          </a:p>
        </p:txBody>
      </p:sp>
      <p:sp>
        <p:nvSpPr>
          <p:cNvPr id="3" name="Content Placeholder 2">
            <a:extLst>
              <a:ext uri="{FF2B5EF4-FFF2-40B4-BE49-F238E27FC236}">
                <a16:creationId xmlns:a16="http://schemas.microsoft.com/office/drawing/2014/main" id="{C06DFF23-D910-452D-8601-DAFC876151B6}"/>
              </a:ext>
            </a:extLst>
          </p:cNvPr>
          <p:cNvSpPr>
            <a:spLocks noGrp="1"/>
          </p:cNvSpPr>
          <p:nvPr>
            <p:ph sz="half" idx="1"/>
          </p:nvPr>
        </p:nvSpPr>
        <p:spPr>
          <a:xfrm>
            <a:off x="838200" y="1419225"/>
            <a:ext cx="5181600" cy="3798234"/>
          </a:xfrm>
        </p:spPr>
        <p:txBody>
          <a:bodyPr vert="horz" lIns="91440" tIns="45720" rIns="91440" bIns="45720" rtlCol="0" anchor="t">
            <a:normAutofit lnSpcReduction="10000"/>
          </a:bodyPr>
          <a:lstStyle/>
          <a:p>
            <a:r>
              <a:rPr lang="en-US" b="1" dirty="0"/>
              <a:t>Workshops for Secondary Schools</a:t>
            </a:r>
          </a:p>
          <a:p>
            <a:pPr lvl="1"/>
            <a:r>
              <a:rPr lang="en-US" dirty="0"/>
              <a:t>Healthy Relationships</a:t>
            </a:r>
          </a:p>
          <a:p>
            <a:pPr lvl="1"/>
            <a:r>
              <a:rPr lang="en-US" dirty="0"/>
              <a:t>Teen Abuse</a:t>
            </a:r>
          </a:p>
          <a:p>
            <a:pPr lvl="1"/>
            <a:r>
              <a:rPr lang="en-US" dirty="0"/>
              <a:t>Toxic Behaviors in Teen Relationships</a:t>
            </a:r>
          </a:p>
          <a:p>
            <a:pPr lvl="1"/>
            <a:r>
              <a:rPr lang="en-US" dirty="0"/>
              <a:t>Consent</a:t>
            </a:r>
          </a:p>
          <a:p>
            <a:pPr lvl="1"/>
            <a:r>
              <a:rPr lang="en-US" dirty="0"/>
              <a:t>Misogyny</a:t>
            </a:r>
          </a:p>
          <a:p>
            <a:pPr lvl="1"/>
            <a:r>
              <a:rPr lang="en-US" dirty="0"/>
              <a:t>Digital Safety</a:t>
            </a:r>
          </a:p>
          <a:p>
            <a:pPr lvl="1"/>
            <a:r>
              <a:rPr lang="en-US" dirty="0">
                <a:latin typeface="Helvetica"/>
                <a:cs typeface="Helvetica"/>
              </a:rPr>
              <a:t>Gender Inequality </a:t>
            </a:r>
            <a:endParaRPr lang="en-US" dirty="0">
              <a:cs typeface="Helvetica"/>
            </a:endParaRPr>
          </a:p>
        </p:txBody>
      </p:sp>
      <p:pic>
        <p:nvPicPr>
          <p:cNvPr id="2050" name="Picture 2">
            <a:extLst>
              <a:ext uri="{FF2B5EF4-FFF2-40B4-BE49-F238E27FC236}">
                <a16:creationId xmlns:a16="http://schemas.microsoft.com/office/drawing/2014/main" id="{F08339B7-863E-4BD5-830C-2DD628F5B3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5638" y="995363"/>
            <a:ext cx="2790825" cy="1390650"/>
          </a:xfrm>
          <a:prstGeom prst="rect">
            <a:avLst/>
          </a:prstGeom>
          <a:noFill/>
          <a:ln>
            <a:solidFill>
              <a:srgbClr val="48C0B9"/>
            </a:solidFill>
          </a:ln>
          <a:extLst>
            <a:ext uri="{909E8E84-426E-40DD-AFC4-6F175D3DCCD1}">
              <a14:hiddenFill xmlns:a14="http://schemas.microsoft.com/office/drawing/2010/main">
                <a:solidFill>
                  <a:srgbClr val="FFFFFF"/>
                </a:solidFill>
              </a14:hiddenFill>
            </a:ext>
          </a:extLst>
        </p:spPr>
      </p:pic>
      <p:pic>
        <p:nvPicPr>
          <p:cNvPr id="6" name="Picture 5" descr="A picture containing diagram&#10;&#10;Description automatically generated">
            <a:extLst>
              <a:ext uri="{FF2B5EF4-FFF2-40B4-BE49-F238E27FC236}">
                <a16:creationId xmlns:a16="http://schemas.microsoft.com/office/drawing/2014/main" id="{3DE513FE-347A-4927-B07F-C7DDC7A6EB8B}"/>
              </a:ext>
            </a:extLst>
          </p:cNvPr>
          <p:cNvPicPr>
            <a:picLocks noChangeAspect="1"/>
          </p:cNvPicPr>
          <p:nvPr/>
        </p:nvPicPr>
        <p:blipFill>
          <a:blip r:embed="rId3"/>
          <a:stretch>
            <a:fillRect/>
          </a:stretch>
        </p:blipFill>
        <p:spPr>
          <a:xfrm>
            <a:off x="6096000" y="2754947"/>
            <a:ext cx="4679950" cy="3016250"/>
          </a:xfrm>
          <a:prstGeom prst="rect">
            <a:avLst/>
          </a:prstGeom>
          <a:ln>
            <a:solidFill>
              <a:srgbClr val="939598"/>
            </a:solidFill>
          </a:ln>
        </p:spPr>
      </p:pic>
    </p:spTree>
    <p:extLst>
      <p:ext uri="{BB962C8B-B14F-4D97-AF65-F5344CB8AC3E}">
        <p14:creationId xmlns:p14="http://schemas.microsoft.com/office/powerpoint/2010/main" val="39464562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0D0AD-0077-4730-AA19-32BFC7F7A2C1}"/>
              </a:ext>
            </a:extLst>
          </p:cNvPr>
          <p:cNvSpPr>
            <a:spLocks noGrp="1"/>
          </p:cNvSpPr>
          <p:nvPr>
            <p:ph type="title"/>
          </p:nvPr>
        </p:nvSpPr>
        <p:spPr/>
        <p:txBody>
          <a:bodyPr/>
          <a:lstStyle/>
          <a:p>
            <a:r>
              <a:rPr lang="en-US" b="1" dirty="0"/>
              <a:t>Teacher twilight training:</a:t>
            </a:r>
            <a:r>
              <a:rPr lang="en-GB" b="1" dirty="0"/>
              <a:t/>
            </a:r>
            <a:br>
              <a:rPr lang="en-GB" b="1" dirty="0"/>
            </a:br>
            <a:endParaRPr lang="en-GB" dirty="0"/>
          </a:p>
        </p:txBody>
      </p:sp>
      <p:sp>
        <p:nvSpPr>
          <p:cNvPr id="3" name="Content Placeholder 2">
            <a:extLst>
              <a:ext uri="{FF2B5EF4-FFF2-40B4-BE49-F238E27FC236}">
                <a16:creationId xmlns:a16="http://schemas.microsoft.com/office/drawing/2014/main" id="{9EA289CD-87B2-4F3E-B11A-5FF49DD47F5C}"/>
              </a:ext>
            </a:extLst>
          </p:cNvPr>
          <p:cNvSpPr>
            <a:spLocks noGrp="1"/>
          </p:cNvSpPr>
          <p:nvPr>
            <p:ph idx="1"/>
          </p:nvPr>
        </p:nvSpPr>
        <p:spPr>
          <a:xfrm>
            <a:off x="1081088" y="1428750"/>
            <a:ext cx="10515600" cy="4043366"/>
          </a:xfrm>
        </p:spPr>
        <p:txBody>
          <a:bodyPr>
            <a:normAutofit/>
          </a:bodyPr>
          <a:lstStyle/>
          <a:p>
            <a:r>
              <a:rPr lang="en-GB" dirty="0"/>
              <a:t>Domestic Abuse Awareness</a:t>
            </a:r>
          </a:p>
          <a:p>
            <a:r>
              <a:rPr lang="en-GB" dirty="0"/>
              <a:t>Consent</a:t>
            </a:r>
          </a:p>
          <a:p>
            <a:r>
              <a:rPr lang="en-GB" dirty="0"/>
              <a:t>Misogyny</a:t>
            </a:r>
          </a:p>
          <a:p>
            <a:r>
              <a:rPr lang="en-GB" dirty="0"/>
              <a:t>Sexting/Internet Safety</a:t>
            </a:r>
          </a:p>
          <a:p>
            <a:r>
              <a:rPr lang="en-GB" dirty="0"/>
              <a:t>Domestic Abuse in Teen Relationships</a:t>
            </a:r>
          </a:p>
          <a:p>
            <a:r>
              <a:rPr lang="en-GB" dirty="0"/>
              <a:t>Coercive Control</a:t>
            </a:r>
          </a:p>
          <a:p>
            <a:r>
              <a:rPr lang="en-GB" dirty="0"/>
              <a:t>Coming soon delivered in partnership with specialist organisations; CSE, FGM, Honour Based Abuse and Forced Marriage</a:t>
            </a:r>
          </a:p>
          <a:p>
            <a:endParaRPr lang="en-GB" dirty="0"/>
          </a:p>
        </p:txBody>
      </p:sp>
    </p:spTree>
    <p:extLst>
      <p:ext uri="{BB962C8B-B14F-4D97-AF65-F5344CB8AC3E}">
        <p14:creationId xmlns:p14="http://schemas.microsoft.com/office/powerpoint/2010/main" val="22399600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B0B0D-3AFE-4753-B8A7-9B3D0920AFE7}"/>
              </a:ext>
            </a:extLst>
          </p:cNvPr>
          <p:cNvSpPr>
            <a:spLocks noGrp="1"/>
          </p:cNvSpPr>
          <p:nvPr>
            <p:ph type="title"/>
          </p:nvPr>
        </p:nvSpPr>
        <p:spPr/>
        <p:txBody>
          <a:bodyPr/>
          <a:lstStyle/>
          <a:p>
            <a:r>
              <a:rPr lang="en-GB" dirty="0"/>
              <a:t>Twilight Outcomes…</a:t>
            </a:r>
          </a:p>
        </p:txBody>
      </p:sp>
      <p:sp>
        <p:nvSpPr>
          <p:cNvPr id="5" name="TextBox 4">
            <a:extLst>
              <a:ext uri="{FF2B5EF4-FFF2-40B4-BE49-F238E27FC236}">
                <a16:creationId xmlns:a16="http://schemas.microsoft.com/office/drawing/2014/main" id="{7C56501F-E2DC-441C-8307-1290D915D904}"/>
              </a:ext>
            </a:extLst>
          </p:cNvPr>
          <p:cNvSpPr txBox="1"/>
          <p:nvPr/>
        </p:nvSpPr>
        <p:spPr>
          <a:xfrm>
            <a:off x="595312" y="1647825"/>
            <a:ext cx="10515600" cy="357020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600" b="1" i="0" u="none" strike="noStrike" kern="1200" cap="none" spc="0" normalizeH="0" baseline="0" noProof="0" dirty="0">
                <a:ln>
                  <a:noFill/>
                </a:ln>
                <a:solidFill>
                  <a:prstClr val="black"/>
                </a:solidFill>
                <a:effectLst/>
                <a:uLnTx/>
                <a:uFillTx/>
                <a:latin typeface="Calibri" panose="020F0502020204030204"/>
                <a:ea typeface="+mn-ea"/>
                <a:cs typeface="+mn-cs"/>
              </a:rPr>
              <a:t>100%</a:t>
            </a:r>
            <a:r>
              <a:rPr kumimoji="0" lang="en-GB" sz="2600" b="0" i="0" u="none" strike="noStrike" kern="1200" cap="none" spc="0" normalizeH="0" baseline="0" noProof="0" dirty="0">
                <a:ln>
                  <a:noFill/>
                </a:ln>
                <a:solidFill>
                  <a:prstClr val="black"/>
                </a:solidFill>
                <a:effectLst/>
                <a:uLnTx/>
                <a:uFillTx/>
                <a:latin typeface="Calibri" panose="020F0502020204030204"/>
                <a:ea typeface="+mn-ea"/>
                <a:cs typeface="+mn-cs"/>
              </a:rPr>
              <a:t> of staff stated that they agreed or strongly agreed that the training had increased their awareness of DVA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600" b="1" i="0" u="none" strike="noStrike" kern="1200" cap="none" spc="0" normalizeH="0" baseline="0" noProof="0" dirty="0">
                <a:ln>
                  <a:noFill/>
                </a:ln>
                <a:solidFill>
                  <a:prstClr val="black"/>
                </a:solidFill>
                <a:effectLst/>
                <a:uLnTx/>
                <a:uFillTx/>
                <a:latin typeface="Calibri" panose="020F0502020204030204"/>
                <a:ea typeface="+mn-ea"/>
                <a:cs typeface="+mn-cs"/>
              </a:rPr>
              <a:t>100%</a:t>
            </a:r>
            <a:r>
              <a:rPr kumimoji="0" lang="en-GB" sz="2600" b="0" i="0" u="none" strike="noStrike" kern="1200" cap="none" spc="0" normalizeH="0" baseline="0" noProof="0" dirty="0">
                <a:ln>
                  <a:noFill/>
                </a:ln>
                <a:solidFill>
                  <a:prstClr val="black"/>
                </a:solidFill>
                <a:effectLst/>
                <a:uLnTx/>
                <a:uFillTx/>
                <a:latin typeface="Calibri" panose="020F0502020204030204"/>
                <a:ea typeface="+mn-ea"/>
                <a:cs typeface="+mn-cs"/>
              </a:rPr>
              <a:t> of staff stated that they agreed or strongly agreed that the training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helped them to be more confident to talk about the DVA with pupils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600" b="1" i="0" u="none" strike="noStrike" kern="1200" cap="none" spc="0" normalizeH="0" baseline="0" noProof="0" dirty="0">
                <a:ln>
                  <a:noFill/>
                </a:ln>
                <a:solidFill>
                  <a:prstClr val="black"/>
                </a:solidFill>
                <a:effectLst/>
                <a:uLnTx/>
                <a:uFillTx/>
                <a:latin typeface="Calibri" panose="020F0502020204030204"/>
                <a:ea typeface="+mn-ea"/>
                <a:cs typeface="+mn-cs"/>
              </a:rPr>
              <a:t>93%</a:t>
            </a:r>
            <a:r>
              <a:rPr kumimoji="0" lang="en-GB" sz="2600" b="0" i="0" u="none" strike="noStrike" kern="1200" cap="none" spc="0" normalizeH="0" baseline="0" noProof="0" dirty="0">
                <a:ln>
                  <a:noFill/>
                </a:ln>
                <a:solidFill>
                  <a:prstClr val="black"/>
                </a:solidFill>
                <a:effectLst/>
                <a:uLnTx/>
                <a:uFillTx/>
                <a:latin typeface="Calibri" panose="020F0502020204030204"/>
                <a:ea typeface="+mn-ea"/>
                <a:cs typeface="+mn-cs"/>
              </a:rPr>
              <a:t> of staff stated that they agreed or strongly agreed that the training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increased awareness of support services and where to get help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600" b="1" i="0" u="none" strike="noStrike" kern="1200" cap="none" spc="0" normalizeH="0" baseline="0" noProof="0" dirty="0">
                <a:ln>
                  <a:noFill/>
                </a:ln>
                <a:solidFill>
                  <a:prstClr val="black"/>
                </a:solidFill>
                <a:effectLst/>
                <a:uLnTx/>
                <a:uFillTx/>
                <a:latin typeface="Calibri" panose="020F0502020204030204"/>
                <a:ea typeface="+mn-ea"/>
                <a:cs typeface="+mn-cs"/>
              </a:rPr>
              <a:t>100%</a:t>
            </a:r>
            <a:r>
              <a:rPr kumimoji="0" lang="en-GB" sz="2600" b="0" i="0" u="none" strike="noStrike" kern="1200" cap="none" spc="0" normalizeH="0" baseline="0" noProof="0" dirty="0">
                <a:ln>
                  <a:noFill/>
                </a:ln>
                <a:solidFill>
                  <a:prstClr val="black"/>
                </a:solidFill>
                <a:effectLst/>
                <a:uLnTx/>
                <a:uFillTx/>
                <a:latin typeface="Calibri" panose="020F0502020204030204"/>
                <a:ea typeface="+mn-ea"/>
                <a:cs typeface="+mn-cs"/>
              </a:rPr>
              <a:t> of staff stated that they agreed or strongly agreed that the training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will support staff with their roles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5545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23068B-84CF-4643-9646-FD073804825A}"/>
              </a:ext>
            </a:extLst>
          </p:cNvPr>
          <p:cNvSpPr txBox="1"/>
          <p:nvPr/>
        </p:nvSpPr>
        <p:spPr>
          <a:xfrm>
            <a:off x="3657600" y="1351508"/>
            <a:ext cx="5038724" cy="41549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a:t>
            </a:r>
            <a:r>
              <a:rPr kumimoji="0" lang="en-US" sz="2400" b="0" i="1"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I am the DSL of a large primary academy in highly deprived area with over 400 pupils. We have a high Child Protection Register and Looked after register. Sadly, we see domestic abuse incidents occurring regularly, and we access support from all the local services and run interventions in the academy. Your training for staff will really aid us in our work.”</a:t>
            </a:r>
            <a:r>
              <a:rPr kumimoji="0" lang="en-US" sz="2400" b="0" i="0"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19828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E5162-F0D3-436E-8246-45AE40FB0D65}"/>
              </a:ext>
            </a:extLst>
          </p:cNvPr>
          <p:cNvSpPr>
            <a:spLocks noGrp="1"/>
          </p:cNvSpPr>
          <p:nvPr>
            <p:ph type="title"/>
          </p:nvPr>
        </p:nvSpPr>
        <p:spPr>
          <a:xfrm>
            <a:off x="838200" y="500062"/>
            <a:ext cx="10515600" cy="1325563"/>
          </a:xfrm>
        </p:spPr>
        <p:txBody>
          <a:bodyPr>
            <a:normAutofit/>
          </a:bodyPr>
          <a:lstStyle/>
          <a:p>
            <a:r>
              <a:rPr lang="en-GB" sz="4000" dirty="0"/>
              <a:t>Targeted Projects</a:t>
            </a:r>
            <a:br>
              <a:rPr lang="en-GB" sz="4000" dirty="0"/>
            </a:br>
            <a:r>
              <a:rPr lang="en-GB" sz="4000" dirty="0"/>
              <a:t>Know More and Choices</a:t>
            </a:r>
          </a:p>
        </p:txBody>
      </p:sp>
      <p:sp>
        <p:nvSpPr>
          <p:cNvPr id="3" name="Content Placeholder 2">
            <a:extLst>
              <a:ext uri="{FF2B5EF4-FFF2-40B4-BE49-F238E27FC236}">
                <a16:creationId xmlns:a16="http://schemas.microsoft.com/office/drawing/2014/main" id="{B1976B88-484E-45D3-AC0E-6AEF2969DA48}"/>
              </a:ext>
            </a:extLst>
          </p:cNvPr>
          <p:cNvSpPr>
            <a:spLocks noGrp="1"/>
          </p:cNvSpPr>
          <p:nvPr>
            <p:ph sz="half" idx="1"/>
          </p:nvPr>
        </p:nvSpPr>
        <p:spPr/>
        <p:txBody>
          <a:bodyPr/>
          <a:lstStyle/>
          <a:p>
            <a:r>
              <a:rPr lang="en-GB" b="0" i="0" u="none" strike="noStrike" dirty="0">
                <a:solidFill>
                  <a:srgbClr val="000000"/>
                </a:solidFill>
                <a:effectLst/>
                <a:latin typeface="Arial" panose="020B0604020202020204" pitchFamily="34" charset="0"/>
              </a:rPr>
              <a:t>Targeted projects for young people at risk</a:t>
            </a:r>
          </a:p>
          <a:p>
            <a:r>
              <a:rPr lang="en-GB" dirty="0">
                <a:solidFill>
                  <a:srgbClr val="000000"/>
                </a:solidFill>
                <a:latin typeface="Arial" panose="020B0604020202020204" pitchFamily="34" charset="0"/>
              </a:rPr>
              <a:t>Small group work</a:t>
            </a:r>
          </a:p>
          <a:p>
            <a:r>
              <a:rPr lang="en-GB" dirty="0">
                <a:solidFill>
                  <a:srgbClr val="000000"/>
                </a:solidFill>
                <a:latin typeface="Arial" panose="020B0604020202020204" pitchFamily="34" charset="0"/>
              </a:rPr>
              <a:t>8-10 weeks</a:t>
            </a:r>
          </a:p>
          <a:p>
            <a:r>
              <a:rPr lang="en-GB" dirty="0">
                <a:solidFill>
                  <a:srgbClr val="000000"/>
                </a:solidFill>
                <a:latin typeface="Arial" panose="020B0604020202020204" pitchFamily="34" charset="0"/>
              </a:rPr>
              <a:t>Creative activities embedded throughout</a:t>
            </a:r>
            <a:endParaRPr lang="en-GB" dirty="0"/>
          </a:p>
        </p:txBody>
      </p:sp>
      <p:pic>
        <p:nvPicPr>
          <p:cNvPr id="6" name="Picture 5" descr="Text&#10;&#10;Description automatically generated">
            <a:extLst>
              <a:ext uri="{FF2B5EF4-FFF2-40B4-BE49-F238E27FC236}">
                <a16:creationId xmlns:a16="http://schemas.microsoft.com/office/drawing/2014/main" id="{2E38C85A-800A-4A33-807B-6C7851121D91}"/>
              </a:ext>
            </a:extLst>
          </p:cNvPr>
          <p:cNvPicPr>
            <a:picLocks noChangeAspect="1"/>
          </p:cNvPicPr>
          <p:nvPr/>
        </p:nvPicPr>
        <p:blipFill>
          <a:blip r:embed="rId2"/>
          <a:stretch>
            <a:fillRect/>
          </a:stretch>
        </p:blipFill>
        <p:spPr>
          <a:xfrm>
            <a:off x="6157967" y="2227327"/>
            <a:ext cx="5366495" cy="3380992"/>
          </a:xfrm>
          <a:prstGeom prst="rect">
            <a:avLst/>
          </a:prstGeom>
        </p:spPr>
      </p:pic>
    </p:spTree>
    <p:extLst>
      <p:ext uri="{BB962C8B-B14F-4D97-AF65-F5344CB8AC3E}">
        <p14:creationId xmlns:p14="http://schemas.microsoft.com/office/powerpoint/2010/main" val="13072714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278AAC-AF74-4CA8-9708-73A69E2E9CFD}"/>
              </a:ext>
            </a:extLst>
          </p:cNvPr>
          <p:cNvSpPr txBox="1"/>
          <p:nvPr/>
        </p:nvSpPr>
        <p:spPr>
          <a:xfrm>
            <a:off x="4324350" y="1828800"/>
            <a:ext cx="3409950"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Can I do this group next year, very week? As it has helped me feel good about myself…</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Student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Choices Project</a:t>
            </a:r>
          </a:p>
        </p:txBody>
      </p:sp>
    </p:spTree>
    <p:extLst>
      <p:ext uri="{BB962C8B-B14F-4D97-AF65-F5344CB8AC3E}">
        <p14:creationId xmlns:p14="http://schemas.microsoft.com/office/powerpoint/2010/main" val="6446696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C9364-7F09-48D2-919B-973183344C35}"/>
              </a:ext>
            </a:extLst>
          </p:cNvPr>
          <p:cNvSpPr>
            <a:spLocks noGrp="1"/>
          </p:cNvSpPr>
          <p:nvPr>
            <p:ph type="title"/>
          </p:nvPr>
        </p:nvSpPr>
        <p:spPr/>
        <p:txBody>
          <a:bodyPr/>
          <a:lstStyle/>
          <a:p>
            <a:r>
              <a:rPr lang="en-GB" dirty="0"/>
              <a:t>My Connections</a:t>
            </a:r>
          </a:p>
        </p:txBody>
      </p:sp>
      <p:sp>
        <p:nvSpPr>
          <p:cNvPr id="3" name="Content Placeholder 2">
            <a:extLst>
              <a:ext uri="{FF2B5EF4-FFF2-40B4-BE49-F238E27FC236}">
                <a16:creationId xmlns:a16="http://schemas.microsoft.com/office/drawing/2014/main" id="{5C6224C5-375F-479D-A619-BA9972CA5562}"/>
              </a:ext>
            </a:extLst>
          </p:cNvPr>
          <p:cNvSpPr>
            <a:spLocks noGrp="1"/>
          </p:cNvSpPr>
          <p:nvPr>
            <p:ph sz="half" idx="1"/>
          </p:nvPr>
        </p:nvSpPr>
        <p:spPr/>
        <p:txBody>
          <a:bodyPr/>
          <a:lstStyle/>
          <a:p>
            <a:r>
              <a:rPr lang="en-GB" b="0" i="0" u="none" strike="noStrike" dirty="0">
                <a:solidFill>
                  <a:srgbClr val="000000"/>
                </a:solidFill>
                <a:effectLst/>
                <a:latin typeface="Calibri" panose="020F0502020204030204" pitchFamily="34" charset="0"/>
                <a:cs typeface="Calibri" panose="020F0502020204030204" pitchFamily="34" charset="0"/>
              </a:rPr>
              <a:t>Toolkits and resources for professionals working with young people</a:t>
            </a:r>
          </a:p>
          <a:p>
            <a:r>
              <a:rPr lang="en-GB" dirty="0">
                <a:solidFill>
                  <a:srgbClr val="000000"/>
                </a:solidFill>
                <a:latin typeface="Calibri" panose="020F0502020204030204" pitchFamily="34" charset="0"/>
                <a:cs typeface="Calibri" panose="020F0502020204030204" pitchFamily="34" charset="0"/>
              </a:rPr>
              <a:t>Aimed at those using harmful behaviours in their own relationships</a:t>
            </a:r>
            <a:endParaRPr lang="en-GB" dirty="0">
              <a:latin typeface="Calibri" panose="020F0502020204030204" pitchFamily="34" charset="0"/>
              <a:cs typeface="Calibri" panose="020F0502020204030204" pitchFamily="34" charset="0"/>
            </a:endParaRPr>
          </a:p>
        </p:txBody>
      </p:sp>
      <p:pic>
        <p:nvPicPr>
          <p:cNvPr id="3076" name="Picture 4">
            <a:extLst>
              <a:ext uri="{FF2B5EF4-FFF2-40B4-BE49-F238E27FC236}">
                <a16:creationId xmlns:a16="http://schemas.microsoft.com/office/drawing/2014/main" id="{FC98368F-DA02-4C4E-BC7C-8F591A16EF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0013" y="847408"/>
            <a:ext cx="3925776" cy="112363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F5F71C8C-F8F4-4479-960E-8D97781094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2901" y="2172971"/>
            <a:ext cx="3143250" cy="2219325"/>
          </a:xfrm>
          <a:prstGeom prst="rect">
            <a:avLst/>
          </a:prstGeom>
          <a:noFill/>
          <a:ln>
            <a:solidFill>
              <a:srgbClr val="48C0B9"/>
            </a:solidFill>
          </a:ln>
          <a:extLst>
            <a:ext uri="{909E8E84-426E-40DD-AFC4-6F175D3DCCD1}">
              <a14:hiddenFill xmlns:a14="http://schemas.microsoft.com/office/drawing/2010/main">
                <a:solidFill>
                  <a:srgbClr val="FFFFFF"/>
                </a:solidFill>
              </a14:hiddenFill>
            </a:ext>
          </a:extLst>
        </p:spPr>
      </p:pic>
      <p:pic>
        <p:nvPicPr>
          <p:cNvPr id="6" name="Picture 5" descr="A close up of text on a whiteboard&#10;&#10;Description automatically generated">
            <a:extLst>
              <a:ext uri="{FF2B5EF4-FFF2-40B4-BE49-F238E27FC236}">
                <a16:creationId xmlns:a16="http://schemas.microsoft.com/office/drawing/2014/main" id="{B011911E-1BE6-443C-B0F9-2C6E57BBC266}"/>
              </a:ext>
            </a:extLst>
          </p:cNvPr>
          <p:cNvPicPr>
            <a:picLocks noChangeAspect="1"/>
          </p:cNvPicPr>
          <p:nvPr/>
        </p:nvPicPr>
        <p:blipFill>
          <a:blip r:embed="rId4"/>
          <a:stretch>
            <a:fillRect/>
          </a:stretch>
        </p:blipFill>
        <p:spPr>
          <a:xfrm>
            <a:off x="6380480" y="2656768"/>
            <a:ext cx="2259012" cy="2892179"/>
          </a:xfrm>
          <a:prstGeom prst="rect">
            <a:avLst/>
          </a:prstGeom>
          <a:ln>
            <a:solidFill>
              <a:srgbClr val="48C0B9"/>
            </a:solidFill>
          </a:ln>
        </p:spPr>
      </p:pic>
    </p:spTree>
    <p:extLst>
      <p:ext uri="{BB962C8B-B14F-4D97-AF65-F5344CB8AC3E}">
        <p14:creationId xmlns:p14="http://schemas.microsoft.com/office/powerpoint/2010/main" val="20615683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A close up of a map&#10;&#10;Description generated with very high confidence">
            <a:extLst>
              <a:ext uri="{FF2B5EF4-FFF2-40B4-BE49-F238E27FC236}">
                <a16:creationId xmlns:a16="http://schemas.microsoft.com/office/drawing/2014/main" id="{8C0D0DD1-5A39-46BD-804A-92C0A69AEEA1}"/>
              </a:ext>
            </a:extLst>
          </p:cNvPr>
          <p:cNvPicPr>
            <a:picLocks noChangeAspect="1"/>
          </p:cNvPicPr>
          <p:nvPr/>
        </p:nvPicPr>
        <p:blipFill>
          <a:blip r:embed="rId3"/>
          <a:stretch>
            <a:fillRect/>
          </a:stretch>
        </p:blipFill>
        <p:spPr>
          <a:xfrm>
            <a:off x="5210080" y="1592893"/>
            <a:ext cx="1547983" cy="2150907"/>
          </a:xfrm>
          <a:prstGeom prst="rect">
            <a:avLst/>
          </a:prstGeom>
        </p:spPr>
      </p:pic>
      <p:pic>
        <p:nvPicPr>
          <p:cNvPr id="4" name="Picture 5"/>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rot="20783594">
            <a:off x="2096210" y="1730740"/>
            <a:ext cx="1987842" cy="2808908"/>
          </a:xfrm>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34245">
            <a:off x="7969169" y="1669550"/>
            <a:ext cx="2244887" cy="298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1" y="3020013"/>
            <a:ext cx="1881095" cy="2679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0226" y="2971286"/>
            <a:ext cx="1964296" cy="2777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itle 2">
            <a:extLst>
              <a:ext uri="{FF2B5EF4-FFF2-40B4-BE49-F238E27FC236}">
                <a16:creationId xmlns:a16="http://schemas.microsoft.com/office/drawing/2014/main" id="{23339930-9334-44BE-AB50-43884676A5B7}"/>
              </a:ext>
            </a:extLst>
          </p:cNvPr>
          <p:cNvSpPr>
            <a:spLocks noGrp="1"/>
          </p:cNvSpPr>
          <p:nvPr>
            <p:ph type="title"/>
          </p:nvPr>
        </p:nvSpPr>
        <p:spPr>
          <a:xfrm>
            <a:off x="1115070" y="449893"/>
            <a:ext cx="8424863" cy="1143000"/>
          </a:xfrm>
        </p:spPr>
        <p:txBody>
          <a:bodyPr/>
          <a:lstStyle/>
          <a:p>
            <a:pPr>
              <a:defRPr/>
            </a:pPr>
            <a:r>
              <a:rPr lang="en-GB" sz="4000" dirty="0">
                <a:solidFill>
                  <a:srgbClr val="3C8C92"/>
                </a:solidFill>
                <a:latin typeface="Arial" panose="020B0604020202020204" pitchFamily="34" charset="0"/>
                <a:cs typeface="Arial" panose="020B0604020202020204" pitchFamily="34" charset="0"/>
              </a:rPr>
              <a:t>Equation Support Resources</a:t>
            </a:r>
            <a:br>
              <a:rPr lang="en-GB" sz="4000" dirty="0">
                <a:solidFill>
                  <a:srgbClr val="3C8C92"/>
                </a:solidFill>
                <a:latin typeface="Arial" panose="020B0604020202020204" pitchFamily="34" charset="0"/>
                <a:cs typeface="Arial" panose="020B0604020202020204" pitchFamily="34" charset="0"/>
              </a:rPr>
            </a:br>
            <a:r>
              <a:rPr lang="en-GB" sz="2400" dirty="0">
                <a:solidFill>
                  <a:srgbClr val="3C8C92"/>
                </a:solidFill>
                <a:latin typeface="Arial" panose="020B0604020202020204" pitchFamily="34" charset="0"/>
                <a:cs typeface="Arial" panose="020B0604020202020204" pitchFamily="34" charset="0"/>
              </a:rPr>
              <a:t>Order at </a:t>
            </a:r>
            <a:r>
              <a:rPr lang="en-GB" sz="2400" dirty="0">
                <a:solidFill>
                  <a:srgbClr val="3C8C92"/>
                </a:solidFill>
                <a:latin typeface="Arial" panose="020B0604020202020204" pitchFamily="34" charset="0"/>
                <a:cs typeface="Arial" panose="020B0604020202020204" pitchFamily="34" charset="0"/>
                <a:hlinkClick r:id="rId8"/>
              </a:rPr>
              <a:t>www.equation.org.uk</a:t>
            </a:r>
            <a:r>
              <a:rPr lang="en-GB" sz="2400" dirty="0">
                <a:solidFill>
                  <a:srgbClr val="3C8C92"/>
                </a:solidFill>
                <a:latin typeface="Arial" panose="020B0604020202020204" pitchFamily="34" charset="0"/>
                <a:cs typeface="Arial" panose="020B0604020202020204" pitchFamily="34" charset="0"/>
              </a:rPr>
              <a:t> </a:t>
            </a:r>
            <a:endParaRPr lang="en-GB" dirty="0">
              <a:solidFill>
                <a:srgbClr val="3C8C92"/>
              </a:solidFill>
            </a:endParaRPr>
          </a:p>
        </p:txBody>
      </p:sp>
    </p:spTree>
    <p:extLst>
      <p:ext uri="{BB962C8B-B14F-4D97-AF65-F5344CB8AC3E}">
        <p14:creationId xmlns:p14="http://schemas.microsoft.com/office/powerpoint/2010/main" val="32753029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56CC24-DF70-4378-958C-6145D49A6EDC}"/>
              </a:ext>
            </a:extLst>
          </p:cNvPr>
          <p:cNvSpPr txBox="1"/>
          <p:nvPr/>
        </p:nvSpPr>
        <p:spPr>
          <a:xfrm>
            <a:off x="4323862" y="2965938"/>
            <a:ext cx="383735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Questions?</a:t>
            </a:r>
          </a:p>
        </p:txBody>
      </p:sp>
    </p:spTree>
    <p:extLst>
      <p:ext uri="{BB962C8B-B14F-4D97-AF65-F5344CB8AC3E}">
        <p14:creationId xmlns:p14="http://schemas.microsoft.com/office/powerpoint/2010/main" val="3550980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7566" y="104503"/>
            <a:ext cx="11900263" cy="6596743"/>
          </a:xfrm>
          <a:prstGeom prst="rect">
            <a:avLst/>
          </a:prstGeom>
          <a:noFill/>
          <a:ln w="76200" cmpd="thickThin">
            <a:solidFill>
              <a:srgbClr val="F9B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4217" y="104503"/>
            <a:ext cx="81756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247502" y="2279656"/>
            <a:ext cx="9640389" cy="1938992"/>
          </a:xfrm>
          <a:prstGeom prst="rect">
            <a:avLst/>
          </a:prstGeom>
          <a:noFill/>
        </p:spPr>
        <p:txBody>
          <a:bodyPr wrap="square" rtlCol="0">
            <a:spAutoFit/>
          </a:bodyPr>
          <a:lstStyle/>
          <a:p>
            <a:pPr algn="ctr"/>
            <a:r>
              <a:rPr lang="en-GB" sz="6000" b="1" dirty="0" smtClean="0">
                <a:latin typeface="+mj-lt"/>
              </a:rPr>
              <a:t>Prevent – content restricted cannot be shared</a:t>
            </a:r>
            <a:endParaRPr lang="en-GB" sz="6000" b="1" dirty="0">
              <a:latin typeface="+mj-lt"/>
            </a:endParaRPr>
          </a:p>
        </p:txBody>
      </p:sp>
      <p:sp>
        <p:nvSpPr>
          <p:cNvPr id="6" name="Title 1"/>
          <p:cNvSpPr txBox="1">
            <a:spLocks/>
          </p:cNvSpPr>
          <p:nvPr/>
        </p:nvSpPr>
        <p:spPr>
          <a:xfrm>
            <a:off x="3397430" y="4218648"/>
            <a:ext cx="5340532" cy="70358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000" dirty="0" smtClean="0">
                <a:solidFill>
                  <a:srgbClr val="F9B232"/>
                </a:solidFill>
              </a:rPr>
              <a:t>Mark O’Donnell</a:t>
            </a:r>
            <a:endParaRPr lang="en-GB" sz="3000" dirty="0">
              <a:solidFill>
                <a:srgbClr val="F9B232"/>
              </a:solidFill>
            </a:endParaRPr>
          </a:p>
        </p:txBody>
      </p:sp>
    </p:spTree>
    <p:extLst>
      <p:ext uri="{BB962C8B-B14F-4D97-AF65-F5344CB8AC3E}">
        <p14:creationId xmlns:p14="http://schemas.microsoft.com/office/powerpoint/2010/main" val="349156671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9DD23-DDA7-447E-AE6B-A84123C34090}"/>
              </a:ext>
            </a:extLst>
          </p:cNvPr>
          <p:cNvSpPr>
            <a:spLocks noGrp="1"/>
          </p:cNvSpPr>
          <p:nvPr>
            <p:ph type="title"/>
          </p:nvPr>
        </p:nvSpPr>
        <p:spPr/>
        <p:txBody>
          <a:bodyPr/>
          <a:lstStyle/>
          <a:p>
            <a:r>
              <a:rPr lang="en-GB" dirty="0">
                <a:solidFill>
                  <a:srgbClr val="002060"/>
                </a:solidFill>
                <a:latin typeface="Arial" panose="020B0604020202020204" pitchFamily="34" charset="0"/>
                <a:cs typeface="Arial" panose="020B0604020202020204" pitchFamily="34" charset="0"/>
              </a:rPr>
              <a:t>Equation.org.uk </a:t>
            </a:r>
          </a:p>
        </p:txBody>
      </p:sp>
      <p:pic>
        <p:nvPicPr>
          <p:cNvPr id="5" name="Content Placeholder 4" descr="A close up of a device&#10;&#10;Description automatically generated">
            <a:extLst>
              <a:ext uri="{FF2B5EF4-FFF2-40B4-BE49-F238E27FC236}">
                <a16:creationId xmlns:a16="http://schemas.microsoft.com/office/drawing/2014/main" id="{7E2E8675-190C-417C-963E-D18459E37393}"/>
              </a:ext>
            </a:extLst>
          </p:cNvPr>
          <p:cNvPicPr>
            <a:picLocks noGrp="1" noChangeAspect="1"/>
          </p:cNvPicPr>
          <p:nvPr>
            <p:ph idx="1"/>
          </p:nvPr>
        </p:nvPicPr>
        <p:blipFill>
          <a:blip r:embed="rId2"/>
          <a:stretch>
            <a:fillRect/>
          </a:stretch>
        </p:blipFill>
        <p:spPr>
          <a:xfrm>
            <a:off x="1783378" y="1535877"/>
            <a:ext cx="7579697" cy="3786245"/>
          </a:xfrm>
        </p:spPr>
      </p:pic>
    </p:spTree>
    <p:extLst>
      <p:ext uri="{BB962C8B-B14F-4D97-AF65-F5344CB8AC3E}">
        <p14:creationId xmlns:p14="http://schemas.microsoft.com/office/powerpoint/2010/main" val="1708500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40065-582F-4056-8DA8-7807263DA4CD}"/>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B96EB120-7B15-45EB-89E3-9C3102E58B8D}"/>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FA24FD1C-2985-46DA-BD68-D370A4B80664}"/>
              </a:ext>
            </a:extLst>
          </p:cNvPr>
          <p:cNvPicPr>
            <a:picLocks noChangeAspect="1"/>
          </p:cNvPicPr>
          <p:nvPr/>
        </p:nvPicPr>
        <p:blipFill>
          <a:blip r:embed="rId2"/>
          <a:stretch>
            <a:fillRect/>
          </a:stretch>
        </p:blipFill>
        <p:spPr>
          <a:xfrm>
            <a:off x="619760" y="686139"/>
            <a:ext cx="10190480" cy="5731435"/>
          </a:xfrm>
          <a:prstGeom prst="rect">
            <a:avLst/>
          </a:prstGeom>
        </p:spPr>
      </p:pic>
    </p:spTree>
    <p:extLst>
      <p:ext uri="{BB962C8B-B14F-4D97-AF65-F5344CB8AC3E}">
        <p14:creationId xmlns:p14="http://schemas.microsoft.com/office/powerpoint/2010/main" val="42364222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7566" y="104503"/>
            <a:ext cx="11900263" cy="6596743"/>
          </a:xfrm>
          <a:prstGeom prst="rect">
            <a:avLst/>
          </a:prstGeom>
          <a:noFill/>
          <a:ln w="76200" cmpd="thickThin">
            <a:solidFill>
              <a:srgbClr val="F9B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4217" y="104503"/>
            <a:ext cx="81756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802673" y="611154"/>
            <a:ext cx="9619759" cy="861774"/>
          </a:xfrm>
          <a:prstGeom prst="rect">
            <a:avLst/>
          </a:prstGeom>
          <a:noFill/>
        </p:spPr>
        <p:txBody>
          <a:bodyPr wrap="square" rtlCol="0">
            <a:spAutoFit/>
          </a:bodyPr>
          <a:lstStyle/>
          <a:p>
            <a:r>
              <a:rPr lang="en-GB" sz="2500" dirty="0" smtClean="0">
                <a:latin typeface="+mj-lt"/>
              </a:rPr>
              <a:t>Please note the national and local updates, listed below, will be sent via email in a separate PowerPoint week beginning May 31</a:t>
            </a:r>
            <a:r>
              <a:rPr lang="en-GB" sz="2500" baseline="30000" dirty="0" smtClean="0">
                <a:latin typeface="+mj-lt"/>
              </a:rPr>
              <a:t>st</a:t>
            </a:r>
            <a:r>
              <a:rPr lang="en-GB" sz="2500" dirty="0">
                <a:latin typeface="+mj-lt"/>
              </a:rPr>
              <a:t>.</a:t>
            </a:r>
            <a:endParaRPr lang="en-GB" sz="2500" dirty="0" smtClean="0">
              <a:latin typeface="+mj-lt"/>
            </a:endParaRPr>
          </a:p>
        </p:txBody>
      </p:sp>
      <p:sp>
        <p:nvSpPr>
          <p:cNvPr id="8" name="TextBox 7"/>
          <p:cNvSpPr txBox="1"/>
          <p:nvPr/>
        </p:nvSpPr>
        <p:spPr>
          <a:xfrm>
            <a:off x="1802673" y="2101928"/>
            <a:ext cx="4751554" cy="1323439"/>
          </a:xfrm>
          <a:prstGeom prst="rect">
            <a:avLst/>
          </a:prstGeom>
          <a:noFill/>
        </p:spPr>
        <p:txBody>
          <a:bodyPr wrap="square" rtlCol="0">
            <a:spAutoFit/>
          </a:bodyPr>
          <a:lstStyle/>
          <a:p>
            <a:r>
              <a:rPr lang="en-GB" sz="2000" b="1" dirty="0">
                <a:latin typeface="+mj-lt"/>
              </a:rPr>
              <a:t>National Updates:</a:t>
            </a:r>
            <a:endParaRPr lang="en-GB" sz="2000" dirty="0">
              <a:latin typeface="+mj-lt"/>
            </a:endParaRPr>
          </a:p>
          <a:p>
            <a:pPr lvl="0"/>
            <a:r>
              <a:rPr lang="en-GB" sz="2000" dirty="0">
                <a:latin typeface="+mj-lt"/>
              </a:rPr>
              <a:t>Everyone’s Invited</a:t>
            </a:r>
          </a:p>
          <a:p>
            <a:pPr lvl="0"/>
            <a:r>
              <a:rPr lang="en-GB" sz="2000" dirty="0">
                <a:latin typeface="+mj-lt"/>
              </a:rPr>
              <a:t>National Panel – key learning </a:t>
            </a:r>
          </a:p>
          <a:p>
            <a:endParaRPr lang="en-GB" sz="2000" dirty="0">
              <a:latin typeface="+mj-lt"/>
            </a:endParaRPr>
          </a:p>
        </p:txBody>
      </p:sp>
      <p:sp>
        <p:nvSpPr>
          <p:cNvPr id="9" name="TextBox 8"/>
          <p:cNvSpPr txBox="1"/>
          <p:nvPr/>
        </p:nvSpPr>
        <p:spPr>
          <a:xfrm>
            <a:off x="5665038" y="2079435"/>
            <a:ext cx="5294699" cy="2554545"/>
          </a:xfrm>
          <a:prstGeom prst="rect">
            <a:avLst/>
          </a:prstGeom>
          <a:noFill/>
        </p:spPr>
        <p:txBody>
          <a:bodyPr wrap="square" rtlCol="0">
            <a:spAutoFit/>
          </a:bodyPr>
          <a:lstStyle/>
          <a:p>
            <a:r>
              <a:rPr lang="en-GB" sz="2000" b="1" dirty="0">
                <a:latin typeface="+mj-lt"/>
              </a:rPr>
              <a:t>Local Updates</a:t>
            </a:r>
            <a:r>
              <a:rPr lang="en-GB" sz="2000" dirty="0">
                <a:latin typeface="+mj-lt"/>
              </a:rPr>
              <a:t>: </a:t>
            </a:r>
          </a:p>
          <a:p>
            <a:pPr lvl="0"/>
            <a:r>
              <a:rPr lang="en-GB" sz="2000" dirty="0">
                <a:latin typeface="+mj-lt"/>
              </a:rPr>
              <a:t>Reducing Parental conflict </a:t>
            </a:r>
          </a:p>
          <a:p>
            <a:pPr lvl="0"/>
            <a:r>
              <a:rPr lang="en-GB" sz="2000" dirty="0">
                <a:latin typeface="+mj-lt"/>
              </a:rPr>
              <a:t>Way2Work Team </a:t>
            </a:r>
          </a:p>
          <a:p>
            <a:pPr lvl="0"/>
            <a:r>
              <a:rPr lang="en-GB" sz="2000" dirty="0">
                <a:latin typeface="+mj-lt"/>
              </a:rPr>
              <a:t>Domestic Abuse Bill &amp; Encompass </a:t>
            </a:r>
          </a:p>
          <a:p>
            <a:pPr lvl="0"/>
            <a:r>
              <a:rPr lang="en-GB" sz="2000" dirty="0">
                <a:latin typeface="+mj-lt"/>
              </a:rPr>
              <a:t>Safeguarding Partnership Priorities</a:t>
            </a:r>
          </a:p>
          <a:p>
            <a:pPr lvl="0"/>
            <a:r>
              <a:rPr lang="en-GB" sz="2000" dirty="0">
                <a:latin typeface="+mj-lt"/>
              </a:rPr>
              <a:t>Safeguarding Partnership Training Officer Update</a:t>
            </a:r>
          </a:p>
          <a:p>
            <a:pPr lvl="0"/>
            <a:r>
              <a:rPr lang="en-GB" sz="2000" dirty="0">
                <a:latin typeface="+mj-lt"/>
              </a:rPr>
              <a:t>CGL</a:t>
            </a:r>
          </a:p>
          <a:p>
            <a:pPr lvl="0"/>
            <a:r>
              <a:rPr lang="en-GB" sz="2000" dirty="0">
                <a:latin typeface="+mj-lt"/>
              </a:rPr>
              <a:t>Visiting Professionals Guidance</a:t>
            </a:r>
          </a:p>
        </p:txBody>
      </p:sp>
    </p:spTree>
    <p:extLst>
      <p:ext uri="{BB962C8B-B14F-4D97-AF65-F5344CB8AC3E}">
        <p14:creationId xmlns:p14="http://schemas.microsoft.com/office/powerpoint/2010/main" val="281992057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7566" y="104503"/>
            <a:ext cx="11900263" cy="6596743"/>
          </a:xfrm>
          <a:prstGeom prst="rect">
            <a:avLst/>
          </a:prstGeom>
          <a:noFill/>
          <a:ln w="76200" cmpd="thickThin">
            <a:solidFill>
              <a:srgbClr val="F9B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4217" y="104503"/>
            <a:ext cx="81756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247501" y="2619202"/>
            <a:ext cx="9640389" cy="553998"/>
          </a:xfrm>
          <a:prstGeom prst="rect">
            <a:avLst/>
          </a:prstGeom>
          <a:noFill/>
        </p:spPr>
        <p:txBody>
          <a:bodyPr wrap="square" rtlCol="0">
            <a:spAutoFit/>
          </a:bodyPr>
          <a:lstStyle/>
          <a:p>
            <a:pPr algn="ctr"/>
            <a:r>
              <a:rPr lang="en-GB" sz="3000" b="1" dirty="0" smtClean="0">
                <a:latin typeface="+mj-lt"/>
              </a:rPr>
              <a:t>Next DSL Network</a:t>
            </a:r>
            <a:endParaRPr lang="en-GB" sz="3000" b="1" dirty="0">
              <a:latin typeface="+mj-lt"/>
            </a:endParaRPr>
          </a:p>
        </p:txBody>
      </p:sp>
      <p:sp>
        <p:nvSpPr>
          <p:cNvPr id="6" name="Title 1"/>
          <p:cNvSpPr txBox="1">
            <a:spLocks/>
          </p:cNvSpPr>
          <p:nvPr/>
        </p:nvSpPr>
        <p:spPr>
          <a:xfrm>
            <a:off x="3397430" y="3051080"/>
            <a:ext cx="5340532" cy="70358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sz="3000" dirty="0">
              <a:solidFill>
                <a:srgbClr val="F9B232"/>
              </a:solidFill>
            </a:endParaRPr>
          </a:p>
        </p:txBody>
      </p:sp>
      <p:sp>
        <p:nvSpPr>
          <p:cNvPr id="7" name="Title 1"/>
          <p:cNvSpPr txBox="1">
            <a:spLocks/>
          </p:cNvSpPr>
          <p:nvPr/>
        </p:nvSpPr>
        <p:spPr>
          <a:xfrm>
            <a:off x="2552154" y="3295319"/>
            <a:ext cx="7031084" cy="70358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smtClean="0">
                <a:solidFill>
                  <a:srgbClr val="F9B232"/>
                </a:solidFill>
              </a:rPr>
              <a:t>13</a:t>
            </a:r>
            <a:r>
              <a:rPr lang="en-GB" baseline="30000" dirty="0" smtClean="0">
                <a:solidFill>
                  <a:srgbClr val="F9B232"/>
                </a:solidFill>
              </a:rPr>
              <a:t>th</a:t>
            </a:r>
            <a:r>
              <a:rPr lang="en-GB" dirty="0" smtClean="0">
                <a:solidFill>
                  <a:srgbClr val="F9B232"/>
                </a:solidFill>
              </a:rPr>
              <a:t> October 2021</a:t>
            </a:r>
            <a:endParaRPr lang="en-GB" dirty="0">
              <a:solidFill>
                <a:srgbClr val="F9B232"/>
              </a:solidFill>
            </a:endParaRPr>
          </a:p>
        </p:txBody>
      </p:sp>
    </p:spTree>
    <p:extLst>
      <p:ext uri="{BB962C8B-B14F-4D97-AF65-F5344CB8AC3E}">
        <p14:creationId xmlns:p14="http://schemas.microsoft.com/office/powerpoint/2010/main" val="398556664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2" name="Picture 8" descr="Celebrating the power of these two words: Thank you - The San Diego  Union-Tribune"/>
          <p:cNvPicPr>
            <a:picLocks noChangeAspect="1" noChangeArrowheads="1"/>
          </p:cNvPicPr>
          <p:nvPr/>
        </p:nvPicPr>
        <p:blipFill rotWithShape="1">
          <a:blip r:embed="rId2">
            <a:extLst>
              <a:ext uri="{28A0092B-C50C-407E-A947-70E740481C1C}">
                <a14:useLocalDpi xmlns:a14="http://schemas.microsoft.com/office/drawing/2010/main" val="0"/>
              </a:ext>
            </a:extLst>
          </a:blip>
          <a:srcRect t="15851"/>
          <a:stretch/>
        </p:blipFill>
        <p:spPr bwMode="auto">
          <a:xfrm>
            <a:off x="0" y="0"/>
            <a:ext cx="12174084" cy="683187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7566" y="104503"/>
            <a:ext cx="11900263" cy="6596743"/>
          </a:xfrm>
          <a:prstGeom prst="rect">
            <a:avLst/>
          </a:prstGeom>
          <a:noFill/>
          <a:ln w="76200" cmpd="thickThin">
            <a:solidFill>
              <a:srgbClr val="F9B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4217" y="104503"/>
            <a:ext cx="81756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20123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7566" y="104503"/>
            <a:ext cx="11900263" cy="6596743"/>
          </a:xfrm>
          <a:prstGeom prst="rect">
            <a:avLst/>
          </a:prstGeom>
          <a:noFill/>
          <a:ln w="76200" cmpd="thickThin">
            <a:solidFill>
              <a:srgbClr val="F9B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4217" y="104503"/>
            <a:ext cx="81756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247502" y="2279656"/>
            <a:ext cx="9640389" cy="1015663"/>
          </a:xfrm>
          <a:prstGeom prst="rect">
            <a:avLst/>
          </a:prstGeom>
          <a:noFill/>
        </p:spPr>
        <p:txBody>
          <a:bodyPr wrap="square" rtlCol="0">
            <a:spAutoFit/>
          </a:bodyPr>
          <a:lstStyle/>
          <a:p>
            <a:pPr algn="ctr"/>
            <a:r>
              <a:rPr lang="en-GB" sz="6000" b="1" dirty="0" smtClean="0">
                <a:latin typeface="+mj-lt"/>
              </a:rPr>
              <a:t>Local Updates</a:t>
            </a:r>
            <a:endParaRPr lang="en-GB" sz="6000" b="1" dirty="0">
              <a:latin typeface="+mj-lt"/>
            </a:endParaRPr>
          </a:p>
        </p:txBody>
      </p:sp>
      <p:sp>
        <p:nvSpPr>
          <p:cNvPr id="6" name="Title 1"/>
          <p:cNvSpPr txBox="1">
            <a:spLocks/>
          </p:cNvSpPr>
          <p:nvPr/>
        </p:nvSpPr>
        <p:spPr>
          <a:xfrm>
            <a:off x="3397430" y="3051080"/>
            <a:ext cx="5340532" cy="70358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sz="3000" dirty="0">
              <a:solidFill>
                <a:srgbClr val="F9B232"/>
              </a:solidFill>
            </a:endParaRPr>
          </a:p>
        </p:txBody>
      </p:sp>
    </p:spTree>
    <p:extLst>
      <p:ext uri="{BB962C8B-B14F-4D97-AF65-F5344CB8AC3E}">
        <p14:creationId xmlns:p14="http://schemas.microsoft.com/office/powerpoint/2010/main" val="14908026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7566" y="104503"/>
            <a:ext cx="11900263" cy="6596743"/>
          </a:xfrm>
          <a:prstGeom prst="rect">
            <a:avLst/>
          </a:prstGeom>
          <a:noFill/>
          <a:ln w="76200" cmpd="thickThin">
            <a:solidFill>
              <a:srgbClr val="F9B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4217" y="104503"/>
            <a:ext cx="81756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247502" y="2279656"/>
            <a:ext cx="9640389" cy="1015663"/>
          </a:xfrm>
          <a:prstGeom prst="rect">
            <a:avLst/>
          </a:prstGeom>
          <a:noFill/>
        </p:spPr>
        <p:txBody>
          <a:bodyPr wrap="square" rtlCol="0">
            <a:spAutoFit/>
          </a:bodyPr>
          <a:lstStyle/>
          <a:p>
            <a:pPr algn="ctr"/>
            <a:r>
              <a:rPr lang="en-GB" sz="6000" b="1" dirty="0" smtClean="0">
                <a:latin typeface="+mj-lt"/>
              </a:rPr>
              <a:t>Family Support Pathway</a:t>
            </a:r>
            <a:endParaRPr lang="en-GB" sz="6000" b="1" dirty="0">
              <a:latin typeface="+mj-lt"/>
            </a:endParaRPr>
          </a:p>
        </p:txBody>
      </p:sp>
      <p:sp>
        <p:nvSpPr>
          <p:cNvPr id="6" name="Title 1"/>
          <p:cNvSpPr txBox="1">
            <a:spLocks/>
          </p:cNvSpPr>
          <p:nvPr/>
        </p:nvSpPr>
        <p:spPr>
          <a:xfrm>
            <a:off x="3397430" y="3051080"/>
            <a:ext cx="5340532" cy="70358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000" dirty="0" smtClean="0">
                <a:solidFill>
                  <a:srgbClr val="F9B232"/>
                </a:solidFill>
              </a:rPr>
              <a:t>Sara-Jane Brighouse</a:t>
            </a:r>
            <a:endParaRPr lang="en-GB" sz="3000" dirty="0">
              <a:solidFill>
                <a:srgbClr val="F9B232"/>
              </a:solidFill>
            </a:endParaRPr>
          </a:p>
        </p:txBody>
      </p:sp>
    </p:spTree>
    <p:extLst>
      <p:ext uri="{BB962C8B-B14F-4D97-AF65-F5344CB8AC3E}">
        <p14:creationId xmlns:p14="http://schemas.microsoft.com/office/powerpoint/2010/main" val="19524146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a:xfrm>
            <a:off x="2279651" y="457201"/>
            <a:ext cx="7993063" cy="4195763"/>
          </a:xfrm>
        </p:spPr>
        <p:txBody>
          <a:bodyPr/>
          <a:lstStyle/>
          <a:p>
            <a:pPr eaLnBrk="1" hangingPunct="1"/>
            <a:r>
              <a:rPr lang="en-US" altLang="en-US" sz="2800"/>
              <a:t>Nottingham City </a:t>
            </a:r>
            <a:br>
              <a:rPr lang="en-US" altLang="en-US" sz="2800"/>
            </a:br>
            <a:r>
              <a:rPr lang="en-US" altLang="en-US" sz="2800"/>
              <a:t>Safeguarding Children Partnership </a:t>
            </a:r>
            <a:br>
              <a:rPr lang="en-US" altLang="en-US" sz="2800"/>
            </a:br>
            <a:r>
              <a:rPr lang="en-US" altLang="en-US" sz="2800"/>
              <a:t/>
            </a:r>
            <a:br>
              <a:rPr lang="en-US" altLang="en-US" sz="2800"/>
            </a:br>
            <a:r>
              <a:rPr lang="en-US" altLang="en-US" sz="4000"/>
              <a:t>Designated Safeguarding Leads Network </a:t>
            </a:r>
            <a:br>
              <a:rPr lang="en-US" altLang="en-US" sz="4000"/>
            </a:br>
            <a:r>
              <a:rPr lang="en-US" altLang="en-US" sz="4000"/>
              <a:t/>
            </a:r>
            <a:br>
              <a:rPr lang="en-US" altLang="en-US" sz="4000"/>
            </a:br>
            <a:r>
              <a:rPr lang="en-US" altLang="en-US" smtClean="0"/>
              <a:t>Family Support Pathway </a:t>
            </a:r>
            <a:br>
              <a:rPr lang="en-US" altLang="en-US" smtClean="0"/>
            </a:br>
            <a:endParaRPr lang="en-US" altLang="en-US" smtClean="0"/>
          </a:p>
        </p:txBody>
      </p:sp>
      <p:sp>
        <p:nvSpPr>
          <p:cNvPr id="3075" name="Rectangle 5"/>
          <p:cNvSpPr>
            <a:spLocks noGrp="1" noChangeArrowheads="1"/>
          </p:cNvSpPr>
          <p:nvPr>
            <p:ph type="subTitle" idx="1"/>
          </p:nvPr>
        </p:nvSpPr>
        <p:spPr>
          <a:xfrm>
            <a:off x="2279651" y="5157789"/>
            <a:ext cx="7777163" cy="1366837"/>
          </a:xfrm>
        </p:spPr>
        <p:txBody>
          <a:bodyPr/>
          <a:lstStyle/>
          <a:p>
            <a:pPr eaLnBrk="1" hangingPunct="1"/>
            <a:endParaRPr lang="en-US" altLang="en-US" smtClean="0"/>
          </a:p>
          <a:p>
            <a:pPr eaLnBrk="1" hangingPunct="1"/>
            <a:r>
              <a:rPr lang="en-US" altLang="en-US" sz="2400"/>
              <a:t>Sara-Jane Brighouse, Project Manager </a:t>
            </a:r>
          </a:p>
          <a:p>
            <a:pPr eaLnBrk="1" hangingPunct="1"/>
            <a:r>
              <a:rPr lang="en-US" altLang="en-US" sz="2400"/>
              <a:t>Suzanne Scrivens, Business Change Manager </a:t>
            </a:r>
          </a:p>
          <a:p>
            <a:pPr eaLnBrk="1" hangingPunct="1"/>
            <a:r>
              <a:rPr lang="en-US" altLang="en-US" sz="2400"/>
              <a:t>Children’s Integrated Services</a:t>
            </a:r>
          </a:p>
        </p:txBody>
      </p:sp>
      <p:pic>
        <p:nvPicPr>
          <p:cNvPr id="307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9901" y="457201"/>
            <a:ext cx="517525"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287512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nternal Presentation template - v2">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508</TotalTime>
  <Words>3945</Words>
  <Application>Microsoft Office PowerPoint</Application>
  <PresentationFormat>Widescreen</PresentationFormat>
  <Paragraphs>471</Paragraphs>
  <Slides>64</Slides>
  <Notes>17</Notes>
  <HiddenSlides>0</HiddenSlides>
  <MMClips>1</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64</vt:i4>
      </vt:variant>
    </vt:vector>
  </HeadingPairs>
  <TitlesOfParts>
    <vt:vector size="85" baseType="lpstr">
      <vt:lpstr>Arial</vt:lpstr>
      <vt:lpstr>Baghdad</vt:lpstr>
      <vt:lpstr>Bodoni Ornaments</vt:lpstr>
      <vt:lpstr>Calibri</vt:lpstr>
      <vt:lpstr>Calibri Light</vt:lpstr>
      <vt:lpstr>Helvetica</vt:lpstr>
      <vt:lpstr>Helvetica Neue Light</vt:lpstr>
      <vt:lpstr>nta</vt:lpstr>
      <vt:lpstr>Roboto</vt:lpstr>
      <vt:lpstr>Segoe UI Light</vt:lpstr>
      <vt:lpstr>Symbol</vt:lpstr>
      <vt:lpstr>Times</vt:lpstr>
      <vt:lpstr>Times New Roman</vt:lpstr>
      <vt:lpstr>Webdings</vt:lpstr>
      <vt:lpstr>Wingdings</vt:lpstr>
      <vt:lpstr>ヒラギノ角ゴ Pro W3</vt:lpstr>
      <vt:lpstr>Office Theme</vt:lpstr>
      <vt:lpstr>1_Office Theme</vt:lpstr>
      <vt:lpstr>Internal Presentation template - v2</vt:lpstr>
      <vt:lpstr>Blank Presentation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Nottingham City  Safeguarding Children Partnership   Designated Safeguarding Leads Network   Family Support Pathway  </vt:lpstr>
      <vt:lpstr>Family Support Pathway (FSP)</vt:lpstr>
      <vt:lpstr>Background - Family Support Pathway</vt:lpstr>
      <vt:lpstr>PowerPoint Presentation</vt:lpstr>
      <vt:lpstr>PowerPoint Presentation</vt:lpstr>
      <vt:lpstr>Priorities </vt:lpstr>
      <vt:lpstr>Next steps</vt:lpstr>
      <vt:lpstr>What we want to know from a schools perspective? </vt:lpstr>
      <vt:lpstr>We are consulting with colleagues in: </vt:lpstr>
      <vt:lpstr>If you’re interested in being involved with the refresh of Family Support Pathway, please contact: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Domestic Abuse Act April 2021</vt:lpstr>
      <vt:lpstr>.</vt:lpstr>
      <vt:lpstr>Nottingham City Council Domestic Abuse Toolkit for Practitioners This will be sent out with the minutes from this DSL meeting  </vt:lpstr>
      <vt:lpstr>PowerPoint Presentation</vt:lpstr>
      <vt:lpstr>Reducing Parental Conflict Programme  Training update  Paul Martin Operational Lead RPC Nottingham City Council paul.martin@nottinghamcity.gov.uk Mobile 07530 276382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Equation  Children and Young People</vt:lpstr>
      <vt:lpstr>PowerPoint Presentation</vt:lpstr>
      <vt:lpstr>The Great Project</vt:lpstr>
      <vt:lpstr>PowerPoint Presentation</vt:lpstr>
      <vt:lpstr>Equate</vt:lpstr>
      <vt:lpstr>Teacher twilight training: </vt:lpstr>
      <vt:lpstr>Twilight Outcomes…</vt:lpstr>
      <vt:lpstr>PowerPoint Presentation</vt:lpstr>
      <vt:lpstr>Targeted Projects Know More and Choices</vt:lpstr>
      <vt:lpstr>PowerPoint Presentation</vt:lpstr>
      <vt:lpstr>My Connections</vt:lpstr>
      <vt:lpstr>Equation Support Resources Order at www.equation.org.uk </vt:lpstr>
      <vt:lpstr>PowerPoint Presentation</vt:lpstr>
      <vt:lpstr>Equation.org.uk </vt:lpstr>
      <vt:lpstr>PowerPoint Presentation</vt:lpstr>
      <vt:lpstr>PowerPoint Presentation</vt:lpstr>
      <vt:lpstr>PowerPoint Presentation</vt:lpstr>
      <vt:lpstr>PowerPoint Presentation</vt:lpstr>
    </vt:vector>
  </TitlesOfParts>
  <Company>Nottingham City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We will go live at 9.30am</dc:title>
  <dc:creator>Rhiannon Matravers</dc:creator>
  <cp:lastModifiedBy>Peter McConnochie</cp:lastModifiedBy>
  <cp:revision>19</cp:revision>
  <dcterms:created xsi:type="dcterms:W3CDTF">2021-05-21T13:31:54Z</dcterms:created>
  <dcterms:modified xsi:type="dcterms:W3CDTF">2021-06-07T11:26:53Z</dcterms:modified>
</cp:coreProperties>
</file>