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9" r:id="rId3"/>
    <p:sldId id="257" r:id="rId4"/>
    <p:sldId id="258" r:id="rId5"/>
    <p:sldId id="259" r:id="rId6"/>
    <p:sldId id="260" r:id="rId7"/>
    <p:sldId id="265" r:id="rId8"/>
    <p:sldId id="262" r:id="rId9"/>
    <p:sldId id="264" r:id="rId10"/>
    <p:sldId id="266" r:id="rId11"/>
    <p:sldId id="267" r:id="rId12"/>
    <p:sldId id="270" r:id="rId13"/>
    <p:sldId id="271" r:id="rId14"/>
    <p:sldId id="272" r:id="rId15"/>
    <p:sldId id="277" r:id="rId16"/>
    <p:sldId id="278" r:id="rId17"/>
    <p:sldId id="273" r:id="rId18"/>
    <p:sldId id="275" r:id="rId19"/>
    <p:sldId id="276" r:id="rId20"/>
    <p:sldId id="279"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9E016-BA1C-47A9-A41C-5B6BEF5321A9}" v="33" dt="2019-03-11T14:33:48.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6031" autoAdjust="0"/>
  </p:normalViewPr>
  <p:slideViewPr>
    <p:cSldViewPr snapToGrid="0">
      <p:cViewPr varScale="1">
        <p:scale>
          <a:sx n="60" d="100"/>
          <a:sy n="60" d="100"/>
        </p:scale>
        <p:origin x="138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Heysmond" userId="d7b9d64ad4e8dec0" providerId="LiveId" clId="{4D52D7DC-4152-47BD-B139-626B10BB740A}"/>
    <pc:docChg chg="custSel addSld delSld modSld">
      <pc:chgData name="Richard Heysmond" userId="d7b9d64ad4e8dec0" providerId="LiveId" clId="{4D52D7DC-4152-47BD-B139-626B10BB740A}" dt="2019-02-25T19:10:40.307" v="4"/>
      <pc:docMkLst>
        <pc:docMk/>
      </pc:docMkLst>
      <pc:sldChg chg="modAnim">
        <pc:chgData name="Richard Heysmond" userId="d7b9d64ad4e8dec0" providerId="LiveId" clId="{4D52D7DC-4152-47BD-B139-626B10BB740A}" dt="2019-02-13T13:01:34.344" v="2"/>
        <pc:sldMkLst>
          <pc:docMk/>
          <pc:sldMk cId="4090204612" sldId="267"/>
        </pc:sldMkLst>
      </pc:sldChg>
      <pc:sldChg chg="add del">
        <pc:chgData name="Richard Heysmond" userId="d7b9d64ad4e8dec0" providerId="LiveId" clId="{4D52D7DC-4152-47BD-B139-626B10BB740A}" dt="2019-02-25T19:10:40.307" v="4"/>
        <pc:sldMkLst>
          <pc:docMk/>
          <pc:sldMk cId="87974491" sldId="268"/>
        </pc:sldMkLst>
      </pc:sldChg>
    </pc:docChg>
  </pc:docChgLst>
  <pc:docChgLst>
    <pc:chgData name="Richard Heysmond" userId="d7b9d64ad4e8dec0" providerId="LiveId" clId="{31B9E016-BA1C-47A9-A41C-5B6BEF5321A9}"/>
    <pc:docChg chg="undo custSel modSld">
      <pc:chgData name="Richard Heysmond" userId="d7b9d64ad4e8dec0" providerId="LiveId" clId="{31B9E016-BA1C-47A9-A41C-5B6BEF5321A9}" dt="2019-03-11T14:34:38.357" v="6819" actId="20577"/>
      <pc:docMkLst>
        <pc:docMk/>
      </pc:docMkLst>
      <pc:sldChg chg="modSp">
        <pc:chgData name="Richard Heysmond" userId="d7b9d64ad4e8dec0" providerId="LiveId" clId="{31B9E016-BA1C-47A9-A41C-5B6BEF5321A9}" dt="2019-03-11T13:20:39.975" v="2858" actId="6549"/>
        <pc:sldMkLst>
          <pc:docMk/>
          <pc:sldMk cId="688423904" sldId="256"/>
        </pc:sldMkLst>
        <pc:spChg chg="mod">
          <ac:chgData name="Richard Heysmond" userId="d7b9d64ad4e8dec0" providerId="LiveId" clId="{31B9E016-BA1C-47A9-A41C-5B6BEF5321A9}" dt="2019-03-11T13:20:39.975" v="2858" actId="6549"/>
          <ac:spMkLst>
            <pc:docMk/>
            <pc:sldMk cId="688423904" sldId="256"/>
            <ac:spMk id="2" creationId="{00000000-0000-0000-0000-000000000000}"/>
          </ac:spMkLst>
        </pc:spChg>
      </pc:sldChg>
      <pc:sldChg chg="modNotesTx">
        <pc:chgData name="Richard Heysmond" userId="d7b9d64ad4e8dec0" providerId="LiveId" clId="{31B9E016-BA1C-47A9-A41C-5B6BEF5321A9}" dt="2019-03-11T13:21:28.347" v="2890" actId="20577"/>
        <pc:sldMkLst>
          <pc:docMk/>
          <pc:sldMk cId="2956558349" sldId="257"/>
        </pc:sldMkLst>
      </pc:sldChg>
      <pc:sldChg chg="modSp modAnim modNotesTx">
        <pc:chgData name="Richard Heysmond" userId="d7b9d64ad4e8dec0" providerId="LiveId" clId="{31B9E016-BA1C-47A9-A41C-5B6BEF5321A9}" dt="2019-03-11T13:16:44.150" v="2447" actId="6549"/>
        <pc:sldMkLst>
          <pc:docMk/>
          <pc:sldMk cId="2438718840" sldId="258"/>
        </pc:sldMkLst>
        <pc:spChg chg="mod">
          <ac:chgData name="Richard Heysmond" userId="d7b9d64ad4e8dec0" providerId="LiveId" clId="{31B9E016-BA1C-47A9-A41C-5B6BEF5321A9}" dt="2019-03-11T13:15:40.899" v="2352" actId="403"/>
          <ac:spMkLst>
            <pc:docMk/>
            <pc:sldMk cId="2438718840" sldId="258"/>
            <ac:spMk id="3" creationId="{00000000-0000-0000-0000-000000000000}"/>
          </ac:spMkLst>
        </pc:spChg>
      </pc:sldChg>
      <pc:sldChg chg="modNotesTx">
        <pc:chgData name="Richard Heysmond" userId="d7b9d64ad4e8dec0" providerId="LiveId" clId="{31B9E016-BA1C-47A9-A41C-5B6BEF5321A9}" dt="2019-03-11T14:25:19.170" v="6327" actId="20577"/>
        <pc:sldMkLst>
          <pc:docMk/>
          <pc:sldMk cId="1587763812" sldId="259"/>
        </pc:sldMkLst>
      </pc:sldChg>
      <pc:sldChg chg="modNotesTx">
        <pc:chgData name="Richard Heysmond" userId="d7b9d64ad4e8dec0" providerId="LiveId" clId="{31B9E016-BA1C-47A9-A41C-5B6BEF5321A9}" dt="2019-03-11T14:25:55.112" v="6341" actId="313"/>
        <pc:sldMkLst>
          <pc:docMk/>
          <pc:sldMk cId="954440585" sldId="260"/>
        </pc:sldMkLst>
      </pc:sldChg>
      <pc:sldChg chg="modNotesTx">
        <pc:chgData name="Richard Heysmond" userId="d7b9d64ad4e8dec0" providerId="LiveId" clId="{31B9E016-BA1C-47A9-A41C-5B6BEF5321A9}" dt="2019-03-11T14:28:21.606" v="6350" actId="313"/>
        <pc:sldMkLst>
          <pc:docMk/>
          <pc:sldMk cId="4111652463" sldId="262"/>
        </pc:sldMkLst>
      </pc:sldChg>
      <pc:sldChg chg="modNotesTx">
        <pc:chgData name="Richard Heysmond" userId="d7b9d64ad4e8dec0" providerId="LiveId" clId="{31B9E016-BA1C-47A9-A41C-5B6BEF5321A9}" dt="2019-03-11T14:31:39.832" v="6629" actId="20577"/>
        <pc:sldMkLst>
          <pc:docMk/>
          <pc:sldMk cId="794726192" sldId="264"/>
        </pc:sldMkLst>
      </pc:sldChg>
      <pc:sldChg chg="modNotesTx">
        <pc:chgData name="Richard Heysmond" userId="d7b9d64ad4e8dec0" providerId="LiveId" clId="{31B9E016-BA1C-47A9-A41C-5B6BEF5321A9}" dt="2019-03-11T14:26:42.626" v="6347" actId="6549"/>
        <pc:sldMkLst>
          <pc:docMk/>
          <pc:sldMk cId="3311311371" sldId="265"/>
        </pc:sldMkLst>
      </pc:sldChg>
      <pc:sldChg chg="modNotesTx">
        <pc:chgData name="Richard Heysmond" userId="d7b9d64ad4e8dec0" providerId="LiveId" clId="{31B9E016-BA1C-47A9-A41C-5B6BEF5321A9}" dt="2019-03-11T14:33:22.753" v="6771" actId="20577"/>
        <pc:sldMkLst>
          <pc:docMk/>
          <pc:sldMk cId="1350441069" sldId="266"/>
        </pc:sldMkLst>
      </pc:sldChg>
      <pc:sldChg chg="addSp delSp modSp delAnim modNotesTx">
        <pc:chgData name="Richard Heysmond" userId="d7b9d64ad4e8dec0" providerId="LiveId" clId="{31B9E016-BA1C-47A9-A41C-5B6BEF5321A9}" dt="2019-03-11T14:34:38.357" v="6819" actId="20577"/>
        <pc:sldMkLst>
          <pc:docMk/>
          <pc:sldMk cId="4090204612" sldId="267"/>
        </pc:sldMkLst>
        <pc:picChg chg="add mod">
          <ac:chgData name="Richard Heysmond" userId="d7b9d64ad4e8dec0" providerId="LiveId" clId="{31B9E016-BA1C-47A9-A41C-5B6BEF5321A9}" dt="2019-02-26T19:13:50.087" v="10" actId="14100"/>
          <ac:picMkLst>
            <pc:docMk/>
            <pc:sldMk cId="4090204612" sldId="267"/>
            <ac:picMk id="3" creationId="{C20ABE6D-8855-4129-952C-F22499A2A876}"/>
          </ac:picMkLst>
        </pc:picChg>
        <pc:picChg chg="del">
          <ac:chgData name="Richard Heysmond" userId="d7b9d64ad4e8dec0" providerId="LiveId" clId="{31B9E016-BA1C-47A9-A41C-5B6BEF5321A9}" dt="2019-02-26T19:12:52.248" v="0" actId="478"/>
          <ac:picMkLst>
            <pc:docMk/>
            <pc:sldMk cId="4090204612" sldId="267"/>
            <ac:picMk id="9" creationId="{0DE6A135-2A94-40B8-8D93-D7119BCF6059}"/>
          </ac:picMkLst>
        </pc:picChg>
      </pc:sldChg>
      <pc:sldChg chg="modNotesTx">
        <pc:chgData name="Richard Heysmond" userId="d7b9d64ad4e8dec0" providerId="LiveId" clId="{31B9E016-BA1C-47A9-A41C-5B6BEF5321A9}" dt="2019-03-11T14:24:04.506" v="6309" actId="6549"/>
        <pc:sldMkLst>
          <pc:docMk/>
          <pc:sldMk cId="87974491"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E38C7-9B78-4C8B-B7DB-9788DF144CBC}" type="datetimeFigureOut">
              <a:rPr lang="en-GB" smtClean="0"/>
              <a:t>09/10/2019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FC063-914D-4F7A-8F08-BF5F270A4A70}" type="slidenum">
              <a:rPr lang="en-GB" smtClean="0"/>
              <a:t>‹#›</a:t>
            </a:fld>
            <a:endParaRPr lang="en-GB"/>
          </a:p>
        </p:txBody>
      </p:sp>
    </p:spTree>
    <p:extLst>
      <p:ext uri="{BB962C8B-B14F-4D97-AF65-F5344CB8AC3E}">
        <p14:creationId xmlns:p14="http://schemas.microsoft.com/office/powerpoint/2010/main" val="51147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how much they think cybercrime costs the country each year.</a:t>
            </a:r>
          </a:p>
          <a:p>
            <a:r>
              <a:rPr lang="en-GB" dirty="0"/>
              <a:t>By show of hands, do they think it costs </a:t>
            </a:r>
            <a:r>
              <a:rPr lang="en-GB" dirty="0" smtClean="0"/>
              <a:t>e.g. 3 </a:t>
            </a:r>
            <a:r>
              <a:rPr lang="en-GB" dirty="0"/>
              <a:t>million, 8 million, 42 million, 7 </a:t>
            </a:r>
            <a:r>
              <a:rPr lang="en-GB" dirty="0" smtClean="0"/>
              <a:t>billion, </a:t>
            </a:r>
            <a:r>
              <a:rPr lang="en-GB" dirty="0"/>
              <a:t>15 </a:t>
            </a:r>
            <a:r>
              <a:rPr lang="en-GB" dirty="0" smtClean="0"/>
              <a:t>billion</a:t>
            </a:r>
            <a:r>
              <a:rPr lang="en-GB" baseline="0" dirty="0" smtClean="0"/>
              <a:t> . . .</a:t>
            </a:r>
            <a:r>
              <a:rPr lang="en-GB" dirty="0" smtClean="0"/>
              <a:t>.</a:t>
            </a:r>
            <a:endParaRPr lang="en-GB" dirty="0"/>
          </a:p>
          <a:p>
            <a:endParaRPr lang="en-GB" dirty="0"/>
          </a:p>
          <a:p>
            <a:r>
              <a:rPr lang="en-GB" b="1" dirty="0"/>
              <a:t>[CLICK MOUSE x 6 reading each bullet point as you </a:t>
            </a:r>
            <a:r>
              <a:rPr lang="en-GB" b="1" dirty="0" smtClean="0"/>
              <a:t>do]</a:t>
            </a:r>
          </a:p>
          <a:p>
            <a:endParaRPr lang="en-GB" b="1" dirty="0" smtClean="0"/>
          </a:p>
          <a:p>
            <a:r>
              <a:rPr lang="en-GB" b="1" dirty="0" smtClean="0"/>
              <a:t>NB: </a:t>
            </a:r>
            <a:r>
              <a:rPr lang="en-GB" b="0" dirty="0" smtClean="0"/>
              <a:t>You may need to explain that GDP is the market value of all the good and services produced by a country in 1 year.</a:t>
            </a:r>
          </a:p>
          <a:p>
            <a:endParaRPr lang="en-GB" b="0" dirty="0" smtClean="0"/>
          </a:p>
          <a:p>
            <a:r>
              <a:rPr lang="en-GB" b="1" dirty="0" smtClean="0"/>
              <a:t>NB: </a:t>
            </a:r>
            <a:r>
              <a:rPr lang="en-GB" b="0" dirty="0" smtClean="0"/>
              <a:t>You may wish</a:t>
            </a:r>
            <a:r>
              <a:rPr lang="en-GB" b="0" baseline="0" dirty="0" smtClean="0"/>
              <a:t> to edit the slide to show 2,739,726.3 depending on the age of the audience</a:t>
            </a:r>
            <a:endParaRPr lang="en-GB" b="0" dirty="0"/>
          </a:p>
        </p:txBody>
      </p:sp>
      <p:sp>
        <p:nvSpPr>
          <p:cNvPr id="4" name="Slide Number Placeholder 3"/>
          <p:cNvSpPr>
            <a:spLocks noGrp="1"/>
          </p:cNvSpPr>
          <p:nvPr>
            <p:ph type="sldNum" sz="quarter" idx="10"/>
          </p:nvPr>
        </p:nvSpPr>
        <p:spPr/>
        <p:txBody>
          <a:bodyPr/>
          <a:lstStyle/>
          <a:p>
            <a:fld id="{93F16FBB-F2BF-4F3E-A981-4CC6B9EB95BF}" type="slidenum">
              <a:rPr lang="en-GB" smtClean="0"/>
              <a:t>2</a:t>
            </a:fld>
            <a:endParaRPr lang="en-GB"/>
          </a:p>
        </p:txBody>
      </p:sp>
    </p:spTree>
    <p:extLst>
      <p:ext uri="{BB962C8B-B14F-4D97-AF65-F5344CB8AC3E}">
        <p14:creationId xmlns:p14="http://schemas.microsoft.com/office/powerpoint/2010/main" val="324655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Wait Whilst Video Loads</a:t>
            </a:r>
          </a:p>
          <a:p>
            <a:endParaRPr lang="en-GB" dirty="0"/>
          </a:p>
          <a:p>
            <a:r>
              <a:rPr lang="en-GB" dirty="0"/>
              <a:t>The video can be found here:  https://www.youtube.com/watch?v=PJ0KddbbxrE&amp;t=6s</a:t>
            </a:r>
          </a:p>
          <a:p>
            <a:endParaRPr lang="en-GB" dirty="0"/>
          </a:p>
          <a:p>
            <a:r>
              <a:rPr lang="en-GB" baseline="0" dirty="0"/>
              <a:t>The thing is, even the police want people to be interested in cyber security because of the job opportunities - and the salaries that come with them.</a:t>
            </a:r>
          </a:p>
          <a:p>
            <a:r>
              <a:rPr lang="en-GB" baseline="0" dirty="0"/>
              <a:t>We are crying out for specialist and we are also desperate to teach people how to protect themselves against cyber crime.</a:t>
            </a:r>
          </a:p>
          <a:p>
            <a:endParaRPr lang="en-GB" baseline="0" dirty="0"/>
          </a:p>
          <a:p>
            <a:r>
              <a:rPr lang="en-GB" baseline="0" dirty="0"/>
              <a:t>This however, is the subject of another Assembly.</a:t>
            </a:r>
          </a:p>
          <a:p>
            <a:endParaRPr lang="en-GB" baseline="0" dirty="0"/>
          </a:p>
          <a:p>
            <a:r>
              <a:rPr lang="en-GB" baseline="0" dirty="0"/>
              <a:t>Thank you for your time and patience.</a:t>
            </a:r>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11</a:t>
            </a:fld>
            <a:endParaRPr lang="en-GB"/>
          </a:p>
        </p:txBody>
      </p:sp>
    </p:spTree>
    <p:extLst>
      <p:ext uri="{BB962C8B-B14F-4D97-AF65-F5344CB8AC3E}">
        <p14:creationId xmlns:p14="http://schemas.microsoft.com/office/powerpoint/2010/main" val="112800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Key References : </a:t>
            </a:r>
            <a:r>
              <a:rPr lang="en-US" b="1"/>
              <a:t> </a:t>
            </a:r>
          </a:p>
          <a:p>
            <a:pPr lvl="1"/>
            <a:r>
              <a:rPr lang="en-US"/>
              <a:t>‘Business Continuity Management’ NORMIT &amp; Norfolk County Council Resilience Team (www.normit.org )</a:t>
            </a:r>
          </a:p>
          <a:p>
            <a:pPr lvl="1"/>
            <a:r>
              <a:rPr lang="en-US"/>
              <a:t>‘The Eleventh Hour CISSP’ Eric Conrad et all. 2016</a:t>
            </a:r>
          </a:p>
          <a:p>
            <a:pPr lvl="1"/>
            <a:r>
              <a:rPr lang="en-US"/>
              <a:t>‘Certified Information Systems Security Professional’ 8</a:t>
            </a:r>
            <a:r>
              <a:rPr lang="en-US" baseline="30000"/>
              <a:t>th</a:t>
            </a:r>
            <a:r>
              <a:rPr lang="en-US"/>
              <a:t> Edition. Mike Chapple, James Stewart, </a:t>
            </a:r>
            <a:r>
              <a:rPr lang="en-US" err="1"/>
              <a:t>Darril</a:t>
            </a:r>
            <a:r>
              <a:rPr lang="en-US"/>
              <a:t> Gibson. 2018</a:t>
            </a:r>
          </a:p>
          <a:p>
            <a:endParaRPr lang="en-GB"/>
          </a:p>
        </p:txBody>
      </p:sp>
      <p:sp>
        <p:nvSpPr>
          <p:cNvPr id="4" name="Slide Number Placeholder 3"/>
          <p:cNvSpPr>
            <a:spLocks noGrp="1"/>
          </p:cNvSpPr>
          <p:nvPr>
            <p:ph type="sldNum" sz="quarter" idx="5"/>
          </p:nvPr>
        </p:nvSpPr>
        <p:spPr/>
        <p:txBody>
          <a:bodyPr/>
          <a:lstStyle/>
          <a:p>
            <a:fld id="{AC4FC063-914D-4F7A-8F08-BF5F270A4A70}" type="slidenum">
              <a:rPr lang="en-GB" smtClean="0"/>
              <a:t>12</a:t>
            </a:fld>
            <a:endParaRPr lang="en-GB"/>
          </a:p>
        </p:txBody>
      </p:sp>
    </p:spTree>
    <p:extLst>
      <p:ext uri="{BB962C8B-B14F-4D97-AF65-F5344CB8AC3E}">
        <p14:creationId xmlns:p14="http://schemas.microsoft.com/office/powerpoint/2010/main" val="150586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We are offering a plethora of free services &amp; resources to both primary and secondary schools. </a:t>
            </a:r>
          </a:p>
          <a:p>
            <a:r>
              <a:rPr lang="en-GB" b="0" baseline="0" dirty="0" smtClean="0"/>
              <a:t>All of which, are available on our website, cyber4schools.net</a:t>
            </a:r>
            <a:endParaRPr lang="en-GB" b="0" dirty="0"/>
          </a:p>
        </p:txBody>
      </p:sp>
      <p:sp>
        <p:nvSpPr>
          <p:cNvPr id="4" name="Slide Number Placeholder 3"/>
          <p:cNvSpPr>
            <a:spLocks noGrp="1"/>
          </p:cNvSpPr>
          <p:nvPr>
            <p:ph type="sldNum" sz="quarter" idx="10"/>
          </p:nvPr>
        </p:nvSpPr>
        <p:spPr/>
        <p:txBody>
          <a:bodyPr/>
          <a:lstStyle/>
          <a:p>
            <a:fld id="{93F16FBB-F2BF-4F3E-A981-4CC6B9EB95BF}" type="slidenum">
              <a:rPr lang="en-GB" smtClean="0"/>
              <a:t>13</a:t>
            </a:fld>
            <a:endParaRPr lang="en-GB"/>
          </a:p>
        </p:txBody>
      </p:sp>
    </p:spTree>
    <p:extLst>
      <p:ext uri="{BB962C8B-B14F-4D97-AF65-F5344CB8AC3E}">
        <p14:creationId xmlns:p14="http://schemas.microsoft.com/office/powerpoint/2010/main" val="156159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example, we</a:t>
            </a:r>
            <a:r>
              <a:rPr lang="en-GB" baseline="0" dirty="0" smtClean="0"/>
              <a:t> have </a:t>
            </a:r>
            <a:r>
              <a:rPr lang="en-GB" dirty="0" smtClean="0"/>
              <a:t>any number of whole school, editable documents such as</a:t>
            </a:r>
            <a:endParaRPr lang="en-GB" baseline="0" dirty="0" smtClean="0"/>
          </a:p>
          <a:p>
            <a:pPr marL="171450" indent="-171450">
              <a:buFont typeface="Arial" panose="020B0604020202020204" pitchFamily="34" charset="0"/>
              <a:buChar char="•"/>
            </a:pPr>
            <a:r>
              <a:rPr lang="en-GB" baseline="0" dirty="0" smtClean="0"/>
              <a:t>IT security policy - if yours is looking rather old and dusty.</a:t>
            </a:r>
          </a:p>
          <a:p>
            <a:pPr marL="171450" indent="-171450">
              <a:buFont typeface="Arial" panose="020B0604020202020204" pitchFamily="34" charset="0"/>
              <a:buChar char="•"/>
            </a:pPr>
            <a:r>
              <a:rPr lang="en-GB" baseline="0" dirty="0" smtClean="0"/>
              <a:t>High end presentation that make you think carefully about what you’d if you suffered a complete loss of IT services . . We’ve spent a lot of time helping schools that have been hit ransomware, for example, and its much better to be ready for an incident then to deal with them retrospectively.</a:t>
            </a:r>
          </a:p>
        </p:txBody>
      </p:sp>
      <p:sp>
        <p:nvSpPr>
          <p:cNvPr id="4" name="Slide Number Placeholder 3"/>
          <p:cNvSpPr>
            <a:spLocks noGrp="1"/>
          </p:cNvSpPr>
          <p:nvPr>
            <p:ph type="sldNum" sz="quarter" idx="10"/>
          </p:nvPr>
        </p:nvSpPr>
        <p:spPr/>
        <p:txBody>
          <a:bodyPr/>
          <a:lstStyle/>
          <a:p>
            <a:fld id="{AC4FC063-914D-4F7A-8F08-BF5F270A4A70}" type="slidenum">
              <a:rPr lang="en-GB" smtClean="0"/>
              <a:t>14</a:t>
            </a:fld>
            <a:endParaRPr lang="en-GB"/>
          </a:p>
        </p:txBody>
      </p:sp>
    </p:spTree>
    <p:extLst>
      <p:ext uri="{BB962C8B-B14F-4D97-AF65-F5344CB8AC3E}">
        <p14:creationId xmlns:p14="http://schemas.microsoft.com/office/powerpoint/2010/main" val="69574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our</a:t>
            </a:r>
            <a:r>
              <a:rPr lang="en-GB" baseline="0" dirty="0" smtClean="0"/>
              <a:t> most popular services is staff training.</a:t>
            </a:r>
          </a:p>
          <a:p>
            <a:r>
              <a:rPr lang="en-GB" baseline="0" dirty="0" smtClean="0"/>
              <a:t>We can come into your schools and help staff to recognise common security threats, so that they can not only protect themselves, but also the school infrastructure.</a:t>
            </a:r>
          </a:p>
        </p:txBody>
      </p:sp>
      <p:sp>
        <p:nvSpPr>
          <p:cNvPr id="4" name="Slide Number Placeholder 3"/>
          <p:cNvSpPr>
            <a:spLocks noGrp="1"/>
          </p:cNvSpPr>
          <p:nvPr>
            <p:ph type="sldNum" sz="quarter" idx="10"/>
          </p:nvPr>
        </p:nvSpPr>
        <p:spPr/>
        <p:txBody>
          <a:bodyPr/>
          <a:lstStyle/>
          <a:p>
            <a:fld id="{AC4FC063-914D-4F7A-8F08-BF5F270A4A70}" type="slidenum">
              <a:rPr lang="en-GB" smtClean="0"/>
              <a:t>15</a:t>
            </a:fld>
            <a:endParaRPr lang="en-GB"/>
          </a:p>
        </p:txBody>
      </p:sp>
    </p:spTree>
    <p:extLst>
      <p:ext uri="{BB962C8B-B14F-4D97-AF65-F5344CB8AC3E}">
        <p14:creationId xmlns:p14="http://schemas.microsoft.com/office/powerpoint/2010/main" val="231311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happy to visit your school &amp; have a friendly chat with your network team about how the school approaches security. What policies ,</a:t>
            </a:r>
            <a:r>
              <a:rPr lang="en-GB" baseline="0" dirty="0" smtClean="0"/>
              <a:t> procedures and technical controls are in place, and how they might be strengthened.</a:t>
            </a:r>
          </a:p>
          <a:p>
            <a:endParaRPr lang="en-GB" baseline="0" dirty="0" smtClean="0"/>
          </a:p>
          <a:p>
            <a:r>
              <a:rPr lang="en-GB" baseline="0" dirty="0" smtClean="0"/>
              <a:t>These reviews are critical in demonstrating due care &amp; diligence and also the school’s commitment to protecting sensitive data.</a:t>
            </a:r>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16</a:t>
            </a:fld>
            <a:endParaRPr lang="en-GB"/>
          </a:p>
        </p:txBody>
      </p:sp>
    </p:spTree>
    <p:extLst>
      <p:ext uri="{BB962C8B-B14F-4D97-AF65-F5344CB8AC3E}">
        <p14:creationId xmlns:p14="http://schemas.microsoft.com/office/powerpoint/2010/main" val="354651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lesson materials</a:t>
            </a:r>
            <a:r>
              <a:rPr lang="en-GB" baseline="0" dirty="0" smtClean="0"/>
              <a:t> for teachers that integrate perfectly with Key Stage 2, 3 and 4 specifications</a:t>
            </a:r>
          </a:p>
          <a:p>
            <a:r>
              <a:rPr lang="en-GB" baseline="0" dirty="0" smtClean="0"/>
              <a:t>They include:</a:t>
            </a:r>
          </a:p>
          <a:p>
            <a:pPr marL="171450" indent="-171450">
              <a:buFont typeface="Arial" panose="020B0604020202020204" pitchFamily="34" charset="0"/>
              <a:buChar char="•"/>
            </a:pPr>
            <a:r>
              <a:rPr lang="en-GB" baseline="0" dirty="0" smtClean="0"/>
              <a:t>Cyber Ethics</a:t>
            </a:r>
          </a:p>
          <a:p>
            <a:pPr marL="171450" indent="-171450">
              <a:buFont typeface="Arial" panose="020B0604020202020204" pitchFamily="34" charset="0"/>
              <a:buChar char="•"/>
            </a:pPr>
            <a:r>
              <a:rPr lang="en-GB" baseline="0" dirty="0" smtClean="0"/>
              <a:t>Cyber Careers</a:t>
            </a:r>
          </a:p>
          <a:p>
            <a:pPr marL="171450" indent="-171450">
              <a:buFont typeface="Arial" panose="020B0604020202020204" pitchFamily="34" charset="0"/>
              <a:buChar char="•"/>
            </a:pPr>
            <a:r>
              <a:rPr lang="en-GB" baseline="0" dirty="0" smtClean="0"/>
              <a:t>Cyber Threats and Solutions in modern day society.</a:t>
            </a:r>
          </a:p>
          <a:p>
            <a:pPr marL="171450" indent="-171450">
              <a:buFont typeface="Arial" panose="020B0604020202020204" pitchFamily="34" charset="0"/>
              <a:buChar char="•"/>
            </a:pPr>
            <a:r>
              <a:rPr lang="en-GB" baseline="0" dirty="0" smtClean="0"/>
              <a:t>They even have programming tasks written in 3 different languages.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These resources include Lesson Objectives, Differentiated Activities and Speakers Notes written by yours truly.</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AC4FC063-914D-4F7A-8F08-BF5F270A4A70}" type="slidenum">
              <a:rPr lang="en-GB" smtClean="0"/>
              <a:t>17</a:t>
            </a:fld>
            <a:endParaRPr lang="en-GB"/>
          </a:p>
        </p:txBody>
      </p:sp>
    </p:spTree>
    <p:extLst>
      <p:ext uri="{BB962C8B-B14F-4D97-AF65-F5344CB8AC3E}">
        <p14:creationId xmlns:p14="http://schemas.microsoft.com/office/powerpoint/2010/main" val="147025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handouts on career opportunities for students.</a:t>
            </a:r>
          </a:p>
          <a:p>
            <a:endParaRPr lang="en-GB" dirty="0" smtClean="0"/>
          </a:p>
          <a:p>
            <a:r>
              <a:rPr lang="en-GB" dirty="0" smtClean="0"/>
              <a:t>For example, did you</a:t>
            </a:r>
            <a:r>
              <a:rPr lang="en-GB" baseline="0" dirty="0" smtClean="0"/>
              <a:t> know that </a:t>
            </a:r>
          </a:p>
          <a:p>
            <a:pPr marL="171450" indent="-171450">
              <a:buFont typeface="Arial" panose="020B0604020202020204" pitchFamily="34" charset="0"/>
              <a:buChar char="•"/>
            </a:pPr>
            <a:r>
              <a:rPr lang="en-GB" dirty="0" smtClean="0"/>
              <a:t>Secondary</a:t>
            </a:r>
            <a:r>
              <a:rPr lang="en-GB" baseline="0" dirty="0" smtClean="0"/>
              <a:t> schools are able to send students to free, residential ethical hacking courses. </a:t>
            </a:r>
          </a:p>
          <a:p>
            <a:pPr marL="171450" indent="-171450">
              <a:buFont typeface="Arial" panose="020B0604020202020204" pitchFamily="34" charset="0"/>
              <a:buChar char="•"/>
            </a:pPr>
            <a:r>
              <a:rPr lang="en-GB" baseline="0" dirty="0" smtClean="0"/>
              <a:t>Or that they are bursaries worth £18,500 / </a:t>
            </a:r>
            <a:r>
              <a:rPr lang="en-GB" baseline="0" dirty="0" err="1" smtClean="0"/>
              <a:t>yr</a:t>
            </a:r>
            <a:r>
              <a:rPr lang="en-GB" baseline="0" dirty="0" smtClean="0"/>
              <a:t> to study cyber security full time if you achieve 3 Cs at A Level?</a:t>
            </a:r>
          </a:p>
        </p:txBody>
      </p:sp>
      <p:sp>
        <p:nvSpPr>
          <p:cNvPr id="4" name="Slide Number Placeholder 3"/>
          <p:cNvSpPr>
            <a:spLocks noGrp="1"/>
          </p:cNvSpPr>
          <p:nvPr>
            <p:ph type="sldNum" sz="quarter" idx="10"/>
          </p:nvPr>
        </p:nvSpPr>
        <p:spPr/>
        <p:txBody>
          <a:bodyPr/>
          <a:lstStyle/>
          <a:p>
            <a:fld id="{AC4FC063-914D-4F7A-8F08-BF5F270A4A70}" type="slidenum">
              <a:rPr lang="en-GB" smtClean="0"/>
              <a:t>18</a:t>
            </a:fld>
            <a:endParaRPr lang="en-GB"/>
          </a:p>
        </p:txBody>
      </p:sp>
    </p:spTree>
    <p:extLst>
      <p:ext uri="{BB962C8B-B14F-4D97-AF65-F5344CB8AC3E}">
        <p14:creationId xmlns:p14="http://schemas.microsoft.com/office/powerpoint/2010/main" val="337922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website also has a number of cyber competitions,</a:t>
            </a:r>
            <a:r>
              <a:rPr lang="en-GB" baseline="0" dirty="0" smtClean="0"/>
              <a:t> with 3 different levels of challenge.</a:t>
            </a:r>
          </a:p>
          <a:p>
            <a:r>
              <a:rPr lang="en-GB" baseline="0" dirty="0" smtClean="0"/>
              <a:t>We have even added video tutorials to help students program an adventure – dungeons and dragons - style game in C#. </a:t>
            </a:r>
          </a:p>
          <a:p>
            <a:r>
              <a:rPr lang="en-GB" baseline="0" dirty="0" smtClean="0"/>
              <a:t>A great project for a coding club!</a:t>
            </a:r>
          </a:p>
          <a:p>
            <a:endParaRPr lang="en-GB" baseline="0" dirty="0" smtClean="0"/>
          </a:p>
        </p:txBody>
      </p:sp>
      <p:sp>
        <p:nvSpPr>
          <p:cNvPr id="4" name="Slide Number Placeholder 3"/>
          <p:cNvSpPr>
            <a:spLocks noGrp="1"/>
          </p:cNvSpPr>
          <p:nvPr>
            <p:ph type="sldNum" sz="quarter" idx="10"/>
          </p:nvPr>
        </p:nvSpPr>
        <p:spPr/>
        <p:txBody>
          <a:bodyPr/>
          <a:lstStyle/>
          <a:p>
            <a:fld id="{AC4FC063-914D-4F7A-8F08-BF5F270A4A70}" type="slidenum">
              <a:rPr lang="en-GB" smtClean="0"/>
              <a:t>19</a:t>
            </a:fld>
            <a:endParaRPr lang="en-GB"/>
          </a:p>
        </p:txBody>
      </p:sp>
    </p:spTree>
    <p:extLst>
      <p:ext uri="{BB962C8B-B14F-4D97-AF65-F5344CB8AC3E}">
        <p14:creationId xmlns:p14="http://schemas.microsoft.com/office/powerpoint/2010/main" val="1917251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we have materials that can be given to parents in order to help</a:t>
            </a:r>
            <a:r>
              <a:rPr lang="en-GB" baseline="0" dirty="0" smtClean="0"/>
              <a:t> them understand if their child is falling foul to the Computer Misuse Act and what sorts of things to keep an eye out for at home. </a:t>
            </a:r>
          </a:p>
          <a:p>
            <a:endParaRPr lang="en-GB" baseline="0" dirty="0" smtClean="0"/>
          </a:p>
          <a:p>
            <a:r>
              <a:rPr lang="en-GB" baseline="0" dirty="0" smtClean="0"/>
              <a:t>In our experience, many parents have absolutely no idea whatsoever what little Jimmy is doing upstairs on the computer.</a:t>
            </a:r>
          </a:p>
        </p:txBody>
      </p:sp>
      <p:sp>
        <p:nvSpPr>
          <p:cNvPr id="4" name="Slide Number Placeholder 3"/>
          <p:cNvSpPr>
            <a:spLocks noGrp="1"/>
          </p:cNvSpPr>
          <p:nvPr>
            <p:ph type="sldNum" sz="quarter" idx="10"/>
          </p:nvPr>
        </p:nvSpPr>
        <p:spPr/>
        <p:txBody>
          <a:bodyPr/>
          <a:lstStyle/>
          <a:p>
            <a:fld id="{AC4FC063-914D-4F7A-8F08-BF5F270A4A70}" type="slidenum">
              <a:rPr lang="en-GB" smtClean="0"/>
              <a:t>20</a:t>
            </a:fld>
            <a:endParaRPr lang="en-GB"/>
          </a:p>
        </p:txBody>
      </p:sp>
    </p:spTree>
    <p:extLst>
      <p:ext uri="{BB962C8B-B14F-4D97-AF65-F5344CB8AC3E}">
        <p14:creationId xmlns:p14="http://schemas.microsoft.com/office/powerpoint/2010/main" val="196703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Cybercrime is covered by an important piece of legislation called the Computer Misuse Act.</a:t>
            </a:r>
          </a:p>
          <a:p>
            <a:r>
              <a:rPr lang="en-GB" baseline="0" dirty="0"/>
              <a:t>This legislation has 5 key parts that I need you to understand. They are: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MOUSE x 5 reading each bullet point as you do]</a:t>
            </a:r>
          </a:p>
          <a:p>
            <a:endParaRPr lang="en-GB" baseline="0" dirty="0"/>
          </a:p>
          <a:p>
            <a:r>
              <a:rPr lang="en-GB" baseline="0" dirty="0"/>
              <a:t>Of course, it doesn’t just have to be a computer, it could be a laptop, a phone, an IPAD, anything electronic or digital.</a:t>
            </a:r>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3</a:t>
            </a:fld>
            <a:endParaRPr lang="en-GB"/>
          </a:p>
        </p:txBody>
      </p:sp>
    </p:spTree>
    <p:extLst>
      <p:ext uri="{BB962C8B-B14F-4D97-AF65-F5344CB8AC3E}">
        <p14:creationId xmlns:p14="http://schemas.microsoft.com/office/powerpoint/2010/main" val="3353740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Of course, if there are</a:t>
            </a:r>
            <a:r>
              <a:rPr lang="en-GB" baseline="0" dirty="0" smtClean="0"/>
              <a:t> students within your school that are highly likely to enter the murky waters of cyber crime, or have already done so, then we have a referral process and policies that can help you deal with these individuals in a proportionate manner that does not harm their </a:t>
            </a:r>
            <a:r>
              <a:rPr lang="en-GB" baseline="0" smtClean="0"/>
              <a:t>future.</a:t>
            </a:r>
            <a:endParaRPr lang="en-GB" baseline="0" dirty="0" smtClean="0"/>
          </a:p>
        </p:txBody>
      </p:sp>
      <p:sp>
        <p:nvSpPr>
          <p:cNvPr id="4" name="Slide Number Placeholder 3"/>
          <p:cNvSpPr>
            <a:spLocks noGrp="1"/>
          </p:cNvSpPr>
          <p:nvPr>
            <p:ph type="sldNum" sz="quarter" idx="10"/>
          </p:nvPr>
        </p:nvSpPr>
        <p:spPr/>
        <p:txBody>
          <a:bodyPr/>
          <a:lstStyle/>
          <a:p>
            <a:fld id="{AC4FC063-914D-4F7A-8F08-BF5F270A4A70}" type="slidenum">
              <a:rPr lang="en-GB" smtClean="0"/>
              <a:t>21</a:t>
            </a:fld>
            <a:endParaRPr lang="en-GB"/>
          </a:p>
        </p:txBody>
      </p:sp>
    </p:spTree>
    <p:extLst>
      <p:ext uri="{BB962C8B-B14F-4D97-AF65-F5344CB8AC3E}">
        <p14:creationId xmlns:p14="http://schemas.microsoft.com/office/powerpoint/2010/main" val="47145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take the first part, ‘accessing stuff without permission’ and look at what this might mean.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could mean that you know your friend’s password so you </a:t>
            </a:r>
            <a:r>
              <a:rPr lang="en-GB" b="1" dirty="0"/>
              <a:t>[CLICK MOUSE to reveal 1</a:t>
            </a:r>
            <a:r>
              <a:rPr lang="en-GB" b="1" baseline="30000" dirty="0"/>
              <a:t>st</a:t>
            </a:r>
            <a:r>
              <a:rPr lang="en-GB" b="1" dirty="0"/>
              <a:t> bullet point] </a:t>
            </a:r>
            <a:r>
              <a:rPr lang="en-GB" dirty="0"/>
              <a:t>log into their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MOUSE x 4 to reveal each bullet point, reading each one &amp; adding emphasis where appropriate e.g. its not just Snap Chat, its ‘all the juicy gossip on Snap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Perhaps it is not about accessing your friends phone or laptop. Perhaps you just </a:t>
            </a:r>
            <a:r>
              <a:rPr lang="en-GB" b="1" dirty="0"/>
              <a:t>[CLICK MOUSE to reveal 2</a:t>
            </a:r>
            <a:r>
              <a:rPr lang="en-GB" b="1" baseline="30000" dirty="0"/>
              <a:t>nd</a:t>
            </a:r>
            <a:r>
              <a:rPr lang="en-GB" b="1" dirty="0"/>
              <a:t> white bullet point and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MOUSE to reveal ‘Files that aren’t yours’] </a:t>
            </a:r>
            <a:r>
              <a:rPr lang="en-GB" b="0" dirty="0"/>
              <a:t>such as student grades so that you might change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Perhaps you log into your own computer but </a:t>
            </a:r>
            <a:r>
              <a:rPr lang="en-GB" b="1" dirty="0"/>
              <a:t>[CLICK MOUSE to reveal last point] </a:t>
            </a:r>
            <a:r>
              <a:rPr lang="en-GB" b="0" dirty="0"/>
              <a:t>find software which isn’t there for you. Perhaps you access SIMS, which is what the teachers use to run the school and keep track of what you do and how you do it.</a:t>
            </a:r>
          </a:p>
        </p:txBody>
      </p:sp>
      <p:sp>
        <p:nvSpPr>
          <p:cNvPr id="4" name="Slide Number Placeholder 3"/>
          <p:cNvSpPr>
            <a:spLocks noGrp="1"/>
          </p:cNvSpPr>
          <p:nvPr>
            <p:ph type="sldNum" sz="quarter" idx="10"/>
          </p:nvPr>
        </p:nvSpPr>
        <p:spPr/>
        <p:txBody>
          <a:bodyPr/>
          <a:lstStyle/>
          <a:p>
            <a:fld id="{AC4FC063-914D-4F7A-8F08-BF5F270A4A70}" type="slidenum">
              <a:rPr lang="en-GB" smtClean="0"/>
              <a:t>4</a:t>
            </a:fld>
            <a:endParaRPr lang="en-GB"/>
          </a:p>
        </p:txBody>
      </p:sp>
    </p:spTree>
    <p:extLst>
      <p:ext uri="{BB962C8B-B14F-4D97-AF65-F5344CB8AC3E}">
        <p14:creationId xmlns:p14="http://schemas.microsoft.com/office/powerpoint/2010/main" val="105726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you think?</a:t>
            </a:r>
          </a:p>
          <a:p>
            <a:endParaRPr lang="en-GB" dirty="0"/>
          </a:p>
          <a:p>
            <a:r>
              <a:rPr lang="en-GB" b="1" dirty="0"/>
              <a:t>[CLICK MOUSE to reveal ‘What’s the maximum punishment.’] </a:t>
            </a:r>
            <a:r>
              <a:rPr lang="en-GB" b="0" dirty="0"/>
              <a:t>What would be the maximum . . . the maximum punishment . . . if you were over 18? Is it . . .</a:t>
            </a:r>
          </a:p>
          <a:p>
            <a:endParaRPr lang="en-GB" b="1" dirty="0"/>
          </a:p>
          <a:p>
            <a:r>
              <a:rPr lang="en-GB" b="1" dirty="0"/>
              <a:t>[CLICK MOUSE  X6 to reveal each bullet point and read as you go along adding emphasis to each for dramatic effect</a:t>
            </a:r>
            <a:r>
              <a:rPr lang="en-GB" b="1" dirty="0" smtClean="0"/>
              <a:t>]</a:t>
            </a:r>
          </a:p>
          <a:p>
            <a:endParaRPr lang="en-GB" b="1" dirty="0" smtClean="0"/>
          </a:p>
          <a:p>
            <a:r>
              <a:rPr lang="en-GB" b="1" dirty="0" smtClean="0"/>
              <a:t>NB: You may wish to swap</a:t>
            </a:r>
            <a:r>
              <a:rPr lang="en-GB" b="1" baseline="0" dirty="0" smtClean="0"/>
              <a:t> hard time to imprisonment.</a:t>
            </a:r>
            <a:endParaRPr lang="en-GB" b="1" dirty="0"/>
          </a:p>
          <a:p>
            <a:endParaRPr lang="en-GB" dirty="0"/>
          </a:p>
          <a:p>
            <a:r>
              <a:rPr lang="en-GB" i="1" dirty="0"/>
              <a:t>Give students 30 seconds to discuss with the person they are sat next to. </a:t>
            </a:r>
          </a:p>
          <a:p>
            <a:r>
              <a:rPr lang="en-GB" i="1" dirty="0"/>
              <a:t>By show of hands, collect the responses.</a:t>
            </a:r>
          </a:p>
          <a:p>
            <a:endParaRPr lang="en-GB" dirty="0"/>
          </a:p>
          <a:p>
            <a:r>
              <a:rPr lang="en-GB" dirty="0"/>
              <a:t>The answer is 2 year’s imprisonment. You may also get a fine</a:t>
            </a:r>
            <a:r>
              <a:rPr lang="en-GB" baseline="0" dirty="0"/>
              <a:t> that cannot exceed £5,000</a:t>
            </a:r>
          </a:p>
          <a:p>
            <a:endParaRPr lang="en-GB" dirty="0"/>
          </a:p>
          <a:p>
            <a:r>
              <a:rPr lang="en-GB" dirty="0"/>
              <a:t>Many of you might be be shocked by this – 2 years just for accessing stuff that’s not yours!!!  What you have to bear in mind, however, is how you gained access to the computer and what computer you accessed.</a:t>
            </a:r>
          </a:p>
          <a:p>
            <a:r>
              <a:rPr lang="en-GB" dirty="0"/>
              <a:t>For example, a</a:t>
            </a:r>
            <a:r>
              <a:rPr lang="en-GB" baseline="0" dirty="0"/>
              <a:t> police officer that abuses his</a:t>
            </a:r>
            <a:r>
              <a:rPr lang="en-GB" dirty="0"/>
              <a:t> position of trust to access a database with sensitive data on it - such as national security</a:t>
            </a:r>
            <a:r>
              <a:rPr lang="en-GB" baseline="0" dirty="0"/>
              <a:t> - </a:t>
            </a:r>
            <a:r>
              <a:rPr lang="en-GB" dirty="0"/>
              <a:t>might well get a 2 year sentence.</a:t>
            </a:r>
          </a:p>
          <a:p>
            <a:r>
              <a:rPr lang="en-GB" baseline="0" dirty="0"/>
              <a:t>However, if you’re just accessing your best friends account because you wanted to see if you could hack his password then you might only get a cease and desist letter from the police in the first instance.</a:t>
            </a:r>
          </a:p>
          <a:p>
            <a:endParaRPr lang="en-GB" baseline="0" dirty="0"/>
          </a:p>
          <a:p>
            <a:r>
              <a:rPr lang="en-GB" baseline="0" dirty="0"/>
              <a:t>Now don’t get me wrong, this is not a nice letter to receive - for anyone. Trust me, I know – I’ve seen them.</a:t>
            </a:r>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5</a:t>
            </a:fld>
            <a:endParaRPr lang="en-GB"/>
          </a:p>
        </p:txBody>
      </p:sp>
    </p:spTree>
    <p:extLst>
      <p:ext uri="{BB962C8B-B14F-4D97-AF65-F5344CB8AC3E}">
        <p14:creationId xmlns:p14="http://schemas.microsoft.com/office/powerpoint/2010/main" val="187345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second part of the Computer Misuse Act is about </a:t>
            </a:r>
            <a:r>
              <a:rPr lang="en-GB" b="1" dirty="0"/>
              <a:t>[Read Slide Title]</a:t>
            </a:r>
          </a:p>
          <a:p>
            <a:endParaRPr lang="en-GB" b="1" dirty="0"/>
          </a:p>
          <a:p>
            <a:r>
              <a:rPr lang="en-GB" b="0" dirty="0"/>
              <a:t>Perhaps you </a:t>
            </a:r>
            <a:r>
              <a:rPr lang="en-GB" b="1" u="sng" dirty="0"/>
              <a:t>intend</a:t>
            </a:r>
            <a:r>
              <a:rPr lang="en-GB" b="0" dirty="0"/>
              <a:t> to </a:t>
            </a:r>
          </a:p>
          <a:p>
            <a:endParaRPr lang="en-GB" b="0" dirty="0"/>
          </a:p>
          <a:p>
            <a:r>
              <a:rPr lang="en-GB" b="1" dirty="0"/>
              <a:t>[CLICK MOUSE X 2 to show ‘Delete’ and ‘Change’ bullet points]</a:t>
            </a:r>
          </a:p>
          <a:p>
            <a:endParaRPr lang="en-GB" b="0" dirty="0"/>
          </a:p>
          <a:p>
            <a:r>
              <a:rPr lang="en-GB" b="0" dirty="0"/>
              <a:t>Perhaps you want to </a:t>
            </a:r>
            <a:r>
              <a:rPr lang="en-GB" b="1" dirty="0"/>
              <a:t>[CLICK MOUSE &amp; read] </a:t>
            </a:r>
            <a:r>
              <a:rPr lang="en-GB" b="0" dirty="0"/>
              <a:t>such as open and close it repeatedly. Now, I’m not saying you know how to do this, only that you </a:t>
            </a:r>
            <a:r>
              <a:rPr lang="en-GB" b="0" u="sng" dirty="0"/>
              <a:t>want</a:t>
            </a:r>
            <a:r>
              <a:rPr lang="en-GB" b="0" dirty="0"/>
              <a:t> to.</a:t>
            </a:r>
          </a:p>
          <a:p>
            <a:endParaRPr lang="en-GB" b="0" dirty="0"/>
          </a:p>
          <a:p>
            <a:r>
              <a:rPr lang="en-GB" b="0" dirty="0"/>
              <a:t>Perhaps you also want to, </a:t>
            </a:r>
            <a:r>
              <a:rPr lang="en-GB" b="1" dirty="0"/>
              <a:t>[CLICK MOUSE x 3 &amp; read. Make sure pupils understand that kicking friends of a gaming platform is actually a very common problem we have to deal with]</a:t>
            </a:r>
          </a:p>
        </p:txBody>
      </p:sp>
      <p:sp>
        <p:nvSpPr>
          <p:cNvPr id="4" name="Slide Number Placeholder 3"/>
          <p:cNvSpPr>
            <a:spLocks noGrp="1"/>
          </p:cNvSpPr>
          <p:nvPr>
            <p:ph type="sldNum" sz="quarter" idx="10"/>
          </p:nvPr>
        </p:nvSpPr>
        <p:spPr/>
        <p:txBody>
          <a:bodyPr/>
          <a:lstStyle/>
          <a:p>
            <a:fld id="{AC4FC063-914D-4F7A-8F08-BF5F270A4A70}" type="slidenum">
              <a:rPr lang="en-GB" smtClean="0"/>
              <a:t>6</a:t>
            </a:fld>
            <a:endParaRPr lang="en-GB"/>
          </a:p>
        </p:txBody>
      </p:sp>
    </p:spTree>
    <p:extLst>
      <p:ext uri="{BB962C8B-B14F-4D97-AF65-F5344CB8AC3E}">
        <p14:creationId xmlns:p14="http://schemas.microsoft.com/office/powerpoint/2010/main" val="89425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do you think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 the maximum punishment.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MOUSE x5 reading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You might say something along the lines of ‘5 years – you naughty boy’ – if only to add effect and emphasise the point that most of these crimes are actually committed by teenage boys rather than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i="1" dirty="0"/>
              <a:t>Give students 30 seconds to discuss with the person they are sat next to. </a:t>
            </a:r>
          </a:p>
          <a:p>
            <a:r>
              <a:rPr lang="en-GB" i="1" dirty="0"/>
              <a:t>By show of hands, collect the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a:t>
            </a:r>
            <a:r>
              <a:rPr lang="en-GB" baseline="0" dirty="0"/>
              <a:t> answer is up to 5 years and, or, a penalty that cannot exceed £5,000.</a:t>
            </a:r>
          </a:p>
          <a:p>
            <a:endParaRPr lang="en-GB" baseline="0" dirty="0"/>
          </a:p>
          <a:p>
            <a:r>
              <a:rPr lang="en-GB" baseline="0" dirty="0"/>
              <a:t>Again, this might seem rather shocking. After all, you can get 5 years </a:t>
            </a:r>
            <a:r>
              <a:rPr lang="en-GB" u="sng" baseline="0" dirty="0"/>
              <a:t>even</a:t>
            </a:r>
            <a:r>
              <a:rPr lang="en-GB" baseline="0" dirty="0"/>
              <a:t> if you didn’t actually commit the crime – you just </a:t>
            </a:r>
            <a:r>
              <a:rPr lang="en-GB" u="sng" baseline="0" dirty="0" smtClean="0"/>
              <a:t>intended/meant</a:t>
            </a:r>
            <a:r>
              <a:rPr lang="en-GB" baseline="0" dirty="0" smtClean="0"/>
              <a:t> </a:t>
            </a:r>
            <a:r>
              <a:rPr lang="en-GB" baseline="0" dirty="0"/>
              <a:t>to do it.</a:t>
            </a:r>
          </a:p>
          <a:p>
            <a:r>
              <a:rPr lang="en-GB" baseline="0" dirty="0"/>
              <a:t>What you have to remember, however, is that a judge has to consider how serious the crime you wanted to commit is.</a:t>
            </a:r>
          </a:p>
          <a:p>
            <a:endParaRPr lang="en-GB" baseline="0" dirty="0"/>
          </a:p>
          <a:p>
            <a:r>
              <a:rPr lang="en-GB" baseline="0" dirty="0"/>
              <a:t>If you wanted to disrupt traffic lights to cause an accident, then that would be treated more seriously then accessing someone’s phone with the intention of downloading all their images, or downloading indecent images to bribe them.</a:t>
            </a:r>
          </a:p>
          <a:p>
            <a:endParaRPr lang="en-GB" baseline="0" dirty="0"/>
          </a:p>
          <a:p>
            <a:r>
              <a:rPr lang="en-GB" baseline="0" dirty="0"/>
              <a:t>Can anyone guess why we never actually prosecute people under this part of the Computer Misuse Act?</a:t>
            </a:r>
          </a:p>
          <a:p>
            <a:endParaRPr lang="en-GB" baseline="0" dirty="0"/>
          </a:p>
          <a:p>
            <a:r>
              <a:rPr lang="en-GB" baseline="0" dirty="0"/>
              <a:t>It is hard to prove what someone ‘intends’ to do. You might ‘intend’ to do something, but never actually do it – in which case, should you be punished??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7</a:t>
            </a:fld>
            <a:endParaRPr lang="en-GB"/>
          </a:p>
        </p:txBody>
      </p:sp>
    </p:spTree>
    <p:extLst>
      <p:ext uri="{BB962C8B-B14F-4D97-AF65-F5344CB8AC3E}">
        <p14:creationId xmlns:p14="http://schemas.microsoft.com/office/powerpoint/2010/main" val="34837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lets look at the next bit </a:t>
            </a:r>
            <a:r>
              <a:rPr lang="en-GB" b="1" dirty="0"/>
              <a:t>[Read Slide Title &amp; CLICK MOUSE]</a:t>
            </a:r>
          </a:p>
          <a:p>
            <a:endParaRPr lang="en-GB" b="1" dirty="0"/>
          </a:p>
          <a:p>
            <a:r>
              <a:rPr lang="en-GB" b="0" dirty="0"/>
              <a:t>Now this time we actually did the bad stuff.  We might have done the ‘bad stuff’ because we’re not a very nice person or it could be that we just didn’t think about the consequences of what we were doing.</a:t>
            </a:r>
          </a:p>
          <a:p>
            <a:endParaRPr lang="en-GB" b="1" dirty="0"/>
          </a:p>
          <a:p>
            <a:r>
              <a:rPr lang="en-GB" b="1" dirty="0"/>
              <a:t>[CLICK MOUSE and read bullet points]</a:t>
            </a:r>
          </a:p>
          <a:p>
            <a:endParaRPr lang="en-GB" dirty="0"/>
          </a:p>
          <a:p>
            <a:r>
              <a:rPr lang="en-GB" dirty="0"/>
              <a:t>Any guesses what the maximum punishment?</a:t>
            </a:r>
          </a:p>
          <a:p>
            <a:r>
              <a:rPr lang="en-GB" b="0" i="1" dirty="0"/>
              <a:t>Take a few suggestions from the students</a:t>
            </a:r>
          </a:p>
          <a:p>
            <a:endParaRPr lang="en-GB" dirty="0"/>
          </a:p>
          <a:p>
            <a:r>
              <a:rPr lang="en-GB" dirty="0"/>
              <a:t>The answer is a maximum of 10 years.</a:t>
            </a:r>
          </a:p>
          <a:p>
            <a:endParaRPr lang="en-GB" dirty="0"/>
          </a:p>
          <a:p>
            <a:r>
              <a:rPr lang="en-GB" dirty="0"/>
              <a:t>Think - if you encrypted the school’s network, what would happen to all the work you’ve done? What about your coursework? What about all the grades and reports teachers have written about you? Scrub that . . . what about all the lesson plans and PowerPoints teachers use?? Or the medical data they store about you on Sims? What about the finance department and all the other departments that keep the school running on a daily basis? All gone!</a:t>
            </a:r>
          </a:p>
          <a:p>
            <a:endParaRPr lang="en-GB" dirty="0"/>
          </a:p>
          <a:p>
            <a:r>
              <a:rPr lang="en-GB" dirty="0"/>
              <a:t>In fact, what is true of schools is also true of business.</a:t>
            </a:r>
          </a:p>
          <a:p>
            <a:r>
              <a:rPr lang="en-GB" dirty="0"/>
              <a:t>When a company loses data about its customers they face fines and penalties that cost 1000s if not millions of pounds. </a:t>
            </a:r>
          </a:p>
          <a:p>
            <a:r>
              <a:rPr lang="en-GB" dirty="0"/>
              <a:t>And if that doesn’t finish them off, what about all the customers that no longer want to do business with them? Who wants to use a company that can’t keep your credit card details safe?</a:t>
            </a:r>
            <a:endParaRPr lang="en-GB" baseline="0" dirty="0"/>
          </a:p>
          <a:p>
            <a:pPr marL="0" indent="0">
              <a:buFont typeface="Arial" panose="020B0604020202020204" pitchFamily="34" charset="0"/>
              <a:buNone/>
            </a:pPr>
            <a:r>
              <a:rPr lang="en-GB" baseline="0" dirty="0"/>
              <a:t>Either way, when a business goes under, people find themselves unemployed and one day you might appreciate how stressful unemployment is when you have a family to feed and bills to pay</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Cyber crime in not victimless.</a:t>
            </a:r>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8</a:t>
            </a:fld>
            <a:endParaRPr lang="en-GB"/>
          </a:p>
        </p:txBody>
      </p:sp>
    </p:spTree>
    <p:extLst>
      <p:ext uri="{BB962C8B-B14F-4D97-AF65-F5344CB8AC3E}">
        <p14:creationId xmlns:p14="http://schemas.microsoft.com/office/powerpoint/2010/main" val="294388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the</a:t>
            </a:r>
            <a:r>
              <a:rPr lang="en-GB" baseline="0" dirty="0"/>
              <a:t> last section of the Computer Misuse Act deals with those crimes that are super serious.</a:t>
            </a:r>
          </a:p>
          <a:p>
            <a:endParaRPr lang="en-GB" baseline="0" dirty="0"/>
          </a:p>
          <a:p>
            <a:r>
              <a:rPr lang="en-GB" baseline="0" dirty="0"/>
              <a:t>[CLICK MOUSE X &amp; read bullet points]</a:t>
            </a:r>
          </a:p>
          <a:p>
            <a:endParaRPr lang="en-GB" baseline="0" dirty="0"/>
          </a:p>
          <a:p>
            <a:r>
              <a:rPr lang="en-GB" baseline="0" dirty="0"/>
              <a:t>Remember, launching the wrong type of attack against the wrong type of server  - even accidentally - can carry a life sentence if you risk human welfare. </a:t>
            </a:r>
          </a:p>
          <a:p>
            <a:r>
              <a:rPr lang="en-GB" baseline="0" dirty="0"/>
              <a:t>Think - if you murder someone by being careless what would happen to you?? The same rules apply here</a:t>
            </a:r>
          </a:p>
          <a:p>
            <a:endParaRPr lang="en-GB" dirty="0"/>
          </a:p>
        </p:txBody>
      </p:sp>
      <p:sp>
        <p:nvSpPr>
          <p:cNvPr id="4" name="Slide Number Placeholder 3"/>
          <p:cNvSpPr>
            <a:spLocks noGrp="1"/>
          </p:cNvSpPr>
          <p:nvPr>
            <p:ph type="sldNum" sz="quarter" idx="10"/>
          </p:nvPr>
        </p:nvSpPr>
        <p:spPr/>
        <p:txBody>
          <a:bodyPr/>
          <a:lstStyle/>
          <a:p>
            <a:fld id="{AC4FC063-914D-4F7A-8F08-BF5F270A4A70}" type="slidenum">
              <a:rPr lang="en-GB" smtClean="0"/>
              <a:t>9</a:t>
            </a:fld>
            <a:endParaRPr lang="en-GB"/>
          </a:p>
        </p:txBody>
      </p:sp>
    </p:spTree>
    <p:extLst>
      <p:ext uri="{BB962C8B-B14F-4D97-AF65-F5344CB8AC3E}">
        <p14:creationId xmlns:p14="http://schemas.microsoft.com/office/powerpoint/2010/main" val="372798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 just in case you thought they’d missed something out. . .</a:t>
            </a:r>
          </a:p>
        </p:txBody>
      </p:sp>
      <p:sp>
        <p:nvSpPr>
          <p:cNvPr id="4" name="Slide Number Placeholder 3"/>
          <p:cNvSpPr>
            <a:spLocks noGrp="1"/>
          </p:cNvSpPr>
          <p:nvPr>
            <p:ph type="sldNum" sz="quarter" idx="10"/>
          </p:nvPr>
        </p:nvSpPr>
        <p:spPr/>
        <p:txBody>
          <a:bodyPr/>
          <a:lstStyle/>
          <a:p>
            <a:fld id="{AC4FC063-914D-4F7A-8F08-BF5F270A4A70}" type="slidenum">
              <a:rPr lang="en-GB" smtClean="0"/>
              <a:t>10</a:t>
            </a:fld>
            <a:endParaRPr lang="en-GB"/>
          </a:p>
        </p:txBody>
      </p:sp>
    </p:spTree>
    <p:extLst>
      <p:ext uri="{BB962C8B-B14F-4D97-AF65-F5344CB8AC3E}">
        <p14:creationId xmlns:p14="http://schemas.microsoft.com/office/powerpoint/2010/main" val="321314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250078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331834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53533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CF2B6C-059C-4CBF-B82A-C962CCC52D2A}" type="datetimeFigureOut">
              <a:rPr lang="en-GB" smtClean="0"/>
              <a:t>09/10/2019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294968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F2B6C-059C-4CBF-B82A-C962CCC52D2A}" type="datetimeFigureOut">
              <a:rPr lang="en-GB" smtClean="0"/>
              <a:t>09/10/2019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318580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CF2B6C-059C-4CBF-B82A-C962CCC52D2A}" type="datetimeFigureOut">
              <a:rPr lang="en-GB" smtClean="0"/>
              <a:t>09/10/2019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57461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CF2B6C-059C-4CBF-B82A-C962CCC52D2A}" type="datetimeFigureOut">
              <a:rPr lang="en-GB" smtClean="0"/>
              <a:t>09/10/2019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58611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CF2B6C-059C-4CBF-B82A-C962CCC52D2A}" type="datetimeFigureOut">
              <a:rPr lang="en-GB" smtClean="0"/>
              <a:t>09/10/2019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46103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F2B6C-059C-4CBF-B82A-C962CCC52D2A}" type="datetimeFigureOut">
              <a:rPr lang="en-GB" smtClean="0"/>
              <a:t>09/10/2019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79688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F2B6C-059C-4CBF-B82A-C962CCC52D2A}" type="datetimeFigureOut">
              <a:rPr lang="en-GB" smtClean="0"/>
              <a:t>09/10/2019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45171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F2B6C-059C-4CBF-B82A-C962CCC52D2A}" type="datetimeFigureOut">
              <a:rPr lang="en-GB" smtClean="0"/>
              <a:t>09/10/2019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F0ED40-82C5-48BD-A644-808A6C251275}" type="slidenum">
              <a:rPr lang="en-GB" smtClean="0"/>
              <a:t>‹#›</a:t>
            </a:fld>
            <a:endParaRPr lang="en-GB"/>
          </a:p>
        </p:txBody>
      </p:sp>
    </p:spTree>
    <p:extLst>
      <p:ext uri="{BB962C8B-B14F-4D97-AF65-F5344CB8AC3E}">
        <p14:creationId xmlns:p14="http://schemas.microsoft.com/office/powerpoint/2010/main" val="198188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F2B6C-059C-4CBF-B82A-C962CCC52D2A}" type="datetimeFigureOut">
              <a:rPr lang="en-GB" smtClean="0"/>
              <a:t>09/10/2019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0ED40-82C5-48BD-A644-808A6C251275}" type="slidenum">
              <a:rPr lang="en-GB" smtClean="0"/>
              <a:t>‹#›</a:t>
            </a:fld>
            <a:endParaRPr lang="en-GB"/>
          </a:p>
        </p:txBody>
      </p:sp>
    </p:spTree>
    <p:extLst>
      <p:ext uri="{BB962C8B-B14F-4D97-AF65-F5344CB8AC3E}">
        <p14:creationId xmlns:p14="http://schemas.microsoft.com/office/powerpoint/2010/main" val="6243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823" y="1122363"/>
            <a:ext cx="11004997" cy="2387600"/>
          </a:xfrm>
        </p:spPr>
        <p:txBody>
          <a:bodyPr/>
          <a:lstStyle/>
          <a:p>
            <a:r>
              <a:rPr lang="en-GB" sz="8000" b="1" cap="all" dirty="0">
                <a:solidFill>
                  <a:srgbClr val="00B0F0"/>
                </a:solidFill>
              </a:rPr>
              <a:t>U</a:t>
            </a:r>
            <a:r>
              <a:rPr lang="en-GB" b="1" cap="all" dirty="0">
                <a:solidFill>
                  <a:srgbClr val="00B0F0"/>
                </a:solidFill>
              </a:rPr>
              <a:t>nderstanding </a:t>
            </a:r>
            <a:r>
              <a:rPr lang="en-GB" sz="8000" b="1" cap="all" dirty="0" err="1">
                <a:solidFill>
                  <a:srgbClr val="00B0F0"/>
                </a:solidFill>
              </a:rPr>
              <a:t>C</a:t>
            </a:r>
            <a:r>
              <a:rPr lang="en-GB" b="1" cap="all" dirty="0" err="1">
                <a:solidFill>
                  <a:srgbClr val="00B0F0"/>
                </a:solidFill>
              </a:rPr>
              <a:t>yber</a:t>
            </a:r>
            <a:r>
              <a:rPr lang="en-GB" sz="8000" b="1" cap="all" dirty="0" err="1">
                <a:solidFill>
                  <a:srgbClr val="00B0F0"/>
                </a:solidFill>
              </a:rPr>
              <a:t>C</a:t>
            </a:r>
            <a:r>
              <a:rPr lang="en-GB" b="1" cap="all" dirty="0" err="1">
                <a:solidFill>
                  <a:srgbClr val="00B0F0"/>
                </a:solidFill>
              </a:rPr>
              <a:t>rime</a:t>
            </a:r>
            <a:endParaRPr lang="en-GB" b="1" cap="all" dirty="0">
              <a:solidFill>
                <a:srgbClr val="00B0F0"/>
              </a:solidFill>
            </a:endParaRPr>
          </a:p>
        </p:txBody>
      </p:sp>
      <p:sp>
        <p:nvSpPr>
          <p:cNvPr id="3" name="Subtitle 2"/>
          <p:cNvSpPr>
            <a:spLocks noGrp="1"/>
          </p:cNvSpPr>
          <p:nvPr>
            <p:ph type="subTitle" idx="1"/>
          </p:nvPr>
        </p:nvSpPr>
        <p:spPr>
          <a:xfrm>
            <a:off x="1682261" y="3669157"/>
            <a:ext cx="9144000" cy="1014211"/>
          </a:xfrm>
        </p:spPr>
        <p:txBody>
          <a:bodyPr>
            <a:normAutofit/>
          </a:bodyPr>
          <a:lstStyle/>
          <a:p>
            <a:r>
              <a:rPr lang="en-GB" sz="3600" dirty="0">
                <a:solidFill>
                  <a:srgbClr val="FFFF00"/>
                </a:solidFill>
              </a:rPr>
              <a:t> and Computer Misuse</a:t>
            </a:r>
          </a:p>
        </p:txBody>
      </p:sp>
      <p:pic>
        <p:nvPicPr>
          <p:cNvPr id="4" name="Picture 3">
            <a:extLst>
              <a:ext uri="{FF2B5EF4-FFF2-40B4-BE49-F238E27FC236}">
                <a16:creationId xmlns:a16="http://schemas.microsoft.com/office/drawing/2014/main" xmlns="" id="{5BEE0C0B-1CDC-4CE4-8460-A37A50FFA534}"/>
              </a:ext>
            </a:extLst>
          </p:cNvPr>
          <p:cNvPicPr>
            <a:picLocks noChangeAspect="1"/>
          </p:cNvPicPr>
          <p:nvPr/>
        </p:nvPicPr>
        <p:blipFill>
          <a:blip r:embed="rId2"/>
          <a:stretch>
            <a:fillRect/>
          </a:stretch>
        </p:blipFill>
        <p:spPr>
          <a:xfrm>
            <a:off x="0" y="5943600"/>
            <a:ext cx="12192000" cy="914400"/>
          </a:xfrm>
          <a:prstGeom prst="rect">
            <a:avLst/>
          </a:prstGeom>
        </p:spPr>
      </p:pic>
    </p:spTree>
    <p:extLst>
      <p:ext uri="{BB962C8B-B14F-4D97-AF65-F5344CB8AC3E}">
        <p14:creationId xmlns:p14="http://schemas.microsoft.com/office/powerpoint/2010/main" val="688423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118941"/>
            <a:ext cx="11939954" cy="977167"/>
          </a:xfrm>
          <a:ln w="28575">
            <a:solidFill>
              <a:schemeClr val="accent1"/>
            </a:solidFill>
          </a:ln>
        </p:spPr>
        <p:txBody>
          <a:bodyPr>
            <a:normAutofit/>
          </a:bodyPr>
          <a:lstStyle/>
          <a:p>
            <a:r>
              <a:rPr lang="en-GB" sz="5400" b="1" cap="all" dirty="0">
                <a:solidFill>
                  <a:srgbClr val="00B0F0"/>
                </a:solidFill>
              </a:rPr>
              <a:t>&amp;</a:t>
            </a:r>
            <a:r>
              <a:rPr lang="en-GB" sz="4000" b="1" cap="all" dirty="0">
                <a:solidFill>
                  <a:srgbClr val="00B0F0"/>
                </a:solidFill>
              </a:rPr>
              <a:t> </a:t>
            </a:r>
            <a:r>
              <a:rPr lang="en-GB" sz="4800" b="1" cap="all" dirty="0">
                <a:solidFill>
                  <a:srgbClr val="00B0F0"/>
                </a:solidFill>
              </a:rPr>
              <a:t>j</a:t>
            </a:r>
            <a:r>
              <a:rPr lang="en-GB" sz="4000" b="1" cap="all" dirty="0">
                <a:solidFill>
                  <a:srgbClr val="00B0F0"/>
                </a:solidFill>
              </a:rPr>
              <a:t>ust </a:t>
            </a:r>
            <a:r>
              <a:rPr lang="en-GB" sz="5400" b="1" cap="all" dirty="0">
                <a:solidFill>
                  <a:srgbClr val="00B0F0"/>
                </a:solidFill>
              </a:rPr>
              <a:t>I</a:t>
            </a:r>
            <a:r>
              <a:rPr lang="en-GB" sz="4000" b="1" cap="all" dirty="0">
                <a:solidFill>
                  <a:srgbClr val="00B0F0"/>
                </a:solidFill>
              </a:rPr>
              <a:t>n </a:t>
            </a:r>
            <a:r>
              <a:rPr lang="en-GB" sz="5400" b="1" cap="all" dirty="0">
                <a:solidFill>
                  <a:srgbClr val="00B0F0"/>
                </a:solidFill>
              </a:rPr>
              <a:t>C</a:t>
            </a:r>
            <a:r>
              <a:rPr lang="en-GB" sz="4000" b="1" cap="all" dirty="0">
                <a:solidFill>
                  <a:srgbClr val="00B0F0"/>
                </a:solidFill>
              </a:rPr>
              <a:t>ase  </a:t>
            </a:r>
            <a:r>
              <a:rPr lang="en-GB" sz="5400" b="1" cap="all" dirty="0">
                <a:solidFill>
                  <a:srgbClr val="00B0F0"/>
                </a:solidFill>
              </a:rPr>
              <a:t>y</a:t>
            </a:r>
            <a:r>
              <a:rPr lang="en-GB" sz="4000" b="1" cap="all" dirty="0">
                <a:solidFill>
                  <a:srgbClr val="00B0F0"/>
                </a:solidFill>
              </a:rPr>
              <a:t>ou </a:t>
            </a:r>
            <a:r>
              <a:rPr lang="en-GB" sz="5400" b="1" cap="all" dirty="0">
                <a:solidFill>
                  <a:srgbClr val="00B0F0"/>
                </a:solidFill>
              </a:rPr>
              <a:t>t</a:t>
            </a:r>
            <a:r>
              <a:rPr lang="en-GB" sz="4000" b="1" cap="all" dirty="0">
                <a:solidFill>
                  <a:srgbClr val="00B0F0"/>
                </a:solidFill>
              </a:rPr>
              <a:t>hink </a:t>
            </a:r>
            <a:r>
              <a:rPr lang="en-GB" sz="5400" b="1" cap="all" dirty="0">
                <a:solidFill>
                  <a:srgbClr val="00B0F0"/>
                </a:solidFill>
              </a:rPr>
              <a:t>y</a:t>
            </a:r>
            <a:r>
              <a:rPr lang="en-GB" sz="4000" b="1" cap="all" dirty="0">
                <a:solidFill>
                  <a:srgbClr val="00B0F0"/>
                </a:solidFill>
              </a:rPr>
              <a:t>ou </a:t>
            </a:r>
            <a:r>
              <a:rPr lang="en-GB" sz="5400" b="1" cap="all" dirty="0">
                <a:solidFill>
                  <a:srgbClr val="00B0F0"/>
                </a:solidFill>
              </a:rPr>
              <a:t>a</a:t>
            </a:r>
            <a:r>
              <a:rPr lang="en-GB" sz="4000" b="1" cap="all" dirty="0">
                <a:solidFill>
                  <a:srgbClr val="00B0F0"/>
                </a:solidFill>
              </a:rPr>
              <a:t>re </a:t>
            </a:r>
            <a:r>
              <a:rPr lang="en-GB" sz="5400" b="1" cap="all" dirty="0">
                <a:solidFill>
                  <a:srgbClr val="00B0F0"/>
                </a:solidFill>
              </a:rPr>
              <a:t>e</a:t>
            </a:r>
            <a:r>
              <a:rPr lang="en-GB" sz="4000" b="1" cap="all" dirty="0">
                <a:solidFill>
                  <a:srgbClr val="00B0F0"/>
                </a:solidFill>
              </a:rPr>
              <a:t>xempt</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788448" y="1293715"/>
            <a:ext cx="6239429" cy="4632305"/>
          </a:xfrm>
          <a:ln w="28575">
            <a:solidFill>
              <a:schemeClr val="accent1"/>
            </a:solidFill>
          </a:ln>
        </p:spPr>
      </p:pic>
      <p:sp>
        <p:nvSpPr>
          <p:cNvPr id="4" name="Content Placeholder 3"/>
          <p:cNvSpPr>
            <a:spLocks noGrp="1"/>
          </p:cNvSpPr>
          <p:nvPr>
            <p:ph sz="half" idx="2"/>
          </p:nvPr>
        </p:nvSpPr>
        <p:spPr>
          <a:xfrm>
            <a:off x="181706" y="1274645"/>
            <a:ext cx="5462955" cy="4651376"/>
          </a:xfrm>
          <a:ln w="28575">
            <a:solidFill>
              <a:schemeClr val="accent1"/>
            </a:solidFill>
          </a:ln>
        </p:spPr>
        <p:txBody>
          <a:bodyPr>
            <a:normAutofit/>
          </a:bodyPr>
          <a:lstStyle/>
          <a:p>
            <a:pPr algn="just">
              <a:lnSpc>
                <a:spcPct val="112000"/>
              </a:lnSpc>
            </a:pPr>
            <a:r>
              <a:rPr lang="en-GB" dirty="0">
                <a:solidFill>
                  <a:schemeClr val="bg1"/>
                </a:solidFill>
              </a:rPr>
              <a:t>If you make . . .</a:t>
            </a:r>
          </a:p>
          <a:p>
            <a:pPr algn="just">
              <a:lnSpc>
                <a:spcPct val="112000"/>
              </a:lnSpc>
            </a:pPr>
            <a:r>
              <a:rPr lang="en-GB" dirty="0">
                <a:solidFill>
                  <a:schemeClr val="bg1"/>
                </a:solidFill>
              </a:rPr>
              <a:t>If you give someone else . . .</a:t>
            </a:r>
          </a:p>
          <a:p>
            <a:pPr algn="just">
              <a:lnSpc>
                <a:spcPct val="112000"/>
              </a:lnSpc>
            </a:pPr>
            <a:r>
              <a:rPr lang="en-GB" dirty="0">
                <a:solidFill>
                  <a:schemeClr val="bg1"/>
                </a:solidFill>
              </a:rPr>
              <a:t>If you download . . .</a:t>
            </a:r>
          </a:p>
          <a:p>
            <a:pPr algn="just">
              <a:lnSpc>
                <a:spcPct val="112000"/>
              </a:lnSpc>
            </a:pPr>
            <a:r>
              <a:rPr lang="en-GB" dirty="0">
                <a:solidFill>
                  <a:schemeClr val="bg1"/>
                </a:solidFill>
              </a:rPr>
              <a:t>If you buy . . .</a:t>
            </a:r>
          </a:p>
          <a:p>
            <a:pPr algn="just">
              <a:lnSpc>
                <a:spcPct val="112000"/>
              </a:lnSpc>
            </a:pPr>
            <a:r>
              <a:rPr lang="en-GB" dirty="0">
                <a:solidFill>
                  <a:schemeClr val="bg1"/>
                </a:solidFill>
              </a:rPr>
              <a:t>Malware - </a:t>
            </a:r>
            <a:r>
              <a:rPr lang="en-GB" b="1" dirty="0">
                <a:solidFill>
                  <a:srgbClr val="FF0000"/>
                </a:solidFill>
              </a:rPr>
              <a:t>even if you </a:t>
            </a:r>
            <a:r>
              <a:rPr lang="en-GB" b="1" u="sng" dirty="0">
                <a:solidFill>
                  <a:srgbClr val="FF0000"/>
                </a:solidFill>
              </a:rPr>
              <a:t>don’t</a:t>
            </a:r>
            <a:r>
              <a:rPr lang="en-GB" b="1" dirty="0">
                <a:solidFill>
                  <a:srgbClr val="FF0000"/>
                </a:solidFill>
              </a:rPr>
              <a:t> use it</a:t>
            </a:r>
          </a:p>
          <a:p>
            <a:pPr algn="just">
              <a:lnSpc>
                <a:spcPct val="112000"/>
              </a:lnSpc>
            </a:pPr>
            <a:r>
              <a:rPr lang="en-GB" dirty="0">
                <a:solidFill>
                  <a:schemeClr val="accent4">
                    <a:lumMod val="60000"/>
                    <a:lumOff val="40000"/>
                  </a:schemeClr>
                </a:solidFill>
              </a:rPr>
              <a:t>You can get</a:t>
            </a:r>
          </a:p>
          <a:p>
            <a:pPr lvl="1" algn="just">
              <a:lnSpc>
                <a:spcPct val="112000"/>
              </a:lnSpc>
            </a:pPr>
            <a:r>
              <a:rPr lang="en-GB" dirty="0">
                <a:solidFill>
                  <a:schemeClr val="bg1"/>
                </a:solidFill>
              </a:rPr>
              <a:t>1 year to 2 years and / or  a fine to the maximum value of £5,000</a:t>
            </a:r>
          </a:p>
        </p:txBody>
      </p:sp>
    </p:spTree>
    <p:extLst>
      <p:ext uri="{BB962C8B-B14F-4D97-AF65-F5344CB8AC3E}">
        <p14:creationId xmlns:p14="http://schemas.microsoft.com/office/powerpoint/2010/main" val="135044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165833"/>
            <a:ext cx="11863754" cy="1035783"/>
          </a:xfrm>
          <a:ln w="28575">
            <a:solidFill>
              <a:schemeClr val="accent1"/>
            </a:solidFill>
          </a:ln>
        </p:spPr>
        <p:txBody>
          <a:bodyPr>
            <a:noAutofit/>
          </a:bodyPr>
          <a:lstStyle/>
          <a:p>
            <a:pPr algn="ctr"/>
            <a:r>
              <a:rPr lang="en-GB" sz="9600" b="1" cap="all" dirty="0">
                <a:solidFill>
                  <a:srgbClr val="00B0F0"/>
                </a:solidFill>
              </a:rPr>
              <a:t>D</a:t>
            </a:r>
            <a:r>
              <a:rPr lang="en-GB" sz="7200" b="1" cap="all" dirty="0">
                <a:solidFill>
                  <a:srgbClr val="00B0F0"/>
                </a:solidFill>
              </a:rPr>
              <a:t>on’t </a:t>
            </a:r>
            <a:r>
              <a:rPr lang="en-GB" sz="9600" b="1" cap="all" dirty="0">
                <a:solidFill>
                  <a:srgbClr val="00B0F0"/>
                </a:solidFill>
              </a:rPr>
              <a:t>c</a:t>
            </a:r>
            <a:r>
              <a:rPr lang="en-GB" sz="7200" b="1" cap="all" dirty="0">
                <a:solidFill>
                  <a:srgbClr val="00B0F0"/>
                </a:solidFill>
              </a:rPr>
              <a:t>ross </a:t>
            </a:r>
            <a:r>
              <a:rPr lang="en-GB" sz="9600" b="1" cap="all" dirty="0">
                <a:solidFill>
                  <a:srgbClr val="00B0F0"/>
                </a:solidFill>
              </a:rPr>
              <a:t>t</a:t>
            </a:r>
            <a:r>
              <a:rPr lang="en-GB" sz="7200" b="1" cap="all" dirty="0">
                <a:solidFill>
                  <a:srgbClr val="00B0F0"/>
                </a:solidFill>
              </a:rPr>
              <a:t>he </a:t>
            </a:r>
            <a:r>
              <a:rPr lang="en-GB" sz="9600" b="1" cap="all" dirty="0">
                <a:solidFill>
                  <a:srgbClr val="00B0F0"/>
                </a:solidFill>
              </a:rPr>
              <a:t>l</a:t>
            </a:r>
            <a:r>
              <a:rPr lang="en-GB" sz="7200" b="1" cap="all" dirty="0">
                <a:solidFill>
                  <a:srgbClr val="00B0F0"/>
                </a:solidFill>
              </a:rPr>
              <a:t>ine</a:t>
            </a:r>
          </a:p>
        </p:txBody>
      </p:sp>
      <p:sp>
        <p:nvSpPr>
          <p:cNvPr id="6" name="Content Placeholder 3"/>
          <p:cNvSpPr>
            <a:spLocks noGrp="1"/>
          </p:cNvSpPr>
          <p:nvPr>
            <p:ph sz="half" idx="2"/>
          </p:nvPr>
        </p:nvSpPr>
        <p:spPr>
          <a:xfrm>
            <a:off x="9519138" y="1307123"/>
            <a:ext cx="2520462" cy="5189247"/>
          </a:xfrm>
          <a:ln w="28575">
            <a:solidFill>
              <a:schemeClr val="accent1"/>
            </a:solidFill>
          </a:ln>
        </p:spPr>
        <p:txBody>
          <a:bodyPr>
            <a:normAutofit/>
          </a:bodyPr>
          <a:lstStyle/>
          <a:p>
            <a:pPr marL="0" indent="0" algn="ctr">
              <a:lnSpc>
                <a:spcPct val="112000"/>
              </a:lnSpc>
              <a:buNone/>
            </a:pPr>
            <a:endParaRPr lang="en-GB" dirty="0">
              <a:solidFill>
                <a:schemeClr val="bg1"/>
              </a:solidFill>
            </a:endParaRPr>
          </a:p>
          <a:p>
            <a:pPr algn="ctr">
              <a:lnSpc>
                <a:spcPct val="112000"/>
              </a:lnSpc>
            </a:pPr>
            <a:r>
              <a:rPr lang="en-GB" dirty="0">
                <a:solidFill>
                  <a:schemeClr val="accent4">
                    <a:lumMod val="60000"/>
                    <a:lumOff val="40000"/>
                  </a:schemeClr>
                </a:solidFill>
              </a:rPr>
              <a:t>Do you need help?</a:t>
            </a:r>
          </a:p>
          <a:p>
            <a:pPr algn="ctr">
              <a:lnSpc>
                <a:spcPct val="112000"/>
              </a:lnSpc>
            </a:pPr>
            <a:endParaRPr lang="en-GB" dirty="0">
              <a:solidFill>
                <a:schemeClr val="accent4">
                  <a:lumMod val="60000"/>
                  <a:lumOff val="40000"/>
                </a:schemeClr>
              </a:solidFill>
            </a:endParaRPr>
          </a:p>
          <a:p>
            <a:pPr algn="ctr">
              <a:lnSpc>
                <a:spcPct val="112000"/>
              </a:lnSpc>
            </a:pPr>
            <a:r>
              <a:rPr lang="en-GB" dirty="0">
                <a:solidFill>
                  <a:schemeClr val="accent4">
                    <a:lumMod val="60000"/>
                    <a:lumOff val="40000"/>
                  </a:schemeClr>
                </a:solidFill>
              </a:rPr>
              <a:t>Want to talk to someone?</a:t>
            </a:r>
          </a:p>
          <a:p>
            <a:pPr algn="ctr">
              <a:lnSpc>
                <a:spcPct val="112000"/>
              </a:lnSpc>
            </a:pPr>
            <a:endParaRPr lang="en-GB" dirty="0">
              <a:solidFill>
                <a:schemeClr val="accent4">
                  <a:lumMod val="60000"/>
                  <a:lumOff val="40000"/>
                </a:schemeClr>
              </a:solidFill>
            </a:endParaRPr>
          </a:p>
          <a:p>
            <a:pPr algn="ctr">
              <a:lnSpc>
                <a:spcPct val="112000"/>
              </a:lnSpc>
            </a:pPr>
            <a:r>
              <a:rPr lang="en-GB" sz="3000" dirty="0">
                <a:solidFill>
                  <a:schemeClr val="accent4">
                    <a:lumMod val="60000"/>
                    <a:lumOff val="40000"/>
                  </a:schemeClr>
                </a:solidFill>
              </a:rPr>
              <a:t>Cyber4schools.net</a:t>
            </a:r>
          </a:p>
        </p:txBody>
      </p:sp>
      <p:sp>
        <p:nvSpPr>
          <p:cNvPr id="3" name="Rectangle 2"/>
          <p:cNvSpPr/>
          <p:nvPr/>
        </p:nvSpPr>
        <p:spPr>
          <a:xfrm>
            <a:off x="175846" y="1409700"/>
            <a:ext cx="9158654" cy="5086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https://www.youtube.com/watch?v=PJ0KddbbxrE&amp;t=6s</a:t>
            </a:r>
            <a:endParaRPr lang="en-GB" sz="2800" dirty="0"/>
          </a:p>
        </p:txBody>
      </p:sp>
    </p:spTree>
    <p:extLst>
      <p:ext uri="{BB962C8B-B14F-4D97-AF65-F5344CB8AC3E}">
        <p14:creationId xmlns:p14="http://schemas.microsoft.com/office/powerpoint/2010/main" val="4090204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823" y="1122363"/>
            <a:ext cx="11004997" cy="2387600"/>
          </a:xfrm>
        </p:spPr>
        <p:txBody>
          <a:bodyPr>
            <a:normAutofit fontScale="90000"/>
          </a:bodyPr>
          <a:lstStyle/>
          <a:p>
            <a:r>
              <a:rPr lang="en-GB" sz="8800" b="1" cap="all" dirty="0" smtClean="0">
                <a:latin typeface="Arial Black" panose="020B0A04020102020204" pitchFamily="34" charset="0"/>
                <a:ea typeface="Open Sans" panose="020B0606030504020204" pitchFamily="34" charset="0"/>
                <a:cs typeface="Open Sans" panose="020B0606030504020204" pitchFamily="34" charset="0"/>
              </a:rPr>
              <a:t>Cyber 4 schools</a:t>
            </a:r>
            <a:endParaRPr lang="en-GB" b="1" cap="all" dirty="0">
              <a:latin typeface="Arial Black" panose="020B0A04020102020204" pitchFamily="34" charset="0"/>
              <a:ea typeface="Open Sans" panose="020B0606030504020204" pitchFamily="34" charset="0"/>
              <a:cs typeface="Open Sans" panose="020B0606030504020204" pitchFamily="34" charset="0"/>
            </a:endParaRPr>
          </a:p>
        </p:txBody>
      </p:sp>
      <p:sp>
        <p:nvSpPr>
          <p:cNvPr id="3" name="Subtitle 2"/>
          <p:cNvSpPr>
            <a:spLocks noGrp="1"/>
          </p:cNvSpPr>
          <p:nvPr>
            <p:ph type="subTitle" idx="1"/>
          </p:nvPr>
        </p:nvSpPr>
        <p:spPr>
          <a:xfrm>
            <a:off x="1682261" y="3669157"/>
            <a:ext cx="9144000" cy="1014211"/>
          </a:xfrm>
        </p:spPr>
        <p:txBody>
          <a:bodyPr>
            <a:normAutofit fontScale="92500"/>
          </a:bodyPr>
          <a:lstStyle/>
          <a:p>
            <a:pPr>
              <a:lnSpc>
                <a:spcPct val="122000"/>
              </a:lnSpc>
              <a:spcBef>
                <a:spcPts val="0"/>
              </a:spcBef>
            </a:pPr>
            <a:r>
              <a:rPr lang="en-GB" sz="3600" dirty="0">
                <a:latin typeface="Arial" panose="020B0604020202020204" pitchFamily="34" charset="0"/>
                <a:ea typeface="PT Sans" panose="020B0503020203020204" pitchFamily="34" charset="0"/>
                <a:cs typeface="Arial" panose="020B0604020202020204" pitchFamily="34" charset="0"/>
              </a:rPr>
              <a:t> </a:t>
            </a:r>
            <a:r>
              <a:rPr lang="en-GB" sz="3600" dirty="0" smtClean="0">
                <a:latin typeface="Arial" panose="020B0604020202020204" pitchFamily="34" charset="0"/>
                <a:ea typeface="PT Sans" panose="020B0503020203020204" pitchFamily="34" charset="0"/>
                <a:cs typeface="Arial" panose="020B0604020202020204" pitchFamily="34" charset="0"/>
              </a:rPr>
              <a:t>What Can EMSOU Do For Your Organisation</a:t>
            </a:r>
            <a:endParaRPr lang="en-GB" sz="3600" dirty="0">
              <a:latin typeface="Arial" panose="020B0604020202020204" pitchFamily="34" charset="0"/>
              <a:ea typeface="PT Sans" panose="020B0503020203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828AEBDE-2C2A-430F-9837-EB14D0165B2B}"/>
              </a:ext>
            </a:extLst>
          </p:cNvPr>
          <p:cNvSpPr/>
          <p:nvPr/>
        </p:nvSpPr>
        <p:spPr>
          <a:xfrm>
            <a:off x="2913445" y="4878581"/>
            <a:ext cx="6659681" cy="1714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000000"/>
              </a:highlight>
            </a:endParaRPr>
          </a:p>
        </p:txBody>
      </p:sp>
      <p:pic>
        <p:nvPicPr>
          <p:cNvPr id="14" name="Picture 13" descr="A close up of a logo&#10;&#10;Description automatically generated">
            <a:extLst>
              <a:ext uri="{FF2B5EF4-FFF2-40B4-BE49-F238E27FC236}">
                <a16:creationId xmlns:a16="http://schemas.microsoft.com/office/drawing/2014/main" xmlns="" id="{37CD33FA-7AA2-484E-8824-92A40E76C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976" y="5082704"/>
            <a:ext cx="1307286" cy="1490894"/>
          </a:xfrm>
          <a:prstGeom prst="rect">
            <a:avLst/>
          </a:prstGeom>
        </p:spPr>
      </p:pic>
      <p:pic>
        <p:nvPicPr>
          <p:cNvPr id="16" name="Picture 15" descr="A close up of a sign&#10;&#10;Description automatically generated">
            <a:extLst>
              <a:ext uri="{FF2B5EF4-FFF2-40B4-BE49-F238E27FC236}">
                <a16:creationId xmlns:a16="http://schemas.microsoft.com/office/drawing/2014/main" xmlns="" id="{BF29CC2F-A5BB-4040-80DA-97B40A20C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565" y="5082704"/>
            <a:ext cx="1346945" cy="154964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62AA54D7-7817-4429-BA66-5C8135732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766" y="5082704"/>
            <a:ext cx="1298473" cy="1468861"/>
          </a:xfrm>
          <a:prstGeom prst="rect">
            <a:avLst/>
          </a:prstGeom>
        </p:spPr>
      </p:pic>
      <p:pic>
        <p:nvPicPr>
          <p:cNvPr id="20" name="Picture 19" descr="A close up of a logo&#10;&#10;Description automatically generated">
            <a:extLst>
              <a:ext uri="{FF2B5EF4-FFF2-40B4-BE49-F238E27FC236}">
                <a16:creationId xmlns:a16="http://schemas.microsoft.com/office/drawing/2014/main" xmlns="" id="{293E0773-9C94-4B88-BDD2-38BA5556E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0495" y="5082704"/>
            <a:ext cx="1286722" cy="1509989"/>
          </a:xfrm>
          <a:prstGeom prst="rect">
            <a:avLst/>
          </a:prstGeom>
        </p:spPr>
      </p:pic>
      <p:pic>
        <p:nvPicPr>
          <p:cNvPr id="22" name="Picture 21" descr="A picture containing metalware, gear&#10;&#10;Description automatically generated">
            <a:extLst>
              <a:ext uri="{FF2B5EF4-FFF2-40B4-BE49-F238E27FC236}">
                <a16:creationId xmlns:a16="http://schemas.microsoft.com/office/drawing/2014/main" xmlns="" id="{E4B3DF99-8D28-43CE-A732-08BE150F2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6474" y="5082704"/>
            <a:ext cx="1273502" cy="1546710"/>
          </a:xfrm>
          <a:prstGeom prst="rect">
            <a:avLst/>
          </a:prstGeom>
        </p:spPr>
      </p:pic>
      <p:sp>
        <p:nvSpPr>
          <p:cNvPr id="23" name="Subtitle 2">
            <a:extLst>
              <a:ext uri="{FF2B5EF4-FFF2-40B4-BE49-F238E27FC236}">
                <a16:creationId xmlns:a16="http://schemas.microsoft.com/office/drawing/2014/main" xmlns="" id="{34E4A7AA-3564-453A-8BE1-43D0DAEE6F6E}"/>
              </a:ext>
            </a:extLst>
          </p:cNvPr>
          <p:cNvSpPr txBox="1">
            <a:spLocks/>
          </p:cNvSpPr>
          <p:nvPr/>
        </p:nvSpPr>
        <p:spPr>
          <a:xfrm>
            <a:off x="4076146" y="4726100"/>
            <a:ext cx="4296177" cy="331343"/>
          </a:xfrm>
          <a:prstGeom prst="rect">
            <a:avLst/>
          </a:prstGeom>
          <a:solidFill>
            <a:schemeClr val="bg1"/>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a:latin typeface="Arial" panose="020B0604020202020204" pitchFamily="34" charset="0"/>
                <a:ea typeface="PT Sans" panose="020B0503020203020204" pitchFamily="34" charset="0"/>
                <a:cs typeface="Arial" panose="020B0604020202020204" pitchFamily="34" charset="0"/>
              </a:rPr>
              <a:t>East Midlands Special Operations Unit</a:t>
            </a:r>
          </a:p>
        </p:txBody>
      </p:sp>
    </p:spTree>
    <p:extLst>
      <p:ext uri="{BB962C8B-B14F-4D97-AF65-F5344CB8AC3E}">
        <p14:creationId xmlns:p14="http://schemas.microsoft.com/office/powerpoint/2010/main" val="426954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74157" y="90086"/>
            <a:ext cx="10243686" cy="5762074"/>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360055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4648" y="113272"/>
            <a:ext cx="10582704" cy="5682691"/>
          </a:xfrm>
          <a:prstGeom prst="rect">
            <a:avLst/>
          </a:prstGeom>
          <a:ln w="38100">
            <a:solidFill>
              <a:srgbClr val="00B0F0"/>
            </a:solidFill>
          </a:ln>
        </p:spPr>
      </p:pic>
      <p:pic>
        <p:nvPicPr>
          <p:cNvPr id="4" name="Picture 3">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1306439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43013" y="143652"/>
            <a:ext cx="10505975" cy="5641490"/>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233679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5374" t="38496" r="64056" b="4625"/>
          <a:stretch/>
        </p:blipFill>
        <p:spPr>
          <a:xfrm>
            <a:off x="146957" y="218616"/>
            <a:ext cx="3461657" cy="5566747"/>
          </a:xfrm>
          <a:prstGeom prst="rect">
            <a:avLst/>
          </a:prstGeom>
          <a:ln w="28575">
            <a:solidFill>
              <a:schemeClr val="tx1"/>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557" y="218616"/>
            <a:ext cx="8257290" cy="5566747"/>
          </a:xfrm>
          <a:prstGeom prst="rect">
            <a:avLst/>
          </a:prstGeom>
          <a:ln w="28575">
            <a:solidFill>
              <a:schemeClr val="tx1"/>
            </a:solidFill>
          </a:ln>
        </p:spPr>
      </p:pic>
    </p:spTree>
    <p:extLst>
      <p:ext uri="{BB962C8B-B14F-4D97-AF65-F5344CB8AC3E}">
        <p14:creationId xmlns:p14="http://schemas.microsoft.com/office/powerpoint/2010/main" val="117011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6292" y="123774"/>
            <a:ext cx="10639417" cy="5713145"/>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3659012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2132" t="4677" r="12984" b="8870"/>
          <a:stretch/>
        </p:blipFill>
        <p:spPr>
          <a:xfrm>
            <a:off x="1667362" y="115434"/>
            <a:ext cx="8857276" cy="5751966"/>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1038964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51560" y="138613"/>
            <a:ext cx="10088880" cy="5674995"/>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637161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6192" y="274320"/>
            <a:ext cx="6788648" cy="1376538"/>
          </a:xfrm>
          <a:ln w="28575">
            <a:solidFill>
              <a:schemeClr val="accent1"/>
            </a:solidFill>
          </a:ln>
        </p:spPr>
        <p:txBody>
          <a:bodyPr>
            <a:noAutofit/>
          </a:bodyPr>
          <a:lstStyle/>
          <a:p>
            <a:r>
              <a:rPr lang="en-GB" sz="7200" b="1" dirty="0">
                <a:solidFill>
                  <a:srgbClr val="00B0F0"/>
                </a:solidFill>
              </a:rPr>
              <a:t>T</a:t>
            </a:r>
            <a:r>
              <a:rPr lang="en-GB" sz="6000" b="1" dirty="0">
                <a:solidFill>
                  <a:srgbClr val="00B0F0"/>
                </a:solidFill>
              </a:rPr>
              <a:t>HE </a:t>
            </a:r>
            <a:r>
              <a:rPr lang="en-GB" sz="8000" b="1" dirty="0">
                <a:solidFill>
                  <a:srgbClr val="00B0F0"/>
                </a:solidFill>
              </a:rPr>
              <a:t>R</a:t>
            </a:r>
            <a:r>
              <a:rPr lang="en-GB" sz="6000" b="1" dirty="0">
                <a:solidFill>
                  <a:srgbClr val="00B0F0"/>
                </a:solidFill>
              </a:rPr>
              <a:t>ISE IN </a:t>
            </a:r>
            <a:r>
              <a:rPr lang="en-GB" sz="8000" b="1" dirty="0">
                <a:solidFill>
                  <a:srgbClr val="00B0F0"/>
                </a:solidFill>
              </a:rPr>
              <a:t>C</a:t>
            </a:r>
            <a:r>
              <a:rPr lang="en-GB" sz="6000" b="1" dirty="0">
                <a:solidFill>
                  <a:srgbClr val="00B0F0"/>
                </a:solidFill>
              </a:rPr>
              <a:t>RIME</a:t>
            </a:r>
          </a:p>
        </p:txBody>
      </p:sp>
      <p:sp>
        <p:nvSpPr>
          <p:cNvPr id="4" name="Content Placeholder 3"/>
          <p:cNvSpPr>
            <a:spLocks noGrp="1"/>
          </p:cNvSpPr>
          <p:nvPr>
            <p:ph sz="half" idx="2"/>
          </p:nvPr>
        </p:nvSpPr>
        <p:spPr>
          <a:xfrm>
            <a:off x="129862" y="274320"/>
            <a:ext cx="4990778" cy="5364479"/>
          </a:xfrm>
          <a:ln w="28575">
            <a:solidFill>
              <a:schemeClr val="accent1"/>
            </a:solidFill>
          </a:ln>
        </p:spPr>
        <p:txBody>
          <a:bodyPr>
            <a:normAutofit/>
          </a:bodyPr>
          <a:lstStyle/>
          <a:p>
            <a:pPr marL="0" indent="0" algn="just">
              <a:buNone/>
            </a:pPr>
            <a:r>
              <a:rPr lang="en-GB" sz="3200" dirty="0">
                <a:solidFill>
                  <a:schemeClr val="bg1"/>
                </a:solidFill>
              </a:rPr>
              <a:t>£27 Billion </a:t>
            </a:r>
            <a:r>
              <a:rPr lang="en-GB" sz="3200" dirty="0" smtClean="0">
                <a:solidFill>
                  <a:schemeClr val="bg1"/>
                </a:solidFill>
              </a:rPr>
              <a:t>is</a:t>
            </a:r>
          </a:p>
          <a:p>
            <a:pPr marL="0" indent="0" algn="just">
              <a:buNone/>
            </a:pPr>
            <a:endParaRPr lang="en-GB" sz="3200" dirty="0" smtClean="0">
              <a:solidFill>
                <a:schemeClr val="bg1"/>
              </a:solidFill>
            </a:endParaRPr>
          </a:p>
          <a:p>
            <a:pPr marL="441325" lvl="1" algn="just"/>
            <a:r>
              <a:rPr lang="en-GB" sz="2800" dirty="0" smtClean="0">
                <a:solidFill>
                  <a:schemeClr val="bg1"/>
                </a:solidFill>
              </a:rPr>
              <a:t>£</a:t>
            </a:r>
            <a:r>
              <a:rPr lang="en-GB" sz="2800" dirty="0">
                <a:solidFill>
                  <a:schemeClr val="bg1"/>
                </a:solidFill>
              </a:rPr>
              <a:t>27,000,000,000 (</a:t>
            </a:r>
            <a:r>
              <a:rPr lang="en-GB" sz="2800" b="1" dirty="0">
                <a:solidFill>
                  <a:srgbClr val="92D050"/>
                </a:solidFill>
              </a:rPr>
              <a:t>9 zeros</a:t>
            </a:r>
            <a:r>
              <a:rPr lang="en-GB" sz="2800" dirty="0">
                <a:solidFill>
                  <a:schemeClr val="bg1"/>
                </a:solidFill>
              </a:rPr>
              <a:t>)</a:t>
            </a:r>
          </a:p>
          <a:p>
            <a:pPr marL="441325" lvl="1" algn="just"/>
            <a:endParaRPr lang="en-GB" sz="2800" dirty="0">
              <a:solidFill>
                <a:schemeClr val="bg1"/>
              </a:solidFill>
            </a:endParaRPr>
          </a:p>
          <a:p>
            <a:pPr marL="441325" lvl="1" algn="just"/>
            <a:r>
              <a:rPr lang="en-GB" sz="2800" dirty="0">
                <a:solidFill>
                  <a:schemeClr val="bg1"/>
                </a:solidFill>
              </a:rPr>
              <a:t>The entire </a:t>
            </a:r>
            <a:r>
              <a:rPr lang="en-GB" sz="2800" b="1" dirty="0">
                <a:solidFill>
                  <a:srgbClr val="92D050"/>
                </a:solidFill>
              </a:rPr>
              <a:t>GDP</a:t>
            </a:r>
            <a:r>
              <a:rPr lang="en-GB" sz="2800" dirty="0">
                <a:solidFill>
                  <a:schemeClr val="bg1"/>
                </a:solidFill>
              </a:rPr>
              <a:t> of Bolivia</a:t>
            </a:r>
          </a:p>
          <a:p>
            <a:pPr marL="441325" lvl="1" algn="just"/>
            <a:endParaRPr lang="en-GB" sz="2800" dirty="0">
              <a:solidFill>
                <a:schemeClr val="bg1"/>
              </a:solidFill>
            </a:endParaRPr>
          </a:p>
          <a:p>
            <a:pPr marL="441325" lvl="1" algn="just"/>
            <a:r>
              <a:rPr lang="en-GB" sz="2800" b="1" dirty="0" smtClean="0">
                <a:solidFill>
                  <a:srgbClr val="92D050"/>
                </a:solidFill>
              </a:rPr>
              <a:t>5</a:t>
            </a:r>
            <a:r>
              <a:rPr lang="en-GB" sz="2800" dirty="0" smtClean="0">
                <a:solidFill>
                  <a:schemeClr val="bg1"/>
                </a:solidFill>
              </a:rPr>
              <a:t>,</a:t>
            </a:r>
            <a:r>
              <a:rPr lang="en-GB" sz="2800" b="1" dirty="0" smtClean="0">
                <a:solidFill>
                  <a:srgbClr val="92D050"/>
                </a:solidFill>
              </a:rPr>
              <a:t>400,000,000 </a:t>
            </a:r>
            <a:r>
              <a:rPr lang="en-GB" sz="2800" dirty="0" smtClean="0">
                <a:solidFill>
                  <a:schemeClr val="bg1"/>
                </a:solidFill>
              </a:rPr>
              <a:t>£5 notes</a:t>
            </a:r>
            <a:endParaRPr lang="en-GB" sz="2800" dirty="0">
              <a:solidFill>
                <a:schemeClr val="bg1"/>
              </a:solidFill>
            </a:endParaRPr>
          </a:p>
          <a:p>
            <a:pPr marL="441325" lvl="1" algn="just"/>
            <a:endParaRPr lang="en-GB" sz="2800" dirty="0">
              <a:solidFill>
                <a:schemeClr val="bg1"/>
              </a:solidFill>
            </a:endParaRPr>
          </a:p>
          <a:p>
            <a:pPr marL="441325" lvl="1" algn="just"/>
            <a:r>
              <a:rPr lang="en-GB" sz="2800" dirty="0" smtClean="0">
                <a:solidFill>
                  <a:schemeClr val="bg1"/>
                </a:solidFill>
              </a:rPr>
              <a:t>12,258,000 </a:t>
            </a:r>
            <a:r>
              <a:rPr lang="en-GB" sz="2800" b="1" dirty="0" smtClean="0">
                <a:solidFill>
                  <a:srgbClr val="92D050"/>
                </a:solidFill>
              </a:rPr>
              <a:t>tonnes </a:t>
            </a:r>
            <a:r>
              <a:rPr lang="en-GB" sz="2800" dirty="0">
                <a:solidFill>
                  <a:schemeClr val="bg1"/>
                </a:solidFill>
              </a:rPr>
              <a:t>of </a:t>
            </a:r>
            <a:r>
              <a:rPr lang="en-GB" sz="2800" dirty="0" smtClean="0">
                <a:solidFill>
                  <a:schemeClr val="bg1"/>
                </a:solidFill>
              </a:rPr>
              <a:t>cash</a:t>
            </a:r>
          </a:p>
          <a:p>
            <a:pPr marL="441325" lvl="1" algn="just"/>
            <a:endParaRPr lang="en-GB" sz="2800" dirty="0" smtClean="0">
              <a:solidFill>
                <a:schemeClr val="bg1"/>
              </a:solidFill>
            </a:endParaRPr>
          </a:p>
          <a:p>
            <a:pPr marL="441325" lvl="1" algn="just"/>
            <a:r>
              <a:rPr lang="en-GB" sz="2800" b="1" dirty="0" smtClean="0">
                <a:solidFill>
                  <a:srgbClr val="92D050"/>
                </a:solidFill>
              </a:rPr>
              <a:t>2,739,726.3</a:t>
            </a:r>
            <a:r>
              <a:rPr lang="en-GB" sz="2800" dirty="0" smtClean="0">
                <a:solidFill>
                  <a:schemeClr val="bg1"/>
                </a:solidFill>
              </a:rPr>
              <a:t> /day for 27 years</a:t>
            </a:r>
            <a:endParaRPr lang="en-GB" sz="2800" dirty="0">
              <a:solidFill>
                <a:schemeClr val="bg1"/>
              </a:solidFill>
            </a:endParaRPr>
          </a:p>
          <a:p>
            <a:pPr lvl="1" algn="just"/>
            <a:endParaRPr lang="en-GB" sz="2800" dirty="0">
              <a:solidFill>
                <a:schemeClr val="bg1"/>
              </a:solidFill>
            </a:endParaRPr>
          </a:p>
          <a:p>
            <a:pPr lvl="1" algn="just"/>
            <a:endParaRPr lang="en-GB" sz="2800" dirty="0">
              <a:solidFill>
                <a:schemeClr val="bg1"/>
              </a:solidFill>
            </a:endParaRPr>
          </a:p>
        </p:txBody>
      </p:sp>
      <p:pic>
        <p:nvPicPr>
          <p:cNvPr id="7" name="27Bill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66192" y="1820184"/>
            <a:ext cx="6788648" cy="3818615"/>
          </a:xfrm>
          <a:prstGeom prst="rect">
            <a:avLst/>
          </a:prstGeom>
          <a:ln w="28575">
            <a:solidFill>
              <a:schemeClr val="accent1"/>
            </a:solidFill>
          </a:ln>
        </p:spPr>
      </p:pic>
      <p:pic>
        <p:nvPicPr>
          <p:cNvPr id="8" name="Picture 7">
            <a:extLst>
              <a:ext uri="{FF2B5EF4-FFF2-40B4-BE49-F238E27FC236}">
                <a16:creationId xmlns:a16="http://schemas.microsoft.com/office/drawing/2014/main" xmlns="" id="{5BEE0C0B-1CDC-4CE4-8460-A37A50FFA534}"/>
              </a:ext>
            </a:extLst>
          </p:cNvPr>
          <p:cNvPicPr>
            <a:picLocks noChangeAspect="1"/>
          </p:cNvPicPr>
          <p:nvPr/>
        </p:nvPicPr>
        <p:blipFill>
          <a:blip r:embed="rId6"/>
          <a:stretch>
            <a:fillRect/>
          </a:stretch>
        </p:blipFill>
        <p:spPr>
          <a:xfrm>
            <a:off x="0" y="5943600"/>
            <a:ext cx="12192000" cy="914400"/>
          </a:xfrm>
          <a:prstGeom prst="rect">
            <a:avLst/>
          </a:prstGeom>
        </p:spPr>
      </p:pic>
    </p:spTree>
    <p:extLst>
      <p:ext uri="{BB962C8B-B14F-4D97-AF65-F5344CB8AC3E}">
        <p14:creationId xmlns:p14="http://schemas.microsoft.com/office/powerpoint/2010/main" val="27559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7"/>
                                        </p:tgtEl>
                                      </p:cBhvr>
                                    </p:cmd>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062" t="6744" r="12868" b="10655"/>
          <a:stretch/>
        </p:blipFill>
        <p:spPr>
          <a:xfrm>
            <a:off x="1550227" y="118709"/>
            <a:ext cx="9091547" cy="5702971"/>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3341603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28523" y="105528"/>
            <a:ext cx="10134955" cy="5700912"/>
          </a:xfrm>
          <a:prstGeom prst="rect">
            <a:avLst/>
          </a:prstGeom>
          <a:ln w="38100">
            <a:solidFill>
              <a:srgbClr val="00B0F0"/>
            </a:solidFill>
          </a:ln>
        </p:spPr>
      </p:pic>
      <p:pic>
        <p:nvPicPr>
          <p:cNvPr id="3" name="Picture 2">
            <a:extLst>
              <a:ext uri="{FF2B5EF4-FFF2-40B4-BE49-F238E27FC236}">
                <a16:creationId xmlns:a16="http://schemas.microsoft.com/office/drawing/2014/main" xmlns="" id="{5BEE0C0B-1CDC-4CE4-8460-A37A50FFA534}"/>
              </a:ext>
            </a:extLst>
          </p:cNvPr>
          <p:cNvPicPr>
            <a:picLocks noChangeAspect="1"/>
          </p:cNvPicPr>
          <p:nvPr/>
        </p:nvPicPr>
        <p:blipFill>
          <a:blip r:embed="rId4"/>
          <a:stretch>
            <a:fillRect/>
          </a:stretch>
        </p:blipFill>
        <p:spPr>
          <a:xfrm>
            <a:off x="0" y="5943600"/>
            <a:ext cx="12192000" cy="914400"/>
          </a:xfrm>
          <a:prstGeom prst="rect">
            <a:avLst/>
          </a:prstGeom>
        </p:spPr>
      </p:pic>
    </p:spTree>
    <p:extLst>
      <p:ext uri="{BB962C8B-B14F-4D97-AF65-F5344CB8AC3E}">
        <p14:creationId xmlns:p14="http://schemas.microsoft.com/office/powerpoint/2010/main" val="2490937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26" y="126866"/>
            <a:ext cx="11337308" cy="935642"/>
          </a:xfrm>
          <a:ln w="28575">
            <a:solidFill>
              <a:srgbClr val="00B0F0"/>
            </a:solidFill>
          </a:ln>
        </p:spPr>
        <p:txBody>
          <a:bodyPr>
            <a:normAutofit fontScale="90000"/>
          </a:bodyPr>
          <a:lstStyle/>
          <a:p>
            <a:r>
              <a:rPr lang="en-GB" sz="8000" b="1" cap="all" dirty="0">
                <a:solidFill>
                  <a:srgbClr val="00B0F0"/>
                </a:solidFill>
              </a:rPr>
              <a:t>W</a:t>
            </a:r>
            <a:r>
              <a:rPr lang="en-GB" sz="6000" b="1" cap="all" dirty="0">
                <a:solidFill>
                  <a:srgbClr val="00B0F0"/>
                </a:solidFill>
              </a:rPr>
              <a:t>hat </a:t>
            </a:r>
            <a:r>
              <a:rPr lang="en-GB" sz="8000" b="1" cap="all" dirty="0">
                <a:solidFill>
                  <a:srgbClr val="00B0F0"/>
                </a:solidFill>
              </a:rPr>
              <a:t>I</a:t>
            </a:r>
            <a:r>
              <a:rPr lang="en-GB" sz="6000" b="1" cap="all" dirty="0">
                <a:solidFill>
                  <a:srgbClr val="00B0F0"/>
                </a:solidFill>
              </a:rPr>
              <a:t>s </a:t>
            </a:r>
            <a:r>
              <a:rPr lang="en-GB" sz="8000" b="1" cap="all" dirty="0">
                <a:solidFill>
                  <a:srgbClr val="00B0F0"/>
                </a:solidFill>
              </a:rPr>
              <a:t>C</a:t>
            </a:r>
            <a:r>
              <a:rPr lang="en-GB" sz="6000" b="1" cap="all" dirty="0">
                <a:solidFill>
                  <a:srgbClr val="00B0F0"/>
                </a:solidFill>
              </a:rPr>
              <a:t>yber </a:t>
            </a:r>
            <a:r>
              <a:rPr lang="en-GB" sz="8000" b="1" cap="all" dirty="0">
                <a:solidFill>
                  <a:srgbClr val="00B0F0"/>
                </a:solidFill>
              </a:rPr>
              <a:t>C</a:t>
            </a:r>
            <a:r>
              <a:rPr lang="en-GB" sz="6000" b="1" cap="all" dirty="0">
                <a:solidFill>
                  <a:srgbClr val="00B0F0"/>
                </a:solidFill>
              </a:rPr>
              <a:t>rime?</a:t>
            </a:r>
          </a:p>
        </p:txBody>
      </p:sp>
      <p:sp>
        <p:nvSpPr>
          <p:cNvPr id="4" name="Content Placeholder 3"/>
          <p:cNvSpPr>
            <a:spLocks noGrp="1"/>
          </p:cNvSpPr>
          <p:nvPr>
            <p:ph sz="half" idx="2"/>
          </p:nvPr>
        </p:nvSpPr>
        <p:spPr>
          <a:xfrm>
            <a:off x="6065949" y="1197734"/>
            <a:ext cx="5647385" cy="5309997"/>
          </a:xfrm>
          <a:ln w="28575">
            <a:solidFill>
              <a:srgbClr val="00B0F0"/>
            </a:solidFill>
          </a:ln>
        </p:spPr>
        <p:txBody>
          <a:bodyPr>
            <a:normAutofit fontScale="92500" lnSpcReduction="20000"/>
          </a:bodyPr>
          <a:lstStyle/>
          <a:p>
            <a:pPr algn="just">
              <a:lnSpc>
                <a:spcPct val="112000"/>
              </a:lnSpc>
              <a:spcBef>
                <a:spcPts val="0"/>
              </a:spcBef>
            </a:pPr>
            <a:r>
              <a:rPr lang="en-GB" dirty="0">
                <a:solidFill>
                  <a:schemeClr val="bg1"/>
                </a:solidFill>
              </a:rPr>
              <a:t>Accessing stuff </a:t>
            </a:r>
            <a:r>
              <a:rPr lang="en-GB" b="1" dirty="0">
                <a:solidFill>
                  <a:srgbClr val="92D050"/>
                </a:solidFill>
              </a:rPr>
              <a:t>without permission</a:t>
            </a:r>
          </a:p>
          <a:p>
            <a:pPr algn="just">
              <a:lnSpc>
                <a:spcPct val="112000"/>
              </a:lnSpc>
              <a:spcBef>
                <a:spcPts val="0"/>
              </a:spcBef>
            </a:pPr>
            <a:endParaRPr lang="en-GB" dirty="0">
              <a:solidFill>
                <a:schemeClr val="bg1"/>
              </a:solidFill>
            </a:endParaRPr>
          </a:p>
          <a:p>
            <a:pPr algn="just">
              <a:lnSpc>
                <a:spcPct val="112000"/>
              </a:lnSpc>
              <a:spcBef>
                <a:spcPts val="0"/>
              </a:spcBef>
            </a:pPr>
            <a:r>
              <a:rPr lang="en-GB" dirty="0">
                <a:solidFill>
                  <a:schemeClr val="bg1"/>
                </a:solidFill>
              </a:rPr>
              <a:t>Accessing stuff without permission &amp; </a:t>
            </a:r>
            <a:r>
              <a:rPr lang="en-GB" b="1" dirty="0">
                <a:solidFill>
                  <a:srgbClr val="92D050"/>
                </a:solidFill>
              </a:rPr>
              <a:t>intending</a:t>
            </a:r>
            <a:r>
              <a:rPr lang="en-GB" dirty="0">
                <a:solidFill>
                  <a:schemeClr val="bg1"/>
                </a:solidFill>
              </a:rPr>
              <a:t> to do something bad</a:t>
            </a:r>
          </a:p>
          <a:p>
            <a:pPr algn="just">
              <a:lnSpc>
                <a:spcPct val="112000"/>
              </a:lnSpc>
              <a:spcBef>
                <a:spcPts val="0"/>
              </a:spcBef>
            </a:pPr>
            <a:endParaRPr lang="en-GB" dirty="0">
              <a:solidFill>
                <a:schemeClr val="bg1"/>
              </a:solidFill>
            </a:endParaRPr>
          </a:p>
          <a:p>
            <a:pPr algn="just">
              <a:lnSpc>
                <a:spcPct val="112000"/>
              </a:lnSpc>
              <a:spcBef>
                <a:spcPts val="0"/>
              </a:spcBef>
            </a:pPr>
            <a:r>
              <a:rPr lang="en-GB" b="1" dirty="0">
                <a:solidFill>
                  <a:srgbClr val="92D050"/>
                </a:solidFill>
              </a:rPr>
              <a:t>Doing</a:t>
            </a:r>
            <a:r>
              <a:rPr lang="en-GB" dirty="0">
                <a:solidFill>
                  <a:schemeClr val="bg1"/>
                </a:solidFill>
              </a:rPr>
              <a:t> something bad</a:t>
            </a:r>
          </a:p>
          <a:p>
            <a:pPr algn="just">
              <a:lnSpc>
                <a:spcPct val="112000"/>
              </a:lnSpc>
              <a:spcBef>
                <a:spcPts val="0"/>
              </a:spcBef>
            </a:pPr>
            <a:endParaRPr lang="en-GB" dirty="0">
              <a:solidFill>
                <a:schemeClr val="bg1"/>
              </a:solidFill>
            </a:endParaRPr>
          </a:p>
          <a:p>
            <a:pPr algn="just">
              <a:lnSpc>
                <a:spcPct val="112000"/>
              </a:lnSpc>
              <a:spcBef>
                <a:spcPts val="0"/>
              </a:spcBef>
            </a:pPr>
            <a:r>
              <a:rPr lang="en-GB" dirty="0">
                <a:solidFill>
                  <a:schemeClr val="bg1"/>
                </a:solidFill>
              </a:rPr>
              <a:t>Doing something so bad you cause </a:t>
            </a:r>
            <a:r>
              <a:rPr lang="en-GB" b="1" dirty="0">
                <a:solidFill>
                  <a:srgbClr val="92D050"/>
                </a:solidFill>
              </a:rPr>
              <a:t>a lot</a:t>
            </a:r>
            <a:r>
              <a:rPr lang="en-GB" dirty="0">
                <a:solidFill>
                  <a:schemeClr val="bg1"/>
                </a:solidFill>
              </a:rPr>
              <a:t> of damage</a:t>
            </a:r>
          </a:p>
          <a:p>
            <a:pPr algn="just">
              <a:lnSpc>
                <a:spcPct val="112000"/>
              </a:lnSpc>
              <a:spcBef>
                <a:spcPts val="0"/>
              </a:spcBef>
            </a:pPr>
            <a:endParaRPr lang="en-GB" dirty="0">
              <a:solidFill>
                <a:schemeClr val="bg1"/>
              </a:solidFill>
            </a:endParaRPr>
          </a:p>
          <a:p>
            <a:pPr algn="just">
              <a:lnSpc>
                <a:spcPct val="112000"/>
              </a:lnSpc>
              <a:spcBef>
                <a:spcPts val="0"/>
              </a:spcBef>
            </a:pPr>
            <a:r>
              <a:rPr lang="en-GB" dirty="0">
                <a:solidFill>
                  <a:schemeClr val="bg1"/>
                </a:solidFill>
              </a:rPr>
              <a:t>Helping </a:t>
            </a:r>
            <a:r>
              <a:rPr lang="en-GB" b="1" dirty="0">
                <a:solidFill>
                  <a:srgbClr val="92D050"/>
                </a:solidFill>
              </a:rPr>
              <a:t>someone else </a:t>
            </a:r>
            <a:r>
              <a:rPr lang="en-GB" dirty="0">
                <a:solidFill>
                  <a:schemeClr val="bg1"/>
                </a:solidFill>
              </a:rPr>
              <a:t>to do bad stuff.</a:t>
            </a:r>
          </a:p>
          <a:p>
            <a:pPr algn="just">
              <a:lnSpc>
                <a:spcPct val="112000"/>
              </a:lnSpc>
              <a:spcBef>
                <a:spcPts val="0"/>
              </a:spcBef>
            </a:pPr>
            <a:endParaRPr lang="en-GB" dirty="0">
              <a:solidFill>
                <a:schemeClr val="bg1"/>
              </a:solidFill>
            </a:endParaRPr>
          </a:p>
          <a:p>
            <a:pPr algn="just">
              <a:lnSpc>
                <a:spcPct val="112000"/>
              </a:lnSpc>
              <a:spcBef>
                <a:spcPts val="0"/>
              </a:spcBef>
            </a:pPr>
            <a:r>
              <a:rPr lang="en-GB" dirty="0">
                <a:solidFill>
                  <a:srgbClr val="00B0F0"/>
                </a:solidFill>
              </a:rPr>
              <a:t>PS</a:t>
            </a:r>
            <a:r>
              <a:rPr lang="en-GB" dirty="0">
                <a:solidFill>
                  <a:schemeClr val="bg1"/>
                </a:solidFill>
              </a:rPr>
              <a:t> you use a computer to any of the above</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6026" y="1197735"/>
            <a:ext cx="5309997" cy="5309997"/>
          </a:xfrm>
          <a:ln w="28575">
            <a:solidFill>
              <a:srgbClr val="00B0F0"/>
            </a:solidFill>
          </a:ln>
        </p:spPr>
      </p:pic>
    </p:spTree>
    <p:extLst>
      <p:ext uri="{BB962C8B-B14F-4D97-AF65-F5344CB8AC3E}">
        <p14:creationId xmlns:p14="http://schemas.microsoft.com/office/powerpoint/2010/main" val="29565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7287" y="1284712"/>
            <a:ext cx="5652751" cy="5006617"/>
          </a:xfrm>
          <a:ln w="28575">
            <a:solidFill>
              <a:srgbClr val="00B0F0"/>
            </a:solidFill>
          </a:ln>
        </p:spPr>
        <p:txBody>
          <a:bodyPr>
            <a:noAutofit/>
          </a:bodyPr>
          <a:lstStyle/>
          <a:p>
            <a:pPr algn="just">
              <a:lnSpc>
                <a:spcPct val="112000"/>
              </a:lnSpc>
              <a:spcBef>
                <a:spcPts val="0"/>
              </a:spcBef>
            </a:pPr>
            <a:r>
              <a:rPr lang="en-GB" sz="3200" dirty="0">
                <a:solidFill>
                  <a:schemeClr val="bg1"/>
                </a:solidFill>
              </a:rPr>
              <a:t>You log into their:</a:t>
            </a:r>
          </a:p>
          <a:p>
            <a:pPr lvl="1" algn="just">
              <a:lnSpc>
                <a:spcPct val="112000"/>
              </a:lnSpc>
              <a:spcBef>
                <a:spcPts val="0"/>
              </a:spcBef>
            </a:pPr>
            <a:r>
              <a:rPr lang="en-GB" sz="2800" dirty="0">
                <a:solidFill>
                  <a:schemeClr val="accent4">
                    <a:lumMod val="75000"/>
                  </a:schemeClr>
                </a:solidFill>
              </a:rPr>
              <a:t>Computer</a:t>
            </a:r>
          </a:p>
          <a:p>
            <a:pPr lvl="1" algn="just">
              <a:lnSpc>
                <a:spcPct val="112000"/>
              </a:lnSpc>
              <a:spcBef>
                <a:spcPts val="0"/>
              </a:spcBef>
            </a:pPr>
            <a:r>
              <a:rPr lang="en-GB" sz="2800" dirty="0">
                <a:solidFill>
                  <a:schemeClr val="accent4">
                    <a:lumMod val="75000"/>
                  </a:schemeClr>
                </a:solidFill>
              </a:rPr>
              <a:t>Phone</a:t>
            </a:r>
          </a:p>
          <a:p>
            <a:pPr lvl="1" algn="just">
              <a:lnSpc>
                <a:spcPct val="112000"/>
              </a:lnSpc>
              <a:spcBef>
                <a:spcPts val="0"/>
              </a:spcBef>
            </a:pPr>
            <a:r>
              <a:rPr lang="en-GB" sz="2800" dirty="0">
                <a:solidFill>
                  <a:schemeClr val="accent4">
                    <a:lumMod val="75000"/>
                  </a:schemeClr>
                </a:solidFill>
              </a:rPr>
              <a:t>Facebook Account</a:t>
            </a:r>
          </a:p>
          <a:p>
            <a:pPr lvl="1" algn="just">
              <a:lnSpc>
                <a:spcPct val="112000"/>
              </a:lnSpc>
              <a:spcBef>
                <a:spcPts val="0"/>
              </a:spcBef>
            </a:pPr>
            <a:r>
              <a:rPr lang="en-GB" sz="2800" dirty="0" err="1">
                <a:solidFill>
                  <a:schemeClr val="accent4">
                    <a:lumMod val="75000"/>
                  </a:schemeClr>
                </a:solidFill>
              </a:rPr>
              <a:t>SnapChat</a:t>
            </a:r>
            <a:r>
              <a:rPr lang="en-GB" sz="2800" dirty="0">
                <a:solidFill>
                  <a:schemeClr val="accent4">
                    <a:lumMod val="75000"/>
                  </a:schemeClr>
                </a:solidFill>
              </a:rPr>
              <a:t> Account </a:t>
            </a:r>
            <a:r>
              <a:rPr lang="en-GB" sz="2800" dirty="0" smtClean="0">
                <a:solidFill>
                  <a:schemeClr val="accent4">
                    <a:lumMod val="75000"/>
                  </a:schemeClr>
                </a:solidFill>
              </a:rPr>
              <a:t>etc.</a:t>
            </a:r>
            <a:endParaRPr lang="en-GB" sz="2800" dirty="0">
              <a:solidFill>
                <a:schemeClr val="accent4">
                  <a:lumMod val="75000"/>
                </a:schemeClr>
              </a:solidFill>
            </a:endParaRPr>
          </a:p>
          <a:p>
            <a:pPr algn="just">
              <a:lnSpc>
                <a:spcPct val="112000"/>
              </a:lnSpc>
              <a:spcBef>
                <a:spcPts val="0"/>
              </a:spcBef>
            </a:pPr>
            <a:r>
              <a:rPr lang="en-GB" sz="3200" dirty="0">
                <a:solidFill>
                  <a:schemeClr val="bg1"/>
                </a:solidFill>
              </a:rPr>
              <a:t>Log into your own computer but access:</a:t>
            </a:r>
          </a:p>
          <a:p>
            <a:pPr lvl="1" algn="just">
              <a:lnSpc>
                <a:spcPct val="112000"/>
              </a:lnSpc>
              <a:spcBef>
                <a:spcPts val="0"/>
              </a:spcBef>
            </a:pPr>
            <a:r>
              <a:rPr lang="en-GB" sz="2800" dirty="0">
                <a:solidFill>
                  <a:schemeClr val="accent4">
                    <a:lumMod val="75000"/>
                  </a:schemeClr>
                </a:solidFill>
              </a:rPr>
              <a:t>Files that aren’t yours</a:t>
            </a:r>
          </a:p>
          <a:p>
            <a:pPr lvl="1" algn="just">
              <a:lnSpc>
                <a:spcPct val="112000"/>
              </a:lnSpc>
              <a:spcBef>
                <a:spcPts val="0"/>
              </a:spcBef>
            </a:pPr>
            <a:r>
              <a:rPr lang="en-GB" sz="2800" dirty="0">
                <a:solidFill>
                  <a:schemeClr val="accent4">
                    <a:lumMod val="75000"/>
                  </a:schemeClr>
                </a:solidFill>
              </a:rPr>
              <a:t>Software which isn’t there for you.</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69727" y="1284711"/>
            <a:ext cx="5872481" cy="5006617"/>
          </a:xfrm>
          <a:ln w="28575">
            <a:solidFill>
              <a:srgbClr val="00B0F0"/>
            </a:solidFill>
          </a:ln>
        </p:spPr>
      </p:pic>
      <p:sp>
        <p:nvSpPr>
          <p:cNvPr id="8" name="Title 1"/>
          <p:cNvSpPr txBox="1">
            <a:spLocks/>
          </p:cNvSpPr>
          <p:nvPr/>
        </p:nvSpPr>
        <p:spPr>
          <a:xfrm>
            <a:off x="251138" y="75350"/>
            <a:ext cx="11691070" cy="1122385"/>
          </a:xfrm>
          <a:prstGeom prst="rect">
            <a:avLst/>
          </a:prstGeom>
          <a:ln w="28575">
            <a:solidFill>
              <a:srgbClr val="00B0F0"/>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cap="all" dirty="0">
                <a:solidFill>
                  <a:srgbClr val="00B0F0"/>
                </a:solidFill>
              </a:rPr>
              <a:t>A</a:t>
            </a:r>
            <a:r>
              <a:rPr lang="en-GB" sz="4800" b="1" cap="all" dirty="0">
                <a:solidFill>
                  <a:srgbClr val="00B0F0"/>
                </a:solidFill>
              </a:rPr>
              <a:t>ccessing </a:t>
            </a:r>
            <a:r>
              <a:rPr lang="en-GB" sz="6200" b="1" cap="all" dirty="0">
                <a:solidFill>
                  <a:srgbClr val="00B0F0"/>
                </a:solidFill>
              </a:rPr>
              <a:t>s</a:t>
            </a:r>
            <a:r>
              <a:rPr lang="en-GB" sz="4800" b="1" cap="all" dirty="0">
                <a:solidFill>
                  <a:srgbClr val="00B0F0"/>
                </a:solidFill>
              </a:rPr>
              <a:t>tuff </a:t>
            </a:r>
            <a:r>
              <a:rPr lang="en-GB" sz="6800" b="1" cap="all" dirty="0">
                <a:solidFill>
                  <a:srgbClr val="00B0F0"/>
                </a:solidFill>
              </a:rPr>
              <a:t>w</a:t>
            </a:r>
            <a:r>
              <a:rPr lang="en-GB" sz="4800" b="1" cap="all" dirty="0">
                <a:solidFill>
                  <a:srgbClr val="00B0F0"/>
                </a:solidFill>
              </a:rPr>
              <a:t>ithout </a:t>
            </a:r>
            <a:r>
              <a:rPr lang="en-GB" sz="6700" b="1" cap="all" dirty="0">
                <a:solidFill>
                  <a:srgbClr val="00B0F0"/>
                </a:solidFill>
              </a:rPr>
              <a:t>p</a:t>
            </a:r>
            <a:r>
              <a:rPr lang="en-GB" sz="4800" b="1" cap="all" dirty="0">
                <a:solidFill>
                  <a:srgbClr val="00B0F0"/>
                </a:solidFill>
              </a:rPr>
              <a:t>ermission</a:t>
            </a:r>
          </a:p>
        </p:txBody>
      </p:sp>
    </p:spTree>
    <p:extLst>
      <p:ext uri="{BB962C8B-B14F-4D97-AF65-F5344CB8AC3E}">
        <p14:creationId xmlns:p14="http://schemas.microsoft.com/office/powerpoint/2010/main" val="243871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02" y="109470"/>
            <a:ext cx="11802413" cy="1378040"/>
          </a:xfrm>
          <a:ln w="28575">
            <a:solidFill>
              <a:srgbClr val="00B0F0"/>
            </a:solidFill>
          </a:ln>
        </p:spPr>
        <p:txBody>
          <a:bodyPr>
            <a:noAutofit/>
          </a:bodyPr>
          <a:lstStyle/>
          <a:p>
            <a:r>
              <a:rPr lang="en-GB" sz="8800" b="1" cap="all" dirty="0">
                <a:solidFill>
                  <a:srgbClr val="00B0F0"/>
                </a:solidFill>
              </a:rPr>
              <a:t>G</a:t>
            </a:r>
            <a:r>
              <a:rPr lang="en-GB" sz="5400" b="1" cap="all" dirty="0">
                <a:solidFill>
                  <a:srgbClr val="00B0F0"/>
                </a:solidFill>
              </a:rPr>
              <a:t>uess </a:t>
            </a:r>
            <a:r>
              <a:rPr lang="en-GB" sz="7200" b="1" cap="all" dirty="0">
                <a:solidFill>
                  <a:srgbClr val="00B0F0"/>
                </a:solidFill>
              </a:rPr>
              <a:t>t</a:t>
            </a:r>
            <a:r>
              <a:rPr lang="en-GB" sz="5400" b="1" cap="all" dirty="0">
                <a:solidFill>
                  <a:srgbClr val="00B0F0"/>
                </a:solidFill>
              </a:rPr>
              <a:t>he </a:t>
            </a:r>
            <a:r>
              <a:rPr lang="en-GB" sz="8000" b="1" cap="all" dirty="0">
                <a:solidFill>
                  <a:srgbClr val="00B0F0"/>
                </a:solidFill>
              </a:rPr>
              <a:t>p</a:t>
            </a:r>
            <a:r>
              <a:rPr lang="en-GB" sz="5400" b="1" cap="all" dirty="0">
                <a:solidFill>
                  <a:srgbClr val="00B0F0"/>
                </a:solidFill>
              </a:rPr>
              <a:t>unishment(!)</a:t>
            </a:r>
          </a:p>
        </p:txBody>
      </p:sp>
      <p:sp>
        <p:nvSpPr>
          <p:cNvPr id="4" name="Content Placeholder 3"/>
          <p:cNvSpPr>
            <a:spLocks noGrp="1"/>
          </p:cNvSpPr>
          <p:nvPr>
            <p:ph sz="half" idx="2"/>
          </p:nvPr>
        </p:nvSpPr>
        <p:spPr>
          <a:xfrm>
            <a:off x="5263662" y="1622425"/>
            <a:ext cx="6703128" cy="4992270"/>
          </a:xfrm>
          <a:ln w="28575">
            <a:solidFill>
              <a:srgbClr val="00B0F0"/>
            </a:solidFill>
          </a:ln>
        </p:spPr>
        <p:txBody>
          <a:bodyPr>
            <a:normAutofit/>
          </a:bodyPr>
          <a:lstStyle/>
          <a:p>
            <a:pPr algn="just">
              <a:lnSpc>
                <a:spcPct val="122000"/>
              </a:lnSpc>
              <a:spcBef>
                <a:spcPts val="0"/>
              </a:spcBef>
            </a:pPr>
            <a:r>
              <a:rPr lang="en-GB" dirty="0">
                <a:solidFill>
                  <a:schemeClr val="bg1"/>
                </a:solidFill>
              </a:rPr>
              <a:t>What’s the </a:t>
            </a:r>
            <a:r>
              <a:rPr lang="en-GB" b="1" u="sng" dirty="0">
                <a:solidFill>
                  <a:srgbClr val="FF0000"/>
                </a:solidFill>
              </a:rPr>
              <a:t>maximum</a:t>
            </a:r>
            <a:r>
              <a:rPr lang="en-GB" dirty="0">
                <a:solidFill>
                  <a:srgbClr val="FF0000"/>
                </a:solidFill>
              </a:rPr>
              <a:t> </a:t>
            </a:r>
            <a:r>
              <a:rPr lang="en-GB" dirty="0">
                <a:solidFill>
                  <a:schemeClr val="bg1"/>
                </a:solidFill>
              </a:rPr>
              <a:t>punishment :</a:t>
            </a:r>
          </a:p>
          <a:p>
            <a:pPr algn="just">
              <a:lnSpc>
                <a:spcPct val="122000"/>
              </a:lnSpc>
              <a:spcBef>
                <a:spcPts val="0"/>
              </a:spcBef>
            </a:pPr>
            <a:endParaRPr lang="en-GB" dirty="0">
              <a:solidFill>
                <a:schemeClr val="bg1"/>
              </a:solidFill>
            </a:endParaRPr>
          </a:p>
          <a:p>
            <a:pPr algn="just">
              <a:lnSpc>
                <a:spcPct val="122000"/>
              </a:lnSpc>
              <a:spcBef>
                <a:spcPts val="0"/>
              </a:spcBef>
            </a:pPr>
            <a:r>
              <a:rPr lang="en-GB" dirty="0">
                <a:solidFill>
                  <a:schemeClr val="bg1"/>
                </a:solidFill>
              </a:rPr>
              <a:t>A letter from the police saying we know what you did so stop it</a:t>
            </a:r>
          </a:p>
          <a:p>
            <a:pPr algn="just">
              <a:lnSpc>
                <a:spcPct val="122000"/>
              </a:lnSpc>
              <a:spcBef>
                <a:spcPts val="0"/>
              </a:spcBef>
            </a:pPr>
            <a:r>
              <a:rPr lang="en-GB" dirty="0">
                <a:solidFill>
                  <a:schemeClr val="bg1"/>
                </a:solidFill>
              </a:rPr>
              <a:t>A </a:t>
            </a:r>
            <a:r>
              <a:rPr lang="en-GB" dirty="0">
                <a:solidFill>
                  <a:schemeClr val="accent4">
                    <a:lumMod val="75000"/>
                  </a:schemeClr>
                </a:solidFill>
              </a:rPr>
              <a:t>£500 </a:t>
            </a:r>
            <a:r>
              <a:rPr lang="en-GB" dirty="0">
                <a:solidFill>
                  <a:schemeClr val="bg1"/>
                </a:solidFill>
              </a:rPr>
              <a:t>fine</a:t>
            </a:r>
          </a:p>
          <a:p>
            <a:pPr algn="just">
              <a:lnSpc>
                <a:spcPct val="122000"/>
              </a:lnSpc>
              <a:spcBef>
                <a:spcPts val="0"/>
              </a:spcBef>
            </a:pPr>
            <a:r>
              <a:rPr lang="en-GB" dirty="0">
                <a:solidFill>
                  <a:schemeClr val="bg1"/>
                </a:solidFill>
              </a:rPr>
              <a:t>A </a:t>
            </a:r>
            <a:r>
              <a:rPr lang="en-GB" dirty="0">
                <a:solidFill>
                  <a:schemeClr val="accent4">
                    <a:lumMod val="75000"/>
                  </a:schemeClr>
                </a:solidFill>
              </a:rPr>
              <a:t>£5000 </a:t>
            </a:r>
            <a:r>
              <a:rPr lang="en-GB" dirty="0">
                <a:solidFill>
                  <a:schemeClr val="bg1"/>
                </a:solidFill>
              </a:rPr>
              <a:t>fine</a:t>
            </a:r>
          </a:p>
          <a:p>
            <a:pPr algn="just">
              <a:lnSpc>
                <a:spcPct val="122000"/>
              </a:lnSpc>
              <a:spcBef>
                <a:spcPts val="0"/>
              </a:spcBef>
            </a:pPr>
            <a:r>
              <a:rPr lang="en-GB" dirty="0">
                <a:solidFill>
                  <a:schemeClr val="accent4">
                    <a:lumMod val="75000"/>
                  </a:schemeClr>
                </a:solidFill>
              </a:rPr>
              <a:t>6</a:t>
            </a:r>
            <a:r>
              <a:rPr lang="en-GB" dirty="0">
                <a:solidFill>
                  <a:schemeClr val="bg1"/>
                </a:solidFill>
              </a:rPr>
              <a:t> months hard time</a:t>
            </a:r>
          </a:p>
          <a:p>
            <a:pPr algn="just">
              <a:lnSpc>
                <a:spcPct val="122000"/>
              </a:lnSpc>
              <a:spcBef>
                <a:spcPts val="0"/>
              </a:spcBef>
            </a:pPr>
            <a:r>
              <a:rPr lang="en-GB" dirty="0">
                <a:solidFill>
                  <a:schemeClr val="accent4">
                    <a:lumMod val="75000"/>
                  </a:schemeClr>
                </a:solidFill>
              </a:rPr>
              <a:t>1</a:t>
            </a:r>
            <a:r>
              <a:rPr lang="en-GB" dirty="0">
                <a:solidFill>
                  <a:schemeClr val="bg1"/>
                </a:solidFill>
              </a:rPr>
              <a:t> years imprisonment </a:t>
            </a:r>
            <a:r>
              <a:rPr lang="en-GB" dirty="0">
                <a:solidFill>
                  <a:schemeClr val="accent4">
                    <a:lumMod val="75000"/>
                  </a:schemeClr>
                </a:solidFill>
              </a:rPr>
              <a:t>and</a:t>
            </a:r>
            <a:r>
              <a:rPr lang="en-GB" dirty="0">
                <a:solidFill>
                  <a:schemeClr val="bg1"/>
                </a:solidFill>
              </a:rPr>
              <a:t> a £5,000 fine</a:t>
            </a:r>
          </a:p>
          <a:p>
            <a:pPr algn="just">
              <a:lnSpc>
                <a:spcPct val="122000"/>
              </a:lnSpc>
              <a:spcBef>
                <a:spcPts val="0"/>
              </a:spcBef>
            </a:pPr>
            <a:r>
              <a:rPr lang="en-GB" dirty="0">
                <a:solidFill>
                  <a:schemeClr val="accent4">
                    <a:lumMod val="75000"/>
                  </a:schemeClr>
                </a:solidFill>
              </a:rPr>
              <a:t>2</a:t>
            </a:r>
            <a:r>
              <a:rPr lang="en-GB" dirty="0">
                <a:solidFill>
                  <a:schemeClr val="bg1"/>
                </a:solidFill>
              </a:rPr>
              <a:t> years imprisonment </a:t>
            </a:r>
            <a:r>
              <a:rPr lang="en-GB" dirty="0">
                <a:solidFill>
                  <a:schemeClr val="accent4">
                    <a:lumMod val="75000"/>
                  </a:schemeClr>
                </a:solidFill>
              </a:rPr>
              <a:t>and/or </a:t>
            </a:r>
            <a:r>
              <a:rPr lang="en-GB" dirty="0">
                <a:solidFill>
                  <a:schemeClr val="bg1"/>
                </a:solidFill>
              </a:rPr>
              <a:t>a £5,000 fine</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6302" y="1622151"/>
            <a:ext cx="4992544" cy="4992544"/>
          </a:xfrm>
          <a:ln w="28575">
            <a:solidFill>
              <a:schemeClr val="accent1"/>
            </a:solidFill>
          </a:ln>
        </p:spPr>
      </p:pic>
      <p:pic>
        <p:nvPicPr>
          <p:cNvPr id="8" name="Picture 7"/>
          <p:cNvPicPr>
            <a:picLocks noChangeAspect="1"/>
          </p:cNvPicPr>
          <p:nvPr/>
        </p:nvPicPr>
        <p:blipFill>
          <a:blip r:embed="rId4"/>
          <a:stretch>
            <a:fillRect/>
          </a:stretch>
        </p:blipFill>
        <p:spPr>
          <a:xfrm>
            <a:off x="10626969" y="234460"/>
            <a:ext cx="1143001" cy="1143001"/>
          </a:xfrm>
          <a:prstGeom prst="rect">
            <a:avLst/>
          </a:prstGeom>
        </p:spPr>
      </p:pic>
    </p:spTree>
    <p:extLst>
      <p:ext uri="{BB962C8B-B14F-4D97-AF65-F5344CB8AC3E}">
        <p14:creationId xmlns:p14="http://schemas.microsoft.com/office/powerpoint/2010/main" val="158776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38" y="148248"/>
            <a:ext cx="11769970" cy="1325563"/>
          </a:xfrm>
          <a:ln w="28575">
            <a:solidFill>
              <a:schemeClr val="accent1"/>
            </a:solidFill>
          </a:ln>
        </p:spPr>
        <p:txBody>
          <a:bodyPr>
            <a:noAutofit/>
          </a:bodyPr>
          <a:lstStyle/>
          <a:p>
            <a:pPr>
              <a:lnSpc>
                <a:spcPct val="100000"/>
              </a:lnSpc>
            </a:pPr>
            <a:r>
              <a:rPr lang="en-GB" b="1" cap="all" dirty="0">
                <a:solidFill>
                  <a:srgbClr val="00B0F0"/>
                </a:solidFill>
              </a:rPr>
              <a:t>A</a:t>
            </a:r>
            <a:r>
              <a:rPr lang="en-GB" sz="3600" b="1" cap="all" dirty="0">
                <a:solidFill>
                  <a:srgbClr val="00B0F0"/>
                </a:solidFill>
              </a:rPr>
              <a:t>ccessing </a:t>
            </a:r>
            <a:r>
              <a:rPr lang="en-GB" sz="4800" b="1" cap="all" dirty="0">
                <a:solidFill>
                  <a:srgbClr val="00B0F0"/>
                </a:solidFill>
              </a:rPr>
              <a:t>S</a:t>
            </a:r>
            <a:r>
              <a:rPr lang="en-GB" sz="3600" b="1" cap="all" dirty="0">
                <a:solidFill>
                  <a:srgbClr val="00B0F0"/>
                </a:solidFill>
              </a:rPr>
              <a:t>tuff </a:t>
            </a:r>
            <a:r>
              <a:rPr lang="en-GB" sz="4800" b="1" cap="all" dirty="0">
                <a:solidFill>
                  <a:srgbClr val="00B0F0"/>
                </a:solidFill>
              </a:rPr>
              <a:t>W</a:t>
            </a:r>
            <a:r>
              <a:rPr lang="en-GB" sz="3600" b="1" cap="all" dirty="0">
                <a:solidFill>
                  <a:srgbClr val="00B0F0"/>
                </a:solidFill>
              </a:rPr>
              <a:t>ithout </a:t>
            </a:r>
            <a:r>
              <a:rPr lang="en-GB" sz="4800" b="1" cap="all" dirty="0">
                <a:solidFill>
                  <a:srgbClr val="00B0F0"/>
                </a:solidFill>
              </a:rPr>
              <a:t>P</a:t>
            </a:r>
            <a:r>
              <a:rPr lang="en-GB" sz="3600" b="1" cap="all" dirty="0">
                <a:solidFill>
                  <a:srgbClr val="00B0F0"/>
                </a:solidFill>
              </a:rPr>
              <a:t>ermission &amp; </a:t>
            </a:r>
            <a:r>
              <a:rPr lang="en-GB" sz="4800" b="1" cap="all" dirty="0">
                <a:solidFill>
                  <a:srgbClr val="00B0F0"/>
                </a:solidFill>
              </a:rPr>
              <a:t>P</a:t>
            </a:r>
            <a:r>
              <a:rPr lang="en-GB" sz="3600" b="1" cap="all" dirty="0">
                <a:solidFill>
                  <a:srgbClr val="00B0F0"/>
                </a:solidFill>
              </a:rPr>
              <a:t>lanning </a:t>
            </a:r>
            <a:r>
              <a:rPr lang="en-GB" sz="4800" b="1" cap="all" dirty="0">
                <a:solidFill>
                  <a:srgbClr val="00B0F0"/>
                </a:solidFill>
              </a:rPr>
              <a:t>o</a:t>
            </a:r>
            <a:r>
              <a:rPr lang="en-GB" sz="3600" b="1" cap="all" dirty="0">
                <a:solidFill>
                  <a:srgbClr val="00B0F0"/>
                </a:solidFill>
              </a:rPr>
              <a:t>n </a:t>
            </a:r>
            <a:r>
              <a:rPr lang="en-GB" sz="4800" b="1" cap="all">
                <a:solidFill>
                  <a:srgbClr val="00B0F0"/>
                </a:solidFill>
              </a:rPr>
              <a:t>B</a:t>
            </a:r>
            <a:r>
              <a:rPr lang="en-GB" sz="3600" b="1" cap="all">
                <a:solidFill>
                  <a:srgbClr val="00B0F0"/>
                </a:solidFill>
              </a:rPr>
              <a:t>eing </a:t>
            </a:r>
            <a:r>
              <a:rPr lang="en-GB" sz="4800" b="1" cap="all">
                <a:solidFill>
                  <a:srgbClr val="00B0F0"/>
                </a:solidFill>
              </a:rPr>
              <a:t>dead </a:t>
            </a:r>
            <a:r>
              <a:rPr lang="en-GB" sz="4800" b="1" cap="all" dirty="0">
                <a:solidFill>
                  <a:srgbClr val="00B0F0"/>
                </a:solidFill>
              </a:rPr>
              <a:t>naughty</a:t>
            </a:r>
            <a:r>
              <a:rPr lang="en-GB" sz="3600" b="1" cap="all" dirty="0">
                <a:solidFill>
                  <a:srgbClr val="00B0F0"/>
                </a:solidFill>
              </a:rPr>
              <a:t>!</a:t>
            </a:r>
          </a:p>
        </p:txBody>
      </p:sp>
      <p:sp>
        <p:nvSpPr>
          <p:cNvPr id="3" name="Content Placeholder 2"/>
          <p:cNvSpPr>
            <a:spLocks noGrp="1"/>
          </p:cNvSpPr>
          <p:nvPr>
            <p:ph sz="half" idx="1"/>
          </p:nvPr>
        </p:nvSpPr>
        <p:spPr>
          <a:xfrm>
            <a:off x="146537" y="1597024"/>
            <a:ext cx="6406663" cy="5061683"/>
          </a:xfrm>
          <a:ln w="28575">
            <a:solidFill>
              <a:schemeClr val="accent1"/>
            </a:solidFill>
          </a:ln>
        </p:spPr>
        <p:txBody>
          <a:bodyPr>
            <a:noAutofit/>
          </a:bodyPr>
          <a:lstStyle/>
          <a:p>
            <a:pPr marL="0" indent="0" algn="just">
              <a:lnSpc>
                <a:spcPct val="112000"/>
              </a:lnSpc>
              <a:spcBef>
                <a:spcPts val="0"/>
              </a:spcBef>
              <a:buNone/>
            </a:pPr>
            <a:r>
              <a:rPr lang="en-GB" sz="3200" dirty="0">
                <a:solidFill>
                  <a:schemeClr val="bg1"/>
                </a:solidFill>
              </a:rPr>
              <a:t>Perhaps you intend to </a:t>
            </a:r>
          </a:p>
          <a:p>
            <a:pPr marL="446088" lvl="1" algn="just">
              <a:lnSpc>
                <a:spcPct val="112000"/>
              </a:lnSpc>
              <a:spcBef>
                <a:spcPts val="0"/>
              </a:spcBef>
            </a:pPr>
            <a:r>
              <a:rPr lang="en-GB" sz="3200" b="1" dirty="0">
                <a:solidFill>
                  <a:srgbClr val="92D050"/>
                </a:solidFill>
              </a:rPr>
              <a:t>Delete</a:t>
            </a:r>
            <a:r>
              <a:rPr lang="en-GB" sz="3200" dirty="0">
                <a:solidFill>
                  <a:schemeClr val="bg1"/>
                </a:solidFill>
              </a:rPr>
              <a:t> stuff</a:t>
            </a:r>
          </a:p>
          <a:p>
            <a:pPr marL="446088" lvl="1" algn="just">
              <a:lnSpc>
                <a:spcPct val="112000"/>
              </a:lnSpc>
              <a:spcBef>
                <a:spcPts val="0"/>
              </a:spcBef>
            </a:pPr>
            <a:r>
              <a:rPr lang="en-GB" sz="3200" b="1" dirty="0">
                <a:solidFill>
                  <a:srgbClr val="92D050"/>
                </a:solidFill>
              </a:rPr>
              <a:t>Change</a:t>
            </a:r>
            <a:r>
              <a:rPr lang="en-GB" sz="3200" dirty="0">
                <a:solidFill>
                  <a:schemeClr val="bg1"/>
                </a:solidFill>
              </a:rPr>
              <a:t> stuff</a:t>
            </a:r>
          </a:p>
          <a:p>
            <a:pPr marL="446088" lvl="1" algn="just">
              <a:lnSpc>
                <a:spcPct val="112000"/>
              </a:lnSpc>
              <a:spcBef>
                <a:spcPts val="0"/>
              </a:spcBef>
            </a:pPr>
            <a:r>
              <a:rPr lang="en-GB" sz="3200" b="1" dirty="0">
                <a:solidFill>
                  <a:srgbClr val="92D050"/>
                </a:solidFill>
              </a:rPr>
              <a:t>Make</a:t>
            </a:r>
            <a:r>
              <a:rPr lang="en-GB" sz="3200" dirty="0">
                <a:solidFill>
                  <a:schemeClr val="bg1"/>
                </a:solidFill>
              </a:rPr>
              <a:t> the software do something weird</a:t>
            </a:r>
          </a:p>
          <a:p>
            <a:pPr marL="446088" lvl="1" algn="just">
              <a:lnSpc>
                <a:spcPct val="112000"/>
              </a:lnSpc>
              <a:spcBef>
                <a:spcPts val="0"/>
              </a:spcBef>
            </a:pPr>
            <a:r>
              <a:rPr lang="en-GB" sz="3200" b="1" dirty="0">
                <a:solidFill>
                  <a:srgbClr val="92D050"/>
                </a:solidFill>
              </a:rPr>
              <a:t>Take</a:t>
            </a:r>
            <a:r>
              <a:rPr lang="en-GB" sz="3200" dirty="0">
                <a:solidFill>
                  <a:schemeClr val="bg1"/>
                </a:solidFill>
              </a:rPr>
              <a:t> over the web cam</a:t>
            </a:r>
          </a:p>
          <a:p>
            <a:pPr marL="446088" lvl="1" algn="just">
              <a:lnSpc>
                <a:spcPct val="112000"/>
              </a:lnSpc>
              <a:spcBef>
                <a:spcPts val="0"/>
              </a:spcBef>
            </a:pPr>
            <a:r>
              <a:rPr lang="en-GB" sz="3200" b="1" dirty="0">
                <a:solidFill>
                  <a:srgbClr val="92D050"/>
                </a:solidFill>
              </a:rPr>
              <a:t>Kick</a:t>
            </a:r>
            <a:r>
              <a:rPr lang="en-GB" sz="3200" dirty="0">
                <a:solidFill>
                  <a:schemeClr val="bg1"/>
                </a:solidFill>
              </a:rPr>
              <a:t> your best mate off a </a:t>
            </a:r>
            <a:r>
              <a:rPr lang="en-GB" sz="3200" b="1" dirty="0">
                <a:solidFill>
                  <a:srgbClr val="92D050"/>
                </a:solidFill>
              </a:rPr>
              <a:t>gaming</a:t>
            </a:r>
            <a:r>
              <a:rPr lang="en-GB" sz="3200" dirty="0">
                <a:solidFill>
                  <a:schemeClr val="bg1"/>
                </a:solidFill>
              </a:rPr>
              <a:t> platform</a:t>
            </a:r>
          </a:p>
          <a:p>
            <a:pPr marL="446088" lvl="1" algn="just">
              <a:lnSpc>
                <a:spcPct val="112000"/>
              </a:lnSpc>
              <a:spcBef>
                <a:spcPts val="0"/>
              </a:spcBef>
            </a:pPr>
            <a:r>
              <a:rPr lang="en-GB" sz="3200" b="1" dirty="0">
                <a:solidFill>
                  <a:srgbClr val="92D050"/>
                </a:solidFill>
              </a:rPr>
              <a:t>Transfer</a:t>
            </a:r>
            <a:r>
              <a:rPr lang="en-GB" sz="3200" dirty="0">
                <a:solidFill>
                  <a:schemeClr val="bg1"/>
                </a:solidFill>
              </a:rPr>
              <a:t> money to your account</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81800" y="1597024"/>
            <a:ext cx="5134708" cy="5134708"/>
          </a:xfrm>
          <a:ln w="28575">
            <a:solidFill>
              <a:schemeClr val="accent1"/>
            </a:solidFill>
          </a:ln>
        </p:spPr>
      </p:pic>
    </p:spTree>
    <p:extLst>
      <p:ext uri="{BB962C8B-B14F-4D97-AF65-F5344CB8AC3E}">
        <p14:creationId xmlns:p14="http://schemas.microsoft.com/office/powerpoint/2010/main" val="95444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02" y="109470"/>
            <a:ext cx="11802413" cy="1378040"/>
          </a:xfrm>
          <a:ln w="28575">
            <a:solidFill>
              <a:srgbClr val="00B0F0"/>
            </a:solidFill>
          </a:ln>
        </p:spPr>
        <p:txBody>
          <a:bodyPr>
            <a:noAutofit/>
          </a:bodyPr>
          <a:lstStyle/>
          <a:p>
            <a:r>
              <a:rPr lang="en-GB" sz="8800" b="1" cap="all" dirty="0">
                <a:solidFill>
                  <a:srgbClr val="00B0F0"/>
                </a:solidFill>
              </a:rPr>
              <a:t>G</a:t>
            </a:r>
            <a:r>
              <a:rPr lang="en-GB" sz="5400" b="1" cap="all" dirty="0">
                <a:solidFill>
                  <a:srgbClr val="00B0F0"/>
                </a:solidFill>
              </a:rPr>
              <a:t>uess </a:t>
            </a:r>
            <a:r>
              <a:rPr lang="en-GB" sz="7200" b="1" cap="all" dirty="0">
                <a:solidFill>
                  <a:srgbClr val="00B0F0"/>
                </a:solidFill>
              </a:rPr>
              <a:t>t</a:t>
            </a:r>
            <a:r>
              <a:rPr lang="en-GB" sz="5400" b="1" cap="all" dirty="0">
                <a:solidFill>
                  <a:srgbClr val="00B0F0"/>
                </a:solidFill>
              </a:rPr>
              <a:t>he </a:t>
            </a:r>
            <a:r>
              <a:rPr lang="en-GB" sz="8000" b="1" cap="all" dirty="0">
                <a:solidFill>
                  <a:srgbClr val="00B0F0"/>
                </a:solidFill>
              </a:rPr>
              <a:t>p</a:t>
            </a:r>
            <a:r>
              <a:rPr lang="en-GB" sz="5400" b="1" cap="all" dirty="0">
                <a:solidFill>
                  <a:srgbClr val="00B0F0"/>
                </a:solidFill>
              </a:rPr>
              <a:t>unishment(!)</a:t>
            </a:r>
          </a:p>
        </p:txBody>
      </p:sp>
      <p:sp>
        <p:nvSpPr>
          <p:cNvPr id="4" name="Content Placeholder 3"/>
          <p:cNvSpPr>
            <a:spLocks noGrp="1"/>
          </p:cNvSpPr>
          <p:nvPr>
            <p:ph sz="half" idx="2"/>
          </p:nvPr>
        </p:nvSpPr>
        <p:spPr>
          <a:xfrm>
            <a:off x="6265984" y="1622425"/>
            <a:ext cx="5700805" cy="4992270"/>
          </a:xfrm>
          <a:ln w="28575">
            <a:solidFill>
              <a:srgbClr val="00B0F0"/>
            </a:solidFill>
          </a:ln>
        </p:spPr>
        <p:txBody>
          <a:bodyPr>
            <a:normAutofit lnSpcReduction="10000"/>
          </a:bodyPr>
          <a:lstStyle/>
          <a:p>
            <a:pPr algn="just">
              <a:lnSpc>
                <a:spcPct val="122000"/>
              </a:lnSpc>
              <a:spcBef>
                <a:spcPts val="0"/>
              </a:spcBef>
            </a:pPr>
            <a:r>
              <a:rPr lang="en-GB" dirty="0">
                <a:solidFill>
                  <a:schemeClr val="bg1"/>
                </a:solidFill>
              </a:rPr>
              <a:t>What’s the </a:t>
            </a:r>
            <a:r>
              <a:rPr lang="en-GB" b="1" u="sng" dirty="0">
                <a:solidFill>
                  <a:srgbClr val="FF0000"/>
                </a:solidFill>
              </a:rPr>
              <a:t>maximum</a:t>
            </a:r>
            <a:r>
              <a:rPr lang="en-GB" dirty="0">
                <a:solidFill>
                  <a:srgbClr val="FF0000"/>
                </a:solidFill>
              </a:rPr>
              <a:t> </a:t>
            </a:r>
            <a:r>
              <a:rPr lang="en-GB" dirty="0">
                <a:solidFill>
                  <a:schemeClr val="bg1"/>
                </a:solidFill>
              </a:rPr>
              <a:t>punishment :</a:t>
            </a:r>
          </a:p>
          <a:p>
            <a:pPr algn="just">
              <a:lnSpc>
                <a:spcPct val="122000"/>
              </a:lnSpc>
              <a:spcBef>
                <a:spcPts val="0"/>
              </a:spcBef>
            </a:pPr>
            <a:r>
              <a:rPr lang="en-GB" dirty="0">
                <a:solidFill>
                  <a:schemeClr val="accent4">
                    <a:lumMod val="75000"/>
                  </a:schemeClr>
                </a:solidFill>
              </a:rPr>
              <a:t>1</a:t>
            </a:r>
            <a:r>
              <a:rPr lang="en-GB" dirty="0">
                <a:solidFill>
                  <a:schemeClr val="bg1"/>
                </a:solidFill>
              </a:rPr>
              <a:t> year doing time </a:t>
            </a:r>
            <a:r>
              <a:rPr lang="en-GB" dirty="0">
                <a:solidFill>
                  <a:schemeClr val="accent4">
                    <a:lumMod val="75000"/>
                  </a:schemeClr>
                </a:solidFill>
              </a:rPr>
              <a:t>and</a:t>
            </a:r>
            <a:r>
              <a:rPr lang="en-GB" dirty="0">
                <a:solidFill>
                  <a:schemeClr val="bg1"/>
                </a:solidFill>
              </a:rPr>
              <a:t> a £5,000 fine</a:t>
            </a:r>
          </a:p>
          <a:p>
            <a:pPr algn="just">
              <a:lnSpc>
                <a:spcPct val="122000"/>
              </a:lnSpc>
              <a:spcBef>
                <a:spcPts val="0"/>
              </a:spcBef>
            </a:pPr>
            <a:r>
              <a:rPr lang="en-GB" dirty="0">
                <a:solidFill>
                  <a:schemeClr val="accent4">
                    <a:lumMod val="75000"/>
                  </a:schemeClr>
                </a:solidFill>
              </a:rPr>
              <a:t>2</a:t>
            </a:r>
            <a:r>
              <a:rPr lang="en-GB" dirty="0">
                <a:solidFill>
                  <a:schemeClr val="bg1"/>
                </a:solidFill>
              </a:rPr>
              <a:t> years 		</a:t>
            </a:r>
          </a:p>
          <a:p>
            <a:pPr algn="just">
              <a:lnSpc>
                <a:spcPct val="122000"/>
              </a:lnSpc>
              <a:spcBef>
                <a:spcPts val="0"/>
              </a:spcBef>
            </a:pPr>
            <a:r>
              <a:rPr lang="en-GB" dirty="0">
                <a:solidFill>
                  <a:schemeClr val="accent4">
                    <a:lumMod val="75000"/>
                  </a:schemeClr>
                </a:solidFill>
              </a:rPr>
              <a:t>3</a:t>
            </a:r>
            <a:r>
              <a:rPr lang="en-GB" dirty="0">
                <a:solidFill>
                  <a:schemeClr val="bg1"/>
                </a:solidFill>
              </a:rPr>
              <a:t> years </a:t>
            </a:r>
          </a:p>
          <a:p>
            <a:pPr algn="just">
              <a:lnSpc>
                <a:spcPct val="122000"/>
              </a:lnSpc>
              <a:spcBef>
                <a:spcPts val="0"/>
              </a:spcBef>
            </a:pPr>
            <a:r>
              <a:rPr lang="en-GB" dirty="0">
                <a:solidFill>
                  <a:schemeClr val="accent4">
                    <a:lumMod val="75000"/>
                  </a:schemeClr>
                </a:solidFill>
              </a:rPr>
              <a:t>5</a:t>
            </a:r>
            <a:r>
              <a:rPr lang="en-GB" dirty="0">
                <a:solidFill>
                  <a:schemeClr val="bg1"/>
                </a:solidFill>
              </a:rPr>
              <a:t> years</a:t>
            </a:r>
          </a:p>
          <a:p>
            <a:pPr algn="just">
              <a:lnSpc>
                <a:spcPct val="122000"/>
              </a:lnSpc>
              <a:spcBef>
                <a:spcPts val="0"/>
              </a:spcBef>
            </a:pPr>
            <a:r>
              <a:rPr lang="en-GB" dirty="0">
                <a:solidFill>
                  <a:schemeClr val="accent4">
                    <a:lumMod val="75000"/>
                  </a:schemeClr>
                </a:solidFill>
              </a:rPr>
              <a:t>7</a:t>
            </a:r>
            <a:r>
              <a:rPr lang="en-GB" dirty="0">
                <a:solidFill>
                  <a:schemeClr val="bg1"/>
                </a:solidFill>
              </a:rPr>
              <a:t> years</a:t>
            </a:r>
          </a:p>
          <a:p>
            <a:pPr marL="0" indent="0" algn="just">
              <a:lnSpc>
                <a:spcPct val="122000"/>
              </a:lnSpc>
              <a:spcBef>
                <a:spcPts val="0"/>
              </a:spcBef>
              <a:buNone/>
            </a:pPr>
            <a:endParaRPr lang="en-GB" b="1" u="sng" dirty="0">
              <a:solidFill>
                <a:srgbClr val="FF0000"/>
              </a:solidFill>
            </a:endParaRPr>
          </a:p>
          <a:p>
            <a:pPr marL="0" indent="0" algn="just">
              <a:lnSpc>
                <a:spcPct val="122000"/>
              </a:lnSpc>
              <a:spcBef>
                <a:spcPts val="0"/>
              </a:spcBef>
              <a:buNone/>
            </a:pPr>
            <a:r>
              <a:rPr lang="en-GB" b="1" u="sng" dirty="0">
                <a:solidFill>
                  <a:srgbClr val="FF0000"/>
                </a:solidFill>
              </a:rPr>
              <a:t>THINK</a:t>
            </a:r>
            <a:r>
              <a:rPr lang="en-GB" dirty="0">
                <a:solidFill>
                  <a:schemeClr val="bg1"/>
                </a:solidFill>
              </a:rPr>
              <a:t> : it depends on how awful the crime is that you want to commit </a:t>
            </a:r>
            <a:r>
              <a:rPr lang="en-GB" b="1" u="sng" dirty="0">
                <a:solidFill>
                  <a:schemeClr val="accent4">
                    <a:lumMod val="75000"/>
                  </a:schemeClr>
                </a:solidFill>
              </a:rPr>
              <a:t>NOT</a:t>
            </a:r>
            <a:r>
              <a:rPr lang="en-GB" dirty="0">
                <a:solidFill>
                  <a:schemeClr val="bg1"/>
                </a:solidFill>
              </a:rPr>
              <a:t> if you can actually do it</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6302" y="1622425"/>
            <a:ext cx="5989006" cy="4174637"/>
          </a:xfrm>
          <a:ln w="28575">
            <a:solidFill>
              <a:schemeClr val="accent1"/>
            </a:solidFill>
          </a:ln>
        </p:spPr>
      </p:pic>
      <p:sp>
        <p:nvSpPr>
          <p:cNvPr id="8" name="Content Placeholder 3"/>
          <p:cNvSpPr txBox="1">
            <a:spLocks/>
          </p:cNvSpPr>
          <p:nvPr/>
        </p:nvSpPr>
        <p:spPr>
          <a:xfrm>
            <a:off x="136301" y="5890845"/>
            <a:ext cx="5989007" cy="723849"/>
          </a:xfrm>
          <a:prstGeom prst="rect">
            <a:avLst/>
          </a:prstGeom>
          <a:ln w="28575">
            <a:solidFill>
              <a:srgbClr val="00B0F0"/>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2000"/>
              </a:lnSpc>
              <a:spcBef>
                <a:spcPts val="0"/>
              </a:spcBef>
            </a:pPr>
            <a:r>
              <a:rPr lang="en-GB" dirty="0">
                <a:solidFill>
                  <a:schemeClr val="bg1"/>
                </a:solidFill>
              </a:rPr>
              <a:t>WHY IS it rare to see prosecution here?</a:t>
            </a:r>
          </a:p>
        </p:txBody>
      </p:sp>
      <p:pic>
        <p:nvPicPr>
          <p:cNvPr id="9" name="Picture 8"/>
          <p:cNvPicPr>
            <a:picLocks noChangeAspect="1"/>
          </p:cNvPicPr>
          <p:nvPr/>
        </p:nvPicPr>
        <p:blipFill>
          <a:blip r:embed="rId4"/>
          <a:stretch>
            <a:fillRect/>
          </a:stretch>
        </p:blipFill>
        <p:spPr>
          <a:xfrm>
            <a:off x="10626969" y="234460"/>
            <a:ext cx="1143001" cy="1143001"/>
          </a:xfrm>
          <a:prstGeom prst="rect">
            <a:avLst/>
          </a:prstGeom>
        </p:spPr>
      </p:pic>
    </p:spTree>
    <p:extLst>
      <p:ext uri="{BB962C8B-B14F-4D97-AF65-F5344CB8AC3E}">
        <p14:creationId xmlns:p14="http://schemas.microsoft.com/office/powerpoint/2010/main" val="33113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0" y="118941"/>
            <a:ext cx="11828585" cy="1325563"/>
          </a:xfrm>
          <a:ln w="28575">
            <a:solidFill>
              <a:schemeClr val="accent1"/>
            </a:solidFill>
          </a:ln>
        </p:spPr>
        <p:txBody>
          <a:bodyPr>
            <a:noAutofit/>
          </a:bodyPr>
          <a:lstStyle/>
          <a:p>
            <a:r>
              <a:rPr lang="en-GB" sz="5400" b="1" cap="all" dirty="0">
                <a:solidFill>
                  <a:srgbClr val="00B0F0"/>
                </a:solidFill>
              </a:rPr>
              <a:t>D</a:t>
            </a:r>
            <a:r>
              <a:rPr lang="en-GB" sz="4000" b="1" cap="all" dirty="0">
                <a:solidFill>
                  <a:srgbClr val="00B0F0"/>
                </a:solidFill>
              </a:rPr>
              <a:t>oing </a:t>
            </a:r>
            <a:r>
              <a:rPr lang="en-GB" sz="5400" b="1" cap="all" dirty="0">
                <a:solidFill>
                  <a:srgbClr val="00B0F0"/>
                </a:solidFill>
              </a:rPr>
              <a:t>s</a:t>
            </a:r>
            <a:r>
              <a:rPr lang="en-GB" sz="4000" b="1" cap="all" dirty="0">
                <a:solidFill>
                  <a:srgbClr val="00B0F0"/>
                </a:solidFill>
              </a:rPr>
              <a:t>tuff </a:t>
            </a:r>
            <a:r>
              <a:rPr lang="en-GB" sz="5400" b="1" cap="all" dirty="0">
                <a:solidFill>
                  <a:srgbClr val="00B0F0"/>
                </a:solidFill>
              </a:rPr>
              <a:t>w</a:t>
            </a:r>
            <a:r>
              <a:rPr lang="en-GB" sz="4000" b="1" cap="all" dirty="0">
                <a:solidFill>
                  <a:srgbClr val="00B0F0"/>
                </a:solidFill>
              </a:rPr>
              <a:t>ithout </a:t>
            </a:r>
            <a:r>
              <a:rPr lang="en-GB" sz="5400" b="1" cap="all" dirty="0">
                <a:solidFill>
                  <a:srgbClr val="00B0F0"/>
                </a:solidFill>
              </a:rPr>
              <a:t>p</a:t>
            </a:r>
            <a:r>
              <a:rPr lang="en-GB" sz="4000" b="1" cap="all" dirty="0">
                <a:solidFill>
                  <a:srgbClr val="00B0F0"/>
                </a:solidFill>
              </a:rPr>
              <a:t>ermission &amp; </a:t>
            </a:r>
            <a:r>
              <a:rPr lang="en-GB" sz="5400" b="1" cap="all" dirty="0">
                <a:solidFill>
                  <a:srgbClr val="00B0F0"/>
                </a:solidFill>
              </a:rPr>
              <a:t>B</a:t>
            </a:r>
            <a:r>
              <a:rPr lang="en-GB" sz="4000" b="1" cap="all" dirty="0">
                <a:solidFill>
                  <a:srgbClr val="00B0F0"/>
                </a:solidFill>
              </a:rPr>
              <a:t>eing </a:t>
            </a:r>
            <a:r>
              <a:rPr lang="en-GB" sz="5400" b="1" cap="all" dirty="0">
                <a:solidFill>
                  <a:srgbClr val="00B0F0"/>
                </a:solidFill>
              </a:rPr>
              <a:t>R</a:t>
            </a:r>
            <a:r>
              <a:rPr lang="en-GB" sz="4000" b="1" cap="all" dirty="0">
                <a:solidFill>
                  <a:srgbClr val="00B0F0"/>
                </a:solidFill>
              </a:rPr>
              <a:t>eckless</a:t>
            </a:r>
          </a:p>
        </p:txBody>
      </p:sp>
      <p:sp>
        <p:nvSpPr>
          <p:cNvPr id="3" name="Content Placeholder 2"/>
          <p:cNvSpPr>
            <a:spLocks noGrp="1"/>
          </p:cNvSpPr>
          <p:nvPr>
            <p:ph sz="half" idx="1"/>
          </p:nvPr>
        </p:nvSpPr>
        <p:spPr>
          <a:xfrm>
            <a:off x="158259" y="1544271"/>
            <a:ext cx="5808787" cy="5096852"/>
          </a:xfrm>
          <a:ln w="28575">
            <a:solidFill>
              <a:schemeClr val="accent1"/>
            </a:solidFill>
          </a:ln>
        </p:spPr>
        <p:txBody>
          <a:bodyPr>
            <a:normAutofit/>
          </a:bodyPr>
          <a:lstStyle/>
          <a:p>
            <a:pPr algn="just">
              <a:lnSpc>
                <a:spcPct val="122000"/>
              </a:lnSpc>
              <a:spcBef>
                <a:spcPts val="0"/>
              </a:spcBef>
            </a:pPr>
            <a:r>
              <a:rPr lang="en-GB" sz="3200" dirty="0">
                <a:solidFill>
                  <a:schemeClr val="bg1"/>
                </a:solidFill>
              </a:rPr>
              <a:t>I actually </a:t>
            </a:r>
            <a:r>
              <a:rPr lang="en-GB" sz="3200" b="1" u="sng" dirty="0">
                <a:solidFill>
                  <a:srgbClr val="92D050"/>
                </a:solidFill>
              </a:rPr>
              <a:t>did</a:t>
            </a:r>
            <a:r>
              <a:rPr lang="en-GB" sz="3200" dirty="0">
                <a:solidFill>
                  <a:schemeClr val="bg1"/>
                </a:solidFill>
              </a:rPr>
              <a:t> the bad stuff</a:t>
            </a:r>
          </a:p>
          <a:p>
            <a:pPr algn="just">
              <a:lnSpc>
                <a:spcPct val="122000"/>
              </a:lnSpc>
              <a:spcBef>
                <a:spcPts val="0"/>
              </a:spcBef>
            </a:pPr>
            <a:endParaRPr lang="en-GB" sz="3200" dirty="0">
              <a:solidFill>
                <a:schemeClr val="bg1"/>
              </a:solidFill>
            </a:endParaRPr>
          </a:p>
          <a:p>
            <a:pPr algn="just">
              <a:lnSpc>
                <a:spcPct val="122000"/>
              </a:lnSpc>
              <a:spcBef>
                <a:spcPts val="0"/>
              </a:spcBef>
            </a:pPr>
            <a:r>
              <a:rPr lang="en-GB" sz="3200" dirty="0">
                <a:solidFill>
                  <a:schemeClr val="bg1"/>
                </a:solidFill>
              </a:rPr>
              <a:t>I didn’t think about the </a:t>
            </a:r>
            <a:r>
              <a:rPr lang="en-GB" sz="3200" b="1" dirty="0">
                <a:solidFill>
                  <a:srgbClr val="92D050"/>
                </a:solidFill>
              </a:rPr>
              <a:t>consequences</a:t>
            </a:r>
          </a:p>
          <a:p>
            <a:pPr lvl="1" algn="just">
              <a:lnSpc>
                <a:spcPct val="122000"/>
              </a:lnSpc>
              <a:spcBef>
                <a:spcPts val="0"/>
              </a:spcBef>
            </a:pPr>
            <a:r>
              <a:rPr lang="en-GB" sz="2800" dirty="0">
                <a:solidFill>
                  <a:schemeClr val="bg1"/>
                </a:solidFill>
              </a:rPr>
              <a:t>Planted malware (sick software)</a:t>
            </a:r>
          </a:p>
          <a:p>
            <a:pPr lvl="1" algn="just">
              <a:lnSpc>
                <a:spcPct val="122000"/>
              </a:lnSpc>
              <a:spcBef>
                <a:spcPts val="0"/>
              </a:spcBef>
            </a:pPr>
            <a:r>
              <a:rPr lang="en-GB" sz="2800" dirty="0">
                <a:solidFill>
                  <a:schemeClr val="bg1"/>
                </a:solidFill>
              </a:rPr>
              <a:t>Encrypted data </a:t>
            </a:r>
          </a:p>
          <a:p>
            <a:pPr lvl="1" algn="just">
              <a:lnSpc>
                <a:spcPct val="122000"/>
              </a:lnSpc>
              <a:spcBef>
                <a:spcPts val="0"/>
              </a:spcBef>
            </a:pPr>
            <a:r>
              <a:rPr lang="en-GB" sz="2800" dirty="0">
                <a:solidFill>
                  <a:schemeClr val="bg1"/>
                </a:solidFill>
              </a:rPr>
              <a:t>Got personal stuff &amp; blackmailed someone</a:t>
            </a:r>
          </a:p>
          <a:p>
            <a:pPr lvl="1" algn="just">
              <a:lnSpc>
                <a:spcPct val="122000"/>
              </a:lnSpc>
              <a:spcBef>
                <a:spcPts val="0"/>
              </a:spcBef>
            </a:pPr>
            <a:r>
              <a:rPr lang="en-GB" sz="2800" dirty="0">
                <a:solidFill>
                  <a:schemeClr val="bg1"/>
                </a:solidFill>
              </a:rPr>
              <a:t>Boot someone off an online game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798" y="1544271"/>
            <a:ext cx="6037387" cy="4179231"/>
          </a:xfrm>
          <a:ln w="28575">
            <a:solidFill>
              <a:schemeClr val="accent1"/>
            </a:solidFill>
          </a:ln>
        </p:spPr>
      </p:pic>
      <p:sp>
        <p:nvSpPr>
          <p:cNvPr id="6" name="Rectangle 5"/>
          <p:cNvSpPr/>
          <p:nvPr/>
        </p:nvSpPr>
        <p:spPr>
          <a:xfrm>
            <a:off x="6072552" y="5871682"/>
            <a:ext cx="5984633" cy="769441"/>
          </a:xfrm>
          <a:prstGeom prst="rect">
            <a:avLst/>
          </a:prstGeom>
          <a:ln w="28575">
            <a:solidFill>
              <a:schemeClr val="accent1"/>
            </a:solidFill>
          </a:ln>
        </p:spPr>
        <p:txBody>
          <a:bodyPr wrap="square">
            <a:spAutoFit/>
          </a:bodyPr>
          <a:lstStyle/>
          <a:p>
            <a:pPr algn="ctr"/>
            <a:r>
              <a:rPr lang="en-GB" sz="4400" cap="all" dirty="0">
                <a:solidFill>
                  <a:schemeClr val="accent4">
                    <a:lumMod val="60000"/>
                    <a:lumOff val="40000"/>
                  </a:schemeClr>
                </a:solidFill>
              </a:rPr>
              <a:t>I</a:t>
            </a:r>
            <a:r>
              <a:rPr lang="en-GB" sz="3200" cap="all" dirty="0">
                <a:solidFill>
                  <a:schemeClr val="accent4">
                    <a:lumMod val="60000"/>
                    <a:lumOff val="40000"/>
                  </a:schemeClr>
                </a:solidFill>
              </a:rPr>
              <a:t>t’s A </a:t>
            </a:r>
            <a:r>
              <a:rPr lang="en-GB" sz="4400" cap="all" dirty="0">
                <a:solidFill>
                  <a:schemeClr val="accent4">
                    <a:lumMod val="60000"/>
                    <a:lumOff val="40000"/>
                  </a:schemeClr>
                </a:solidFill>
              </a:rPr>
              <a:t>F</a:t>
            </a:r>
            <a:r>
              <a:rPr lang="en-GB" sz="3200" cap="all" dirty="0">
                <a:solidFill>
                  <a:schemeClr val="accent4">
                    <a:lumMod val="60000"/>
                    <a:lumOff val="40000"/>
                  </a:schemeClr>
                </a:solidFill>
              </a:rPr>
              <a:t>air </a:t>
            </a:r>
            <a:r>
              <a:rPr lang="en-GB" sz="4400" cap="all" dirty="0">
                <a:solidFill>
                  <a:schemeClr val="accent4">
                    <a:lumMod val="60000"/>
                    <a:lumOff val="40000"/>
                  </a:schemeClr>
                </a:solidFill>
              </a:rPr>
              <a:t>C</a:t>
            </a:r>
            <a:r>
              <a:rPr lang="en-GB" sz="3200" cap="all" dirty="0">
                <a:solidFill>
                  <a:schemeClr val="accent4">
                    <a:lumMod val="60000"/>
                    <a:lumOff val="40000"/>
                  </a:schemeClr>
                </a:solidFill>
              </a:rPr>
              <a:t>op </a:t>
            </a:r>
            <a:r>
              <a:rPr lang="en-GB" sz="4400" cap="all" dirty="0">
                <a:solidFill>
                  <a:schemeClr val="accent4">
                    <a:lumMod val="60000"/>
                    <a:lumOff val="40000"/>
                  </a:schemeClr>
                </a:solidFill>
              </a:rPr>
              <a:t>G</a:t>
            </a:r>
            <a:r>
              <a:rPr lang="en-GB" sz="3200" cap="all" dirty="0">
                <a:solidFill>
                  <a:schemeClr val="accent4">
                    <a:lumMod val="60000"/>
                    <a:lumOff val="40000"/>
                  </a:schemeClr>
                </a:solidFill>
              </a:rPr>
              <a:t>overnor!!</a:t>
            </a:r>
          </a:p>
        </p:txBody>
      </p:sp>
    </p:spTree>
    <p:extLst>
      <p:ext uri="{BB962C8B-B14F-4D97-AF65-F5344CB8AC3E}">
        <p14:creationId xmlns:p14="http://schemas.microsoft.com/office/powerpoint/2010/main" val="411165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0" y="1553124"/>
            <a:ext cx="5627076" cy="4402199"/>
          </a:xfrm>
          <a:ln w="28575">
            <a:solidFill>
              <a:schemeClr val="accent1"/>
            </a:solidFill>
          </a:ln>
        </p:spPr>
        <p:txBody>
          <a:bodyPr>
            <a:normAutofit lnSpcReduction="10000"/>
          </a:bodyPr>
          <a:lstStyle/>
          <a:p>
            <a:pPr algn="just">
              <a:lnSpc>
                <a:spcPct val="122000"/>
              </a:lnSpc>
              <a:spcBef>
                <a:spcPts val="0"/>
              </a:spcBef>
            </a:pPr>
            <a:r>
              <a:rPr lang="en-GB" dirty="0">
                <a:solidFill>
                  <a:schemeClr val="bg1"/>
                </a:solidFill>
              </a:rPr>
              <a:t>Damage to human welfare</a:t>
            </a:r>
          </a:p>
          <a:p>
            <a:pPr lvl="1" algn="just">
              <a:lnSpc>
                <a:spcPct val="122000"/>
              </a:lnSpc>
              <a:spcBef>
                <a:spcPts val="0"/>
              </a:spcBef>
            </a:pPr>
            <a:r>
              <a:rPr lang="en-GB" dirty="0">
                <a:solidFill>
                  <a:schemeClr val="bg1"/>
                </a:solidFill>
              </a:rPr>
              <a:t>You risked life</a:t>
            </a:r>
          </a:p>
          <a:p>
            <a:pPr lvl="1" algn="just">
              <a:lnSpc>
                <a:spcPct val="122000"/>
              </a:lnSpc>
              <a:spcBef>
                <a:spcPts val="0"/>
              </a:spcBef>
            </a:pPr>
            <a:r>
              <a:rPr lang="en-GB" dirty="0">
                <a:solidFill>
                  <a:schemeClr val="bg1"/>
                </a:solidFill>
              </a:rPr>
              <a:t>You injured someone</a:t>
            </a:r>
          </a:p>
          <a:p>
            <a:pPr lvl="1" algn="just">
              <a:lnSpc>
                <a:spcPct val="122000"/>
              </a:lnSpc>
              <a:spcBef>
                <a:spcPts val="0"/>
              </a:spcBef>
            </a:pPr>
            <a:r>
              <a:rPr lang="en-GB" dirty="0">
                <a:solidFill>
                  <a:schemeClr val="bg1"/>
                </a:solidFill>
              </a:rPr>
              <a:t>You stopped people getting food, water, gas or electric</a:t>
            </a:r>
          </a:p>
          <a:p>
            <a:pPr lvl="1" algn="just">
              <a:lnSpc>
                <a:spcPct val="122000"/>
              </a:lnSpc>
              <a:spcBef>
                <a:spcPts val="0"/>
              </a:spcBef>
            </a:pPr>
            <a:r>
              <a:rPr lang="en-GB" dirty="0">
                <a:solidFill>
                  <a:schemeClr val="bg1"/>
                </a:solidFill>
              </a:rPr>
              <a:t>You disrupted transport – roads, railways, flights</a:t>
            </a:r>
          </a:p>
          <a:p>
            <a:pPr lvl="1" algn="just">
              <a:lnSpc>
                <a:spcPct val="122000"/>
              </a:lnSpc>
              <a:spcBef>
                <a:spcPts val="0"/>
              </a:spcBef>
            </a:pPr>
            <a:r>
              <a:rPr lang="en-GB" dirty="0">
                <a:solidFill>
                  <a:schemeClr val="bg1"/>
                </a:solidFill>
              </a:rPr>
              <a:t>You </a:t>
            </a:r>
            <a:r>
              <a:rPr lang="en-GB" dirty="0" smtClean="0">
                <a:solidFill>
                  <a:schemeClr val="bg1"/>
                </a:solidFill>
              </a:rPr>
              <a:t>messed about </a:t>
            </a:r>
            <a:r>
              <a:rPr lang="en-GB" dirty="0">
                <a:solidFill>
                  <a:schemeClr val="bg1"/>
                </a:solidFill>
              </a:rPr>
              <a:t>with the NHS</a:t>
            </a:r>
          </a:p>
          <a:p>
            <a:pPr lvl="1" algn="just">
              <a:lnSpc>
                <a:spcPct val="122000"/>
              </a:lnSpc>
              <a:spcBef>
                <a:spcPts val="0"/>
              </a:spcBef>
            </a:pPr>
            <a:r>
              <a:rPr lang="en-GB" dirty="0">
                <a:solidFill>
                  <a:schemeClr val="bg1"/>
                </a:solidFill>
              </a:rPr>
              <a:t>You affected the economy </a:t>
            </a:r>
          </a:p>
          <a:p>
            <a:pPr lvl="1" algn="just">
              <a:lnSpc>
                <a:spcPct val="122000"/>
              </a:lnSpc>
              <a:spcBef>
                <a:spcPts val="0"/>
              </a:spcBef>
            </a:pPr>
            <a:r>
              <a:rPr lang="en-GB" dirty="0">
                <a:solidFill>
                  <a:schemeClr val="bg1"/>
                </a:solidFill>
              </a:rPr>
              <a:t>You affected national security</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8259" y="1553124"/>
            <a:ext cx="6066966" cy="4351338"/>
          </a:xfrm>
          <a:ln w="28575">
            <a:solidFill>
              <a:schemeClr val="accent1"/>
            </a:solidFill>
          </a:ln>
        </p:spPr>
      </p:pic>
      <p:sp>
        <p:nvSpPr>
          <p:cNvPr id="6" name="Title 1"/>
          <p:cNvSpPr txBox="1">
            <a:spLocks/>
          </p:cNvSpPr>
          <p:nvPr/>
        </p:nvSpPr>
        <p:spPr>
          <a:xfrm>
            <a:off x="158259" y="118941"/>
            <a:ext cx="11981259" cy="1325563"/>
          </a:xfrm>
          <a:prstGeom prst="rect">
            <a:avLst/>
          </a:prstGeom>
          <a:ln w="28575">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cap="all" dirty="0">
                <a:solidFill>
                  <a:srgbClr val="00B0F0"/>
                </a:solidFill>
              </a:rPr>
              <a:t>I</a:t>
            </a:r>
            <a:r>
              <a:rPr lang="en-GB" sz="3600" b="1" cap="all" dirty="0">
                <a:solidFill>
                  <a:srgbClr val="00B0F0"/>
                </a:solidFill>
              </a:rPr>
              <a:t>ntentionally </a:t>
            </a:r>
            <a:r>
              <a:rPr lang="en-GB" sz="4800" b="1" cap="all" dirty="0">
                <a:solidFill>
                  <a:srgbClr val="00B0F0"/>
                </a:solidFill>
              </a:rPr>
              <a:t>o</a:t>
            </a:r>
            <a:r>
              <a:rPr lang="en-GB" sz="3600" b="1" cap="all" dirty="0">
                <a:solidFill>
                  <a:srgbClr val="00B0F0"/>
                </a:solidFill>
              </a:rPr>
              <a:t>r </a:t>
            </a:r>
            <a:r>
              <a:rPr lang="en-GB" sz="4800" b="1" cap="all" dirty="0">
                <a:solidFill>
                  <a:srgbClr val="00B0F0"/>
                </a:solidFill>
              </a:rPr>
              <a:t>a</a:t>
            </a:r>
            <a:r>
              <a:rPr lang="en-GB" sz="3600" b="1" cap="all" dirty="0">
                <a:solidFill>
                  <a:srgbClr val="00B0F0"/>
                </a:solidFill>
              </a:rPr>
              <a:t>ccidentally </a:t>
            </a:r>
            <a:r>
              <a:rPr lang="en-GB" sz="4800" b="1" cap="all" dirty="0">
                <a:solidFill>
                  <a:srgbClr val="00B0F0"/>
                </a:solidFill>
              </a:rPr>
              <a:t>c</a:t>
            </a:r>
            <a:r>
              <a:rPr lang="en-GB" sz="3600" b="1" cap="all" dirty="0">
                <a:solidFill>
                  <a:srgbClr val="00B0F0"/>
                </a:solidFill>
              </a:rPr>
              <a:t>ausing </a:t>
            </a:r>
            <a:r>
              <a:rPr lang="en-GB" sz="4800" b="1" cap="all" dirty="0">
                <a:solidFill>
                  <a:srgbClr val="00B0F0"/>
                </a:solidFill>
              </a:rPr>
              <a:t>s</a:t>
            </a:r>
            <a:r>
              <a:rPr lang="en-GB" sz="3600" b="1" cap="all" dirty="0">
                <a:solidFill>
                  <a:srgbClr val="00B0F0"/>
                </a:solidFill>
              </a:rPr>
              <a:t>erious </a:t>
            </a:r>
            <a:r>
              <a:rPr lang="en-GB" sz="4800" b="1" cap="all" dirty="0">
                <a:solidFill>
                  <a:srgbClr val="00B0F0"/>
                </a:solidFill>
              </a:rPr>
              <a:t>h</a:t>
            </a:r>
            <a:r>
              <a:rPr lang="en-GB" sz="3600" b="1" cap="all" dirty="0">
                <a:solidFill>
                  <a:srgbClr val="00B0F0"/>
                </a:solidFill>
              </a:rPr>
              <a:t>arm</a:t>
            </a:r>
            <a:endParaRPr lang="en-GB" sz="2400" b="1" cap="all" dirty="0">
              <a:solidFill>
                <a:srgbClr val="00B0F0"/>
              </a:solidFill>
            </a:endParaRPr>
          </a:p>
        </p:txBody>
      </p:sp>
      <p:sp>
        <p:nvSpPr>
          <p:cNvPr id="8" name="Title 1"/>
          <p:cNvSpPr txBox="1">
            <a:spLocks/>
          </p:cNvSpPr>
          <p:nvPr/>
        </p:nvSpPr>
        <p:spPr>
          <a:xfrm>
            <a:off x="158259" y="6013082"/>
            <a:ext cx="11910649" cy="662781"/>
          </a:xfrm>
          <a:prstGeom prst="rect">
            <a:avLst/>
          </a:prstGeom>
          <a:ln w="28575">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800" b="1" cap="all" dirty="0">
                <a:solidFill>
                  <a:srgbClr val="00B0F0"/>
                </a:solidFill>
              </a:rPr>
              <a:t>3ZA – </a:t>
            </a:r>
            <a:r>
              <a:rPr lang="en-GB" b="1" cap="all" dirty="0">
                <a:solidFill>
                  <a:srgbClr val="00B0F0"/>
                </a:solidFill>
              </a:rPr>
              <a:t>14 Years </a:t>
            </a:r>
            <a:r>
              <a:rPr lang="en-GB" b="1" cap="all" dirty="0">
                <a:solidFill>
                  <a:srgbClr val="FF0000"/>
                </a:solidFill>
              </a:rPr>
              <a:t>or</a:t>
            </a:r>
            <a:r>
              <a:rPr lang="en-GB" b="1" cap="all" dirty="0">
                <a:solidFill>
                  <a:srgbClr val="00B0F0"/>
                </a:solidFill>
              </a:rPr>
              <a:t> life &amp; / OR £5,000</a:t>
            </a:r>
            <a:endParaRPr lang="en-GB" sz="2000" b="1" cap="all" dirty="0">
              <a:solidFill>
                <a:srgbClr val="00B0F0"/>
              </a:solidFill>
            </a:endParaRPr>
          </a:p>
        </p:txBody>
      </p:sp>
      <p:pic>
        <p:nvPicPr>
          <p:cNvPr id="9" name="Picture 8"/>
          <p:cNvPicPr>
            <a:picLocks noChangeAspect="1"/>
          </p:cNvPicPr>
          <p:nvPr/>
        </p:nvPicPr>
        <p:blipFill>
          <a:blip r:embed="rId4"/>
          <a:stretch>
            <a:fillRect/>
          </a:stretch>
        </p:blipFill>
        <p:spPr>
          <a:xfrm>
            <a:off x="322385" y="6103934"/>
            <a:ext cx="457201" cy="457201"/>
          </a:xfrm>
          <a:prstGeom prst="rect">
            <a:avLst/>
          </a:prstGeom>
        </p:spPr>
      </p:pic>
    </p:spTree>
    <p:extLst>
      <p:ext uri="{BB962C8B-B14F-4D97-AF65-F5344CB8AC3E}">
        <p14:creationId xmlns:p14="http://schemas.microsoft.com/office/powerpoint/2010/main" val="7947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2480</Words>
  <Application>Microsoft Office PowerPoint</Application>
  <PresentationFormat>Widescreen</PresentationFormat>
  <Paragraphs>264</Paragraphs>
  <Slides>21</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Calibri Light</vt:lpstr>
      <vt:lpstr>Open Sans</vt:lpstr>
      <vt:lpstr>PT Sans</vt:lpstr>
      <vt:lpstr>Office Theme</vt:lpstr>
      <vt:lpstr>Understanding CyberCrime</vt:lpstr>
      <vt:lpstr>THE RISE IN CRIME</vt:lpstr>
      <vt:lpstr>What Is Cyber Crime?</vt:lpstr>
      <vt:lpstr>PowerPoint Presentation</vt:lpstr>
      <vt:lpstr>Guess the punishment(!)</vt:lpstr>
      <vt:lpstr>Accessing Stuff Without Permission &amp; Planning on Being dead naughty!</vt:lpstr>
      <vt:lpstr>Guess the punishment(!)</vt:lpstr>
      <vt:lpstr>Doing stuff without permission &amp; Being Reckless</vt:lpstr>
      <vt:lpstr>PowerPoint Presentation</vt:lpstr>
      <vt:lpstr>&amp; just In Case  you think you are exempt</vt:lpstr>
      <vt:lpstr>Don’t cross the line</vt:lpstr>
      <vt:lpstr>Cyber 4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Leicestershire Police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Heysmond Richard</dc:creator>
  <cp:lastModifiedBy>Heysmond Richard</cp:lastModifiedBy>
  <cp:revision>72</cp:revision>
  <dcterms:created xsi:type="dcterms:W3CDTF">2018-11-21T15:21:59Z</dcterms:created>
  <dcterms:modified xsi:type="dcterms:W3CDTF">2019-10-09T12:42:51Z</dcterms:modified>
</cp:coreProperties>
</file>